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53" r:id="rId1"/>
  </p:sldMasterIdLst>
  <p:notesMasterIdLst>
    <p:notesMasterId r:id="rId14"/>
  </p:notesMasterIdLst>
  <p:handoutMasterIdLst>
    <p:handoutMasterId r:id="rId15"/>
  </p:handoutMasterIdLst>
  <p:sldIdLst>
    <p:sldId id="1051" r:id="rId2"/>
    <p:sldId id="1037" r:id="rId3"/>
    <p:sldId id="1041" r:id="rId4"/>
    <p:sldId id="1042" r:id="rId5"/>
    <p:sldId id="1044" r:id="rId6"/>
    <p:sldId id="1043" r:id="rId7"/>
    <p:sldId id="1052" r:id="rId8"/>
    <p:sldId id="1045" r:id="rId9"/>
    <p:sldId id="1046" r:id="rId10"/>
    <p:sldId id="1047" r:id="rId11"/>
    <p:sldId id="1048" r:id="rId12"/>
    <p:sldId id="1050" r:id="rId13"/>
  </p:sldIdLst>
  <p:sldSz cx="9906000" cy="6858000" type="A4"/>
  <p:notesSz cx="6735763" cy="9866313"/>
  <p:defaultTextStyle>
    <a:defPPr>
      <a:defRPr lang="ko-KR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1pPr>
    <a:lvl2pPr marL="334963" indent="12223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2pPr>
    <a:lvl3pPr marL="671513" indent="24288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3pPr>
    <a:lvl4pPr marL="1008063" indent="36353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4pPr>
    <a:lvl5pPr marL="1344613" indent="48418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ＤＦＧ華康ゴシック体W5"/>
        <a:ea typeface="ＤＦＧ華康ゴシック体W5"/>
        <a:cs typeface="ＤＦＧ華康ゴシック体W5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5" userDrawn="1">
          <p15:clr>
            <a:srgbClr val="A4A3A4"/>
          </p15:clr>
        </p15:guide>
        <p15:guide id="2" orient="horz" pos="3110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  <p15:guide id="4" orient="horz" pos="3108" userDrawn="1">
          <p15:clr>
            <a:srgbClr val="A4A3A4"/>
          </p15:clr>
        </p15:guide>
        <p15:guide id="5" pos="2122" userDrawn="1">
          <p15:clr>
            <a:srgbClr val="A4A3A4"/>
          </p15:clr>
        </p15:guide>
        <p15:guide id="6" pos="212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166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9ABD37"/>
    <a:srgbClr val="002060"/>
    <a:srgbClr val="F5F5F5"/>
    <a:srgbClr val="E8E8E8"/>
    <a:srgbClr val="4F81BD"/>
    <a:srgbClr val="0070C0"/>
    <a:srgbClr val="0000FF"/>
    <a:srgbClr val="FF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淡色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淡色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中間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中間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濃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淡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淡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淡色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淡色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間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淡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中間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淡色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中間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90" autoAdjust="0"/>
  </p:normalViewPr>
  <p:slideViewPr>
    <p:cSldViewPr snapToGrid="0">
      <p:cViewPr varScale="1">
        <p:scale>
          <a:sx n="115" d="100"/>
          <a:sy n="115" d="100"/>
        </p:scale>
        <p:origin x="1254" y="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32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1890"/>
    </p:cViewPr>
  </p:sorterViewPr>
  <p:notesViewPr>
    <p:cSldViewPr snapToGrid="0">
      <p:cViewPr varScale="1">
        <p:scale>
          <a:sx n="49" d="100"/>
          <a:sy n="49" d="100"/>
        </p:scale>
        <p:origin x="2652" y="66"/>
      </p:cViewPr>
      <p:guideLst>
        <p:guide orient="horz" pos="3115"/>
        <p:guide orient="horz" pos="3110"/>
        <p:guide orient="horz" pos="3113"/>
        <p:guide orient="horz" pos="3108"/>
        <p:guide pos="2122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0284" y="9376228"/>
            <a:ext cx="2915480" cy="49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14" tIns="47309" rIns="94614" bIns="47309" numCol="1" anchor="b" anchorCtr="0" compatLnSpc="1">
            <a:prstTxWarp prst="textNoShape">
              <a:avLst/>
            </a:prstTxWarp>
          </a:bodyPr>
          <a:lstStyle>
            <a:lvl1pPr algn="r" defTabSz="946682" latinLnBrk="1">
              <a:defRPr kumimoji="1" sz="1100">
                <a:latin typeface="ＭＳ Ｐゴシック" pitchFamily="50" charset="-128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fld id="{A887A9BA-0B8F-439D-A8F6-634D5077393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694553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15480" cy="4900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614" tIns="47309" rIns="94614" bIns="47309" numCol="1" anchor="ctr" anchorCtr="0" compatLnSpc="1">
            <a:prstTxWarp prst="textNoShape">
              <a:avLst/>
            </a:prstTxWarp>
          </a:bodyPr>
          <a:lstStyle>
            <a:lvl1pPr algn="l" defTabSz="946682" latinLnBrk="1">
              <a:defRPr kumimoji="1" sz="1100">
                <a:latin typeface="ＭＳ Ｐ明朝" pitchFamily="18" charset="-128"/>
                <a:ea typeface="ＭＳ Ｐ明朝" pitchFamily="18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0284" y="2"/>
            <a:ext cx="2915480" cy="4900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614" tIns="47309" rIns="94614" bIns="47309" numCol="1" anchor="ctr" anchorCtr="0" compatLnSpc="1">
            <a:prstTxWarp prst="textNoShape">
              <a:avLst/>
            </a:prstTxWarp>
          </a:bodyPr>
          <a:lstStyle>
            <a:lvl1pPr algn="r" defTabSz="946682" latinLnBrk="1">
              <a:defRPr kumimoji="1" sz="1100">
                <a:latin typeface="ＭＳ Ｐ明朝" pitchFamily="18" charset="-128"/>
                <a:ea typeface="ＭＳ Ｐ明朝" pitchFamily="1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3738" y="739775"/>
            <a:ext cx="5348287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1" y="4686541"/>
            <a:ext cx="4938722" cy="444070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614" tIns="47309" rIns="94614" bIns="473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2 レベル</a:t>
            </a:r>
          </a:p>
          <a:p>
            <a:pPr lvl="2"/>
            <a:r>
              <a:rPr lang="ja-JP" altLang="en-US" noProof="0" smtClean="0"/>
              <a:t>第 3 レベル</a:t>
            </a:r>
          </a:p>
          <a:p>
            <a:pPr lvl="3"/>
            <a:r>
              <a:rPr lang="ja-JP" altLang="en-US" noProof="0" smtClean="0"/>
              <a:t>第 4 レベル</a:t>
            </a:r>
          </a:p>
          <a:p>
            <a:pPr lvl="4"/>
            <a:r>
              <a:rPr lang="ja-JP" altLang="en-US" noProof="0" smtClean="0"/>
              <a:t>第 5 レベル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6228"/>
            <a:ext cx="2915480" cy="4900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614" tIns="47309" rIns="94614" bIns="47309" numCol="1" anchor="b" anchorCtr="0" compatLnSpc="1">
            <a:prstTxWarp prst="textNoShape">
              <a:avLst/>
            </a:prstTxWarp>
          </a:bodyPr>
          <a:lstStyle>
            <a:lvl1pPr algn="l" defTabSz="946682" latinLnBrk="1">
              <a:defRPr kumimoji="1" sz="1100">
                <a:latin typeface="ＭＳ Ｐ明朝" pitchFamily="18" charset="-128"/>
                <a:ea typeface="ＭＳ Ｐ明朝" pitchFamily="18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0284" y="9376228"/>
            <a:ext cx="2915480" cy="4900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614" tIns="47309" rIns="94614" bIns="47309" numCol="1" anchor="b" anchorCtr="0" compatLnSpc="1">
            <a:prstTxWarp prst="textNoShape">
              <a:avLst/>
            </a:prstTxWarp>
          </a:bodyPr>
          <a:lstStyle>
            <a:lvl1pPr algn="r" defTabSz="946682" latinLnBrk="1">
              <a:defRPr kumimoji="1" sz="1100">
                <a:latin typeface="ＭＳ Ｐ明朝" pitchFamily="18" charset="-128"/>
                <a:ea typeface="ＭＳ Ｐ明朝" pitchFamily="18" charset="-128"/>
                <a:cs typeface="+mn-cs"/>
              </a:defRPr>
            </a:lvl1pPr>
          </a:lstStyle>
          <a:p>
            <a:pPr>
              <a:defRPr/>
            </a:pPr>
            <a:fld id="{46532299-9E51-426F-A223-4EC52889C622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27405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1pPr>
    <a:lvl2pPr marL="334963" algn="l" rtl="0" eaLnBrk="0" fontAlgn="base" latinLnBrk="1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2pPr>
    <a:lvl3pPr marL="671513" algn="l" rtl="0" eaLnBrk="0" fontAlgn="base" latinLnBrk="1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3pPr>
    <a:lvl4pPr marL="1008063" algn="l" rtl="0" eaLnBrk="0" fontAlgn="base" latinLnBrk="1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4pPr>
    <a:lvl5pPr marL="1344613" algn="l" rtl="0" eaLnBrk="0" fontAlgn="base" latinLnBrk="1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ＭＳ Ｐ明朝" pitchFamily="18" charset="-128"/>
        <a:ea typeface="ＭＳ Ｐ明朝" pitchFamily="18" charset="-128"/>
        <a:cs typeface="+mn-cs"/>
      </a:defRPr>
    </a:lvl5pPr>
    <a:lvl6pPr marL="1681353" algn="l" defTabSz="672541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17624" algn="l" defTabSz="672541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53894" algn="l" defTabSz="672541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690165" algn="l" defTabSz="672541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8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989995" y="5134039"/>
            <a:ext cx="6419106" cy="437233"/>
          </a:xfrm>
          <a:ln w="12700" cap="sq">
            <a:headEnd type="none" w="sm" len="sm"/>
            <a:tailEnd type="none" w="sm" len="sm"/>
          </a:ln>
        </p:spPr>
        <p:txBody>
          <a:bodyPr lIns="67245" rIns="67245">
            <a:sp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buFont typeface="平成明朝" pitchFamily="17" charset="-128"/>
              <a:buNone/>
              <a:defRPr sz="2400">
                <a:solidFill>
                  <a:schemeClr val="bg2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smtClean="0"/>
              <a:t>マスター サブタイトルの書式設定</a:t>
            </a:r>
            <a:endParaRPr lang="ja-JP" altLang="en-US" dirty="0"/>
          </a:p>
        </p:txBody>
      </p:sp>
      <p:sp>
        <p:nvSpPr>
          <p:cNvPr id="191488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2971800" y="3035389"/>
            <a:ext cx="6359403" cy="560343"/>
          </a:xfrm>
          <a:ln w="12700" cap="sq">
            <a:headEnd type="none" w="sm" len="sm"/>
            <a:tailEnd type="none" w="sm" len="sm"/>
          </a:ln>
        </p:spPr>
        <p:txBody>
          <a:bodyPr lIns="67245" tIns="33622" rIns="67245" bIns="33622" anchor="b">
            <a:spAutoFit/>
          </a:bodyPr>
          <a:lstStyle>
            <a:lvl1pPr algn="l">
              <a:defRPr sz="3200" b="1" i="0">
                <a:solidFill>
                  <a:srgbClr val="404040"/>
                </a:solidFill>
                <a:latin typeface="メイリオ"/>
                <a:ea typeface="メイリオ"/>
                <a:cs typeface="メイリオ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7350" y="304800"/>
            <a:ext cx="9134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  <a:endParaRPr lang="ja-JP" altLang="en-US" dirty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350838" y="1143000"/>
            <a:ext cx="9147175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3622" rIns="0" bIns="336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4"/>
          <p:cNvSpPr/>
          <p:nvPr userDrawn="1"/>
        </p:nvSpPr>
        <p:spPr bwMode="auto">
          <a:xfrm>
            <a:off x="0" y="0"/>
            <a:ext cx="9906000" cy="1128713"/>
          </a:xfrm>
          <a:prstGeom prst="rect">
            <a:avLst/>
          </a:prstGeom>
          <a:solidFill>
            <a:srgbClr val="FFFFFF"/>
          </a:solidFill>
          <a:ln w="381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67254" tIns="33627" rIns="67254" bIns="33627" anchor="ctr"/>
          <a:lstStyle/>
          <a:p>
            <a:pPr algn="ctr" defTabSz="672541" latinLnBrk="1">
              <a:defRPr/>
            </a:pPr>
            <a:endParaRPr kumimoji="0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" name="正方形/長方形 10"/>
          <p:cNvSpPr/>
          <p:nvPr userDrawn="1"/>
        </p:nvSpPr>
        <p:spPr bwMode="auto">
          <a:xfrm>
            <a:off x="1752600" y="2198688"/>
            <a:ext cx="153988" cy="3744912"/>
          </a:xfrm>
          <a:prstGeom prst="rect">
            <a:avLst/>
          </a:prstGeom>
          <a:solidFill>
            <a:srgbClr val="002060"/>
          </a:solidFill>
          <a:ln w="381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67254" tIns="33627" rIns="67254" bIns="33627" anchor="ctr"/>
          <a:lstStyle/>
          <a:p>
            <a:pPr algn="ctr" defTabSz="672541" latinLnBrk="1">
              <a:defRPr/>
            </a:pPr>
            <a:endParaRPr kumimoji="0" lang="ja-JP" altLang="en-US" dirty="0">
              <a:latin typeface="ＤＦＧ華康ゴシック体W5" pitchFamily="50" charset="-128"/>
              <a:ea typeface="ＤＦＧ華康ゴシック体W5" pitchFamily="50" charset="-128"/>
              <a:cs typeface="+mn-cs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12708" y="2225443"/>
            <a:ext cx="7090465" cy="1913424"/>
          </a:xfrm>
        </p:spPr>
        <p:txBody>
          <a:bodyPr/>
          <a:lstStyle>
            <a:lvl1pPr algn="l">
              <a:defRPr sz="4400" b="0" cap="none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112708" y="4431965"/>
            <a:ext cx="7090465" cy="1501093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36271" indent="0">
              <a:buNone/>
              <a:defRPr sz="1300"/>
            </a:lvl2pPr>
            <a:lvl3pPr marL="672541" indent="0">
              <a:buNone/>
              <a:defRPr sz="1200"/>
            </a:lvl3pPr>
            <a:lvl4pPr marL="1008812" indent="0">
              <a:buNone/>
              <a:defRPr sz="1000"/>
            </a:lvl4pPr>
            <a:lvl5pPr marL="1345082" indent="0">
              <a:buNone/>
              <a:defRPr sz="1000"/>
            </a:lvl5pPr>
            <a:lvl6pPr marL="1681353" indent="0">
              <a:buNone/>
              <a:defRPr sz="1000"/>
            </a:lvl6pPr>
            <a:lvl7pPr marL="2017624" indent="0">
              <a:buNone/>
              <a:defRPr sz="1000"/>
            </a:lvl7pPr>
            <a:lvl8pPr marL="2353894" indent="0">
              <a:buNone/>
              <a:defRPr sz="1000"/>
            </a:lvl8pPr>
            <a:lvl9pPr marL="2690165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665F2-2209-4B01-8BF2-AE8C2F5438F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51414" y="1322775"/>
            <a:ext cx="4515242" cy="5088353"/>
          </a:xfrm>
        </p:spPr>
        <p:txBody>
          <a:bodyPr/>
          <a:lstStyle>
            <a:lvl1pPr marL="325438" indent="-325438">
              <a:buClr>
                <a:srgbClr val="00B0F0"/>
              </a:buClr>
              <a:buFont typeface="Wingdings" panose="05000000000000000000" pitchFamily="2" charset="2"/>
              <a:buChar char="n"/>
              <a:defRPr sz="2100">
                <a:solidFill>
                  <a:schemeClr val="bg2"/>
                </a:solidFill>
              </a:defRPr>
            </a:lvl1pPr>
            <a:lvl2pPr marL="533400" indent="-177800">
              <a:buClr>
                <a:srgbClr val="00B0F0"/>
              </a:buClr>
              <a:buFont typeface="Wingdings" panose="05000000000000000000" pitchFamily="2" charset="2"/>
              <a:buChar char="l"/>
              <a:defRPr sz="1800">
                <a:solidFill>
                  <a:schemeClr val="bg2"/>
                </a:solidFill>
              </a:defRPr>
            </a:lvl2pPr>
            <a:lvl3pPr marL="622300" indent="-88900">
              <a:buClr>
                <a:srgbClr val="00B0F0"/>
              </a:buClr>
              <a:buFont typeface="Wingdings" panose="05000000000000000000" pitchFamily="2" charset="2"/>
              <a:buChar char="Ø"/>
              <a:defRPr sz="1500">
                <a:solidFill>
                  <a:schemeClr val="bg2"/>
                </a:solidFill>
              </a:defRPr>
            </a:lvl3pPr>
            <a:lvl4pPr marL="923925" indent="-200025">
              <a:buClr>
                <a:srgbClr val="00B0F0"/>
              </a:buClr>
              <a:buFont typeface="Wingdings" panose="05000000000000000000" pitchFamily="2" charset="2"/>
              <a:buChar char="ü"/>
              <a:defRPr sz="1300">
                <a:solidFill>
                  <a:schemeClr val="bg2"/>
                </a:solidFill>
              </a:defRPr>
            </a:lvl4pPr>
            <a:lvl5pPr marL="1274763" indent="-285750">
              <a:buClr>
                <a:srgbClr val="00B0F0"/>
              </a:buClr>
              <a:buFont typeface="Arial" panose="020B0604020202020204" pitchFamily="34" charset="0"/>
              <a:buChar char="•"/>
              <a:defRPr sz="1300">
                <a:solidFill>
                  <a:schemeClr val="bg2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82586" y="1322775"/>
            <a:ext cx="4515243" cy="5088353"/>
          </a:xfrm>
        </p:spPr>
        <p:txBody>
          <a:bodyPr/>
          <a:lstStyle>
            <a:lvl1pPr marL="325438" indent="-325438">
              <a:buClr>
                <a:srgbClr val="00B0F0"/>
              </a:buClr>
              <a:buFont typeface="Wingdings" panose="05000000000000000000" pitchFamily="2" charset="2"/>
              <a:buChar char="n"/>
              <a:defRPr sz="2100">
                <a:solidFill>
                  <a:schemeClr val="bg2"/>
                </a:solidFill>
              </a:defRPr>
            </a:lvl1pPr>
            <a:lvl2pPr marL="533400" indent="-177800">
              <a:buClr>
                <a:srgbClr val="00B0F0"/>
              </a:buClr>
              <a:buFont typeface="Wingdings" panose="05000000000000000000" pitchFamily="2" charset="2"/>
              <a:buChar char="l"/>
              <a:defRPr sz="1800">
                <a:solidFill>
                  <a:schemeClr val="bg2"/>
                </a:solidFill>
              </a:defRPr>
            </a:lvl2pPr>
            <a:lvl3pPr marL="622300" indent="-88900">
              <a:buClr>
                <a:srgbClr val="00B0F0"/>
              </a:buClr>
              <a:buFont typeface="Wingdings" panose="05000000000000000000" pitchFamily="2" charset="2"/>
              <a:buChar char="Ø"/>
              <a:defRPr sz="1500">
                <a:solidFill>
                  <a:schemeClr val="bg2"/>
                </a:solidFill>
              </a:defRPr>
            </a:lvl3pPr>
            <a:lvl4pPr marL="923925" indent="-200025">
              <a:buClr>
                <a:srgbClr val="00B0F0"/>
              </a:buClr>
              <a:buFont typeface="Wingdings" panose="05000000000000000000" pitchFamily="2" charset="2"/>
              <a:buChar char="ü"/>
              <a:defRPr sz="1300">
                <a:solidFill>
                  <a:schemeClr val="bg2"/>
                </a:solidFill>
              </a:defRPr>
            </a:lvl4pPr>
            <a:lvl5pPr marL="1274763" indent="-285750">
              <a:buClr>
                <a:srgbClr val="00B0F0"/>
              </a:buClr>
              <a:buFont typeface="Arial" panose="020B0604020202020204" pitchFamily="34" charset="0"/>
              <a:buChar char="•"/>
              <a:defRPr sz="1300">
                <a:solidFill>
                  <a:schemeClr val="bg2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C98A9-17F2-4D0E-A772-34AA2EDD346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15789" y="1143000"/>
            <a:ext cx="9183247" cy="2514600"/>
          </a:xfrm>
        </p:spPr>
        <p:txBody>
          <a:bodyPr/>
          <a:lstStyle>
            <a:lvl1pPr marL="325438" indent="-325438">
              <a:buClr>
                <a:srgbClr val="00B0F0"/>
              </a:buClr>
              <a:buFont typeface="Wingdings" panose="05000000000000000000" pitchFamily="2" charset="2"/>
              <a:buChar char="n"/>
              <a:defRPr sz="2100">
                <a:solidFill>
                  <a:schemeClr val="bg2"/>
                </a:solidFill>
              </a:defRPr>
            </a:lvl1pPr>
            <a:lvl2pPr marL="533400" indent="-177800">
              <a:buClr>
                <a:srgbClr val="00B0F0"/>
              </a:buClr>
              <a:buFont typeface="Wingdings" panose="05000000000000000000" pitchFamily="2" charset="2"/>
              <a:buChar char="n"/>
              <a:defRPr sz="1800">
                <a:solidFill>
                  <a:schemeClr val="bg2"/>
                </a:solidFill>
              </a:defRPr>
            </a:lvl2pPr>
            <a:lvl3pPr marL="622300" indent="-88900">
              <a:buClr>
                <a:srgbClr val="00B0F0"/>
              </a:buClr>
              <a:buFont typeface="Wingdings" panose="05000000000000000000" pitchFamily="2" charset="2"/>
              <a:buChar char="n"/>
              <a:defRPr sz="1500">
                <a:solidFill>
                  <a:schemeClr val="bg2"/>
                </a:solidFill>
              </a:defRPr>
            </a:lvl3pPr>
            <a:lvl4pPr marL="923925" indent="-200025">
              <a:buClr>
                <a:srgbClr val="00B0F0"/>
              </a:buClr>
              <a:buFont typeface="Wingdings" panose="05000000000000000000" pitchFamily="2" charset="2"/>
              <a:buChar char="n"/>
              <a:defRPr sz="1300">
                <a:solidFill>
                  <a:schemeClr val="bg2"/>
                </a:solidFill>
              </a:defRPr>
            </a:lvl4pPr>
            <a:lvl5pPr marL="1274763" indent="-285750">
              <a:buClr>
                <a:srgbClr val="00B0F0"/>
              </a:buClr>
              <a:buFont typeface="Wingdings" panose="05000000000000000000" pitchFamily="2" charset="2"/>
              <a:buChar char="n"/>
              <a:defRPr sz="1300">
                <a:solidFill>
                  <a:schemeClr val="bg2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15789" y="3810001"/>
            <a:ext cx="9182040" cy="2601128"/>
          </a:xfrm>
        </p:spPr>
        <p:txBody>
          <a:bodyPr/>
          <a:lstStyle>
            <a:lvl1pPr>
              <a:defRPr sz="21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500">
                <a:solidFill>
                  <a:schemeClr val="bg2"/>
                </a:solidFill>
              </a:defRPr>
            </a:lvl3pPr>
            <a:lvl4pPr>
              <a:defRPr sz="1300">
                <a:solidFill>
                  <a:schemeClr val="bg2"/>
                </a:solidFill>
              </a:defRPr>
            </a:lvl4pPr>
            <a:lvl5pPr>
              <a:defRPr sz="1300">
                <a:solidFill>
                  <a:schemeClr val="bg2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CBCC2-2166-4878-852B-7BE6069CD05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15789" y="1322775"/>
            <a:ext cx="9183247" cy="1196877"/>
          </a:xfrm>
        </p:spPr>
        <p:txBody>
          <a:bodyPr/>
          <a:lstStyle>
            <a:lvl1pPr marL="325438" indent="-325438">
              <a:buClr>
                <a:srgbClr val="00B0F0"/>
              </a:buClr>
              <a:buFont typeface="Wingdings" panose="05000000000000000000" pitchFamily="2" charset="2"/>
              <a:buChar char="n"/>
              <a:defRPr sz="2100">
                <a:solidFill>
                  <a:schemeClr val="bg2"/>
                </a:solidFill>
              </a:defRPr>
            </a:lvl1pPr>
            <a:lvl2pPr marL="533400" indent="-177800">
              <a:buClr>
                <a:srgbClr val="00B0F0"/>
              </a:buClr>
              <a:buFont typeface="Wingdings" panose="05000000000000000000" pitchFamily="2" charset="2"/>
              <a:buChar char="l"/>
              <a:defRPr sz="1800">
                <a:solidFill>
                  <a:schemeClr val="bg2"/>
                </a:solidFill>
              </a:defRPr>
            </a:lvl2pPr>
            <a:lvl3pPr marL="622300" indent="-88900">
              <a:buClr>
                <a:srgbClr val="00B0F0"/>
              </a:buClr>
              <a:buFont typeface="Wingdings" panose="05000000000000000000" pitchFamily="2" charset="2"/>
              <a:buChar char="Ø"/>
              <a:defRPr sz="1500">
                <a:solidFill>
                  <a:schemeClr val="bg2"/>
                </a:solidFill>
              </a:defRPr>
            </a:lvl3pPr>
            <a:lvl4pPr marL="923925" indent="-200025">
              <a:buClr>
                <a:srgbClr val="00B0F0"/>
              </a:buClr>
              <a:buFont typeface="Wingdings" panose="05000000000000000000" pitchFamily="2" charset="2"/>
              <a:buChar char="ü"/>
              <a:defRPr sz="1300">
                <a:solidFill>
                  <a:schemeClr val="bg2"/>
                </a:solidFill>
              </a:defRPr>
            </a:lvl4pPr>
            <a:lvl5pPr marL="1274763" indent="-285750">
              <a:buClr>
                <a:srgbClr val="00B0F0"/>
              </a:buClr>
              <a:buFont typeface="Arial" panose="020B0604020202020204" pitchFamily="34" charset="0"/>
              <a:buChar char="•"/>
              <a:defRPr sz="1300">
                <a:solidFill>
                  <a:schemeClr val="bg2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15789" y="2733616"/>
            <a:ext cx="9182040" cy="3677511"/>
          </a:xfrm>
        </p:spPr>
        <p:txBody>
          <a:bodyPr/>
          <a:lstStyle>
            <a:lvl1pPr marL="325438" indent="-325438">
              <a:buClr>
                <a:srgbClr val="00B0F0"/>
              </a:buClr>
              <a:buFont typeface="Wingdings" panose="05000000000000000000" pitchFamily="2" charset="2"/>
              <a:buChar char="n"/>
              <a:defRPr sz="2100">
                <a:solidFill>
                  <a:schemeClr val="bg2"/>
                </a:solidFill>
              </a:defRPr>
            </a:lvl1pPr>
            <a:lvl2pPr marL="533400" indent="-177800">
              <a:buClr>
                <a:srgbClr val="00B0F0"/>
              </a:buClr>
              <a:buFont typeface="Wingdings" panose="05000000000000000000" pitchFamily="2" charset="2"/>
              <a:buChar char="l"/>
              <a:defRPr sz="1800">
                <a:solidFill>
                  <a:schemeClr val="bg2"/>
                </a:solidFill>
              </a:defRPr>
            </a:lvl2pPr>
            <a:lvl3pPr marL="622300" indent="-88900">
              <a:buClr>
                <a:srgbClr val="00B0F0"/>
              </a:buClr>
              <a:buFont typeface="Wingdings" panose="05000000000000000000" pitchFamily="2" charset="2"/>
              <a:buChar char="Ø"/>
              <a:defRPr sz="1500">
                <a:solidFill>
                  <a:schemeClr val="bg2"/>
                </a:solidFill>
              </a:defRPr>
            </a:lvl3pPr>
            <a:lvl4pPr marL="923925" indent="-200025">
              <a:buClr>
                <a:srgbClr val="00B0F0"/>
              </a:buClr>
              <a:buFont typeface="Wingdings" panose="05000000000000000000" pitchFamily="2" charset="2"/>
              <a:buChar char="ü"/>
              <a:defRPr sz="1300">
                <a:solidFill>
                  <a:schemeClr val="bg2"/>
                </a:solidFill>
              </a:defRPr>
            </a:lvl4pPr>
            <a:lvl5pPr marL="1274763" indent="-285750">
              <a:buClr>
                <a:srgbClr val="00B0F0"/>
              </a:buClr>
              <a:buFont typeface="Arial" panose="020B0604020202020204" pitchFamily="34" charset="0"/>
              <a:buChar char="•"/>
              <a:defRPr sz="1300">
                <a:solidFill>
                  <a:schemeClr val="bg2"/>
                </a:solidFill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9B4A0-48DD-4EF6-9554-9F68404F7DA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AB69E-A537-46C0-9C6B-D118EFA9672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35BEF-8ED2-4AE6-A337-60CCAE266A4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64697" y="169366"/>
            <a:ext cx="9134339" cy="58508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51414" y="1272626"/>
            <a:ext cx="4515242" cy="5138501"/>
          </a:xfrm>
        </p:spPr>
        <p:txBody>
          <a:bodyPr/>
          <a:lstStyle>
            <a:lvl1pPr marL="325438" indent="-325438">
              <a:buClr>
                <a:srgbClr val="00B0F0"/>
              </a:buClr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</a:defRPr>
            </a:lvl1pPr>
            <a:lvl2pPr marL="533400" indent="-177800">
              <a:buClr>
                <a:srgbClr val="00B0F0"/>
              </a:buClr>
              <a:buFont typeface="Wingdings" panose="05000000000000000000" pitchFamily="2" charset="2"/>
              <a:buChar char="l"/>
              <a:defRPr>
                <a:solidFill>
                  <a:schemeClr val="bg2"/>
                </a:solidFill>
              </a:defRPr>
            </a:lvl2pPr>
            <a:lvl3pPr marL="622300" indent="-88900">
              <a:buClr>
                <a:srgbClr val="00B0F0"/>
              </a:buClr>
              <a:buFont typeface="Wingdings" panose="05000000000000000000" pitchFamily="2" charset="2"/>
              <a:buChar char="Ø"/>
              <a:defRPr>
                <a:solidFill>
                  <a:schemeClr val="bg2"/>
                </a:solidFill>
              </a:defRPr>
            </a:lvl3pPr>
            <a:lvl4pPr marL="923925" indent="-200025">
              <a:buClr>
                <a:srgbClr val="00B0F0"/>
              </a:buClr>
              <a:buFont typeface="Wingdings" panose="05000000000000000000" pitchFamily="2" charset="2"/>
              <a:buChar char="ü"/>
              <a:defRPr>
                <a:solidFill>
                  <a:schemeClr val="bg2"/>
                </a:solidFill>
              </a:defRPr>
            </a:lvl4pPr>
            <a:lvl5pPr marL="1160463" indent="-171450">
              <a:buClr>
                <a:srgbClr val="00B0F0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982586" y="1272626"/>
            <a:ext cx="4515243" cy="2457263"/>
          </a:xfrm>
        </p:spPr>
        <p:txBody>
          <a:bodyPr/>
          <a:lstStyle>
            <a:lvl1pPr marL="325438" indent="-325438">
              <a:buClr>
                <a:srgbClr val="00B0F0"/>
              </a:buClr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</a:defRPr>
            </a:lvl1pPr>
            <a:lvl2pPr marL="533400" indent="-177800">
              <a:buClr>
                <a:srgbClr val="00B0F0"/>
              </a:buClr>
              <a:buFont typeface="Wingdings" panose="05000000000000000000" pitchFamily="2" charset="2"/>
              <a:buChar char="l"/>
              <a:defRPr>
                <a:solidFill>
                  <a:schemeClr val="bg2"/>
                </a:solidFill>
              </a:defRPr>
            </a:lvl2pPr>
            <a:lvl3pPr marL="622300" indent="-88900">
              <a:buClr>
                <a:srgbClr val="00B0F0"/>
              </a:buClr>
              <a:buFont typeface="Wingdings" panose="05000000000000000000" pitchFamily="2" charset="2"/>
              <a:buChar char="Ø"/>
              <a:defRPr>
                <a:solidFill>
                  <a:schemeClr val="bg2"/>
                </a:solidFill>
              </a:defRPr>
            </a:lvl3pPr>
            <a:lvl4pPr marL="923925" indent="-200025">
              <a:buClr>
                <a:srgbClr val="00B0F0"/>
              </a:buClr>
              <a:buFont typeface="Wingdings" panose="05000000000000000000" pitchFamily="2" charset="2"/>
              <a:buChar char="ü"/>
              <a:defRPr>
                <a:solidFill>
                  <a:schemeClr val="bg2"/>
                </a:solidFill>
              </a:defRPr>
            </a:lvl4pPr>
            <a:lvl5pPr marL="1160463" indent="-171450">
              <a:buClr>
                <a:srgbClr val="00B0F0"/>
              </a:buClr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982586" y="3930482"/>
            <a:ext cx="4515243" cy="2480645"/>
          </a:xfrm>
        </p:spPr>
        <p:txBody>
          <a:bodyPr/>
          <a:lstStyle>
            <a:lvl1pPr marL="325438" indent="-325438">
              <a:buClr>
                <a:srgbClr val="00B0F0"/>
              </a:buClr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</a:defRPr>
            </a:lvl1pPr>
            <a:lvl2pPr marL="533400" indent="-177800">
              <a:buClr>
                <a:srgbClr val="00B0F0"/>
              </a:buClr>
              <a:buFont typeface="Wingdings" panose="05000000000000000000" pitchFamily="2" charset="2"/>
              <a:buChar char="l"/>
              <a:defRPr>
                <a:solidFill>
                  <a:schemeClr val="bg2"/>
                </a:solidFill>
              </a:defRPr>
            </a:lvl2pPr>
            <a:lvl3pPr marL="622300" indent="-88900">
              <a:buClr>
                <a:srgbClr val="00B0F0"/>
              </a:buClr>
              <a:buFont typeface="Wingdings" panose="05000000000000000000" pitchFamily="2" charset="2"/>
              <a:buChar char="Ø"/>
              <a:defRPr>
                <a:solidFill>
                  <a:schemeClr val="bg2"/>
                </a:solidFill>
              </a:defRPr>
            </a:lvl3pPr>
            <a:lvl4pPr marL="923925" indent="-200025">
              <a:buClr>
                <a:srgbClr val="00B0F0"/>
              </a:buClr>
              <a:buFont typeface="Wingdings" panose="05000000000000000000" pitchFamily="2" charset="2"/>
              <a:buChar char="ü"/>
              <a:defRPr>
                <a:solidFill>
                  <a:schemeClr val="bg2"/>
                </a:solidFill>
              </a:defRPr>
            </a:lvl4pPr>
            <a:lvl5pPr marL="1160463" indent="-171450">
              <a:buClr>
                <a:srgbClr val="00B0F0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E3206-7F01-490E-961F-610C0093D91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871" name="Rectangle 15"/>
          <p:cNvSpPr>
            <a:spLocks noChangeArrowheads="1"/>
          </p:cNvSpPr>
          <p:nvPr/>
        </p:nvSpPr>
        <p:spPr bwMode="auto">
          <a:xfrm>
            <a:off x="0" y="0"/>
            <a:ext cx="9906000" cy="396000"/>
          </a:xfrm>
          <a:prstGeom prst="rect">
            <a:avLst/>
          </a:prstGeom>
          <a:solidFill>
            <a:srgbClr val="002060"/>
          </a:solidFill>
          <a:ln>
            <a:noFill/>
            <a:headEnd type="none" w="sm" len="sm"/>
            <a:tailEnd type="none" w="sm" len="sm"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67254" tIns="33627" rIns="67254" bIns="33627" anchor="ctr"/>
          <a:lstStyle/>
          <a:p>
            <a:pPr algn="r" latinLnBrk="1">
              <a:defRPr/>
            </a:pPr>
            <a:endParaRPr kumimoji="0" lang="en-US" altLang="ja-JP" sz="1200" b="1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913859" name="Line 3"/>
          <p:cNvSpPr>
            <a:spLocks noChangeShapeType="1"/>
          </p:cNvSpPr>
          <p:nvPr/>
        </p:nvSpPr>
        <p:spPr bwMode="auto">
          <a:xfrm>
            <a:off x="0" y="6664695"/>
            <a:ext cx="9906000" cy="0"/>
          </a:xfrm>
          <a:prstGeom prst="line">
            <a:avLst/>
          </a:prstGeom>
          <a:noFill/>
          <a:ln w="12700" cap="sq" cmpd="sng" algn="ctr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67254" tIns="33627" rIns="67254" bIns="33627" anchor="ctr"/>
          <a:lstStyle/>
          <a:p>
            <a:pPr algn="ctr" latinLnBrk="1">
              <a:defRPr/>
            </a:pPr>
            <a:endParaRPr kumimoji="0" lang="ja-JP" altLang="en-US" dirty="0">
              <a:latin typeface="ＤＦＧ華康ゴシック体W5" pitchFamily="50" charset="-128"/>
              <a:ea typeface="ＤＦＧ華康ゴシック体W5" pitchFamily="50" charset="-128"/>
              <a:cs typeface="+mn-cs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0838" y="1143000"/>
            <a:ext cx="9147175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3622" rIns="0" bIns="336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</p:txBody>
      </p:sp>
      <p:sp>
        <p:nvSpPr>
          <p:cNvPr id="191386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99600" y="6627465"/>
            <a:ext cx="406400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7245" tIns="33622" rIns="67245" bIns="33622" numCol="1" anchor="b" anchorCtr="0" compatLnSpc="1">
            <a:prstTxWarp prst="textNoShape">
              <a:avLst/>
            </a:prstTxWarp>
          </a:bodyPr>
          <a:lstStyle>
            <a:lvl1pPr algn="r" latinLnBrk="1">
              <a:defRPr sz="1100">
                <a:solidFill>
                  <a:schemeClr val="bg2"/>
                </a:solidFill>
                <a:latin typeface="Arial" charset="0"/>
                <a:ea typeface="Gulim" pitchFamily="34" charset="-127"/>
              </a:defRPr>
            </a:lvl1pPr>
          </a:lstStyle>
          <a:p>
            <a:pPr>
              <a:defRPr/>
            </a:pPr>
            <a:fld id="{E77FD05B-2630-4683-BB46-8AFEBFACEF4E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7350" y="304801"/>
            <a:ext cx="9134475" cy="497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0" y="802710"/>
            <a:ext cx="9906000" cy="0"/>
          </a:xfrm>
          <a:prstGeom prst="line">
            <a:avLst/>
          </a:prstGeom>
          <a:noFill/>
          <a:ln w="12700" cap="sq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67254" tIns="33627" rIns="67254" bIns="33627" anchor="ctr"/>
          <a:lstStyle/>
          <a:p>
            <a:pPr algn="ctr" latinLnBrk="1">
              <a:defRPr/>
            </a:pPr>
            <a:endParaRPr kumimoji="0" lang="ja-JP" altLang="en-US" dirty="0">
              <a:latin typeface="ＤＦＧ華康ゴシック体W5" pitchFamily="50" charset="-128"/>
              <a:ea typeface="ＤＦＧ華康ゴシック体W5" pitchFamily="50" charset="-128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4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71550" rtl="0" eaLnBrk="1" fontAlgn="base" hangingPunct="1">
        <a:spcBef>
          <a:spcPct val="0"/>
        </a:spcBef>
        <a:spcAft>
          <a:spcPct val="0"/>
        </a:spcAft>
        <a:defRPr kumimoji="1" sz="2600">
          <a:solidFill>
            <a:schemeClr val="bg2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  <a:lvl2pPr algn="l" defTabSz="971550" rtl="0" eaLnBrk="1" fontAlgn="base" hangingPunct="1">
        <a:spcBef>
          <a:spcPct val="0"/>
        </a:spcBef>
        <a:spcAft>
          <a:spcPct val="0"/>
        </a:spcAft>
        <a:defRPr kumimoji="1" sz="2600">
          <a:solidFill>
            <a:srgbClr val="404040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algn="l" defTabSz="971550" rtl="0" eaLnBrk="1" fontAlgn="base" hangingPunct="1">
        <a:spcBef>
          <a:spcPct val="0"/>
        </a:spcBef>
        <a:spcAft>
          <a:spcPct val="0"/>
        </a:spcAft>
        <a:defRPr kumimoji="1" sz="2600">
          <a:solidFill>
            <a:srgbClr val="404040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algn="l" defTabSz="971550" rtl="0" eaLnBrk="1" fontAlgn="base" hangingPunct="1">
        <a:spcBef>
          <a:spcPct val="0"/>
        </a:spcBef>
        <a:spcAft>
          <a:spcPct val="0"/>
        </a:spcAft>
        <a:defRPr kumimoji="1" sz="2600">
          <a:solidFill>
            <a:srgbClr val="404040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algn="l" defTabSz="971550" rtl="0" eaLnBrk="1" fontAlgn="base" hangingPunct="1">
        <a:spcBef>
          <a:spcPct val="0"/>
        </a:spcBef>
        <a:spcAft>
          <a:spcPct val="0"/>
        </a:spcAft>
        <a:defRPr kumimoji="1" sz="2600">
          <a:solidFill>
            <a:srgbClr val="404040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336271" algn="l" defTabSz="972616" rtl="0" eaLnBrk="1" fontAlgn="base" hangingPunct="1">
        <a:spcBef>
          <a:spcPct val="0"/>
        </a:spcBef>
        <a:spcAft>
          <a:spcPct val="0"/>
        </a:spcAft>
        <a:defRPr kumimoji="1" sz="3500">
          <a:solidFill>
            <a:schemeClr val="tx1"/>
          </a:solidFill>
          <a:latin typeface="ＤＦＧ平成ゴシック体W7" pitchFamily="50" charset="-128"/>
          <a:ea typeface="ＤＦＧ平成ゴシック体W7" pitchFamily="50" charset="-128"/>
        </a:defRPr>
      </a:lvl6pPr>
      <a:lvl7pPr marL="672541" algn="l" defTabSz="972616" rtl="0" eaLnBrk="1" fontAlgn="base" hangingPunct="1">
        <a:spcBef>
          <a:spcPct val="0"/>
        </a:spcBef>
        <a:spcAft>
          <a:spcPct val="0"/>
        </a:spcAft>
        <a:defRPr kumimoji="1" sz="3500">
          <a:solidFill>
            <a:schemeClr val="tx1"/>
          </a:solidFill>
          <a:latin typeface="ＤＦＧ平成ゴシック体W7" pitchFamily="50" charset="-128"/>
          <a:ea typeface="ＤＦＧ平成ゴシック体W7" pitchFamily="50" charset="-128"/>
        </a:defRPr>
      </a:lvl7pPr>
      <a:lvl8pPr marL="1008812" algn="l" defTabSz="972616" rtl="0" eaLnBrk="1" fontAlgn="base" hangingPunct="1">
        <a:spcBef>
          <a:spcPct val="0"/>
        </a:spcBef>
        <a:spcAft>
          <a:spcPct val="0"/>
        </a:spcAft>
        <a:defRPr kumimoji="1" sz="3500">
          <a:solidFill>
            <a:schemeClr val="tx1"/>
          </a:solidFill>
          <a:latin typeface="ＤＦＧ平成ゴシック体W7" pitchFamily="50" charset="-128"/>
          <a:ea typeface="ＤＦＧ平成ゴシック体W7" pitchFamily="50" charset="-128"/>
        </a:defRPr>
      </a:lvl8pPr>
      <a:lvl9pPr marL="1345082" algn="l" defTabSz="972616" rtl="0" eaLnBrk="1" fontAlgn="base" hangingPunct="1">
        <a:spcBef>
          <a:spcPct val="0"/>
        </a:spcBef>
        <a:spcAft>
          <a:spcPct val="0"/>
        </a:spcAft>
        <a:defRPr kumimoji="1" sz="3500">
          <a:solidFill>
            <a:schemeClr val="tx1"/>
          </a:solidFill>
          <a:latin typeface="ＤＦＧ平成ゴシック体W7" pitchFamily="50" charset="-128"/>
          <a:ea typeface="ＤＦＧ平成ゴシック体W7" pitchFamily="50" charset="-128"/>
        </a:defRPr>
      </a:lvl9pPr>
    </p:titleStyle>
    <p:bodyStyle>
      <a:lvl1pPr marL="325438" indent="-325438" algn="l" defTabSz="971550" rtl="0" eaLnBrk="1" fontAlgn="base" hangingPunct="1">
        <a:spcBef>
          <a:spcPct val="50000"/>
        </a:spcBef>
        <a:spcAft>
          <a:spcPct val="0"/>
        </a:spcAft>
        <a:buClr>
          <a:srgbClr val="0070C0"/>
        </a:buClr>
        <a:buFont typeface="Wingdings" panose="05000000000000000000" pitchFamily="2" charset="2"/>
        <a:buChar char="n"/>
        <a:tabLst>
          <a:tab pos="774700" algn="l"/>
        </a:tabLst>
        <a:defRPr kumimoji="1" sz="2000">
          <a:solidFill>
            <a:schemeClr val="bg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  <a:lvl2pPr marL="533400" indent="-177800" algn="l" defTabSz="971550" rtl="0" eaLnBrk="1" fontAlgn="base" hangingPunct="1">
        <a:spcBef>
          <a:spcPct val="35000"/>
        </a:spcBef>
        <a:spcAft>
          <a:spcPct val="0"/>
        </a:spcAft>
        <a:buClr>
          <a:srgbClr val="0070C0"/>
        </a:buClr>
        <a:buSzPct val="75000"/>
        <a:buFont typeface="Wingdings" panose="05000000000000000000" pitchFamily="2" charset="2"/>
        <a:buChar char="l"/>
        <a:tabLst>
          <a:tab pos="533400" algn="l"/>
        </a:tabLst>
        <a:defRPr kumimoji="1" sz="1600">
          <a:solidFill>
            <a:schemeClr val="bg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marL="622300" indent="-88900" algn="l" defTabSz="971550" rtl="0" eaLnBrk="1" fontAlgn="base" hangingPunct="1">
        <a:spcBef>
          <a:spcPct val="20000"/>
        </a:spcBef>
        <a:spcAft>
          <a:spcPct val="0"/>
        </a:spcAft>
        <a:buClr>
          <a:srgbClr val="0070C0"/>
        </a:buClr>
        <a:buFont typeface="Wingdings" panose="05000000000000000000" pitchFamily="2" charset="2"/>
        <a:buChar char="Ø"/>
        <a:tabLst>
          <a:tab pos="622300" algn="l"/>
        </a:tabLst>
        <a:defRPr kumimoji="1" sz="1500">
          <a:solidFill>
            <a:schemeClr val="bg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marL="923925" indent="-200025" algn="l" defTabSz="971550" rtl="0" eaLnBrk="1" fontAlgn="base" hangingPunct="1">
        <a:spcBef>
          <a:spcPct val="20000"/>
        </a:spcBef>
        <a:spcAft>
          <a:spcPct val="0"/>
        </a:spcAft>
        <a:buClr>
          <a:srgbClr val="0070C0"/>
        </a:buClr>
        <a:buFont typeface="Wingdings" panose="05000000000000000000" pitchFamily="2" charset="2"/>
        <a:buChar char="ü"/>
        <a:tabLst>
          <a:tab pos="923925" algn="l"/>
        </a:tabLst>
        <a:defRPr kumimoji="1" sz="1300">
          <a:solidFill>
            <a:schemeClr val="bg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marL="1160463" indent="-171450" algn="l" defTabSz="971550" rtl="0" eaLnBrk="1" fontAlgn="base" hangingPunct="1">
        <a:spcBef>
          <a:spcPct val="20000"/>
        </a:spcBef>
        <a:spcAft>
          <a:spcPct val="0"/>
        </a:spcAft>
        <a:buClr>
          <a:srgbClr val="0070C0"/>
        </a:buClr>
        <a:buFont typeface="Arial" panose="020B0604020202020204" pitchFamily="34" charset="0"/>
        <a:buChar char="•"/>
        <a:tabLst>
          <a:tab pos="989013" algn="l"/>
        </a:tabLst>
        <a:defRPr kumimoji="1" sz="1200">
          <a:solidFill>
            <a:schemeClr val="bg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2322369" indent="-242862" algn="l" defTabSz="972616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tabLst>
          <a:tab pos="775291" algn="l"/>
        </a:tabLst>
        <a:defRPr kumimoji="1">
          <a:solidFill>
            <a:srgbClr val="336699"/>
          </a:solidFill>
          <a:latin typeface="+mn-lt"/>
          <a:ea typeface="ＤＦＧ平成ゴシック体W3" pitchFamily="50" charset="-128"/>
        </a:defRPr>
      </a:lvl6pPr>
      <a:lvl7pPr marL="2658640" indent="-242862" algn="l" defTabSz="972616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tabLst>
          <a:tab pos="775291" algn="l"/>
        </a:tabLst>
        <a:defRPr kumimoji="1">
          <a:solidFill>
            <a:srgbClr val="336699"/>
          </a:solidFill>
          <a:latin typeface="+mn-lt"/>
          <a:ea typeface="ＤＦＧ平成ゴシック体W3" pitchFamily="50" charset="-128"/>
        </a:defRPr>
      </a:lvl7pPr>
      <a:lvl8pPr marL="2994910" indent="-242862" algn="l" defTabSz="972616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tabLst>
          <a:tab pos="775291" algn="l"/>
        </a:tabLst>
        <a:defRPr kumimoji="1">
          <a:solidFill>
            <a:srgbClr val="336699"/>
          </a:solidFill>
          <a:latin typeface="+mn-lt"/>
          <a:ea typeface="ＤＦＧ平成ゴシック体W3" pitchFamily="50" charset="-128"/>
        </a:defRPr>
      </a:lvl8pPr>
      <a:lvl9pPr marL="3331181" indent="-242862" algn="l" defTabSz="972616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tabLst>
          <a:tab pos="775291" algn="l"/>
        </a:tabLst>
        <a:defRPr kumimoji="1">
          <a:solidFill>
            <a:srgbClr val="336699"/>
          </a:solidFill>
          <a:latin typeface="+mn-lt"/>
          <a:ea typeface="ＤＦＧ平成ゴシック体W3" pitchFamily="50" charset="-128"/>
        </a:defRPr>
      </a:lvl9pPr>
    </p:bodyStyle>
    <p:otherStyle>
      <a:defPPr>
        <a:defRPr lang="ja-JP"/>
      </a:defPPr>
      <a:lvl1pPr marL="0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6271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72541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812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45082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81353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17624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53894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90165" algn="l" defTabSz="672541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tei.go.jp/jp/singi/it2/h300417_bosyu.html" TargetMode="External"/><Relationship Id="rId2" Type="http://schemas.openxmlformats.org/officeDocument/2006/relationships/hyperlink" Target="https://www.kantei.go.jp/jp/singi/it2/h291109_bosyu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antei.go.jp/jp/singi/it2/r011001_bosyu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io.go.jp/sites/default/files/uploads/documents/opendata-dendoushi_ichiran.pptx" TargetMode="External"/><Relationship Id="rId2" Type="http://schemas.openxmlformats.org/officeDocument/2006/relationships/hyperlink" Target="https://www.kantei.go.jp/jp/singi/it2/senmon_bunka/data_ryutsuseibi/opendata_wg/opendata_wg_kouseii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antei.go.jp/jp/forms/input_od_dendoshi_haken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tei.go.jp/jp/singi/it2/senmon_bunka/data_ryutsuseibi/kanminrt_dai2/kaisai.html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www.kantei.go.jp/jp/singi/it2/senmon_bunka/data_ryutsuseibi/kanminrt_dai1/kaisai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antei.go.jp/jp/singi/it2/senmon_bunka/data_ryutsuseibi/kanminrt_dai5/kaisai.html" TargetMode="External"/><Relationship Id="rId5" Type="http://schemas.openxmlformats.org/officeDocument/2006/relationships/hyperlink" Target="https://www.kantei.go.jp/jp/singi/it2/senmon_bunka/data_ryutsuseibi/kanminrt_dai4/kaisai.html" TargetMode="External"/><Relationship Id="rId4" Type="http://schemas.openxmlformats.org/officeDocument/2006/relationships/hyperlink" Target="https://www.kantei.go.jp/jp/singi/it2/senmon_bunka/data_ryutsuseibi/kanminrt_dai3/kaisai.htm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tei.go.jp/jp/singi/it2/senmon_bunka/data_ryutsuseibi/kanminrt_dai2/kekkagaiyou.pptx" TargetMode="External"/><Relationship Id="rId2" Type="http://schemas.openxmlformats.org/officeDocument/2006/relationships/hyperlink" Target="https://www.kantei.go.jp/jp/singi/it2/senmon_bunka/data_ryutsuseibi/kanminrt_dai1/kekkagaiyou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antei.go.jp/jp/singi/it2/senmon_bunka/data_ryutsuseibi/kanminrt_dai5/siryou.pdf" TargetMode="External"/><Relationship Id="rId5" Type="http://schemas.openxmlformats.org/officeDocument/2006/relationships/hyperlink" Target="https://www.kantei.go.jp/jp/singi/it2/senmon_bunka/data_ryutsuseibi/kanminrt_dai4/siryou.pdf" TargetMode="External"/><Relationship Id="rId4" Type="http://schemas.openxmlformats.org/officeDocument/2006/relationships/hyperlink" Target="https://www.kantei.go.jp/jp/singi/it2/senmon_bunka/data_ryutsuseibi/kanminrt_dai3/kekkagaiyou.ppt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tei.go.jp/jp/singi/it2/senmon_bunka/data_ryutsuseibi/opendata_wg_dai10/sankou1.xlsx" TargetMode="External"/><Relationship Id="rId2" Type="http://schemas.openxmlformats.org/officeDocument/2006/relationships/hyperlink" Target="https://www.kantei.go.jp/jp/singi/it2/senmon_bunka/data_ryutsuseibi/opendata_wg_dai10/gijisidai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tei.go.jp/jp/singi/it2/senmon_bunka/data_ryutsuseibi/opendata.html" TargetMode="External"/><Relationship Id="rId2" Type="http://schemas.openxmlformats.org/officeDocument/2006/relationships/hyperlink" Target="https://www.kantei.go.jp/jp/singi/it2/senmon_bunka/data_ryutsuseibi/kentokai.html#kanmin_r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サブタイトル 1"/>
          <p:cNvSpPr>
            <a:spLocks noGrp="1"/>
          </p:cNvSpPr>
          <p:nvPr>
            <p:ph type="subTitle" sz="quarter" idx="1"/>
          </p:nvPr>
        </p:nvSpPr>
        <p:spPr>
          <a:xfrm>
            <a:off x="4016896" y="4709507"/>
            <a:ext cx="5392738" cy="375677"/>
          </a:xfrm>
          <a:ln w="9525">
            <a:headEnd/>
            <a:tailEnd/>
          </a:ln>
        </p:spPr>
        <p:txBody>
          <a:bodyPr/>
          <a:lstStyle/>
          <a:p>
            <a:pPr eaLnBrk="1" hangingPunct="1">
              <a:buFont typeface="平成明朝"/>
              <a:buNone/>
            </a:pPr>
            <a:r>
              <a:rPr lang="ja-JP" altLang="en-US" sz="2000" dirty="0" smtClean="0">
                <a:solidFill>
                  <a:schemeClr val="bg2"/>
                </a:solidFill>
              </a:rPr>
              <a:t>内閣官房 情報通信技術（</a:t>
            </a:r>
            <a:r>
              <a:rPr lang="en-US" altLang="ja-JP" sz="2000" dirty="0" smtClean="0">
                <a:solidFill>
                  <a:schemeClr val="bg2"/>
                </a:solidFill>
              </a:rPr>
              <a:t>IT</a:t>
            </a:r>
            <a:r>
              <a:rPr lang="ja-JP" altLang="en-US" sz="2000" dirty="0" smtClean="0">
                <a:solidFill>
                  <a:schemeClr val="bg2"/>
                </a:solidFill>
              </a:rPr>
              <a:t>）総合戦略室</a:t>
            </a:r>
          </a:p>
        </p:txBody>
      </p:sp>
      <p:sp>
        <p:nvSpPr>
          <p:cNvPr id="13314" name="タイトル 2"/>
          <p:cNvSpPr>
            <a:spLocks noGrp="1"/>
          </p:cNvSpPr>
          <p:nvPr>
            <p:ph type="ctrTitle" sz="quarter"/>
          </p:nvPr>
        </p:nvSpPr>
        <p:spPr>
          <a:xfrm>
            <a:off x="2518509" y="1933789"/>
            <a:ext cx="4953451" cy="621898"/>
          </a:xfrm>
          <a:ln w="9525"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ja-JP" altLang="en-US" sz="3600" dirty="0" smtClean="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はじめてみよう！</a:t>
            </a:r>
            <a:r>
              <a:rPr lang="ja-JP" altLang="en-US" sz="2800" dirty="0" smtClean="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　　　　　　　　　　　　</a:t>
            </a:r>
            <a:endParaRPr lang="ja-JP" altLang="en-US" dirty="0" smtClean="0">
              <a:solidFill>
                <a:schemeClr val="bg2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508423" y="3736343"/>
            <a:ext cx="7397578" cy="36988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>
            <a:spAutoFit/>
          </a:bodyPr>
          <a:lstStyle/>
          <a:p>
            <a:pPr latinLnBrk="1">
              <a:defRPr/>
            </a:pPr>
            <a:endParaRPr lang="ja-JP" altLang="en-US" dirty="0">
              <a:latin typeface="ヒラギノ角ゴ ProN W6"/>
              <a:ea typeface="ヒラギノ角ゴ ProN W6"/>
              <a:cs typeface="ヒラギノ角ゴ ProN W6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2048100" y="5892788"/>
            <a:ext cx="7560840" cy="584775"/>
          </a:xfrm>
          <a:prstGeom prst="rect">
            <a:avLst/>
          </a:prstGeom>
          <a:ln>
            <a:solidFill>
              <a:schemeClr val="bg2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本書は、クリエイティブ・コモンズ 表示</a:t>
            </a:r>
            <a:r>
              <a:rPr lang="en-US" altLang="ja-JP" sz="1600" dirty="0" smtClean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4.0</a:t>
            </a:r>
            <a:r>
              <a:rPr lang="ja-JP" altLang="en-US" sz="1600" dirty="0" smtClean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国際 </a:t>
            </a:r>
            <a:r>
              <a:rPr lang="en-US" altLang="ja-JP" sz="1600" dirty="0" smtClean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(CC BY 4.0) </a:t>
            </a:r>
            <a:r>
              <a:rPr lang="ja-JP" altLang="en-US" sz="1600" dirty="0" smtClean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にしたがって</a:t>
            </a:r>
            <a:r>
              <a:rPr lang="ja-JP" altLang="en-US" sz="1600" dirty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利用いただけます</a:t>
            </a:r>
            <a:r>
              <a:rPr lang="ja-JP" altLang="en-US" sz="1600" dirty="0" smtClean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。</a:t>
            </a:r>
            <a:endParaRPr lang="en-US" altLang="ja-JP" sz="1600" dirty="0" smtClean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600" dirty="0" smtClean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(http</a:t>
            </a:r>
            <a:r>
              <a:rPr lang="en-US" altLang="ja-JP" sz="1600" dirty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://</a:t>
            </a:r>
            <a:r>
              <a:rPr lang="en-US" altLang="ja-JP" sz="1600" dirty="0" smtClean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creativecommons.org/licenses/by/4.0/legalcode.ja)</a:t>
            </a:r>
            <a:endParaRPr lang="ja-JP" altLang="en-US" sz="160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8" name="図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269" y="5892788"/>
            <a:ext cx="1690696" cy="596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69" y="1709042"/>
            <a:ext cx="2143125" cy="2524125"/>
          </a:xfrm>
          <a:prstGeom prst="rect">
            <a:avLst/>
          </a:prstGeom>
        </p:spPr>
      </p:pic>
      <p:sp>
        <p:nvSpPr>
          <p:cNvPr id="13" name="タイトル 2"/>
          <p:cNvSpPr txBox="1">
            <a:spLocks/>
          </p:cNvSpPr>
          <p:nvPr/>
        </p:nvSpPr>
        <p:spPr bwMode="auto">
          <a:xfrm>
            <a:off x="3366775" y="3184752"/>
            <a:ext cx="6369414" cy="49878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67245" tIns="33622" rIns="67245" bIns="33622" numCol="1" anchor="b" anchorCtr="0" compatLnSpc="1">
            <a:prstTxWarp prst="textNoShape">
              <a:avLst/>
            </a:prstTxWarp>
            <a:spAutoFit/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3200" b="1" i="0">
                <a:solidFill>
                  <a:srgbClr val="404040"/>
                </a:solidFill>
                <a:latin typeface="メイリオ"/>
                <a:ea typeface="メイリオ"/>
                <a:cs typeface="メイリオ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ja-JP" altLang="en-US" sz="2800" kern="0" dirty="0" smtClean="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オープンデータ官民ラウンドテーブル</a:t>
            </a:r>
            <a:r>
              <a:rPr lang="ja-JP" altLang="en-US" sz="2400" kern="0" dirty="0" smtClean="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　　　　　　　　　　　　　　</a:t>
            </a:r>
            <a:endParaRPr lang="ja-JP" altLang="en-US" sz="2800" kern="0" dirty="0" smtClean="0">
              <a:solidFill>
                <a:schemeClr val="bg2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 bwMode="auto">
          <a:xfrm>
            <a:off x="368145" y="4203287"/>
            <a:ext cx="2016063" cy="424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3622" rIns="0" bIns="33622" numCol="1" anchor="t" anchorCtr="0" compatLnSpc="1">
            <a:prstTxWarp prst="textNoShape">
              <a:avLst/>
            </a:prstTxWarp>
          </a:bodyPr>
          <a:lstStyle>
            <a:lvl1pPr marL="325438" indent="-325438" algn="l" defTabSz="971550" rtl="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n"/>
              <a:tabLst>
                <a:tab pos="774700" algn="l"/>
              </a:tabLst>
              <a:defRPr kumimoji="1" sz="20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533400" indent="-177800" algn="l" defTabSz="971550" rtl="0" eaLnBrk="1" fontAlgn="base" hangingPunct="1">
              <a:spcBef>
                <a:spcPct val="35000"/>
              </a:spcBef>
              <a:spcAft>
                <a:spcPct val="0"/>
              </a:spcAft>
              <a:buClr>
                <a:srgbClr val="00B0F0"/>
              </a:buClr>
              <a:buSzPct val="75000"/>
              <a:buFont typeface="Wingdings" panose="05000000000000000000" pitchFamily="2" charset="2"/>
              <a:buChar char="l"/>
              <a:tabLst>
                <a:tab pos="533400" algn="l"/>
              </a:tabLst>
              <a:defRPr kumimoji="1" sz="16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622300" indent="-88900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Ø"/>
              <a:tabLst>
                <a:tab pos="622300" algn="l"/>
              </a:tabLst>
              <a:defRPr kumimoji="1" sz="15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923925" indent="-200025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ü"/>
              <a:tabLst>
                <a:tab pos="923925" algn="l"/>
              </a:tabLst>
              <a:defRPr kumimoji="1" sz="13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1160463" indent="-171450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tabLst>
                <a:tab pos="989013" algn="l"/>
              </a:tabLst>
              <a:defRPr kumimoji="1" sz="12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2322369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6pPr>
            <a:lvl7pPr marL="2658640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7pPr>
            <a:lvl8pPr marL="2994910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8pPr>
            <a:lvl9pPr marL="3331181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kern="0" spc="-120" dirty="0" smtClean="0">
                <a:cs typeface="Meiryo UI" panose="020B0604030504040204" pitchFamily="50" charset="-128"/>
              </a:rPr>
              <a:t>【</a:t>
            </a:r>
            <a:r>
              <a:rPr lang="ja-JP" altLang="en-US" sz="1000" kern="0" spc="-120" dirty="0" smtClean="0">
                <a:cs typeface="Meiryo UI" panose="020B0604030504040204" pitchFamily="50" charset="-128"/>
              </a:rPr>
              <a:t>オープンデータ広報用キャラクター</a:t>
            </a:r>
            <a:r>
              <a:rPr lang="en-US" altLang="ja-JP" sz="1000" kern="0" spc="-120" dirty="0" smtClean="0">
                <a:cs typeface="Meiryo UI" panose="020B0604030504040204" pitchFamily="50" charset="-128"/>
              </a:rPr>
              <a:t>】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00" kern="0" spc="-120" dirty="0" smtClean="0">
                <a:cs typeface="Meiryo UI" panose="020B0604030504040204" pitchFamily="50" charset="-128"/>
              </a:rPr>
              <a:t>パッカーンくん</a:t>
            </a:r>
            <a:endParaRPr lang="en-US" altLang="ja-JP" sz="1000" kern="0" spc="-120" dirty="0">
              <a:cs typeface="Meiryo UI" panose="020B0604030504040204" pitchFamily="50" charset="-128"/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2332940" y="2562170"/>
            <a:ext cx="2168434" cy="669267"/>
            <a:chOff x="2332940" y="2562170"/>
            <a:chExt cx="2168434" cy="669267"/>
          </a:xfrm>
        </p:grpSpPr>
        <p:sp>
          <p:nvSpPr>
            <p:cNvPr id="5" name="円形吹き出し 4"/>
            <p:cNvSpPr/>
            <p:nvPr/>
          </p:nvSpPr>
          <p:spPr bwMode="auto">
            <a:xfrm rot="21299447">
              <a:off x="2332940" y="2562170"/>
              <a:ext cx="2168434" cy="657364"/>
            </a:xfrm>
            <a:prstGeom prst="wedgeEllipseCallout">
              <a:avLst>
                <a:gd name="adj1" fmla="val -77128"/>
                <a:gd name="adj2" fmla="val 75141"/>
              </a:avLst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4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" name="テキスト ボックス 3"/>
            <p:cNvSpPr txBox="1"/>
            <p:nvPr/>
          </p:nvSpPr>
          <p:spPr>
            <a:xfrm rot="21149265">
              <a:off x="2689840" y="2646662"/>
              <a:ext cx="15827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1" lang="ja-JP" altLang="en-US" sz="3200" b="1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地方版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736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1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 smtClean="0"/>
              <a:t>はじめに</a:t>
            </a:r>
            <a:endParaRPr kumimoji="1" lang="ja-JP" altLang="en-US" sz="2000" b="1" dirty="0"/>
          </a:p>
        </p:txBody>
      </p:sp>
      <p:sp>
        <p:nvSpPr>
          <p:cNvPr id="5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2446" y="1355952"/>
            <a:ext cx="9358223" cy="237135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ja-JP" altLang="en-US" sz="1500" dirty="0" smtClean="0"/>
              <a:t>「内閣</a:t>
            </a:r>
            <a:r>
              <a:rPr lang="ja-JP" altLang="en-US" sz="1500" dirty="0"/>
              <a:t>官房情報通信技術（</a:t>
            </a:r>
            <a:r>
              <a:rPr lang="en-US" altLang="ja-JP" sz="1500" dirty="0"/>
              <a:t>IT</a:t>
            </a:r>
            <a:r>
              <a:rPr lang="ja-JP" altLang="en-US" sz="1500" dirty="0"/>
              <a:t>）総合</a:t>
            </a:r>
            <a:r>
              <a:rPr lang="ja-JP" altLang="en-US" sz="1500" dirty="0" smtClean="0"/>
              <a:t>戦略室」（</a:t>
            </a:r>
            <a:r>
              <a:rPr lang="en-US" altLang="ja-JP" sz="1500" dirty="0" smtClean="0"/>
              <a:t>IT</a:t>
            </a:r>
            <a:r>
              <a:rPr lang="ja-JP" altLang="en-US" sz="1500" dirty="0" smtClean="0"/>
              <a:t>室）</a:t>
            </a:r>
            <a:r>
              <a:rPr lang="ja-JP" altLang="en-US" sz="1500" dirty="0"/>
              <a:t>では</a:t>
            </a:r>
            <a:r>
              <a:rPr lang="ja-JP" altLang="en-US" sz="1500" dirty="0" smtClean="0"/>
              <a:t>、</a:t>
            </a:r>
            <a:r>
              <a:rPr lang="ja-JP" altLang="en-US" sz="1500" dirty="0"/>
              <a:t>民間ニーズに即したオープンデータの取組や民間データとの組み合わせを</a:t>
            </a:r>
            <a:r>
              <a:rPr lang="ja-JP" altLang="en-US" sz="1500" dirty="0" smtClean="0"/>
              <a:t>含めたオープンデータ活用の促進、</a:t>
            </a:r>
            <a:r>
              <a:rPr lang="ja-JP" altLang="en-US" sz="1500" dirty="0"/>
              <a:t>データの価値向上と多様なサービスの出現に</a:t>
            </a:r>
            <a:r>
              <a:rPr lang="ja-JP" altLang="en-US" sz="1500" dirty="0" smtClean="0"/>
              <a:t>貢献することを目的とし、民間</a:t>
            </a:r>
            <a:r>
              <a:rPr lang="ja-JP" altLang="en-US" sz="1500" dirty="0"/>
              <a:t>企業等データ活用を希望する者と、データを保有する府省庁等が</a:t>
            </a:r>
            <a:r>
              <a:rPr lang="ja-JP" altLang="en-US" sz="1500" dirty="0" smtClean="0"/>
              <a:t>直接対話を行う「オープンデータ官民</a:t>
            </a:r>
            <a:r>
              <a:rPr lang="ja-JP" altLang="en-US" sz="1500" dirty="0"/>
              <a:t>ラウンドテーブル」</a:t>
            </a:r>
            <a:r>
              <a:rPr lang="ja-JP" altLang="en-US" sz="1500" dirty="0" smtClean="0"/>
              <a:t>（</a:t>
            </a:r>
            <a:r>
              <a:rPr lang="en-US" altLang="ja-JP" sz="1500" dirty="0" smtClean="0"/>
              <a:t>RT</a:t>
            </a:r>
            <a:r>
              <a:rPr lang="ja-JP" altLang="en-US" sz="1500" dirty="0" smtClean="0"/>
              <a:t>）</a:t>
            </a:r>
            <a:r>
              <a:rPr lang="ja-JP" altLang="en-US" sz="1500" dirty="0"/>
              <a:t>の開催を推進して</a:t>
            </a:r>
            <a:r>
              <a:rPr lang="ja-JP" altLang="en-US" sz="1500" dirty="0" smtClean="0"/>
              <a:t>います。</a:t>
            </a:r>
            <a:endParaRPr lang="en-US" altLang="ja-JP" sz="15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ja-JP" altLang="en-US" sz="1500" dirty="0" smtClean="0"/>
              <a:t>本資料</a:t>
            </a:r>
            <a:r>
              <a:rPr lang="ja-JP" altLang="en-US" sz="1500" dirty="0"/>
              <a:t>は、</a:t>
            </a:r>
            <a:r>
              <a:rPr lang="ja-JP" altLang="en-US" sz="1500" dirty="0" smtClean="0"/>
              <a:t>今後地方において</a:t>
            </a:r>
            <a:r>
              <a:rPr lang="en-US" altLang="ja-JP" sz="1500" dirty="0" smtClean="0"/>
              <a:t>RT</a:t>
            </a:r>
            <a:r>
              <a:rPr lang="ja-JP" altLang="en-US" sz="1500" dirty="0" smtClean="0"/>
              <a:t>を開催する際の参考</a:t>
            </a:r>
            <a:r>
              <a:rPr lang="ja-JP" altLang="en-US" sz="1500" dirty="0"/>
              <a:t>となるよう</a:t>
            </a:r>
            <a:r>
              <a:rPr lang="ja-JP" altLang="en-US" sz="1500" dirty="0" smtClean="0"/>
              <a:t>、</a:t>
            </a:r>
            <a:r>
              <a:rPr lang="en-US" altLang="ja-JP" sz="1500" dirty="0" smtClean="0"/>
              <a:t>RT</a:t>
            </a:r>
            <a:r>
              <a:rPr lang="ja-JP" altLang="en-US" sz="1500" dirty="0" smtClean="0"/>
              <a:t>の</a:t>
            </a:r>
            <a:r>
              <a:rPr lang="ja-JP" altLang="en-US" sz="1500" dirty="0"/>
              <a:t>事前準備から開催、その後のフォローアップまで</a:t>
            </a:r>
            <a:r>
              <a:rPr lang="ja-JP" altLang="en-US" sz="1500" dirty="0" smtClean="0"/>
              <a:t>の</a:t>
            </a:r>
            <a:r>
              <a:rPr lang="ja-JP" altLang="en-US" sz="1500" dirty="0"/>
              <a:t>簡単</a:t>
            </a:r>
            <a:r>
              <a:rPr lang="ja-JP" altLang="en-US" sz="1500" dirty="0" smtClean="0"/>
              <a:t>な手順を取りまとめた</a:t>
            </a:r>
            <a:r>
              <a:rPr lang="ja-JP" altLang="en-US" sz="1500" dirty="0"/>
              <a:t>もの</a:t>
            </a:r>
            <a:r>
              <a:rPr lang="ja-JP" altLang="en-US" sz="1500" dirty="0" smtClean="0"/>
              <a:t>です。</a:t>
            </a:r>
            <a:endParaRPr lang="en-US" altLang="ja-JP" sz="15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ja-JP" altLang="en-US" sz="1500" dirty="0" smtClean="0"/>
              <a:t>なお、地方</a:t>
            </a:r>
            <a:r>
              <a:rPr lang="ja-JP" altLang="en-US" sz="1500" dirty="0"/>
              <a:t>に</a:t>
            </a:r>
            <a:r>
              <a:rPr lang="ja-JP" altLang="en-US" sz="1500" dirty="0" smtClean="0"/>
              <a:t>おける</a:t>
            </a:r>
            <a:r>
              <a:rPr lang="en-US" altLang="ja-JP" sz="1500" dirty="0" smtClean="0"/>
              <a:t>RT</a:t>
            </a:r>
            <a:r>
              <a:rPr lang="ja-JP" altLang="en-US" sz="1500" dirty="0" smtClean="0"/>
              <a:t>の開催に当たり、本資料の手順通りの開催が義務付けられるものではありません</a:t>
            </a:r>
            <a:r>
              <a:rPr lang="ja-JP" altLang="en-US" sz="1500" dirty="0"/>
              <a:t>。</a:t>
            </a:r>
            <a:endParaRPr lang="en-US" altLang="ja-JP" sz="1500" dirty="0" smtClean="0"/>
          </a:p>
        </p:txBody>
      </p:sp>
      <p:sp>
        <p:nvSpPr>
          <p:cNvPr id="8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はじめてみよう！地方版オープンデータ</a:t>
            </a:r>
            <a:r>
              <a:rPr lang="ja-JP" altLang="en-US" sz="2400" b="1" kern="0" dirty="0">
                <a:solidFill>
                  <a:schemeClr val="tx1"/>
                </a:solidFill>
              </a:rPr>
              <a:t>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sp>
        <p:nvSpPr>
          <p:cNvPr id="10" name="角丸四角形 9"/>
          <p:cNvSpPr/>
          <p:nvPr/>
        </p:nvSpPr>
        <p:spPr bwMode="auto">
          <a:xfrm>
            <a:off x="226944" y="3729548"/>
            <a:ext cx="2976339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en-US" altLang="ja-JP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の開催手順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 bwMode="auto">
          <a:xfrm>
            <a:off x="226944" y="943170"/>
            <a:ext cx="2976339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本資料の位置づけ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550966" y="4238523"/>
            <a:ext cx="7152414" cy="540000"/>
            <a:chOff x="714251" y="4238523"/>
            <a:chExt cx="7152414" cy="540000"/>
          </a:xfrm>
        </p:grpSpPr>
        <p:sp>
          <p:nvSpPr>
            <p:cNvPr id="4" name="ホームベース 3"/>
            <p:cNvSpPr/>
            <p:nvPr/>
          </p:nvSpPr>
          <p:spPr bwMode="auto">
            <a:xfrm>
              <a:off x="2574665" y="4238523"/>
              <a:ext cx="5292000" cy="540000"/>
            </a:xfrm>
            <a:prstGeom prst="homePlate">
              <a:avLst>
                <a:gd name="adj" fmla="val 0"/>
              </a:avLst>
            </a:prstGeom>
            <a:ln>
              <a:solidFill>
                <a:srgbClr val="00206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08000" tIns="7200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1"/>
              <a:r>
                <a:rPr kumimoji="0" lang="en-US" altLang="ja-JP" sz="1400" dirty="0" smtClean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RT</a:t>
              </a:r>
              <a:r>
                <a:rPr kumimoji="0" lang="ja-JP" altLang="en-US" sz="1400" dirty="0" smtClean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の開催</a:t>
              </a:r>
              <a:r>
                <a:rPr kumimoji="0" lang="ja-JP" altLang="en-US" sz="1400" dirty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分野の検討、一般公募の実施</a:t>
              </a:r>
              <a:r>
                <a:rPr kumimoji="0" lang="ja-JP" altLang="en-US" sz="1400" dirty="0" smtClean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等の事前準備</a:t>
              </a:r>
              <a:endParaRPr kumimoji="0" lang="ja-JP" altLang="en-US" sz="1400" i="0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30" name="ホームベース 29"/>
            <p:cNvSpPr/>
            <p:nvPr/>
          </p:nvSpPr>
          <p:spPr bwMode="auto">
            <a:xfrm>
              <a:off x="714251" y="4238523"/>
              <a:ext cx="1836000" cy="540000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 cmpd="sng">
              <a:solidFill>
                <a:srgbClr val="00206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44000" tIns="7200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en-US" sz="1400" b="1" dirty="0" smtClean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１．開催準備</a:t>
              </a:r>
              <a:endParaRPr kumimoji="0" lang="ja-JP" altLang="en-US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550970" y="5082153"/>
            <a:ext cx="7152406" cy="540000"/>
            <a:chOff x="714255" y="5082153"/>
            <a:chExt cx="7152406" cy="540000"/>
          </a:xfrm>
        </p:grpSpPr>
        <p:sp>
          <p:nvSpPr>
            <p:cNvPr id="31" name="ホームベース 30"/>
            <p:cNvSpPr/>
            <p:nvPr/>
          </p:nvSpPr>
          <p:spPr bwMode="auto">
            <a:xfrm>
              <a:off x="2574661" y="5082153"/>
              <a:ext cx="5292000" cy="540000"/>
            </a:xfrm>
            <a:prstGeom prst="homePlate">
              <a:avLst>
                <a:gd name="adj" fmla="val 0"/>
              </a:avLst>
            </a:prstGeom>
            <a:ln>
              <a:solidFill>
                <a:srgbClr val="00206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08000" tIns="7200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1"/>
              <a:r>
                <a:rPr kumimoji="0" lang="en-US" altLang="ja-JP" sz="1400" dirty="0" smtClean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RT</a:t>
              </a:r>
              <a:r>
                <a:rPr kumimoji="0" lang="ja-JP" altLang="en-US" sz="1400" dirty="0" smtClean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当日の対応</a:t>
              </a:r>
              <a:endParaRPr kumimoji="0" lang="ja-JP" altLang="en-US" sz="1400" i="0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32" name="ホームベース 31"/>
            <p:cNvSpPr/>
            <p:nvPr/>
          </p:nvSpPr>
          <p:spPr bwMode="auto">
            <a:xfrm>
              <a:off x="714255" y="5082153"/>
              <a:ext cx="1836000" cy="540000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 cmpd="sng">
              <a:solidFill>
                <a:srgbClr val="00206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44000" tIns="7200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en-US" sz="1400" b="1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２．</a:t>
              </a:r>
              <a:r>
                <a:rPr kumimoji="0" lang="ja-JP" altLang="en-US" sz="1400" b="1" dirty="0" smtClean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当日対応</a:t>
              </a:r>
              <a:endParaRPr kumimoji="0" lang="ja-JP" altLang="en-US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550970" y="5925784"/>
            <a:ext cx="7152406" cy="540000"/>
            <a:chOff x="714255" y="5925784"/>
            <a:chExt cx="7152406" cy="540000"/>
          </a:xfrm>
        </p:grpSpPr>
        <p:sp>
          <p:nvSpPr>
            <p:cNvPr id="36" name="ホームベース 35"/>
            <p:cNvSpPr/>
            <p:nvPr/>
          </p:nvSpPr>
          <p:spPr bwMode="auto">
            <a:xfrm>
              <a:off x="2574661" y="5925784"/>
              <a:ext cx="5292000" cy="540000"/>
            </a:xfrm>
            <a:prstGeom prst="homePlate">
              <a:avLst>
                <a:gd name="adj" fmla="val 0"/>
              </a:avLst>
            </a:prstGeom>
            <a:ln>
              <a:solidFill>
                <a:srgbClr val="00206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08000" tIns="7200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atinLnBrk="1"/>
              <a:r>
                <a:rPr kumimoji="0" lang="en-US" altLang="ja-JP" sz="1400" dirty="0" smtClean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RT</a:t>
              </a:r>
              <a:r>
                <a:rPr kumimoji="0" lang="ja-JP" altLang="en-US" sz="1400" dirty="0" err="1" smtClean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で</a:t>
              </a:r>
              <a:r>
                <a:rPr kumimoji="0" lang="ja-JP" altLang="en-US" sz="1400" dirty="0" err="1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の</a:t>
              </a:r>
              <a:r>
                <a:rPr kumimoji="0" lang="ja-JP" altLang="en-US" sz="1400" dirty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議論等を踏まえ</a:t>
              </a:r>
              <a:r>
                <a:rPr kumimoji="0" lang="ja-JP" altLang="en-US" sz="1400" dirty="0" smtClean="0">
                  <a:solidFill>
                    <a:schemeClr val="bg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、その後の対応についてフォローアップ</a:t>
              </a:r>
              <a:endParaRPr kumimoji="0" lang="ja-JP" altLang="en-US" sz="1400" i="0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37" name="ホームベース 36"/>
            <p:cNvSpPr/>
            <p:nvPr/>
          </p:nvSpPr>
          <p:spPr bwMode="auto">
            <a:xfrm>
              <a:off x="714255" y="5925784"/>
              <a:ext cx="1836000" cy="540000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 cmpd="sng">
              <a:solidFill>
                <a:srgbClr val="00206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44000" tIns="7200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en-US" sz="1400" b="1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３．</a:t>
              </a:r>
              <a:r>
                <a:rPr kumimoji="0" lang="ja-JP" altLang="en-US" sz="1400" b="1" dirty="0" smtClean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フォローアップ</a:t>
              </a:r>
              <a:endParaRPr kumimoji="0" lang="ja-JP" altLang="en-US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13" name="二等辺三角形 12"/>
          <p:cNvSpPr/>
          <p:nvPr/>
        </p:nvSpPr>
        <p:spPr bwMode="auto">
          <a:xfrm flipV="1">
            <a:off x="2921173" y="4854166"/>
            <a:ext cx="2412000" cy="152344"/>
          </a:xfrm>
          <a:prstGeom prst="triangle">
            <a:avLst/>
          </a:prstGeom>
          <a:solidFill>
            <a:schemeClr val="tx1">
              <a:lumMod val="85000"/>
            </a:schemeClr>
          </a:solidFill>
          <a:ln w="12700" cap="sq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二等辺三角形 37"/>
          <p:cNvSpPr/>
          <p:nvPr/>
        </p:nvSpPr>
        <p:spPr bwMode="auto">
          <a:xfrm flipV="1">
            <a:off x="2921173" y="5697796"/>
            <a:ext cx="2412000" cy="152344"/>
          </a:xfrm>
          <a:prstGeom prst="triangle">
            <a:avLst/>
          </a:prstGeom>
          <a:solidFill>
            <a:schemeClr val="tx1">
              <a:lumMod val="85000"/>
            </a:schemeClr>
          </a:solidFill>
          <a:ln w="12700" cap="sq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818" y="4640266"/>
            <a:ext cx="1596139" cy="1879897"/>
          </a:xfrm>
          <a:prstGeom prst="rect">
            <a:avLst/>
          </a:prstGeom>
        </p:spPr>
      </p:pic>
      <p:sp>
        <p:nvSpPr>
          <p:cNvPr id="23" name="円形吹き出し 22"/>
          <p:cNvSpPr/>
          <p:nvPr/>
        </p:nvSpPr>
        <p:spPr bwMode="auto">
          <a:xfrm>
            <a:off x="8118567" y="3893883"/>
            <a:ext cx="1483803" cy="657364"/>
          </a:xfrm>
          <a:prstGeom prst="wedgeEllipseCallout">
            <a:avLst>
              <a:gd name="adj1" fmla="val -11062"/>
              <a:gd name="adj2" fmla="val 69179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257462" y="4007211"/>
            <a:ext cx="1292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詳細は次ページ以降を確認！</a:t>
            </a:r>
          </a:p>
        </p:txBody>
      </p:sp>
    </p:spTree>
    <p:extLst>
      <p:ext uri="{BB962C8B-B14F-4D97-AF65-F5344CB8AC3E}">
        <p14:creationId xmlns:p14="http://schemas.microsoft.com/office/powerpoint/2010/main" val="128797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2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/>
              <a:t>１．</a:t>
            </a:r>
            <a:r>
              <a:rPr lang="ja-JP" altLang="en-US" sz="2000" b="1" dirty="0" smtClean="0"/>
              <a:t>開催準備</a:t>
            </a:r>
            <a:endParaRPr kumimoji="1" lang="ja-JP" altLang="en-US" sz="2000" b="1" dirty="0"/>
          </a:p>
        </p:txBody>
      </p:sp>
      <p:sp>
        <p:nvSpPr>
          <p:cNvPr id="58" name="正方形/長方形 57"/>
          <p:cNvSpPr/>
          <p:nvPr/>
        </p:nvSpPr>
        <p:spPr bwMode="auto">
          <a:xfrm>
            <a:off x="204990" y="2688479"/>
            <a:ext cx="9390565" cy="3852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ラウンドテーブルにおいては、要望元からより具体的な要望を引き出すことを目的とし、分野を限定した形での要望募集を行うことが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効果的です。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3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開催分野の検討にあたっては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以下のよう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に様々な方法が考えられます。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04000" indent="-216000" latinLnBrk="1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地域における既存の課題認識をもとに検討する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04000" indent="-216000" latinLnBrk="1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過去の地方公共団体に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寄せられた問い合わせ等をもとに検討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04000" indent="-216000" latinLnBrk="1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データ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活用に積極的な事業者等に事前にヒアリングを行い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、その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中から出されたニーズをもとに検討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04000" indent="-216000" latinLnBrk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開催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を希望する分野を一般公募により募集し、検討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3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（参考）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室にてこれまでに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実施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した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開催分野は以下の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とおり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です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0" name="角丸四角形 29"/>
          <p:cNvSpPr/>
          <p:nvPr/>
        </p:nvSpPr>
        <p:spPr bwMode="auto">
          <a:xfrm>
            <a:off x="265044" y="2513779"/>
            <a:ext cx="367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ステップ①～開催分野の検討～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1" name="ホームベース 30"/>
          <p:cNvSpPr/>
          <p:nvPr/>
        </p:nvSpPr>
        <p:spPr bwMode="auto">
          <a:xfrm>
            <a:off x="329261" y="1284958"/>
            <a:ext cx="1728000" cy="972000"/>
          </a:xfrm>
          <a:prstGeom prst="homePlate">
            <a:avLst>
              <a:gd name="adj" fmla="val 56444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108000" tIns="7200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1">
              <a:spcAft>
                <a:spcPts val="600"/>
              </a:spcAft>
            </a:pPr>
            <a:r>
              <a:rPr kumimoji="0" lang="ja-JP" altLang="en-US" sz="1300" i="0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ステップ①</a:t>
            </a:r>
            <a:endParaRPr kumimoji="0" lang="en-US" altLang="ja-JP" sz="1300" i="0" u="sng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atinLnBrk="1">
              <a:spcAft>
                <a:spcPts val="600"/>
              </a:spcAft>
            </a:pPr>
            <a:r>
              <a:rPr kumimoji="0" lang="ja-JP" altLang="en-US" sz="13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開催分野の検討</a:t>
            </a:r>
            <a:endParaRPr kumimoji="0" lang="ja-JP" altLang="en-US" sz="1300" i="0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2" name="ホームベース 31"/>
          <p:cNvSpPr/>
          <p:nvPr/>
        </p:nvSpPr>
        <p:spPr bwMode="auto">
          <a:xfrm>
            <a:off x="2212225" y="1284958"/>
            <a:ext cx="1728000" cy="972000"/>
          </a:xfrm>
          <a:prstGeom prst="homePlate">
            <a:avLst>
              <a:gd name="adj" fmla="val 56444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108000" tIns="7200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1">
              <a:spcAft>
                <a:spcPts val="600"/>
              </a:spcAft>
            </a:pPr>
            <a:r>
              <a:rPr kumimoji="0" lang="ja-JP" altLang="en-US" sz="1300" i="0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ステップ②</a:t>
            </a:r>
            <a:endParaRPr kumimoji="0" lang="en-US" altLang="ja-JP" sz="1300" i="0" u="sng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atinLnBrk="1"/>
            <a:r>
              <a:rPr kumimoji="0" lang="ja-JP" altLang="en-US" sz="13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データ公開要望の</a:t>
            </a:r>
            <a:endParaRPr kumimoji="0" lang="en-US" altLang="ja-JP" sz="13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atinLnBrk="1"/>
            <a:r>
              <a:rPr kumimoji="0" lang="ja-JP" altLang="en-US" sz="13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一般公募</a:t>
            </a:r>
            <a:endParaRPr kumimoji="0" lang="ja-JP" altLang="en-US" sz="1300" i="0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ホームベース 35"/>
          <p:cNvSpPr/>
          <p:nvPr/>
        </p:nvSpPr>
        <p:spPr bwMode="auto">
          <a:xfrm>
            <a:off x="4095189" y="1284958"/>
            <a:ext cx="1728000" cy="972000"/>
          </a:xfrm>
          <a:prstGeom prst="homePlate">
            <a:avLst>
              <a:gd name="adj" fmla="val 56444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108000" tIns="7200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1">
              <a:spcAft>
                <a:spcPts val="600"/>
              </a:spcAft>
            </a:pPr>
            <a:r>
              <a:rPr kumimoji="0" lang="ja-JP" altLang="en-US" sz="1300" i="0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ステップ③</a:t>
            </a:r>
            <a:endParaRPr kumimoji="0" lang="en-US" altLang="ja-JP" sz="1300" i="0" u="sng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atinLnBrk="1">
              <a:spcAft>
                <a:spcPts val="600"/>
              </a:spcAft>
            </a:pPr>
            <a:r>
              <a:rPr kumimoji="0" lang="ja-JP" altLang="en-US" sz="13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対象データの選定</a:t>
            </a:r>
            <a:endParaRPr kumimoji="0" lang="ja-JP" altLang="en-US" sz="1300" i="0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7" name="ホームベース 36"/>
          <p:cNvSpPr/>
          <p:nvPr/>
        </p:nvSpPr>
        <p:spPr bwMode="auto">
          <a:xfrm>
            <a:off x="5978153" y="1284958"/>
            <a:ext cx="1728000" cy="972000"/>
          </a:xfrm>
          <a:prstGeom prst="homePlate">
            <a:avLst>
              <a:gd name="adj" fmla="val 56444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108000" tIns="7200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1">
              <a:spcAft>
                <a:spcPts val="600"/>
              </a:spcAft>
            </a:pPr>
            <a:r>
              <a:rPr kumimoji="0" lang="ja-JP" altLang="en-US" sz="1300" i="0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ステップ④</a:t>
            </a:r>
            <a:endParaRPr kumimoji="0" lang="en-US" altLang="ja-JP" sz="1300" i="0" u="sng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atinLnBrk="1">
              <a:spcAft>
                <a:spcPts val="600"/>
              </a:spcAft>
            </a:pPr>
            <a:r>
              <a:rPr kumimoji="0" lang="ja-JP" altLang="en-US" sz="13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各参加者との調整</a:t>
            </a:r>
            <a:endParaRPr kumimoji="0" lang="ja-JP" altLang="en-US" sz="1300" i="0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ホームベース 37"/>
          <p:cNvSpPr/>
          <p:nvPr/>
        </p:nvSpPr>
        <p:spPr bwMode="auto">
          <a:xfrm>
            <a:off x="7861116" y="1284958"/>
            <a:ext cx="1728000" cy="972000"/>
          </a:xfrm>
          <a:prstGeom prst="homePlate">
            <a:avLst>
              <a:gd name="adj" fmla="val 56444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108000" tIns="72000" rIns="91440" bIns="45720" numCol="1" rtlCol="0" anchor="ctr" anchorCtr="0" compatLnSpc="1">
            <a:prstTxWarp prst="textNoShape">
              <a:avLst/>
            </a:prstTxWarp>
          </a:bodyPr>
          <a:lstStyle/>
          <a:p>
            <a:pPr latinLnBrk="1">
              <a:spcAft>
                <a:spcPts val="600"/>
              </a:spcAft>
            </a:pPr>
            <a:r>
              <a:rPr kumimoji="0" lang="ja-JP" altLang="en-US" sz="1300" i="0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ステップ⑤</a:t>
            </a:r>
            <a:endParaRPr kumimoji="0" lang="en-US" altLang="ja-JP" sz="1300" i="0" u="sng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atinLnBrk="1">
              <a:spcAft>
                <a:spcPts val="600"/>
              </a:spcAft>
            </a:pPr>
            <a:r>
              <a:rPr kumimoji="0" lang="ja-JP" altLang="en-US" sz="13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一般傍聴者の募集</a:t>
            </a:r>
            <a:endParaRPr kumimoji="0" lang="ja-JP" altLang="en-US" sz="1300" i="0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885306"/>
              </p:ext>
            </p:extLst>
          </p:nvPr>
        </p:nvGraphicFramePr>
        <p:xfrm>
          <a:off x="792473" y="5216957"/>
          <a:ext cx="5732424" cy="128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第１回（平成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年１月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日）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観光・移動分野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第２回（平成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年３月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27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日）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インフラ、防災・減災、安全・安心分野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第３回（平成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年９月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日）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土地・農業分野</a:t>
                      </a:r>
                      <a:endParaRPr kumimoji="1" lang="en-US" altLang="ja-JP" sz="11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第４回（令和元年９月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日）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電子行政分野（統計等データ）</a:t>
                      </a:r>
                      <a:endParaRPr kumimoji="1" lang="en-US" altLang="ja-JP" sz="11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5962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第５回（令和２年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日）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健康・医療・介護・子育て</a:t>
                      </a:r>
                      <a:endParaRPr kumimoji="1" lang="en-US" altLang="ja-JP" sz="11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725072"/>
                  </a:ext>
                </a:extLst>
              </a:tr>
            </a:tbl>
          </a:graphicData>
        </a:graphic>
      </p:graphicFrame>
      <p:sp>
        <p:nvSpPr>
          <p:cNvPr id="43" name="タイトル 2"/>
          <p:cNvSpPr txBox="1">
            <a:spLocks/>
          </p:cNvSpPr>
          <p:nvPr/>
        </p:nvSpPr>
        <p:spPr bwMode="auto">
          <a:xfrm>
            <a:off x="180519" y="910769"/>
            <a:ext cx="2202074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en-US" altLang="ja-JP" sz="1600" b="1" u="sng" kern="0" dirty="0" smtClean="0"/>
              <a:t>【</a:t>
            </a:r>
            <a:r>
              <a:rPr lang="ja-JP" altLang="en-US" sz="1600" b="1" u="sng" kern="0" dirty="0" smtClean="0"/>
              <a:t>開催準備の流れ</a:t>
            </a:r>
            <a:r>
              <a:rPr lang="en-US" altLang="ja-JP" sz="1600" b="1" u="sng" kern="0" dirty="0" smtClean="0"/>
              <a:t>】</a:t>
            </a:r>
            <a:endParaRPr lang="ja-JP" altLang="en-US" sz="1600" b="1" u="sng" kern="0" dirty="0"/>
          </a:p>
        </p:txBody>
      </p:sp>
      <p:sp>
        <p:nvSpPr>
          <p:cNvPr id="15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940" y="4871389"/>
            <a:ext cx="922176" cy="1340642"/>
          </a:xfrm>
          <a:prstGeom prst="rect">
            <a:avLst/>
          </a:prstGeom>
        </p:spPr>
      </p:pic>
      <p:sp>
        <p:nvSpPr>
          <p:cNvPr id="16" name="コンテンツ プレースホルダー 2"/>
          <p:cNvSpPr txBox="1">
            <a:spLocks/>
          </p:cNvSpPr>
          <p:nvPr/>
        </p:nvSpPr>
        <p:spPr bwMode="auto">
          <a:xfrm>
            <a:off x="6725343" y="6212032"/>
            <a:ext cx="1349370" cy="32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3622" rIns="0" bIns="33622" numCol="1" anchor="t" anchorCtr="0" compatLnSpc="1">
            <a:prstTxWarp prst="textNoShape">
              <a:avLst/>
            </a:prstTxWarp>
          </a:bodyPr>
          <a:lstStyle>
            <a:lvl1pPr marL="325438" indent="-325438" algn="l" defTabSz="971550" rtl="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n"/>
              <a:tabLst>
                <a:tab pos="774700" algn="l"/>
              </a:tabLst>
              <a:defRPr kumimoji="1" sz="20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533400" indent="-177800" algn="l" defTabSz="971550" rtl="0" eaLnBrk="1" fontAlgn="base" hangingPunct="1">
              <a:spcBef>
                <a:spcPct val="35000"/>
              </a:spcBef>
              <a:spcAft>
                <a:spcPct val="0"/>
              </a:spcAft>
              <a:buClr>
                <a:srgbClr val="00B0F0"/>
              </a:buClr>
              <a:buSzPct val="75000"/>
              <a:buFont typeface="Wingdings" panose="05000000000000000000" pitchFamily="2" charset="2"/>
              <a:buChar char="l"/>
              <a:tabLst>
                <a:tab pos="533400" algn="l"/>
              </a:tabLst>
              <a:defRPr kumimoji="1" sz="16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622300" indent="-88900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Ø"/>
              <a:tabLst>
                <a:tab pos="622300" algn="l"/>
              </a:tabLst>
              <a:defRPr kumimoji="1" sz="15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923925" indent="-200025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ü"/>
              <a:tabLst>
                <a:tab pos="923925" algn="l"/>
              </a:tabLst>
              <a:defRPr kumimoji="1" sz="13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1160463" indent="-171450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tabLst>
                <a:tab pos="989013" algn="l"/>
              </a:tabLst>
              <a:defRPr kumimoji="1" sz="12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2322369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6pPr>
            <a:lvl7pPr marL="2658640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7pPr>
            <a:lvl8pPr marL="2994910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8pPr>
            <a:lvl9pPr marL="3331181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800" kern="0" spc="-120" dirty="0" smtClean="0">
                <a:cs typeface="Meiryo UI" panose="020B0604030504040204" pitchFamily="50" charset="-128"/>
              </a:rPr>
              <a:t>【Code</a:t>
            </a:r>
            <a:r>
              <a:rPr lang="ja-JP" altLang="en-US" sz="800" kern="0" spc="-120" dirty="0">
                <a:cs typeface="Meiryo UI" panose="020B0604030504040204" pitchFamily="50" charset="-128"/>
              </a:rPr>
              <a:t> </a:t>
            </a:r>
            <a:r>
              <a:rPr lang="en-US" altLang="ja-JP" sz="800" kern="0" spc="-120" dirty="0" smtClean="0">
                <a:cs typeface="Meiryo UI" panose="020B0604030504040204" pitchFamily="50" charset="-128"/>
              </a:rPr>
              <a:t>for Nerima</a:t>
            </a:r>
            <a:r>
              <a:rPr lang="ja-JP" altLang="en-US" sz="800" kern="0" spc="-120" dirty="0" smtClean="0">
                <a:cs typeface="Meiryo UI" panose="020B0604030504040204" pitchFamily="50" charset="-128"/>
              </a:rPr>
              <a:t>キャラクター</a:t>
            </a:r>
            <a:r>
              <a:rPr lang="en-US" altLang="ja-JP" sz="800" kern="0" spc="-120" dirty="0" smtClean="0">
                <a:cs typeface="Meiryo UI" panose="020B0604030504040204" pitchFamily="50" charset="-128"/>
              </a:rPr>
              <a:t>】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800" kern="0" spc="-120" dirty="0" smtClean="0">
                <a:cs typeface="Meiryo UI" panose="020B0604030504040204" pitchFamily="50" charset="-128"/>
              </a:rPr>
              <a:t>マーネリーちゃん</a:t>
            </a:r>
            <a:endParaRPr lang="en-US" altLang="ja-JP" sz="800" kern="0" spc="-120" dirty="0">
              <a:cs typeface="Meiryo UI" panose="020B0604030504040204" pitchFamily="50" charset="-128"/>
            </a:endParaRPr>
          </a:p>
        </p:txBody>
      </p:sp>
      <p:sp>
        <p:nvSpPr>
          <p:cNvPr id="17" name="円形吹き出し 16"/>
          <p:cNvSpPr/>
          <p:nvPr/>
        </p:nvSpPr>
        <p:spPr bwMode="auto">
          <a:xfrm>
            <a:off x="7837717" y="4665573"/>
            <a:ext cx="1483803" cy="873077"/>
          </a:xfrm>
          <a:prstGeom prst="wedgeEllipseCallout">
            <a:avLst>
              <a:gd name="adj1" fmla="val -53319"/>
              <a:gd name="adj2" fmla="val 61653"/>
            </a:avLst>
          </a:prstGeom>
          <a:ln>
            <a:solidFill>
              <a:srgbClr val="9ABD37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957019" y="4798494"/>
            <a:ext cx="129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12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地方</a:t>
            </a:r>
            <a:r>
              <a:rPr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の特色に合わせた分野だと面白そうね！</a:t>
            </a:r>
            <a:endParaRPr kumimoji="1" lang="ja-JP" altLang="en-US" sz="12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802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3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/>
              <a:t>１．</a:t>
            </a:r>
            <a:r>
              <a:rPr lang="ja-JP" altLang="en-US" sz="2000" b="1" dirty="0" smtClean="0"/>
              <a:t>開催準備</a:t>
            </a:r>
            <a:endParaRPr kumimoji="1" lang="ja-JP" altLang="en-US" sz="2000" b="1" dirty="0"/>
          </a:p>
        </p:txBody>
      </p:sp>
      <p:sp>
        <p:nvSpPr>
          <p:cNvPr id="40" name="正方形/長方形 39"/>
          <p:cNvSpPr/>
          <p:nvPr/>
        </p:nvSpPr>
        <p:spPr bwMode="auto">
          <a:xfrm>
            <a:off x="204990" y="1047196"/>
            <a:ext cx="9390565" cy="2390948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データ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の公開要望を募るため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HP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等で一般公募を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実施します。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公募にあたっては、要望内容・活用シーンについて、より具体的な内容を吸い上げられるよう、要望を提出するための様式を準備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すると効果的です。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公募にあたっては、新規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の公開要望だけでなく、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既存の公開データに対する変更要望（データ項目・データ形式・利用条件・更新頻度の変更要望等）も含めて、幅広く募集を行います。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（参考）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室にてこれまでに実施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した一般公募の例は以下のとおりです。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角丸四角形 40"/>
          <p:cNvSpPr/>
          <p:nvPr/>
        </p:nvSpPr>
        <p:spPr bwMode="auto">
          <a:xfrm>
            <a:off x="265044" y="872497"/>
            <a:ext cx="367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ステップ②～公開要望の一般公募～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084206"/>
              </p:ext>
            </p:extLst>
          </p:nvPr>
        </p:nvGraphicFramePr>
        <p:xfrm>
          <a:off x="792473" y="2602035"/>
          <a:ext cx="7360927" cy="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4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5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第１回・第２回</a:t>
                      </a:r>
                      <a:endParaRPr kumimoji="1" lang="ja-JP" altLang="en-US" sz="105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05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2"/>
                        </a:rPr>
                        <a:t>https://www.kantei.go.jp/jp/singi/it2/h291109_bosyu.html</a:t>
                      </a:r>
                      <a:endParaRPr kumimoji="1" lang="ja-JP" altLang="en-US" sz="105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5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第３回</a:t>
                      </a:r>
                      <a:endParaRPr kumimoji="1" lang="ja-JP" altLang="en-US" sz="105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05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3"/>
                        </a:rPr>
                        <a:t>https://www.kantei.go.jp/jp/singi/it2/h300417_bosyu.html</a:t>
                      </a:r>
                      <a:endParaRPr kumimoji="1" lang="ja-JP" altLang="en-US" sz="105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5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第５回</a:t>
                      </a:r>
                      <a:endParaRPr kumimoji="1" lang="ja-JP" altLang="en-US" sz="105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05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4"/>
                        </a:rPr>
                        <a:t>https://www.kantei.go.jp/jp/singi/it2/r011001_bosyu.html</a:t>
                      </a:r>
                      <a:endParaRPr kumimoji="1" lang="ja-JP" altLang="en-US" sz="105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59915"/>
                  </a:ext>
                </a:extLst>
              </a:tr>
            </a:tbl>
          </a:graphicData>
        </a:graphic>
      </p:graphicFrame>
      <p:sp>
        <p:nvSpPr>
          <p:cNvPr id="17" name="正方形/長方形 16"/>
          <p:cNvSpPr/>
          <p:nvPr/>
        </p:nvSpPr>
        <p:spPr bwMode="auto">
          <a:xfrm>
            <a:off x="204990" y="3694493"/>
            <a:ext cx="9390565" cy="2916619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公募により提出されたデータ公開要望の中から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当日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に対象とするデータ公開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要望を選定します。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選定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にあたり、提出された様式に記載の内容に不明点等がある場合には、必要に応じて要望元へ対面等でヒアリング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を実施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し、より詳細な内容を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確認します。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取り扱う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要望元数やデータ公開要望数については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会議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時間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踏まえ、検討します。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3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（参考）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室にてこれまでに実施した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の実績は以下のとおりです。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 bwMode="auto">
          <a:xfrm>
            <a:off x="265044" y="3520711"/>
            <a:ext cx="367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ステップ③～対象データの選定～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741919"/>
              </p:ext>
            </p:extLst>
          </p:nvPr>
        </p:nvGraphicFramePr>
        <p:xfrm>
          <a:off x="792473" y="5329901"/>
          <a:ext cx="7360927" cy="12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0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4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開催回</a:t>
                      </a:r>
                      <a:endParaRPr kumimoji="1" lang="ja-JP" altLang="en-US" sz="1000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要望元数</a:t>
                      </a:r>
                      <a:endParaRPr kumimoji="1" lang="ja-JP" altLang="en-US" sz="1000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データ公開要望数</a:t>
                      </a:r>
                      <a:endParaRPr kumimoji="1" lang="ja-JP" altLang="en-US" sz="1000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会議時間</a:t>
                      </a:r>
                      <a:endParaRPr kumimoji="1" lang="ja-JP" altLang="en-US" sz="1000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第１回（観光・移動）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４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７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２時間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第２回（インフラ、防災・減災、安全・安心）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５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３時間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第３回（土地・農業）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４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２時間半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第４回（電子行政（統計等データ））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１時間半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379919"/>
                  </a:ext>
                </a:extLst>
              </a:tr>
              <a:tr h="204000">
                <a:tc>
                  <a:txBody>
                    <a:bodyPr/>
                    <a:lstStyle/>
                    <a:p>
                      <a:pPr marL="0" marR="0" lvl="0" indent="0" algn="l" defTabSz="672541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第５回（健康・医療・介護・子育て）</a:t>
                      </a: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３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0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２時間</a:t>
                      </a:r>
                      <a:endParaRPr kumimoji="1" lang="ja-JP" altLang="en-US" sz="10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528470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715250" y="3258664"/>
            <a:ext cx="49623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8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8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第</a:t>
            </a:r>
            <a:r>
              <a:rPr lang="ja-JP" altLang="en-US" sz="8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</a:t>
            </a:r>
            <a:r>
              <a:rPr kumimoji="1" lang="ja-JP" altLang="en-US" sz="8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回は</a:t>
            </a:r>
            <a:r>
              <a:rPr kumimoji="1" lang="en-US" altLang="ja-JP" sz="8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1" lang="ja-JP" altLang="en-US" sz="8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室と他組織と</a:t>
            </a:r>
            <a:r>
              <a:rPr lang="ja-JP" altLang="en-US" sz="8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kumimoji="1" lang="ja-JP" altLang="en-US" sz="8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共催のため、当該他組織から公募を実施</a:t>
            </a:r>
          </a:p>
        </p:txBody>
      </p:sp>
    </p:spTree>
    <p:extLst>
      <p:ext uri="{BB962C8B-B14F-4D97-AF65-F5344CB8AC3E}">
        <p14:creationId xmlns:p14="http://schemas.microsoft.com/office/powerpoint/2010/main" val="390105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4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/>
              <a:t>１．</a:t>
            </a:r>
            <a:r>
              <a:rPr lang="ja-JP" altLang="en-US" sz="2000" b="1" dirty="0" smtClean="0"/>
              <a:t>開催準備</a:t>
            </a:r>
            <a:endParaRPr kumimoji="1" lang="ja-JP" altLang="en-US" sz="2000" b="1" dirty="0"/>
          </a:p>
        </p:txBody>
      </p:sp>
      <p:sp>
        <p:nvSpPr>
          <p:cNvPr id="9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 bwMode="auto">
          <a:xfrm>
            <a:off x="204990" y="1129493"/>
            <a:ext cx="9390565" cy="5220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参加者ごとに以下のとおり調整を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実施します。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 bwMode="auto">
          <a:xfrm>
            <a:off x="265044" y="954793"/>
            <a:ext cx="367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ステップ④～各参加者との調整～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19" name="表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440047"/>
              </p:ext>
            </p:extLst>
          </p:nvPr>
        </p:nvGraphicFramePr>
        <p:xfrm>
          <a:off x="792473" y="1671433"/>
          <a:ext cx="8544076" cy="4622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225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参加者</a:t>
                      </a:r>
                      <a:endParaRPr kumimoji="1" lang="ja-JP" altLang="en-US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調整内容</a:t>
                      </a:r>
                      <a:endParaRPr kumimoji="1" lang="ja-JP" altLang="en-US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5730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オープンデータの</a:t>
                      </a:r>
                      <a: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/>
                      </a:r>
                      <a:b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知見を有する有識者</a:t>
                      </a:r>
                      <a:endParaRPr kumimoji="1" lang="ja-JP" altLang="en-US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RT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当日にご参加いただくオープンデータの知見を有する有識者（各開催分野等における知見を有する方であるとなお効果的）を調整します。</a:t>
                      </a:r>
                      <a:endParaRPr kumimoji="1" lang="en-US" altLang="ja-JP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第三者としてのご意見を頂く目的でご参加いただく有識者と、当日のファシリテーター（モデレーターとも言います）を務めていただく有識者を調整します。</a:t>
                      </a:r>
                      <a:endParaRPr kumimoji="1" lang="en-US" altLang="ja-JP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0"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有識者にコメントいただく際の観点（事前に意識合わせしておくと効果的です）</a:t>
                      </a:r>
                      <a:r>
                        <a:rPr kumimoji="1" lang="en-US" altLang="ja-JP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</a:p>
                    <a:p>
                      <a:pPr marL="540000" indent="-216000">
                        <a:spcAft>
                          <a:spcPts val="3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kumimoji="1" lang="ja-JP" altLang="en-US" sz="12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要望元のニーズや要望データを活用したユースケースをより明確にできるような質問・コメント</a:t>
                      </a:r>
                      <a:endParaRPr kumimoji="1" lang="en-US" altLang="ja-JP" sz="12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540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kumimoji="1" lang="ja-JP" altLang="en-US" sz="12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要望通りの対応が困難な場合、代替として使えるデータや回答者に対しての公開条件などの提案、課題を乗り越えた類似事例の紹介</a:t>
                      </a:r>
                      <a:endParaRPr kumimoji="1" lang="en-US" altLang="ja-JP" sz="12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-216000"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IT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室にて事務局を行うオープンデータワーキンググループの有識者</a:t>
                      </a:r>
                      <a:r>
                        <a:rPr kumimoji="1" lang="en-US" altLang="ja-JP" b="0" i="0" baseline="3000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b="0" i="0" baseline="3000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１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IT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室にて任命するオープンデータ伝道師</a:t>
                      </a:r>
                      <a:r>
                        <a:rPr kumimoji="1" lang="en-US" altLang="ja-JP" b="0" i="0" baseline="3000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b="0" i="0" baseline="3000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の紹介も可能です。必要な場合は、「オープンデータ伝道師派遣依頼フォーム</a:t>
                      </a:r>
                      <a:r>
                        <a:rPr kumimoji="1" lang="en-US" altLang="ja-JP" b="0" i="0" baseline="3000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※3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」からご連絡ください。</a:t>
                      </a:r>
                      <a:endParaRPr kumimoji="1" lang="en-US" altLang="ja-JP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0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１：</a:t>
                      </a:r>
                      <a:r>
                        <a:rPr kumimoji="1" lang="en-US" altLang="ja-JP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2"/>
                        </a:rPr>
                        <a:t>https://www.kantei.go.jp/jp/singi/it2/senmon_bunka/data_ryutsuseibi/opendata_wg/opendata_wg_kouseiin.pdf</a:t>
                      </a:r>
                      <a:endParaRPr kumimoji="1" lang="en-US" altLang="ja-JP" sz="9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0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２：</a:t>
                      </a:r>
                      <a:r>
                        <a:rPr kumimoji="1" lang="en-US" altLang="ja-JP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3"/>
                        </a:rPr>
                        <a:t>https://cio.go.jp/sites/default/files/uploads/documents/opendata-dendoushi_ichiran.pptx</a:t>
                      </a:r>
                      <a:endParaRPr kumimoji="1" lang="en-US" altLang="ja-JP" sz="9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0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３：</a:t>
                      </a:r>
                      <a:r>
                        <a:rPr kumimoji="1" lang="en-US" altLang="ja-JP" sz="9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4"/>
                        </a:rPr>
                        <a:t>https://www.kantei.go.jp/jp/forms/input_od_dendoshi_haken.html</a:t>
                      </a:r>
                      <a:endParaRPr kumimoji="1" lang="en-US" altLang="ja-JP" sz="9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902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要望元</a:t>
                      </a:r>
                      <a:endParaRPr kumimoji="1" lang="ja-JP" altLang="en-US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RT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当日の発表、及びその際のプレゼン資料の準備を依頼します。</a:t>
                      </a:r>
                      <a:endParaRPr kumimoji="1" lang="en-US" altLang="ja-JP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0"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要望元にプレゼンいただく際の観点（事前に意識合わせしておくと効果的です）</a:t>
                      </a:r>
                      <a:r>
                        <a:rPr kumimoji="1" lang="en-US" altLang="ja-JP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en-US" altLang="ja-JP" b="0" i="0" u="sng" strike="noStrike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540000" indent="-216000">
                        <a:spcAft>
                          <a:spcPts val="3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kumimoji="1" lang="ja-JP" altLang="en-US" sz="12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現状抱える課題・要望データの活用方法・それがどのような効果を生むのかについて、具体的に示す</a:t>
                      </a:r>
                      <a:endParaRPr kumimoji="1" lang="en-US" altLang="ja-JP" sz="12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540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kumimoji="1" lang="ja-JP" altLang="en-US" sz="12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要望するデータのデータ項目・データ形式・利用条件・更新頻度等を具体的に示す</a:t>
                      </a:r>
                      <a:endParaRPr kumimoji="1" lang="en-US" altLang="ja-JP" sz="12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必要に応じて、回答者からの質問事項を確認します。</a:t>
                      </a:r>
                      <a:endParaRPr kumimoji="1" lang="en-US" altLang="ja-JP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66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5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/>
              <a:t>１．</a:t>
            </a:r>
            <a:r>
              <a:rPr lang="ja-JP" altLang="en-US" sz="2000" b="1" dirty="0" smtClean="0"/>
              <a:t>開催準備</a:t>
            </a:r>
            <a:endParaRPr kumimoji="1" lang="ja-JP" altLang="en-US" sz="2000" b="1" dirty="0"/>
          </a:p>
        </p:txBody>
      </p:sp>
      <p:sp>
        <p:nvSpPr>
          <p:cNvPr id="40" name="正方形/長方形 39"/>
          <p:cNvSpPr/>
          <p:nvPr/>
        </p:nvSpPr>
        <p:spPr bwMode="auto">
          <a:xfrm>
            <a:off x="204990" y="1129493"/>
            <a:ext cx="9390565" cy="5472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参加者ごとに以下のとおり調整を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実施します。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角丸四角形 40"/>
          <p:cNvSpPr/>
          <p:nvPr/>
        </p:nvSpPr>
        <p:spPr bwMode="auto">
          <a:xfrm>
            <a:off x="265044" y="954793"/>
            <a:ext cx="367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ステップ④～各参加者との調整～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19" name="表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283314"/>
              </p:ext>
            </p:extLst>
          </p:nvPr>
        </p:nvGraphicFramePr>
        <p:xfrm>
          <a:off x="792473" y="1671324"/>
          <a:ext cx="8544076" cy="284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225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参加者</a:t>
                      </a:r>
                      <a:endParaRPr kumimoji="1" lang="ja-JP" altLang="en-US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調整内容</a:t>
                      </a:r>
                      <a:endParaRPr kumimoji="1" lang="ja-JP" altLang="en-US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9597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回答者</a:t>
                      </a:r>
                      <a:endParaRPr kumimoji="1" lang="ja-JP" altLang="en-US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RT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当日に対象とするデータ公開要望について、当日の回答者（地方公共団体におけるデータの保有元の部局や、関係する制度を所管している部局等）を調整します。</a:t>
                      </a:r>
                      <a:endParaRPr kumimoji="1" lang="en-US" altLang="ja-JP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0"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要望への対応が困難であり、回答者の出席が理解を得られにくい場合に伝える観点</a:t>
                      </a:r>
                      <a:r>
                        <a:rPr kumimoji="1" lang="en-US" altLang="ja-JP" sz="1200" b="0" i="0" u="sng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</a:p>
                    <a:p>
                      <a:pPr marL="540000" indent="-216000">
                        <a:spcAft>
                          <a:spcPts val="3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kumimoji="1" lang="ja-JP" altLang="en-US" sz="12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現状、要望への対応が困難と思われる場合においても、議論や有識者からのアイデア等を通じて、解決策が見いだされる可能性があること</a:t>
                      </a:r>
                      <a:endParaRPr kumimoji="1" lang="en-US" altLang="ja-JP" sz="12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540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kumimoji="1" lang="ja-JP" altLang="en-US" sz="1200" b="0" i="0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公開の場において、対応が困難</a:t>
                      </a:r>
                      <a:r>
                        <a:rPr kumimoji="1" lang="ja-JP" altLang="en-US" sz="12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な理由について丁寧に説明し理解を得ること</a:t>
                      </a:r>
                      <a:r>
                        <a:rPr kumimoji="1" lang="ja-JP" altLang="en-US" sz="1200" b="0" i="0" strike="noStrike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は、</a:t>
                      </a:r>
                      <a:r>
                        <a:rPr kumimoji="1" lang="ja-JP" altLang="en-US" sz="12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行政の信頼性向上に繋がる取組であること</a:t>
                      </a:r>
                      <a:endParaRPr kumimoji="1" lang="en-US" altLang="ja-JP" sz="12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回答者には、事前に事務局へ</a:t>
                      </a:r>
                      <a: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RT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当日の回答方針の提出を依頼し、事務局として回答方針の把握・確認を行うと、当日の議論のポイントが明確となり、効果的です。</a:t>
                      </a:r>
                      <a:endParaRPr kumimoji="1" lang="en-US" altLang="ja-JP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216000" indent="-216000"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1" lang="en-US" altLang="ja-JP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RT</a:t>
                      </a: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当日の回答において、資料を用いた説明を希望する回答者については、その資料の提出を依頼します。</a:t>
                      </a: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11" y="4679859"/>
            <a:ext cx="1505411" cy="1773040"/>
          </a:xfrm>
          <a:prstGeom prst="rect">
            <a:avLst/>
          </a:prstGeom>
        </p:spPr>
      </p:pic>
      <p:sp>
        <p:nvSpPr>
          <p:cNvPr id="16" name="円形吹き出し 15"/>
          <p:cNvSpPr/>
          <p:nvPr/>
        </p:nvSpPr>
        <p:spPr bwMode="auto">
          <a:xfrm>
            <a:off x="7409822" y="4903895"/>
            <a:ext cx="1835778" cy="1189928"/>
          </a:xfrm>
          <a:prstGeom prst="wedgeEllipseCallout">
            <a:avLst>
              <a:gd name="adj1" fmla="val -73413"/>
              <a:gd name="adj2" fmla="val 42179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530738" y="5121337"/>
            <a:ext cx="1593668" cy="830997"/>
          </a:xfrm>
          <a:prstGeom prst="rect">
            <a:avLst/>
          </a:prstGeom>
          <a:noFill/>
        </p:spPr>
        <p:txBody>
          <a:bodyPr wrap="square" rIns="72000" rtlCol="0">
            <a:spAutoFit/>
          </a:bodyPr>
          <a:lstStyle/>
          <a:p>
            <a:pPr algn="l"/>
            <a:r>
              <a:rPr lang="ja-JP" altLang="en-US" sz="12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有意義</a:t>
            </a:r>
            <a:r>
              <a:rPr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</a:t>
            </a:r>
            <a:r>
              <a:rPr lang="en-US" altLang="ja-JP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の開催を目指して</a:t>
            </a:r>
            <a:r>
              <a:rPr kumimoji="1"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、前向きに理解を得られるよう調整しよう！</a:t>
            </a:r>
          </a:p>
        </p:txBody>
      </p:sp>
    </p:spTree>
    <p:extLst>
      <p:ext uri="{BB962C8B-B14F-4D97-AF65-F5344CB8AC3E}">
        <p14:creationId xmlns:p14="http://schemas.microsoft.com/office/powerpoint/2010/main" val="128365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204990" y="1129492"/>
            <a:ext cx="9390565" cy="5060996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HP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等で一般傍聴者の募集を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行います。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（参考）</a:t>
            </a:r>
            <a:r>
              <a:rPr kumimoji="0" lang="en-US" altLang="ja-JP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室にてこれまでに実施した</a:t>
            </a:r>
            <a:r>
              <a:rPr kumimoji="0" lang="en-US" altLang="ja-JP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の一般傍聴募集は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以下のとおり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 bwMode="auto">
          <a:xfrm>
            <a:off x="265044" y="954793"/>
            <a:ext cx="367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ステップ⑤～一般傍聴者の募集～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6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/>
              <a:t>１．</a:t>
            </a:r>
            <a:r>
              <a:rPr lang="ja-JP" altLang="en-US" sz="2000" b="1" dirty="0" smtClean="0"/>
              <a:t>開催準備</a:t>
            </a:r>
            <a:endParaRPr kumimoji="1" lang="ja-JP" altLang="en-US" sz="2000" b="1" dirty="0"/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790637"/>
              </p:ext>
            </p:extLst>
          </p:nvPr>
        </p:nvGraphicFramePr>
        <p:xfrm>
          <a:off x="792473" y="2077841"/>
          <a:ext cx="8279681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0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2"/>
                        </a:rPr>
                        <a:t>https://www.kantei.go.jp/jp/singi/it2/senmon_bunka/data_ryutsuseibi/kanminrt_dai1/kaisai.html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第２回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3"/>
                        </a:rPr>
                        <a:t>https://www.kantei.go.jp/jp/singi/it2/senmon_bunka/data_ryutsuseibi/kanminrt_dai2/kaisai.html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第３回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4"/>
                        </a:rPr>
                        <a:t>https://www.kantei.go.jp/jp/singi/it2/senmon_bunka/data_ryutsuseibi/kanminrt_dai3/kaisai.html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第４回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5"/>
                        </a:rPr>
                        <a:t>https://www.kantei.go.jp/jp/singi/it2/senmon_bunka/data_ryutsuseibi/kanminrt_dai4/kaisai.html</a:t>
                      </a:r>
                      <a:endParaRPr kumimoji="1" lang="en-US" altLang="ja-JP" sz="11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91338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第５回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6"/>
                        </a:rPr>
                        <a:t>https://www.kantei.go.jp/jp/singi/it2/senmon_bunka/data_ryutsuseibi/kanminrt_dai5/kaisai.html</a:t>
                      </a:r>
                      <a:endParaRPr kumimoji="1" lang="en-US" altLang="ja-JP" sz="11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534416"/>
                  </a:ext>
                </a:extLst>
              </a:tr>
            </a:tbl>
          </a:graphicData>
        </a:graphic>
      </p:graphicFrame>
      <p:sp>
        <p:nvSpPr>
          <p:cNvPr id="9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sp>
        <p:nvSpPr>
          <p:cNvPr id="10" name="円形吹き出し 9"/>
          <p:cNvSpPr/>
          <p:nvPr/>
        </p:nvSpPr>
        <p:spPr bwMode="auto">
          <a:xfrm>
            <a:off x="7354388" y="4288277"/>
            <a:ext cx="1483803" cy="873077"/>
          </a:xfrm>
          <a:prstGeom prst="wedgeEllipseCallout">
            <a:avLst>
              <a:gd name="adj1" fmla="val -53319"/>
              <a:gd name="adj2" fmla="val 61653"/>
            </a:avLst>
          </a:prstGeom>
          <a:ln>
            <a:solidFill>
              <a:srgbClr val="9ABD37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482834" y="4439486"/>
            <a:ext cx="129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公開の場で議論をすることって、</a:t>
            </a:r>
            <a:endParaRPr lang="en-US" altLang="ja-JP" sz="12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l"/>
            <a:r>
              <a:rPr kumimoji="1"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とても大切ね。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451" y="4365344"/>
            <a:ext cx="1084217" cy="15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8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205200" y="1130400"/>
            <a:ext cx="9390565" cy="5361459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「ラウンドテーブル」は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、元々円卓の意味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であり、議論を行いやすくするため、会議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のテーブルを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円卓形式にすること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望ましいです。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しかしながら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、円卓テーブルのある会議室の準備は容易ではないことから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室にてこれまでに実施した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おいては、通常の会議室の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テーブルを用いて開催を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行って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おり、その際、テーブルの配置は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それほど大きくせず、３人掛けのテーブル２</a:t>
            </a:r>
            <a:r>
              <a:rPr kumimoji="0" lang="en-US" altLang="ja-JP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×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３程度の大きさまでと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すると効果的です。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、会議の性質上、１団体の要望元から複数データの公開要望が出され、データ毎に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回答者が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異なる場合があるため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、回答者の人数が一番多く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なる傾向があります。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その場合、テーブル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の数を増やして全体の輪を大きくせず、会の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途中でテーブルの回答者を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入れ替えるという対応をとる方が、集中した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議論が可能となります。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（参考）</a:t>
            </a:r>
            <a:r>
              <a:rPr kumimoji="0" lang="en-US" altLang="ja-JP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室にてこれまでに実施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した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座席配置例は右図の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とおり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 bwMode="auto">
          <a:xfrm>
            <a:off x="265044" y="954793"/>
            <a:ext cx="241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座席配置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7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 smtClean="0"/>
              <a:t>２．当日対応</a:t>
            </a:r>
            <a:endParaRPr kumimoji="1" lang="ja-JP" altLang="en-US" sz="2000" b="1" dirty="0"/>
          </a:p>
        </p:txBody>
      </p:sp>
      <p:sp>
        <p:nvSpPr>
          <p:cNvPr id="37" name="正方形/長方形 36"/>
          <p:cNvSpPr/>
          <p:nvPr/>
        </p:nvSpPr>
        <p:spPr>
          <a:xfrm>
            <a:off x="4901595" y="4263380"/>
            <a:ext cx="432000" cy="72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vert="eaVert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4902309" y="3900738"/>
            <a:ext cx="1080000" cy="36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40" name="円/楕円 39"/>
          <p:cNvSpPr/>
          <p:nvPr/>
        </p:nvSpPr>
        <p:spPr>
          <a:xfrm>
            <a:off x="4558935" y="4297532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41" name="円/楕円 40"/>
          <p:cNvSpPr/>
          <p:nvPr/>
        </p:nvSpPr>
        <p:spPr>
          <a:xfrm>
            <a:off x="4558935" y="4700862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42" name="円/楕円 41"/>
          <p:cNvSpPr/>
          <p:nvPr/>
        </p:nvSpPr>
        <p:spPr>
          <a:xfrm>
            <a:off x="4558935" y="5039797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4558935" y="5443127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5084854" y="3600436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5536352" y="3600436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52" name="円/楕円 51"/>
          <p:cNvSpPr/>
          <p:nvPr/>
        </p:nvSpPr>
        <p:spPr>
          <a:xfrm>
            <a:off x="6193914" y="3600436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6645412" y="3600436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5986406" y="3900738"/>
            <a:ext cx="1080000" cy="36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4901595" y="4983380"/>
            <a:ext cx="432000" cy="72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vert="eaVert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7067120" y="3900738"/>
            <a:ext cx="1080000" cy="36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66" name="タイトル 2"/>
          <p:cNvSpPr txBox="1">
            <a:spLocks/>
          </p:cNvSpPr>
          <p:nvPr/>
        </p:nvSpPr>
        <p:spPr bwMode="auto">
          <a:xfrm>
            <a:off x="5987268" y="3941059"/>
            <a:ext cx="1080000" cy="30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pPr algn="ctr"/>
            <a:r>
              <a:rPr lang="ja-JP" altLang="en-US" sz="1600" b="1" kern="0" dirty="0" smtClean="0"/>
              <a:t>回答者</a:t>
            </a:r>
            <a:endParaRPr lang="ja-JP" altLang="en-US" sz="1600" b="1" kern="0" dirty="0"/>
          </a:p>
        </p:txBody>
      </p:sp>
      <p:sp>
        <p:nvSpPr>
          <p:cNvPr id="67" name="円/楕円 66"/>
          <p:cNvSpPr/>
          <p:nvPr/>
        </p:nvSpPr>
        <p:spPr>
          <a:xfrm>
            <a:off x="7275076" y="3600436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68" name="円/楕円 67"/>
          <p:cNvSpPr/>
          <p:nvPr/>
        </p:nvSpPr>
        <p:spPr>
          <a:xfrm>
            <a:off x="7726574" y="3600436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902309" y="5703385"/>
            <a:ext cx="1080000" cy="36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0" name="円/楕円 69"/>
          <p:cNvSpPr/>
          <p:nvPr/>
        </p:nvSpPr>
        <p:spPr>
          <a:xfrm>
            <a:off x="5084854" y="6111423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1" name="円/楕円 70"/>
          <p:cNvSpPr/>
          <p:nvPr/>
        </p:nvSpPr>
        <p:spPr>
          <a:xfrm>
            <a:off x="5536352" y="6111423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2" name="円/楕円 71"/>
          <p:cNvSpPr/>
          <p:nvPr/>
        </p:nvSpPr>
        <p:spPr>
          <a:xfrm>
            <a:off x="6193914" y="6111423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3" name="円/楕円 72"/>
          <p:cNvSpPr/>
          <p:nvPr/>
        </p:nvSpPr>
        <p:spPr>
          <a:xfrm>
            <a:off x="6645412" y="6111423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4" name="正方形/長方形 73"/>
          <p:cNvSpPr/>
          <p:nvPr/>
        </p:nvSpPr>
        <p:spPr>
          <a:xfrm>
            <a:off x="5986406" y="5703385"/>
            <a:ext cx="1080000" cy="36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5" name="正方形/長方形 74"/>
          <p:cNvSpPr/>
          <p:nvPr/>
        </p:nvSpPr>
        <p:spPr>
          <a:xfrm>
            <a:off x="7067120" y="5703385"/>
            <a:ext cx="1080000" cy="36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6" name="タイトル 2"/>
          <p:cNvSpPr txBox="1">
            <a:spLocks/>
          </p:cNvSpPr>
          <p:nvPr/>
        </p:nvSpPr>
        <p:spPr bwMode="auto">
          <a:xfrm>
            <a:off x="5987268" y="5743706"/>
            <a:ext cx="1080000" cy="30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pPr algn="ctr"/>
            <a:r>
              <a:rPr lang="ja-JP" altLang="en-US" sz="1600" b="1" kern="0" dirty="0" smtClean="0"/>
              <a:t>要望元</a:t>
            </a:r>
            <a:endParaRPr lang="ja-JP" altLang="en-US" sz="1600" b="1" kern="0" dirty="0"/>
          </a:p>
        </p:txBody>
      </p:sp>
      <p:sp>
        <p:nvSpPr>
          <p:cNvPr id="77" name="円/楕円 76"/>
          <p:cNvSpPr/>
          <p:nvPr/>
        </p:nvSpPr>
        <p:spPr>
          <a:xfrm>
            <a:off x="7275076" y="6111423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8" name="円/楕円 77"/>
          <p:cNvSpPr/>
          <p:nvPr/>
        </p:nvSpPr>
        <p:spPr>
          <a:xfrm>
            <a:off x="7726574" y="6111423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79" name="タイトル 2"/>
          <p:cNvSpPr txBox="1">
            <a:spLocks/>
          </p:cNvSpPr>
          <p:nvPr/>
        </p:nvSpPr>
        <p:spPr bwMode="auto">
          <a:xfrm>
            <a:off x="4884863" y="4275650"/>
            <a:ext cx="451498" cy="142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 lIns="0" tIns="3600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pPr algn="ctr"/>
            <a:r>
              <a:rPr lang="ja-JP" altLang="en-US" sz="1600" b="1" kern="0" dirty="0" smtClean="0"/>
              <a:t>有識者</a:t>
            </a:r>
            <a:endParaRPr lang="ja-JP" altLang="en-US" sz="1600" b="1" kern="0" dirty="0"/>
          </a:p>
        </p:txBody>
      </p:sp>
      <p:sp>
        <p:nvSpPr>
          <p:cNvPr id="80" name="正方形/長方形 79"/>
          <p:cNvSpPr/>
          <p:nvPr/>
        </p:nvSpPr>
        <p:spPr>
          <a:xfrm>
            <a:off x="7716636" y="4263380"/>
            <a:ext cx="432000" cy="72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vert="eaVert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81" name="円/楕円 80"/>
          <p:cNvSpPr/>
          <p:nvPr/>
        </p:nvSpPr>
        <p:spPr>
          <a:xfrm>
            <a:off x="8229477" y="4297532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82" name="円/楕円 81"/>
          <p:cNvSpPr/>
          <p:nvPr/>
        </p:nvSpPr>
        <p:spPr>
          <a:xfrm>
            <a:off x="8229477" y="4700862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83" name="円/楕円 82"/>
          <p:cNvSpPr/>
          <p:nvPr/>
        </p:nvSpPr>
        <p:spPr>
          <a:xfrm>
            <a:off x="8229477" y="5039797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84" name="円/楕円 83"/>
          <p:cNvSpPr/>
          <p:nvPr/>
        </p:nvSpPr>
        <p:spPr>
          <a:xfrm>
            <a:off x="8229477" y="5443127"/>
            <a:ext cx="231820" cy="234194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85" name="正方形/長方形 84"/>
          <p:cNvSpPr/>
          <p:nvPr/>
        </p:nvSpPr>
        <p:spPr>
          <a:xfrm>
            <a:off x="7716636" y="4983380"/>
            <a:ext cx="432000" cy="72000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vert="eaVert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/>
              <a:cs typeface="+mn-cs"/>
            </a:endParaRPr>
          </a:p>
        </p:txBody>
      </p:sp>
      <p:sp>
        <p:nvSpPr>
          <p:cNvPr id="86" name="タイトル 2"/>
          <p:cNvSpPr txBox="1">
            <a:spLocks/>
          </p:cNvSpPr>
          <p:nvPr/>
        </p:nvSpPr>
        <p:spPr bwMode="auto">
          <a:xfrm>
            <a:off x="7699904" y="4275650"/>
            <a:ext cx="451498" cy="142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 lIns="0" tIns="3600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pPr algn="ctr"/>
            <a:r>
              <a:rPr lang="ja-JP" altLang="en-US" sz="1600" b="1" kern="0" dirty="0" smtClean="0"/>
              <a:t>司会・事務局</a:t>
            </a:r>
            <a:endParaRPr lang="ja-JP" altLang="en-US" sz="1600" b="1" kern="0" dirty="0"/>
          </a:p>
        </p:txBody>
      </p:sp>
      <p:sp>
        <p:nvSpPr>
          <p:cNvPr id="44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pic>
        <p:nvPicPr>
          <p:cNvPr id="45" name="図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94" y="4419759"/>
            <a:ext cx="1583385" cy="1864876"/>
          </a:xfrm>
          <a:prstGeom prst="rect">
            <a:avLst/>
          </a:prstGeom>
        </p:spPr>
      </p:pic>
      <p:sp>
        <p:nvSpPr>
          <p:cNvPr id="46" name="円形吹き出し 45"/>
          <p:cNvSpPr/>
          <p:nvPr/>
        </p:nvSpPr>
        <p:spPr bwMode="auto">
          <a:xfrm>
            <a:off x="2114636" y="4570915"/>
            <a:ext cx="1610682" cy="895892"/>
          </a:xfrm>
          <a:prstGeom prst="wedgeEllipseCallout">
            <a:avLst>
              <a:gd name="adj1" fmla="val -66237"/>
              <a:gd name="adj2" fmla="val 7525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233938" y="4729961"/>
            <a:ext cx="140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深い議論を行う為にも、座席配置の検討は大切だね！</a:t>
            </a:r>
          </a:p>
        </p:txBody>
      </p:sp>
    </p:spTree>
    <p:extLst>
      <p:ext uri="{BB962C8B-B14F-4D97-AF65-F5344CB8AC3E}">
        <p14:creationId xmlns:p14="http://schemas.microsoft.com/office/powerpoint/2010/main" val="385249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204990" y="1129493"/>
            <a:ext cx="9390565" cy="5361459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当日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は、要望元毎に以下のとおり流れで進行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を行います。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endParaRPr kumimoji="0" lang="en-US" altLang="ja-JP" sz="1400" dirty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endParaRPr kumimoji="0" lang="en-US" altLang="ja-JP" sz="1400" dirty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endParaRPr kumimoji="0" lang="en-US" altLang="ja-JP" sz="1400" dirty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（参考）上記を前提とした実際の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進行例は以下のとおりです。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 bwMode="auto">
          <a:xfrm>
            <a:off x="265044" y="954793"/>
            <a:ext cx="241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進行の流れ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8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 smtClean="0"/>
              <a:t>２．当日対応</a:t>
            </a:r>
            <a:endParaRPr kumimoji="1" lang="ja-JP" altLang="en-US" sz="2000" b="1" dirty="0"/>
          </a:p>
        </p:txBody>
      </p:sp>
      <p:sp>
        <p:nvSpPr>
          <p:cNvPr id="64" name="下矢印 63"/>
          <p:cNvSpPr/>
          <p:nvPr/>
        </p:nvSpPr>
        <p:spPr>
          <a:xfrm>
            <a:off x="1309076" y="1918952"/>
            <a:ext cx="603070" cy="1067260"/>
          </a:xfrm>
          <a:prstGeom prst="downArrow">
            <a:avLst>
              <a:gd name="adj1" fmla="val 50000"/>
              <a:gd name="adj2" fmla="val 23814"/>
            </a:avLst>
          </a:prstGeom>
          <a:solidFill>
            <a:srgbClr val="4F81BD">
              <a:lumMod val="60000"/>
              <a:lumOff val="40000"/>
            </a:srgb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1" i="0" u="none" strike="noStrike" kern="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602612" y="1750524"/>
            <a:ext cx="8798399" cy="436345"/>
            <a:chOff x="602612" y="1750524"/>
            <a:chExt cx="8798399" cy="436345"/>
          </a:xfrm>
        </p:grpSpPr>
        <p:sp>
          <p:nvSpPr>
            <p:cNvPr id="87" name="正方形/長方形 86"/>
            <p:cNvSpPr/>
            <p:nvPr/>
          </p:nvSpPr>
          <p:spPr bwMode="auto">
            <a:xfrm>
              <a:off x="2618611" y="1754869"/>
              <a:ext cx="6782400" cy="43200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ysClr val="window" lastClr="FFFFFF">
                  <a:lumMod val="95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7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0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データの公開要望について、</a:t>
              </a:r>
              <a:r>
                <a:rPr kumimoji="0" lang="ja-JP" altLang="en-US" sz="12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想定する活用のユースケースを</a:t>
              </a:r>
              <a:r>
                <a:rPr kumimoji="0" lang="ja-JP" altLang="en-US" sz="1200" b="0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もと</a:t>
              </a:r>
              <a:r>
                <a:rPr kumimoji="0" lang="ja-JP" altLang="en-US" sz="12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にプレゼン。</a:t>
              </a:r>
              <a:endParaRPr kumimoji="0" lang="en-US" altLang="ja-JP" sz="1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8" name="正方形/長方形 87"/>
            <p:cNvSpPr/>
            <p:nvPr/>
          </p:nvSpPr>
          <p:spPr bwMode="auto">
            <a:xfrm>
              <a:off x="602612" y="1750524"/>
              <a:ext cx="2016000" cy="432000"/>
            </a:xfrm>
            <a:prstGeom prst="rect">
              <a:avLst/>
            </a:prstGeom>
            <a:solidFill>
              <a:srgbClr val="4BACC6">
                <a:lumMod val="20000"/>
                <a:lumOff val="80000"/>
              </a:srgbClr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36000" tIns="72000" rIns="36000" bIns="72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①</a:t>
              </a:r>
              <a:r>
                <a:rPr kumimoji="0" lang="ja-JP" altLang="en-US" sz="12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要望元からのプレゼン</a:t>
              </a:r>
              <a:endParaRPr kumimoji="0" lang="ja-JP" altLang="en-US" sz="12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602612" y="2379104"/>
            <a:ext cx="8798398" cy="432372"/>
            <a:chOff x="602612" y="2931782"/>
            <a:chExt cx="8798398" cy="432372"/>
          </a:xfrm>
        </p:grpSpPr>
        <p:sp>
          <p:nvSpPr>
            <p:cNvPr id="90" name="正方形/長方形 89"/>
            <p:cNvSpPr/>
            <p:nvPr/>
          </p:nvSpPr>
          <p:spPr bwMode="auto">
            <a:xfrm>
              <a:off x="2618610" y="2931782"/>
              <a:ext cx="6782400" cy="43200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ysClr val="window" lastClr="FFFFFF">
                  <a:lumMod val="95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7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0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公開要望に</a:t>
              </a:r>
              <a:r>
                <a:rPr kumimoji="0" lang="ja-JP" altLang="en-US" sz="12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対して、データを保有す</a:t>
              </a:r>
              <a:r>
                <a:rPr kumimoji="0" lang="ja-JP" altLang="en-US" sz="1200" b="0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る</a:t>
              </a:r>
              <a:r>
                <a:rPr kumimoji="0" lang="ja-JP" altLang="en-US" sz="12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府省庁等より回答。</a:t>
              </a:r>
              <a:endParaRPr kumimoji="0" lang="ja-JP" altLang="en-US" sz="12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91" name="正方形/長方形 90"/>
            <p:cNvSpPr/>
            <p:nvPr/>
          </p:nvSpPr>
          <p:spPr bwMode="auto">
            <a:xfrm>
              <a:off x="602612" y="2932154"/>
              <a:ext cx="2016000" cy="432000"/>
            </a:xfrm>
            <a:prstGeom prst="rect">
              <a:avLst/>
            </a:prstGeom>
            <a:solidFill>
              <a:srgbClr val="4BACC6">
                <a:lumMod val="20000"/>
                <a:lumOff val="80000"/>
              </a:srgbClr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36000" tIns="72000" rIns="36000" bIns="72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②回答者からの回答</a:t>
              </a:r>
              <a:endParaRPr kumimoji="0" lang="ja-JP" altLang="en-US" sz="12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602612" y="3003711"/>
            <a:ext cx="8796940" cy="432000"/>
            <a:chOff x="602612" y="4110314"/>
            <a:chExt cx="8796940" cy="432000"/>
          </a:xfrm>
        </p:grpSpPr>
        <p:sp>
          <p:nvSpPr>
            <p:cNvPr id="59" name="正方形/長方形 58"/>
            <p:cNvSpPr/>
            <p:nvPr/>
          </p:nvSpPr>
          <p:spPr bwMode="auto">
            <a:xfrm>
              <a:off x="2618609" y="4110314"/>
              <a:ext cx="6780943" cy="43200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ysClr val="window" lastClr="FFFFFF">
                  <a:lumMod val="95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7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プレゼン内容・回答内容をもとに、質疑応答。また、データ公開可否・条件等について議論。</a:t>
              </a:r>
              <a:endParaRPr kumimoji="0" lang="ja-JP" altLang="en-US" sz="12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602612" y="4110314"/>
              <a:ext cx="2016000" cy="432000"/>
            </a:xfrm>
            <a:prstGeom prst="rect">
              <a:avLst/>
            </a:prstGeom>
            <a:solidFill>
              <a:srgbClr val="4BACC6">
                <a:lumMod val="20000"/>
                <a:lumOff val="80000"/>
              </a:srgbClr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36000" tIns="72000" rIns="36000" bIns="72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③質疑</a:t>
              </a:r>
              <a:r>
                <a:rPr kumimoji="0" lang="ja-JP" altLang="en-US" sz="12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応答・意見</a:t>
              </a:r>
              <a:r>
                <a:rPr kumimoji="0" lang="ja-JP" altLang="en-US" sz="1200" b="1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交換</a:t>
              </a:r>
            </a:p>
          </p:txBody>
        </p:sp>
      </p:grpSp>
      <p:sp>
        <p:nvSpPr>
          <p:cNvPr id="92" name="正方形/長方形 91"/>
          <p:cNvSpPr/>
          <p:nvPr/>
        </p:nvSpPr>
        <p:spPr bwMode="auto">
          <a:xfrm>
            <a:off x="602611" y="3982755"/>
            <a:ext cx="4320000" cy="2412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95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72000" tIns="72000" rIns="72000" bIns="72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3" name="タイトル 2"/>
          <p:cNvSpPr txBox="1">
            <a:spLocks/>
          </p:cNvSpPr>
          <p:nvPr/>
        </p:nvSpPr>
        <p:spPr bwMode="auto">
          <a:xfrm>
            <a:off x="685159" y="4032965"/>
            <a:ext cx="1224000" cy="30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en-US" altLang="ja-JP" sz="1400" u="sng" kern="0" dirty="0" smtClean="0"/>
              <a:t>【</a:t>
            </a:r>
            <a:r>
              <a:rPr lang="ja-JP" altLang="en-US" sz="1400" u="sng" kern="0" dirty="0"/>
              <a:t>進行</a:t>
            </a:r>
            <a:r>
              <a:rPr lang="ja-JP" altLang="en-US" sz="1400" u="sng" kern="0" dirty="0" smtClean="0"/>
              <a:t>例１</a:t>
            </a:r>
            <a:r>
              <a:rPr lang="en-US" altLang="ja-JP" sz="1400" u="sng" kern="0" dirty="0" smtClean="0"/>
              <a:t>】</a:t>
            </a:r>
          </a:p>
        </p:txBody>
      </p:sp>
      <p:sp>
        <p:nvSpPr>
          <p:cNvPr id="94" name="テキスト ボックス 141"/>
          <p:cNvSpPr txBox="1"/>
          <p:nvPr/>
        </p:nvSpPr>
        <p:spPr>
          <a:xfrm>
            <a:off x="745103" y="4338571"/>
            <a:ext cx="4097354" cy="5040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  <a:prstDash val="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468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ja-JP" sz="11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【前提】要望元は４団体（要望元</a:t>
            </a:r>
            <a:r>
              <a:rPr lang="en-US" sz="11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ja-JP" sz="11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sz="11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D</a:t>
            </a:r>
            <a:r>
              <a:rPr lang="ja-JP" sz="11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）あり、それぞれ</a:t>
            </a:r>
            <a:r>
              <a:rPr lang="ja-JP" sz="1100" kern="100" dirty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</a:t>
            </a:r>
            <a:r>
              <a:rPr lang="en-US" altLang="ja-JP" sz="1100" kern="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1100" kern="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100" kern="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</a:t>
            </a:r>
            <a:r>
              <a:rPr lang="ja-JP" sz="1100" kern="100" dirty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関連性</a:t>
            </a:r>
            <a:r>
              <a:rPr lang="ja-JP" sz="11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はない</a:t>
            </a:r>
            <a:r>
              <a:rPr lang="ja-JP" sz="1100" kern="100" dirty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要望</a:t>
            </a:r>
            <a:r>
              <a:rPr lang="ja-JP" altLang="en-US" sz="1100" kern="100" dirty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である</a:t>
            </a:r>
            <a:endParaRPr lang="ja-JP" sz="11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5" name="タイトル 2"/>
          <p:cNvSpPr txBox="1">
            <a:spLocks/>
          </p:cNvSpPr>
          <p:nvPr/>
        </p:nvSpPr>
        <p:spPr bwMode="auto">
          <a:xfrm>
            <a:off x="878344" y="4973023"/>
            <a:ext cx="3667899" cy="1230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ja-JP" altLang="en-US" sz="1400" kern="0" dirty="0" smtClean="0"/>
              <a:t>要望元</a:t>
            </a:r>
            <a:r>
              <a:rPr lang="en-US" altLang="ja-JP" sz="1400" kern="0" dirty="0"/>
              <a:t>A</a:t>
            </a:r>
            <a:r>
              <a:rPr lang="ja-JP" altLang="en-US" sz="1400" kern="0" dirty="0"/>
              <a:t>について①～③まで</a:t>
            </a:r>
            <a:r>
              <a:rPr lang="ja-JP" altLang="en-US" sz="1400" kern="0" dirty="0" smtClean="0"/>
              <a:t>実施</a:t>
            </a:r>
            <a:endParaRPr lang="en-US" altLang="ja-JP" sz="1400" kern="0" dirty="0" smtClean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ja-JP" altLang="en-US" sz="1400" kern="0" dirty="0" smtClean="0"/>
              <a:t>要望元</a:t>
            </a:r>
            <a:r>
              <a:rPr lang="en-US" altLang="ja-JP" sz="1400" kern="0" dirty="0"/>
              <a:t>B</a:t>
            </a:r>
            <a:r>
              <a:rPr lang="ja-JP" altLang="en-US" sz="1400" kern="0" dirty="0"/>
              <a:t>について①～③まで</a:t>
            </a:r>
            <a:r>
              <a:rPr lang="ja-JP" altLang="en-US" sz="1400" kern="0" dirty="0" smtClean="0"/>
              <a:t>実施</a:t>
            </a:r>
            <a:endParaRPr lang="en-US" altLang="ja-JP" sz="1400" kern="0" dirty="0" smtClean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ja-JP" altLang="en-US" sz="1400" kern="0" dirty="0" smtClean="0"/>
              <a:t>要望元</a:t>
            </a:r>
            <a:r>
              <a:rPr lang="en-US" altLang="ja-JP" sz="1400" kern="0" dirty="0"/>
              <a:t>C</a:t>
            </a:r>
            <a:r>
              <a:rPr lang="ja-JP" altLang="en-US" sz="1400" kern="0" dirty="0"/>
              <a:t>について①～③まで</a:t>
            </a:r>
            <a:r>
              <a:rPr lang="ja-JP" altLang="en-US" sz="1400" kern="0" dirty="0" smtClean="0"/>
              <a:t>実施</a:t>
            </a:r>
            <a:endParaRPr lang="en-US" altLang="ja-JP" sz="1400" kern="0" dirty="0" smtClean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ja-JP" altLang="en-US" sz="1400" kern="0" dirty="0" smtClean="0"/>
              <a:t>要望元</a:t>
            </a:r>
            <a:r>
              <a:rPr lang="en-US" altLang="ja-JP" sz="1400" kern="0" dirty="0"/>
              <a:t>D</a:t>
            </a:r>
            <a:r>
              <a:rPr lang="ja-JP" altLang="en-US" sz="1400" kern="0" dirty="0"/>
              <a:t>について①～③まで</a:t>
            </a:r>
            <a:r>
              <a:rPr lang="ja-JP" altLang="en-US" sz="1400" kern="0" dirty="0" smtClean="0"/>
              <a:t>実施</a:t>
            </a:r>
            <a:endParaRPr lang="ja-JP" altLang="en-US" sz="1400" kern="0" dirty="0"/>
          </a:p>
        </p:txBody>
      </p:sp>
      <p:sp>
        <p:nvSpPr>
          <p:cNvPr id="96" name="正方形/長方形 95"/>
          <p:cNvSpPr/>
          <p:nvPr/>
        </p:nvSpPr>
        <p:spPr bwMode="auto">
          <a:xfrm>
            <a:off x="5079553" y="3982755"/>
            <a:ext cx="4320000" cy="2412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95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72000" tIns="72000" rIns="72000" bIns="72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7" name="タイトル 2"/>
          <p:cNvSpPr txBox="1">
            <a:spLocks/>
          </p:cNvSpPr>
          <p:nvPr/>
        </p:nvSpPr>
        <p:spPr bwMode="auto">
          <a:xfrm>
            <a:off x="5162101" y="4032965"/>
            <a:ext cx="1224000" cy="30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en-US" altLang="ja-JP" sz="1400" u="sng" kern="0" dirty="0" smtClean="0"/>
              <a:t>【</a:t>
            </a:r>
            <a:r>
              <a:rPr lang="ja-JP" altLang="en-US" sz="1400" u="sng" kern="0" dirty="0" smtClean="0"/>
              <a:t>進行例２</a:t>
            </a:r>
            <a:r>
              <a:rPr lang="en-US" altLang="ja-JP" sz="1400" u="sng" kern="0" dirty="0" smtClean="0"/>
              <a:t>】</a:t>
            </a:r>
          </a:p>
        </p:txBody>
      </p:sp>
      <p:sp>
        <p:nvSpPr>
          <p:cNvPr id="98" name="テキスト ボックス 141"/>
          <p:cNvSpPr txBox="1"/>
          <p:nvPr/>
        </p:nvSpPr>
        <p:spPr>
          <a:xfrm>
            <a:off x="5222045" y="4338571"/>
            <a:ext cx="4097354" cy="5040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  <a:prstDash val="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468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ja-JP" sz="11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【前提</a:t>
            </a:r>
            <a:r>
              <a:rPr lang="ja-JP" sz="1100" kern="100" dirty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lang="ja-JP" altLang="en-US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要望元は４団体（要望元</a:t>
            </a:r>
            <a:r>
              <a:rPr lang="en-US" altLang="ja-JP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ja-JP" altLang="en-US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altLang="ja-JP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D</a:t>
            </a:r>
            <a:r>
              <a:rPr lang="ja-JP" altLang="en-US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）あり、</a:t>
            </a:r>
            <a:r>
              <a:rPr lang="en-US" altLang="ja-JP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</a:t>
            </a:r>
            <a:r>
              <a:rPr lang="ja-JP" altLang="en-US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</a:t>
            </a:r>
            <a:r>
              <a:rPr lang="en-US" altLang="ja-JP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D</a:t>
            </a:r>
            <a:r>
              <a:rPr lang="ja-JP" altLang="en-US" sz="11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の要望に</a:t>
            </a:r>
            <a:r>
              <a:rPr lang="en-US" altLang="ja-JP" sz="1100" kern="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1100" kern="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100" kern="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</a:t>
            </a:r>
            <a:r>
              <a:rPr lang="ja-JP" sz="1100" kern="100" dirty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関連性</a:t>
            </a:r>
            <a:r>
              <a:rPr lang="ja-JP" altLang="en-US" sz="1100" kern="100" dirty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がある</a:t>
            </a:r>
            <a:endParaRPr lang="ja-JP" sz="11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9" name="タイトル 2"/>
          <p:cNvSpPr txBox="1">
            <a:spLocks/>
          </p:cNvSpPr>
          <p:nvPr/>
        </p:nvSpPr>
        <p:spPr bwMode="auto">
          <a:xfrm>
            <a:off x="5355286" y="4973023"/>
            <a:ext cx="3667899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ja-JP" altLang="en-US" sz="1400" kern="0" dirty="0" smtClean="0"/>
              <a:t>要望元</a:t>
            </a:r>
            <a:r>
              <a:rPr lang="en-US" altLang="ja-JP" sz="1400" kern="0" dirty="0"/>
              <a:t>A</a:t>
            </a:r>
            <a:r>
              <a:rPr lang="ja-JP" altLang="en-US" sz="1400" kern="0" dirty="0"/>
              <a:t>について①～③まで</a:t>
            </a:r>
            <a:r>
              <a:rPr lang="ja-JP" altLang="en-US" sz="1400" kern="0" dirty="0" smtClean="0"/>
              <a:t>実施</a:t>
            </a:r>
            <a:endParaRPr lang="en-US" altLang="ja-JP" sz="1400" kern="0" dirty="0" smtClean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ja-JP" altLang="en-US" sz="1400" kern="0" dirty="0" smtClean="0"/>
              <a:t>要望元</a:t>
            </a:r>
            <a:r>
              <a:rPr lang="en-US" altLang="ja-JP" sz="1400" kern="0" dirty="0"/>
              <a:t>B</a:t>
            </a:r>
            <a:r>
              <a:rPr lang="ja-JP" altLang="en-US" sz="1400" kern="0" dirty="0"/>
              <a:t>について①～③まで</a:t>
            </a:r>
            <a:r>
              <a:rPr lang="ja-JP" altLang="en-US" sz="1400" kern="0" dirty="0" smtClean="0"/>
              <a:t>実施</a:t>
            </a:r>
            <a:endParaRPr lang="en-US" altLang="ja-JP" sz="1400" kern="0" dirty="0" smtClean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ja-JP" altLang="en-US" sz="1400" kern="0" dirty="0" smtClean="0"/>
              <a:t>要望元</a:t>
            </a:r>
            <a:r>
              <a:rPr lang="en-US" altLang="ja-JP" sz="1400" kern="0" dirty="0" smtClean="0"/>
              <a:t>C</a:t>
            </a:r>
            <a:r>
              <a:rPr lang="ja-JP" altLang="en-US" sz="1400" kern="0" dirty="0" smtClean="0"/>
              <a:t>・</a:t>
            </a:r>
            <a:r>
              <a:rPr lang="en-US" altLang="ja-JP" sz="1400" kern="0" dirty="0" smtClean="0"/>
              <a:t>D</a:t>
            </a:r>
            <a:r>
              <a:rPr lang="ja-JP" altLang="en-US" sz="1400" kern="0" dirty="0" smtClean="0"/>
              <a:t>それぞれ</a:t>
            </a:r>
            <a:r>
              <a:rPr lang="ja-JP" altLang="en-US" sz="1400" kern="0" dirty="0"/>
              <a:t>について</a:t>
            </a:r>
            <a:r>
              <a:rPr lang="ja-JP" altLang="en-US" sz="1400" kern="0" dirty="0" smtClean="0"/>
              <a:t>①</a:t>
            </a:r>
            <a:r>
              <a:rPr lang="ja-JP" altLang="en-US" sz="1400" kern="0" dirty="0"/>
              <a:t>を</a:t>
            </a:r>
            <a:r>
              <a:rPr lang="ja-JP" altLang="en-US" sz="1400" kern="0" dirty="0" smtClean="0"/>
              <a:t>実施</a:t>
            </a:r>
            <a:endParaRPr lang="en-US" altLang="ja-JP" sz="1400" kern="0" dirty="0" smtClean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ja-JP" altLang="en-US" sz="1400" kern="0" dirty="0" smtClean="0"/>
              <a:t>その後</a:t>
            </a:r>
            <a:r>
              <a:rPr lang="ja-JP" altLang="en-US" sz="1400" kern="0" dirty="0"/>
              <a:t>要望元</a:t>
            </a:r>
            <a:r>
              <a:rPr lang="en-US" altLang="ja-JP" sz="1400" kern="0" dirty="0"/>
              <a:t>C</a:t>
            </a:r>
            <a:r>
              <a:rPr lang="ja-JP" altLang="en-US" sz="1400" kern="0" dirty="0"/>
              <a:t>・</a:t>
            </a:r>
            <a:r>
              <a:rPr lang="en-US" altLang="ja-JP" sz="1400" kern="0" dirty="0"/>
              <a:t>D</a:t>
            </a:r>
            <a:r>
              <a:rPr lang="ja-JP" altLang="en-US" sz="1400" kern="0" dirty="0"/>
              <a:t>それぞれについてまとめて②・③を</a:t>
            </a:r>
            <a:r>
              <a:rPr lang="ja-JP" altLang="en-US" sz="1400" kern="0" dirty="0" smtClean="0"/>
              <a:t>実施</a:t>
            </a:r>
            <a:endParaRPr lang="ja-JP" altLang="en-US" sz="1400" kern="0" dirty="0"/>
          </a:p>
        </p:txBody>
      </p:sp>
      <p:sp>
        <p:nvSpPr>
          <p:cNvPr id="26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81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204990" y="1129493"/>
            <a:ext cx="9390565" cy="244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「③質疑応答・意見交換」においては、以下のような観点で議論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を行います。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 bwMode="auto">
          <a:xfrm>
            <a:off x="265044" y="954793"/>
            <a:ext cx="241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進行の流れ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9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 smtClean="0"/>
              <a:t>２．当日対応</a:t>
            </a:r>
            <a:endParaRPr kumimoji="1" lang="ja-JP" altLang="en-US" sz="2000" b="1" dirty="0"/>
          </a:p>
        </p:txBody>
      </p:sp>
      <p:graphicFrame>
        <p:nvGraphicFramePr>
          <p:cNvPr id="26" name="表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971163"/>
              </p:ext>
            </p:extLst>
          </p:nvPr>
        </p:nvGraphicFramePr>
        <p:xfrm>
          <a:off x="792473" y="1697557"/>
          <a:ext cx="8453127" cy="171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856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回答者の回答内容</a:t>
                      </a:r>
                      <a:endParaRPr kumimoji="1" lang="ja-JP" altLang="en-US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議論の観点</a:t>
                      </a:r>
                      <a:endParaRPr kumimoji="1" lang="ja-JP" altLang="en-US" b="0" i="0" baseline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493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オープンデータとして公開可能</a:t>
                      </a:r>
                      <a:endParaRPr kumimoji="1" lang="ja-JP" altLang="en-US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データの粒度・更新頻度・形式・具体的データ項目等について議論。（公開までに時間がかかる場合には、直近での代替案なども含めて、必要に応じて議論。）</a:t>
                      </a:r>
                      <a:endParaRPr kumimoji="1" lang="ja-JP" altLang="en-US" sz="9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493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オープンデータとしての公開が困難</a:t>
                      </a:r>
                      <a:endParaRPr kumimoji="1" lang="ja-JP" altLang="en-US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困難な理由、条件付きの公開方法（例：限定的な関係者間での共有を図る「限定公開」等）、今後の検討の方向性等について議論。</a:t>
                      </a:r>
                      <a:endParaRPr kumimoji="1" lang="en-US" altLang="ja-JP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684">
                <a:tc>
                  <a:txBody>
                    <a:bodyPr/>
                    <a:lstStyle/>
                    <a:p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公開ができない</a:t>
                      </a:r>
                      <a:endParaRPr kumimoji="1" lang="ja-JP" altLang="en-US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公開できない理由について議論。</a:t>
                      </a: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正方形/長方形 26"/>
          <p:cNvSpPr/>
          <p:nvPr/>
        </p:nvSpPr>
        <p:spPr bwMode="auto">
          <a:xfrm>
            <a:off x="204990" y="3962845"/>
            <a:ext cx="9390565" cy="2592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開催後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必要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に応じて結果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の概要を取りまとめ、公表を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行います。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（参考）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室にてこれまでに実施した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の結果概要は以下のとおりです。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角丸四角形 27"/>
          <p:cNvSpPr/>
          <p:nvPr/>
        </p:nvSpPr>
        <p:spPr bwMode="auto">
          <a:xfrm>
            <a:off x="265044" y="3788145"/>
            <a:ext cx="241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結果</a:t>
            </a:r>
            <a:r>
              <a:rPr kumimoji="0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概要の取りまとめ</a:t>
            </a:r>
          </a:p>
        </p:txBody>
      </p:sp>
      <p:graphicFrame>
        <p:nvGraphicFramePr>
          <p:cNvPr id="31" name="表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928311"/>
              </p:ext>
            </p:extLst>
          </p:nvPr>
        </p:nvGraphicFramePr>
        <p:xfrm>
          <a:off x="792473" y="4926367"/>
          <a:ext cx="8428800" cy="1582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9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2"/>
                        </a:rPr>
                        <a:t>https://www.kantei.go.jp/jp/singi/it2/senmon_bunka/data_ryutsuseibi/kanminrt_dai1/kekkagaiyou.pptx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第２回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3"/>
                        </a:rPr>
                        <a:t>https://www.kantei.go.jp/jp/singi/it2/senmon_bunka/data_ryutsuseibi/kanminrt_dai2/kekkagaiyou.pptx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第３回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4"/>
                        </a:rPr>
                        <a:t>https://www.kantei.go.jp/jp/singi/it2/senmon_bunka/data_ryutsuseibi/kanminrt_dai3/kekkagaiyou.pptx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第４回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5"/>
                        </a:rPr>
                        <a:t>https://www.kantei.go.jp/jp/singi/it2/senmon_bunka/data_ryutsuseibi/kanminrt_dai4/siryou.pdf</a:t>
                      </a:r>
                      <a:endParaRPr kumimoji="1" lang="en-US" altLang="ja-JP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560895"/>
                  </a:ext>
                </a:extLst>
              </a:tr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第５回</a:t>
                      </a:r>
                      <a:endParaRPr kumimoji="1" lang="ja-JP" altLang="en-US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6"/>
                        </a:rPr>
                        <a:t>https://www.kantei.go.jp/jp/singi/it2/senmon_bunka/data_ryutsuseibi/kanminrt_dai5/siryou.pdf</a:t>
                      </a:r>
                      <a:endParaRPr kumimoji="1" lang="en-US" altLang="ja-JP" sz="11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987987"/>
                  </a:ext>
                </a:extLst>
              </a:tr>
            </a:tbl>
          </a:graphicData>
        </a:graphic>
      </p:graphicFrame>
      <p:sp>
        <p:nvSpPr>
          <p:cNvPr id="14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44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204990" y="1129491"/>
            <a:ext cx="9390565" cy="5310497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0000" tIns="288000" rIns="14400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、開催することがゴールではなく、要望されたデータが、当日の議論及びその結果等を踏まえた形で公開され、そのデータが活用されることが重要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です。</a:t>
            </a:r>
            <a:endParaRPr kumimoji="0" lang="ja-JP" altLang="en-US" sz="1400" dirty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その為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開催後には、対象となったデータについてのフォローアップを実施し、その後の検討状況・進捗状況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等について、適宜確認を行います。</a:t>
            </a:r>
            <a:endParaRPr kumimoji="0" lang="ja-JP" altLang="en-US" sz="1400" dirty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latinLnBrk="1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（参考）</a:t>
            </a:r>
            <a:r>
              <a:rPr kumimoji="0" lang="en-US" altLang="ja-JP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IT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室では、これ</a:t>
            </a:r>
            <a:r>
              <a:rPr kumimoji="0" lang="ja-JP" altLang="en-US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までに実施した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について、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室が事務局を行うオープンデータワーキンググループにてフォローアップを実施しています。第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回オープンデータワーキンググループ（令和２年</a:t>
            </a:r>
            <a:r>
              <a:rPr kumimoji="0" lang="en-US" altLang="ja-JP" sz="1400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kumimoji="0" lang="en-US" altLang="ja-JP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11</a:t>
            </a:r>
            <a:r>
              <a:rPr kumimoji="0" lang="ja-JP" altLang="en-US" sz="14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日開催）におけるフォローアップの例は以下のとおりです。</a:t>
            </a:r>
            <a:endParaRPr kumimoji="0" lang="en-US" altLang="ja-JP" sz="14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 bwMode="auto">
          <a:xfrm>
            <a:off x="265044" y="954793"/>
            <a:ext cx="2412000" cy="324000"/>
          </a:xfrm>
          <a:prstGeom prst="roundRect">
            <a:avLst/>
          </a:prstGeom>
          <a:solidFill>
            <a:srgbClr val="0070C0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108000" anchor="ctr"/>
          <a:lstStyle/>
          <a:p>
            <a:pPr algn="ctr" latinLnBrk="1">
              <a:defRPr/>
            </a:pPr>
            <a:r>
              <a:rPr kumimoji="0"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フォローアップの実施</a:t>
            </a:r>
            <a:endParaRPr kumimoji="0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10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ja-JP" altLang="en-US" sz="2000" b="1" dirty="0"/>
              <a:t>３</a:t>
            </a:r>
            <a:r>
              <a:rPr lang="ja-JP" altLang="en-US" sz="2000" b="1" dirty="0" smtClean="0"/>
              <a:t>．フォローアップ</a:t>
            </a:r>
            <a:endParaRPr kumimoji="1" lang="ja-JP" altLang="en-US" sz="2000" b="1" dirty="0"/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912193"/>
              </p:ext>
            </p:extLst>
          </p:nvPr>
        </p:nvGraphicFramePr>
        <p:xfrm>
          <a:off x="792473" y="3303629"/>
          <a:ext cx="8384184" cy="124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8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</a:t>
                      </a:r>
                      <a:r>
                        <a:rPr kumimoji="1" lang="en-US" altLang="ja-JP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kumimoji="1" lang="ja-JP" altLang="en-US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回オープンデータワーキンググループの議事次第</a:t>
                      </a:r>
                      <a:endParaRPr kumimoji="1" lang="ja-JP" altLang="en-US" sz="14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R="72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2"/>
                        </a:rPr>
                        <a:t>https://www.kantei.go.jp/jp/singi/it2/senmon_bunka/data_ryutsuseibi/opendata_wg_dai10/gijisidai.html</a:t>
                      </a:r>
                      <a:endParaRPr kumimoji="1" lang="en-US" altLang="ja-JP" sz="14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フォローアップ表</a:t>
                      </a:r>
                      <a:endParaRPr kumimoji="1" lang="ja-JP" altLang="en-US" sz="14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R="72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3"/>
                        </a:rPr>
                        <a:t>https://www.kantei.go.jp/jp/singi/it2/senmon_bunka/data_ryutsuseibi/opendata_wg_dai10/sankou1.xlsx</a:t>
                      </a:r>
                      <a:endParaRPr kumimoji="1" lang="en-US" altLang="ja-JP" sz="14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451" y="4764173"/>
            <a:ext cx="1084217" cy="1576214"/>
          </a:xfrm>
          <a:prstGeom prst="rect">
            <a:avLst/>
          </a:prstGeom>
        </p:spPr>
      </p:pic>
      <p:sp>
        <p:nvSpPr>
          <p:cNvPr id="9" name="円形吹き出し 8"/>
          <p:cNvSpPr/>
          <p:nvPr/>
        </p:nvSpPr>
        <p:spPr bwMode="auto">
          <a:xfrm>
            <a:off x="7329353" y="4850892"/>
            <a:ext cx="1763486" cy="714032"/>
          </a:xfrm>
          <a:prstGeom prst="wedgeEllipseCallout">
            <a:avLst>
              <a:gd name="adj1" fmla="val -56041"/>
              <a:gd name="adj2" fmla="val 66224"/>
            </a:avLst>
          </a:prstGeom>
          <a:ln>
            <a:solidFill>
              <a:srgbClr val="9ABD37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452364" y="5003164"/>
            <a:ext cx="1601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1200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フォローアップって、とっても大切ね！</a:t>
            </a:r>
            <a:endParaRPr kumimoji="1" lang="ja-JP" altLang="en-US" sz="1200" dirty="0" smtClean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39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80A700-4276-4BF2-B4B1-304141AFFF1B}" type="slidenum">
              <a:rPr lang="ja-JP" altLang="en-US" smtClean="0"/>
              <a:pPr>
                <a:defRPr/>
              </a:pPr>
              <a:t>11</a:t>
            </a:fld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80518" y="399144"/>
            <a:ext cx="9134475" cy="435429"/>
          </a:xfrm>
        </p:spPr>
        <p:txBody>
          <a:bodyPr/>
          <a:lstStyle/>
          <a:p>
            <a:r>
              <a:rPr lang="en-US" altLang="ja-JP" sz="2000" b="1" dirty="0" smtClean="0"/>
              <a:t>IT</a:t>
            </a:r>
            <a:r>
              <a:rPr lang="ja-JP" altLang="en-US" sz="2000" b="1" dirty="0" smtClean="0"/>
              <a:t>室にてこれまで実施した</a:t>
            </a:r>
            <a:r>
              <a:rPr lang="en-US" altLang="ja-JP" sz="2000" b="1" dirty="0" smtClean="0"/>
              <a:t>RT</a:t>
            </a:r>
            <a:r>
              <a:rPr lang="ja-JP" altLang="en-US" sz="2000" b="1" dirty="0" smtClean="0"/>
              <a:t>についての関連資料の公開先</a:t>
            </a:r>
            <a:endParaRPr lang="ja-JP" altLang="en-US" sz="2000" b="1" dirty="0"/>
          </a:p>
        </p:txBody>
      </p:sp>
      <p:sp>
        <p:nvSpPr>
          <p:cNvPr id="15" name="Line 3"/>
          <p:cNvSpPr>
            <a:spLocks noChangeShapeType="1"/>
          </p:cNvSpPr>
          <p:nvPr/>
        </p:nvSpPr>
        <p:spPr bwMode="auto">
          <a:xfrm>
            <a:off x="0" y="2921479"/>
            <a:ext cx="9906000" cy="0"/>
          </a:xfrm>
          <a:prstGeom prst="line">
            <a:avLst/>
          </a:prstGeom>
          <a:noFill/>
          <a:ln w="12700" cap="sq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67254" tIns="33627" rIns="67254" bIns="33627" anchor="ctr"/>
          <a:lstStyle/>
          <a:p>
            <a:pPr algn="ctr" latinLnBrk="1">
              <a:defRPr/>
            </a:pPr>
            <a:endParaRPr kumimoji="0" lang="ja-JP" altLang="en-US" dirty="0">
              <a:latin typeface="ＤＦＧ華康ゴシック体W5" pitchFamily="50" charset="-128"/>
              <a:ea typeface="ＤＦＧ華康ゴシック体W5" pitchFamily="50" charset="-128"/>
              <a:cs typeface="+mn-cs"/>
            </a:endParaRPr>
          </a:p>
        </p:txBody>
      </p:sp>
      <p:sp>
        <p:nvSpPr>
          <p:cNvPr id="16" name="タイトル 2"/>
          <p:cNvSpPr txBox="1">
            <a:spLocks/>
          </p:cNvSpPr>
          <p:nvPr/>
        </p:nvSpPr>
        <p:spPr bwMode="auto">
          <a:xfrm>
            <a:off x="180518" y="2510779"/>
            <a:ext cx="9134475" cy="43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000" b="1" kern="0" dirty="0" smtClean="0"/>
              <a:t>問い合わせ先</a:t>
            </a:r>
            <a:endParaRPr lang="ja-JP" altLang="en-US" sz="2000" b="1" kern="0" dirty="0"/>
          </a:p>
        </p:txBody>
      </p:sp>
      <p:sp>
        <p:nvSpPr>
          <p:cNvPr id="1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2446" y="3002893"/>
            <a:ext cx="9243109" cy="144501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ja-JP" altLang="en-US" sz="1500" dirty="0" smtClean="0"/>
              <a:t>本資料に関してや、</a:t>
            </a:r>
            <a:r>
              <a:rPr lang="en-US" altLang="ja-JP" sz="1500" dirty="0" smtClean="0"/>
              <a:t>IT</a:t>
            </a:r>
            <a:r>
              <a:rPr lang="ja-JP" altLang="en-US" sz="1500" dirty="0"/>
              <a:t>室にてこれまでに実施した</a:t>
            </a:r>
            <a:r>
              <a:rPr lang="en-US" altLang="ja-JP" sz="1500" dirty="0" smtClean="0"/>
              <a:t>RT</a:t>
            </a:r>
            <a:r>
              <a:rPr lang="ja-JP" altLang="en-US" sz="1500" dirty="0" smtClean="0"/>
              <a:t>等への</a:t>
            </a:r>
            <a:r>
              <a:rPr lang="ja-JP" altLang="en-US" sz="1500" dirty="0"/>
              <a:t>お問い合わせについては、</a:t>
            </a:r>
            <a:r>
              <a:rPr lang="ja-JP" altLang="en-US" sz="1500" dirty="0" smtClean="0"/>
              <a:t>下記の</a:t>
            </a:r>
            <a:r>
              <a:rPr lang="ja-JP" altLang="en-US" sz="1500" dirty="0"/>
              <a:t>連絡先</a:t>
            </a:r>
            <a:r>
              <a:rPr lang="ja-JP" altLang="en-US" sz="1500" dirty="0" smtClean="0"/>
              <a:t>までお電話またはメールにて</a:t>
            </a:r>
            <a:r>
              <a:rPr lang="ja-JP" altLang="en-US" sz="1500" dirty="0"/>
              <a:t>ご連絡ください</a:t>
            </a:r>
            <a:r>
              <a:rPr lang="ja-JP" altLang="en-US" sz="1500" dirty="0" smtClean="0"/>
              <a:t>。</a:t>
            </a:r>
            <a:endParaRPr lang="en-US" altLang="ja-JP" sz="15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ja-JP" altLang="en-US" sz="1500" dirty="0" smtClean="0"/>
              <a:t>また、地方における</a:t>
            </a:r>
            <a:r>
              <a:rPr lang="en-US" altLang="ja-JP" sz="1500" dirty="0" smtClean="0"/>
              <a:t>RT</a:t>
            </a:r>
            <a:r>
              <a:rPr lang="ja-JP" altLang="en-US" sz="1500" dirty="0" smtClean="0"/>
              <a:t>の開催実績等について、地方におけるオープンデータ促進のための支援策の検討等の</a:t>
            </a:r>
            <a:r>
              <a:rPr lang="ja-JP" altLang="en-US" sz="1500" dirty="0"/>
              <a:t>参考</a:t>
            </a:r>
            <a:r>
              <a:rPr lang="ja-JP" altLang="en-US" sz="1500" dirty="0" smtClean="0"/>
              <a:t>としたいと考えています。その為、</a:t>
            </a:r>
            <a:r>
              <a:rPr lang="en-US" altLang="ja-JP" sz="1500" dirty="0" smtClean="0"/>
              <a:t>RT</a:t>
            </a:r>
            <a:r>
              <a:rPr lang="ja-JP" altLang="en-US" sz="1500" dirty="0" smtClean="0"/>
              <a:t>の開催を検討している団体については、是非下記の連絡先までご一報ください。</a:t>
            </a:r>
            <a:endParaRPr lang="en-US" altLang="ja-JP" sz="1500" dirty="0" smtClean="0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2891536" y="4434849"/>
            <a:ext cx="6329737" cy="7707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95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72000" tIns="72000" rIns="72000" bIns="72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9" name="タイトル 2"/>
          <p:cNvSpPr txBox="1">
            <a:spLocks/>
          </p:cNvSpPr>
          <p:nvPr/>
        </p:nvSpPr>
        <p:spPr bwMode="auto">
          <a:xfrm>
            <a:off x="3016040" y="4531346"/>
            <a:ext cx="5990799" cy="24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1600" b="1" u="sng" kern="0" smtClean="0"/>
              <a:t>内閣官房 情報</a:t>
            </a:r>
            <a:r>
              <a:rPr lang="ja-JP" altLang="en-US" sz="1600" b="1" u="sng" kern="0" dirty="0"/>
              <a:t>通信</a:t>
            </a:r>
            <a:r>
              <a:rPr lang="ja-JP" altLang="en-US" sz="1600" b="1" u="sng" kern="0" dirty="0" smtClean="0"/>
              <a:t>技術（</a:t>
            </a:r>
            <a:r>
              <a:rPr lang="en-US" altLang="ja-JP" sz="1600" b="1" u="sng" kern="0" dirty="0" smtClean="0"/>
              <a:t>IT</a:t>
            </a:r>
            <a:r>
              <a:rPr lang="ja-JP" altLang="en-US" sz="1600" b="1" u="sng" kern="0" dirty="0" smtClean="0"/>
              <a:t>）総合戦略室 オープンデータ担当</a:t>
            </a:r>
            <a:endParaRPr lang="en-US" altLang="ja-JP" sz="1600" b="1" u="sng" kern="0" dirty="0" smtClean="0"/>
          </a:p>
        </p:txBody>
      </p:sp>
      <p:sp>
        <p:nvSpPr>
          <p:cNvPr id="20" name="タイトル 2"/>
          <p:cNvSpPr txBox="1">
            <a:spLocks/>
          </p:cNvSpPr>
          <p:nvPr/>
        </p:nvSpPr>
        <p:spPr bwMode="auto">
          <a:xfrm>
            <a:off x="3101645" y="4834969"/>
            <a:ext cx="2302459" cy="308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ja-JP" sz="1400" kern="0" dirty="0" smtClean="0"/>
              <a:t>【TEL】03-3581-3857</a:t>
            </a:r>
            <a:endParaRPr lang="ja-JP" altLang="en-US" sz="1400" strike="dblStrike" kern="0" dirty="0"/>
          </a:p>
        </p:txBody>
      </p:sp>
      <p:sp>
        <p:nvSpPr>
          <p:cNvPr id="21" name="タイトル 2"/>
          <p:cNvSpPr txBox="1">
            <a:spLocks/>
          </p:cNvSpPr>
          <p:nvPr/>
        </p:nvSpPr>
        <p:spPr bwMode="auto">
          <a:xfrm>
            <a:off x="158735" y="34193"/>
            <a:ext cx="9254223" cy="3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algn="l" defTabSz="971550" rtl="0" eaLnBrk="1" fontAlgn="base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srgbClr val="40404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33627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6pPr>
            <a:lvl7pPr marL="672541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7pPr>
            <a:lvl8pPr marL="100881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8pPr>
            <a:lvl9pPr marL="1345082" algn="l" defTabSz="972616" rtl="0" eaLnBrk="1" fontAlgn="base" hangingPunct="1">
              <a:spcBef>
                <a:spcPct val="0"/>
              </a:spcBef>
              <a:spcAft>
                <a:spcPct val="0"/>
              </a:spcAft>
              <a:defRPr kumimoji="1" sz="3500">
                <a:solidFill>
                  <a:schemeClr val="tx1"/>
                </a:solidFill>
                <a:latin typeface="ＤＦＧ平成ゴシック体W7" pitchFamily="50" charset="-128"/>
                <a:ea typeface="ＤＦＧ平成ゴシック体W7" pitchFamily="50" charset="-128"/>
              </a:defRPr>
            </a:lvl9pPr>
          </a:lstStyle>
          <a:p>
            <a:r>
              <a:rPr lang="ja-JP" altLang="en-US" sz="2400" b="1" kern="0" dirty="0" smtClean="0">
                <a:solidFill>
                  <a:schemeClr val="tx1"/>
                </a:solidFill>
              </a:rPr>
              <a:t>はじめてみよう</a:t>
            </a:r>
            <a:r>
              <a:rPr lang="ja-JP" altLang="en-US" sz="2400" b="1" kern="0" dirty="0">
                <a:solidFill>
                  <a:schemeClr val="tx1"/>
                </a:solidFill>
              </a:rPr>
              <a:t>！地方版オープンデータ官民</a:t>
            </a:r>
            <a:r>
              <a:rPr lang="ja-JP" altLang="en-US" sz="2400" b="1" kern="0" dirty="0" smtClean="0">
                <a:solidFill>
                  <a:schemeClr val="tx1"/>
                </a:solidFill>
              </a:rPr>
              <a:t>ラウンドテーブル</a:t>
            </a:r>
            <a:endParaRPr lang="ja-JP" altLang="en-US" sz="2400" b="1" kern="0" dirty="0">
              <a:solidFill>
                <a:schemeClr val="tx1"/>
              </a:solidFill>
            </a:endParaRPr>
          </a:p>
        </p:txBody>
      </p:sp>
      <p:sp>
        <p:nvSpPr>
          <p:cNvPr id="27" name="コンテンツ プレースホルダー 2"/>
          <p:cNvSpPr txBox="1">
            <a:spLocks/>
          </p:cNvSpPr>
          <p:nvPr/>
        </p:nvSpPr>
        <p:spPr bwMode="auto">
          <a:xfrm>
            <a:off x="352446" y="881929"/>
            <a:ext cx="9243109" cy="317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3622" rIns="0" bIns="33622" numCol="1" anchor="t" anchorCtr="0" compatLnSpc="1">
            <a:prstTxWarp prst="textNoShape">
              <a:avLst/>
            </a:prstTxWarp>
          </a:bodyPr>
          <a:lstStyle>
            <a:lvl1pPr marL="325438" indent="-325438" algn="l" defTabSz="971550" rtl="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n"/>
              <a:tabLst>
                <a:tab pos="774700" algn="l"/>
              </a:tabLst>
              <a:defRPr kumimoji="1" sz="20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533400" indent="-177800" algn="l" defTabSz="971550" rtl="0" eaLnBrk="1" fontAlgn="base" hangingPunct="1">
              <a:spcBef>
                <a:spcPct val="35000"/>
              </a:spcBef>
              <a:spcAft>
                <a:spcPct val="0"/>
              </a:spcAft>
              <a:buClr>
                <a:srgbClr val="0070C0"/>
              </a:buClr>
              <a:buSzPct val="75000"/>
              <a:buFont typeface="Wingdings" panose="05000000000000000000" pitchFamily="2" charset="2"/>
              <a:buChar char="l"/>
              <a:tabLst>
                <a:tab pos="533400" algn="l"/>
              </a:tabLst>
              <a:defRPr kumimoji="1" sz="16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622300" indent="-88900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tabLst>
                <a:tab pos="622300" algn="l"/>
              </a:tabLst>
              <a:defRPr kumimoji="1" sz="15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923925" indent="-200025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  <a:tabLst>
                <a:tab pos="923925" algn="l"/>
              </a:tabLst>
              <a:defRPr kumimoji="1" sz="13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1160463" indent="-171450" algn="l" defTabSz="97155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989013" algn="l"/>
              </a:tabLst>
              <a:defRPr kumimoji="1" sz="1200">
                <a:solidFill>
                  <a:schemeClr val="bg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2322369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6pPr>
            <a:lvl7pPr marL="2658640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7pPr>
            <a:lvl8pPr marL="2994910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8pPr>
            <a:lvl9pPr marL="3331181" indent="-242862" algn="l" defTabSz="972616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tabLst>
                <a:tab pos="775291" algn="l"/>
              </a:tabLst>
              <a:defRPr kumimoji="1">
                <a:solidFill>
                  <a:srgbClr val="336699"/>
                </a:solidFill>
                <a:latin typeface="+mn-lt"/>
                <a:ea typeface="ＤＦＧ平成ゴシック体W3" pitchFamily="50" charset="-128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ja-JP" sz="1500" kern="0" dirty="0"/>
              <a:t>IT</a:t>
            </a:r>
            <a:r>
              <a:rPr lang="ja-JP" altLang="en-US" sz="1500" kern="0" dirty="0"/>
              <a:t>室にてこれまで実施した</a:t>
            </a:r>
            <a:r>
              <a:rPr lang="en-US" altLang="ja-JP" sz="1500" kern="0" dirty="0"/>
              <a:t>RT</a:t>
            </a:r>
            <a:r>
              <a:rPr lang="ja-JP" altLang="en-US" sz="1500" kern="0" dirty="0"/>
              <a:t>についての関連</a:t>
            </a:r>
            <a:r>
              <a:rPr lang="ja-JP" altLang="en-US" sz="1500" kern="0" dirty="0" smtClean="0"/>
              <a:t>資料は、首相官邸</a:t>
            </a:r>
            <a:r>
              <a:rPr lang="en-US" altLang="ja-JP" sz="1500" kern="0" dirty="0" smtClean="0"/>
              <a:t>HP</a:t>
            </a:r>
            <a:r>
              <a:rPr lang="ja-JP" altLang="en-US" sz="1500" kern="0" dirty="0" smtClean="0"/>
              <a:t>の以下の</a:t>
            </a:r>
            <a:r>
              <a:rPr lang="en-US" altLang="ja-JP" sz="1500" kern="0" dirty="0" smtClean="0"/>
              <a:t>URL</a:t>
            </a:r>
            <a:r>
              <a:rPr lang="ja-JP" altLang="en-US" sz="1500" kern="0" dirty="0" err="1" smtClean="0"/>
              <a:t>にて</a:t>
            </a:r>
            <a:r>
              <a:rPr lang="ja-JP" altLang="en-US" sz="1500" kern="0" dirty="0" smtClean="0"/>
              <a:t>公開中です。</a:t>
            </a:r>
            <a:endParaRPr lang="en-US" altLang="ja-JP" sz="1500" kern="0" dirty="0" smtClean="0"/>
          </a:p>
        </p:txBody>
      </p:sp>
      <p:graphicFrame>
        <p:nvGraphicFramePr>
          <p:cNvPr id="28" name="表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042042"/>
              </p:ext>
            </p:extLst>
          </p:nvPr>
        </p:nvGraphicFramePr>
        <p:xfrm>
          <a:off x="792473" y="1245273"/>
          <a:ext cx="8428800" cy="10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9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第１回・第２回</a:t>
                      </a:r>
                      <a:endParaRPr kumimoji="1" lang="ja-JP" altLang="en-US" sz="14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2"/>
                        </a:rPr>
                        <a:t>https://www.kantei.go.jp/jp/singi/it2/senmon_bunka/data_ryutsuseibi/kentokai.html#kanmin_rt</a:t>
                      </a:r>
                      <a:endParaRPr kumimoji="1" lang="en-US" altLang="ja-JP" sz="14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452">
                <a:tc>
                  <a:txBody>
                    <a:bodyPr/>
                    <a:lstStyle/>
                    <a:p>
                      <a:r>
                        <a:rPr kumimoji="1" lang="ja-JP" altLang="en-US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第３回以降</a:t>
                      </a:r>
                      <a:endParaRPr kumimoji="1" lang="ja-JP" altLang="en-US" sz="1400" b="0" i="0" baseline="0" dirty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baseline="0" dirty="0" smtClean="0">
                          <a:solidFill>
                            <a:schemeClr val="bg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3"/>
                        </a:rPr>
                        <a:t>https://www.kantei.go.jp/jp/singi/it2/senmon_bunka/data_ryutsuseibi/opendata.html</a:t>
                      </a:r>
                      <a:endParaRPr kumimoji="1" lang="en-US" altLang="ja-JP" sz="1400" b="0" i="0" baseline="0" dirty="0" smtClean="0">
                        <a:solidFill>
                          <a:schemeClr val="bg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44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9" name="図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02" y="4364844"/>
            <a:ext cx="1911515" cy="2251340"/>
          </a:xfrm>
          <a:prstGeom prst="rect">
            <a:avLst/>
          </a:prstGeom>
        </p:spPr>
      </p:pic>
      <p:sp>
        <p:nvSpPr>
          <p:cNvPr id="22" name="円形吹き出し 21"/>
          <p:cNvSpPr/>
          <p:nvPr/>
        </p:nvSpPr>
        <p:spPr bwMode="auto">
          <a:xfrm>
            <a:off x="2319969" y="5398837"/>
            <a:ext cx="4942980" cy="845209"/>
          </a:xfrm>
          <a:prstGeom prst="wedgeEllipseCallout">
            <a:avLst>
              <a:gd name="adj1" fmla="val -58632"/>
              <a:gd name="adj2" fmla="val 2862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754564" y="5584428"/>
            <a:ext cx="4299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地方版オープンデータ官民</a:t>
            </a:r>
            <a:r>
              <a:rPr lang="ja-JP" altLang="en-US" sz="1400" b="1" dirty="0" smtClean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ラウンドテーブルで、</a:t>
            </a:r>
            <a:endParaRPr lang="ja-JP" altLang="en-US" sz="1400" b="1" dirty="0">
              <a:solidFill>
                <a:schemeClr val="bg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b="1" dirty="0">
                <a:solidFill>
                  <a:schemeClr val="bg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地方でのオープンデータの利活用を促進しよう！！</a:t>
            </a:r>
          </a:p>
        </p:txBody>
      </p:sp>
    </p:spTree>
    <p:extLst>
      <p:ext uri="{BB962C8B-B14F-4D97-AF65-F5344CB8AC3E}">
        <p14:creationId xmlns:p14="http://schemas.microsoft.com/office/powerpoint/2010/main" val="210598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PERP">
  <a:themeElements>
    <a:clrScheme name="ユーザー定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B0F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ビジネ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12700" cap="sq" cmpd="sng" algn="ctr">
          <a:solidFill>
            <a:schemeClr val="bg1"/>
          </a:solidFill>
          <a:prstDash val="solid"/>
          <a:round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bg2"/>
            </a:solidFill>
            <a:effectLst/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ＤＦＧ華康ゴシック体W5" pitchFamily="50" charset="-128"/>
            <a:ea typeface="ＤＦＧ華康ゴシック体W5" pitchFamily="50" charset="-128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kumimoji="1" dirty="0" smtClean="0">
            <a:solidFill>
              <a:schemeClr val="bg2"/>
            </a:solidFill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</a:txDef>
  </a:objectDefaults>
  <a:extraClrSchemeLst>
    <a:extraClrScheme>
      <a:clrScheme name="SUPERP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PERP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PERP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オープンデータをはじめよう_コメント付_r1</Template>
  <TotalTime>0</TotalTime>
  <Words>2690</Words>
  <Application>Microsoft Office PowerPoint</Application>
  <PresentationFormat>A4 210 x 297 mm</PresentationFormat>
  <Paragraphs>253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25" baseType="lpstr">
      <vt:lpstr>ＤＦＧ華康ゴシック体W5</vt:lpstr>
      <vt:lpstr>ＤＦＧ平成ゴシック体W3</vt:lpstr>
      <vt:lpstr>ＤＦＧ平成ゴシック体W7</vt:lpstr>
      <vt:lpstr>Gulim</vt:lpstr>
      <vt:lpstr>Meiryo UI</vt:lpstr>
      <vt:lpstr>ＭＳ Ｐゴシック</vt:lpstr>
      <vt:lpstr>ＭＳ Ｐ明朝</vt:lpstr>
      <vt:lpstr>ヒラギノ角ゴ ProN W6</vt:lpstr>
      <vt:lpstr>メイリオ</vt:lpstr>
      <vt:lpstr>平成明朝</vt:lpstr>
      <vt:lpstr>Arial</vt:lpstr>
      <vt:lpstr>Wingdings</vt:lpstr>
      <vt:lpstr>SUPERP</vt:lpstr>
      <vt:lpstr>はじめてみよう！　　　　　　　　　　　　　　</vt:lpstr>
      <vt:lpstr>はじめに</vt:lpstr>
      <vt:lpstr>１．開催準備</vt:lpstr>
      <vt:lpstr>１．開催準備</vt:lpstr>
      <vt:lpstr>１．開催準備</vt:lpstr>
      <vt:lpstr>１．開催準備</vt:lpstr>
      <vt:lpstr>１．開催準備</vt:lpstr>
      <vt:lpstr>２．当日対応</vt:lpstr>
      <vt:lpstr>２．当日対応</vt:lpstr>
      <vt:lpstr>２．当日対応</vt:lpstr>
      <vt:lpstr>３．フォローアップ</vt:lpstr>
      <vt:lpstr>IT室にてこれまで実施したRTについての関連資料の公開先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2017-06-07T02:20:19Z</dcterms:created>
  <dcterms:modified xsi:type="dcterms:W3CDTF">2021-01-18T02:51:41Z</dcterms:modified>
</cp:coreProperties>
</file>