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4731" r:id="rId1"/>
  </p:sldMasterIdLst>
  <p:notesMasterIdLst>
    <p:notesMasterId r:id="rId5"/>
  </p:notesMasterIdLst>
  <p:handoutMasterIdLst>
    <p:handoutMasterId r:id="rId6"/>
  </p:handoutMasterIdLst>
  <p:sldIdLst>
    <p:sldId id="671" r:id="rId2"/>
    <p:sldId id="676" r:id="rId3"/>
    <p:sldId id="677" r:id="rId4"/>
  </p:sldIdLst>
  <p:sldSz cx="9906000" cy="6858000" type="A4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CC"/>
    <a:srgbClr val="FFFF99"/>
    <a:srgbClr val="FF99CC"/>
    <a:srgbClr val="99FF99"/>
    <a:srgbClr val="D0E3EA"/>
    <a:srgbClr val="E9F1F5"/>
    <a:srgbClr val="6666FF"/>
    <a:srgbClr val="FFFF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06" autoAdjust="0"/>
    <p:restoredTop sz="95320" autoAdjust="0"/>
  </p:normalViewPr>
  <p:slideViewPr>
    <p:cSldViewPr snapToObjects="1">
      <p:cViewPr varScale="1">
        <p:scale>
          <a:sx n="99" d="100"/>
          <a:sy n="99" d="100"/>
        </p:scale>
        <p:origin x="456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52"/>
    </p:cViewPr>
  </p:sorterViewPr>
  <p:notesViewPr>
    <p:cSldViewPr snapToObjects="1">
      <p:cViewPr>
        <p:scale>
          <a:sx n="66" d="100"/>
          <a:sy n="66" d="100"/>
        </p:scale>
        <p:origin x="2040" y="-366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6" y="14"/>
            <a:ext cx="2919413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t" anchorCtr="0" compatLnSpc="1">
            <a:prstTxWarp prst="textNoShape">
              <a:avLst/>
            </a:prstTxWarp>
          </a:bodyPr>
          <a:lstStyle>
            <a:lvl1pPr defTabSz="913332">
              <a:defRPr sz="1200" b="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>
              <a:latin typeface="Century Gothic" panose="020B050202020202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14"/>
            <a:ext cx="2919412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t" anchorCtr="0" compatLnSpc="1">
            <a:prstTxWarp prst="textNoShape">
              <a:avLst/>
            </a:prstTxWarp>
          </a:bodyPr>
          <a:lstStyle>
            <a:lvl1pPr algn="r" defTabSz="913332">
              <a:defRPr sz="1200" b="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>
              <a:latin typeface="Century Gothic" panose="020B050202020202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6" y="9371013"/>
            <a:ext cx="2919413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b" anchorCtr="0" compatLnSpc="1">
            <a:prstTxWarp prst="textNoShape">
              <a:avLst/>
            </a:prstTxWarp>
          </a:bodyPr>
          <a:lstStyle>
            <a:lvl1pPr defTabSz="913332">
              <a:defRPr sz="1200" b="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>
              <a:latin typeface="Century Gothic" panose="020B050202020202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b" anchorCtr="0" compatLnSpc="1">
            <a:prstTxWarp prst="textNoShape">
              <a:avLst/>
            </a:prstTxWarp>
          </a:bodyPr>
          <a:lstStyle>
            <a:lvl1pPr algn="r" defTabSz="913332">
              <a:defRPr sz="1200" b="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C0BA182-B39A-4D16-8F46-130697CDF59B}" type="slidenum">
              <a:rPr lang="en-US" altLang="ja-JP">
                <a:latin typeface="Century Gothic" panose="020B0502020202020204" pitchFamily="34" charset="0"/>
                <a:ea typeface="メイリオ" panose="020B0604030504040204" pitchFamily="50" charset="-128"/>
              </a:rPr>
              <a:pPr>
                <a:defRPr/>
              </a:pPr>
              <a:t>‹#›</a:t>
            </a:fld>
            <a:endParaRPr lang="en-US" altLang="ja-JP" dirty="0">
              <a:latin typeface="Century Gothic" panose="020B0502020202020204" pitchFamily="34" charset="0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77811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6" y="14"/>
            <a:ext cx="2919413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t" anchorCtr="0" compatLnSpc="1">
            <a:prstTxWarp prst="textNoShape">
              <a:avLst/>
            </a:prstTxWarp>
          </a:bodyPr>
          <a:lstStyle>
            <a:lvl1pPr defTabSz="913332">
              <a:defRPr sz="1200" b="0">
                <a:latin typeface="Century Gothic" panose="020B0502020202020204" pitchFamily="34" charset="0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4"/>
            <a:ext cx="2919412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t" anchorCtr="0" compatLnSpc="1">
            <a:prstTxWarp prst="textNoShape">
              <a:avLst/>
            </a:prstTxWarp>
          </a:bodyPr>
          <a:lstStyle>
            <a:lvl1pPr algn="r" defTabSz="913332">
              <a:defRPr sz="1200" b="0">
                <a:latin typeface="Century Gothic" panose="020B0502020202020204" pitchFamily="34" charset="0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3738" y="739775"/>
            <a:ext cx="534670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13" y="4686300"/>
            <a:ext cx="5389563" cy="44402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dirty="0"/>
              <a:t>マスタ テキストの書式設定</a:t>
            </a:r>
          </a:p>
          <a:p>
            <a:pPr lvl="1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6" y="9371013"/>
            <a:ext cx="2919413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b" anchorCtr="0" compatLnSpc="1">
            <a:prstTxWarp prst="textNoShape">
              <a:avLst/>
            </a:prstTxWarp>
          </a:bodyPr>
          <a:lstStyle>
            <a:lvl1pPr defTabSz="913332">
              <a:defRPr sz="1200" b="0">
                <a:latin typeface="Century Gothic" panose="020B0502020202020204" pitchFamily="34" charset="0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9" tIns="45627" rIns="91259" bIns="45627" numCol="1" anchor="b" anchorCtr="0" compatLnSpc="1">
            <a:prstTxWarp prst="textNoShape">
              <a:avLst/>
            </a:prstTxWarp>
          </a:bodyPr>
          <a:lstStyle>
            <a:lvl1pPr algn="r" defTabSz="913332">
              <a:defRPr sz="1200" b="0">
                <a:latin typeface="Century Gothic" panose="020B0502020202020204" pitchFamily="34" charset="0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789282D0-BCBB-4893-9CF8-2A26B667B39C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259780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entury Gothic" panose="020B0502020202020204" pitchFamily="34" charset="0"/>
        <a:ea typeface="メイリオ" panose="020B0604030504040204" pitchFamily="5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entury Gothic" panose="020B0502020202020204" pitchFamily="34" charset="0"/>
        <a:ea typeface="メイリオ" panose="020B0604030504040204" pitchFamily="5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entury Gothic" panose="020B0502020202020204" pitchFamily="34" charset="0"/>
        <a:ea typeface="メイリオ" panose="020B0604030504040204" pitchFamily="5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entury Gothic" panose="020B0502020202020204" pitchFamily="34" charset="0"/>
        <a:ea typeface="メイリオ" panose="020B0604030504040204" pitchFamily="5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entury Gothic" panose="020B0502020202020204" pitchFamily="34" charset="0"/>
        <a:ea typeface="メイリオ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9282D0-BCBB-4893-9CF8-2A26B667B39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13793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9282D0-BCBB-4893-9CF8-2A26B667B39C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5092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9282D0-BCBB-4893-9CF8-2A26B667B39C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251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547954" y="4469606"/>
            <a:ext cx="501355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3175" y="6578600"/>
            <a:ext cx="2311400" cy="271463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384550" y="6578600"/>
            <a:ext cx="3136900" cy="271463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1425" y="6578600"/>
            <a:ext cx="2311400" cy="271463"/>
          </a:xfrm>
          <a:prstGeom prst="rect">
            <a:avLst/>
          </a:prstGeom>
        </p:spPr>
        <p:txBody>
          <a:bodyPr/>
          <a:lstStyle>
            <a:lvl1pPr algn="r">
              <a:defRPr b="1"/>
            </a:lvl1pPr>
          </a:lstStyle>
          <a:p>
            <a:pPr>
              <a:defRPr/>
            </a:pPr>
            <a:fld id="{2D445476-B57F-464F-8319-C26E69740EC0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18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正方形/長方形 5"/>
          <p:cNvGrpSpPr>
            <a:grpSpLocks/>
          </p:cNvGrpSpPr>
          <p:nvPr userDrawn="1"/>
        </p:nvGrpSpPr>
        <p:grpSpPr bwMode="auto">
          <a:xfrm>
            <a:off x="0" y="485775"/>
            <a:ext cx="9906000" cy="177800"/>
            <a:chOff x="-4" y="276"/>
            <a:chExt cx="5764" cy="112"/>
          </a:xfrm>
        </p:grpSpPr>
        <p:pic>
          <p:nvPicPr>
            <p:cNvPr id="5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>
                <a:defRPr/>
              </a:pPr>
              <a:endParaRPr lang="ja-JP" altLang="en-US" sz="2100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-9255"/>
            <a:ext cx="8915400" cy="565674"/>
          </a:xfrm>
        </p:spPr>
        <p:txBody>
          <a:bodyPr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638690"/>
            <a:ext cx="89154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1425" y="6578600"/>
            <a:ext cx="2311400" cy="271463"/>
          </a:xfrm>
          <a:prstGeom prst="rect">
            <a:avLst/>
          </a:prstGeom>
        </p:spPr>
        <p:txBody>
          <a:bodyPr/>
          <a:lstStyle>
            <a:lvl1pPr algn="r">
              <a:defRPr b="1"/>
            </a:lvl1pPr>
          </a:lstStyle>
          <a:p>
            <a:pPr>
              <a:defRPr/>
            </a:pPr>
            <a:fld id="{2D445476-B57F-464F-8319-C26E69740EC0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59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正方形/長方形 5"/>
          <p:cNvGrpSpPr>
            <a:grpSpLocks/>
          </p:cNvGrpSpPr>
          <p:nvPr userDrawn="1"/>
        </p:nvGrpSpPr>
        <p:grpSpPr bwMode="auto">
          <a:xfrm>
            <a:off x="0" y="5094288"/>
            <a:ext cx="9906000" cy="177800"/>
            <a:chOff x="-4" y="276"/>
            <a:chExt cx="5764" cy="112"/>
          </a:xfrm>
        </p:grpSpPr>
        <p:pic>
          <p:nvPicPr>
            <p:cNvPr id="5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>
                <a:defRPr/>
              </a:pPr>
              <a:endParaRPr lang="ja-JP" altLang="en-US" sz="2100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12"/>
            <a:ext cx="8420100" cy="68727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307594" y="5271985"/>
            <a:ext cx="7895011" cy="70787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1425" y="6616700"/>
            <a:ext cx="2311400" cy="233363"/>
          </a:xfrm>
          <a:prstGeom prst="rect">
            <a:avLst/>
          </a:prstGeom>
        </p:spPr>
        <p:txBody>
          <a:bodyPr/>
          <a:lstStyle>
            <a:lvl1pPr algn="r">
              <a:defRPr b="1"/>
            </a:lvl1pPr>
          </a:lstStyle>
          <a:p>
            <a:pPr>
              <a:defRPr/>
            </a:pPr>
            <a:fld id="{DBE5BC0F-9075-43EC-BDF5-BA527F928988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50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正方形/長方形 5"/>
          <p:cNvGrpSpPr>
            <a:grpSpLocks/>
          </p:cNvGrpSpPr>
          <p:nvPr userDrawn="1"/>
        </p:nvGrpSpPr>
        <p:grpSpPr bwMode="auto">
          <a:xfrm>
            <a:off x="0" y="485775"/>
            <a:ext cx="9906000" cy="177800"/>
            <a:chOff x="-4" y="276"/>
            <a:chExt cx="5764" cy="112"/>
          </a:xfrm>
        </p:grpSpPr>
        <p:pic>
          <p:nvPicPr>
            <p:cNvPr id="6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>
                <a:defRPr/>
              </a:pPr>
              <a:endParaRPr lang="ja-JP" altLang="en-US" sz="2100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8619"/>
            <a:ext cx="8915400" cy="521605"/>
          </a:xfrm>
        </p:spPr>
        <p:txBody>
          <a:bodyPr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17485" y="613227"/>
            <a:ext cx="4642975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49" y="613227"/>
            <a:ext cx="4642975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10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1425" y="6616700"/>
            <a:ext cx="2311400" cy="233363"/>
          </a:xfrm>
          <a:prstGeom prst="rect">
            <a:avLst/>
          </a:prstGeom>
        </p:spPr>
        <p:txBody>
          <a:bodyPr/>
          <a:lstStyle>
            <a:lvl1pPr algn="r">
              <a:defRPr b="1"/>
            </a:lvl1pPr>
          </a:lstStyle>
          <a:p>
            <a:pPr>
              <a:defRPr/>
            </a:pPr>
            <a:fld id="{CAF41D7E-C796-4F52-A3A2-46F66FD8B4E9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6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正方形/長方形 5"/>
          <p:cNvGrpSpPr>
            <a:grpSpLocks/>
          </p:cNvGrpSpPr>
          <p:nvPr userDrawn="1"/>
        </p:nvGrpSpPr>
        <p:grpSpPr bwMode="auto">
          <a:xfrm>
            <a:off x="0" y="485775"/>
            <a:ext cx="9906000" cy="177800"/>
            <a:chOff x="-4" y="276"/>
            <a:chExt cx="5764" cy="112"/>
          </a:xfrm>
        </p:grpSpPr>
        <p:pic>
          <p:nvPicPr>
            <p:cNvPr id="4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>
                <a:defRPr/>
              </a:pPr>
              <a:endParaRPr lang="ja-JP" altLang="en-US" sz="2100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8620"/>
            <a:ext cx="8915400" cy="521605"/>
          </a:xfrm>
        </p:spPr>
        <p:txBody>
          <a:bodyPr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1425" y="6616700"/>
            <a:ext cx="2311400" cy="233363"/>
          </a:xfrm>
          <a:prstGeom prst="rect">
            <a:avLst/>
          </a:prstGeom>
        </p:spPr>
        <p:txBody>
          <a:bodyPr/>
          <a:lstStyle>
            <a:lvl1pPr algn="r">
              <a:defRPr b="1"/>
            </a:lvl1pPr>
          </a:lstStyle>
          <a:p>
            <a:pPr>
              <a:defRPr/>
            </a:pPr>
            <a:fld id="{067EFC52-C34A-4A1B-879C-F7681BFACCAD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4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1425" y="6616700"/>
            <a:ext cx="2311400" cy="233363"/>
          </a:xfrm>
          <a:prstGeom prst="rect">
            <a:avLst/>
          </a:prstGeom>
        </p:spPr>
        <p:txBody>
          <a:bodyPr/>
          <a:lstStyle>
            <a:lvl1pPr algn="r">
              <a:defRPr b="1"/>
            </a:lvl1pPr>
          </a:lstStyle>
          <a:p>
            <a:pPr>
              <a:defRPr/>
            </a:pPr>
            <a:fld id="{9BE91C65-3B68-4B3B-A815-6062B9331FB3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6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正方形/長方形 5"/>
          <p:cNvGrpSpPr>
            <a:grpSpLocks/>
          </p:cNvGrpSpPr>
          <p:nvPr userDrawn="1"/>
        </p:nvGrpSpPr>
        <p:grpSpPr bwMode="auto">
          <a:xfrm>
            <a:off x="0" y="485775"/>
            <a:ext cx="9906000" cy="177800"/>
            <a:chOff x="-4" y="276"/>
            <a:chExt cx="5764" cy="112"/>
          </a:xfrm>
        </p:grpSpPr>
        <p:pic>
          <p:nvPicPr>
            <p:cNvPr id="3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>
                <a:defRPr/>
              </a:pPr>
              <a:endParaRPr lang="ja-JP" altLang="en-US" sz="2100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5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591425" y="6616700"/>
            <a:ext cx="2311400" cy="2333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687948E-1AE4-4E84-BE0C-E2D0D99BBCA7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72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6" tIns="45704" rIns="91406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6" tIns="45704" rIns="91406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175" y="6616700"/>
            <a:ext cx="2311400" cy="233363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616700"/>
            <a:ext cx="3136900" cy="233363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2404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03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063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093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125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1313" indent="-3413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71" indent="-228516" algn="l" defTabSz="91406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02" indent="-228516" algn="l" defTabSz="91406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3" indent="-228516" algn="l" defTabSz="91406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64" indent="-228516" algn="l" defTabSz="91406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0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3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6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8" algn="l" defTabSz="91406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2480" y="-9255"/>
            <a:ext cx="9282236" cy="56567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6" tIns="45704" rIns="91406" bIns="45704" numCol="1" anchor="ctr" anchorCtr="0" compatLnSpc="1">
            <a:prstTxWarp prst="textNoShape">
              <a:avLst/>
            </a:prstTxWarp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オープンデータ伝道師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一覧（</a:t>
            </a:r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lang="ja-JP" altLang="en-US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188746"/>
              </p:ext>
            </p:extLst>
          </p:nvPr>
        </p:nvGraphicFramePr>
        <p:xfrm>
          <a:off x="93032" y="683552"/>
          <a:ext cx="9721080" cy="6084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472">
                  <a:extLst>
                    <a:ext uri="{9D8B030D-6E8A-4147-A177-3AD203B41FA5}">
                      <a16:colId xmlns:a16="http://schemas.microsoft.com/office/drawing/2014/main" val="2410812282"/>
                    </a:ext>
                  </a:extLst>
                </a:gridCol>
                <a:gridCol w="154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2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6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67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No.</a:t>
                      </a:r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氏名</a:t>
                      </a:r>
                      <a:endParaRPr kumimoji="1" lang="ja-JP" altLang="en-US" sz="14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主</a:t>
                      </a:r>
                      <a:r>
                        <a:rPr kumimoji="1" lang="ja-JP" altLang="en-US" sz="9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な活動エリア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これまでの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主な実績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等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所属団体等</a:t>
                      </a:r>
                      <a:endParaRPr kumimoji="1" lang="ja-JP" altLang="en-US" sz="14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まるた　ゆきと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丸田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之人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北海道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室蘭市役所職員として、北海道を拠点にオープンデータ施策や活用を積極的に推進。また、シンクライアントシステムや庁内ネットワーク等の構築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も実施。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室蘭市役所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764064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やまがた　たくや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山形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巧哉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北海道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北海道森町役場職員として、北海道を拠点にオープンデータ施策や活用を積極的に推進。また、パブリッククラウド活用、庁内ネットワークの構築等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も実施。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北海道森町</a:t>
                      </a:r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役場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339299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3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ふじい　やすし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藤井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靖史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東北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Code for AIZU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を立ち上げ、会津若松市と連携して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IT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を活用した地域課題の解決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に貢献。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西会津町役場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4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まいた　つよし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米田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剛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東北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NPO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法人地域情報化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モデル研究会代表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理事、（一社）観光・地域データ活用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支援機構代表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理事として、観光分野を中心にオープンデータの官民連携・広域連携活用について全国の自治体や企業等への活用支援活動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を実施。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NPO</a:t>
                      </a:r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法人</a:t>
                      </a:r>
                      <a:endParaRPr kumimoji="1" lang="en-US" altLang="ja-JP" sz="12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地域</a:t>
                      </a:r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情報化モデル研究会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811247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5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おおたがき　きょうこ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太田垣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恭子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WEB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システム開発会社の</a:t>
                      </a:r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COO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として、データポータルサイト</a:t>
                      </a:r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DKAN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の推進、経済産業省補助金申請システム</a:t>
                      </a:r>
                      <a:r>
                        <a:rPr kumimoji="1" lang="ja-JP" altLang="ja-JP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、</a:t>
                      </a:r>
                      <a:r>
                        <a:rPr kumimoji="1" lang="en-US" altLang="ja-JP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e-Stat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（統計ポータル）、</a:t>
                      </a:r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G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空間情報センター等の開発を手がける。また</a:t>
                      </a:r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Code</a:t>
                      </a:r>
                      <a:r>
                        <a:rPr kumimoji="1" lang="ja-JP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</a:t>
                      </a:r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for Kyoto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の代表として</a:t>
                      </a:r>
                      <a:r>
                        <a:rPr kumimoji="1" lang="ja-JP" altLang="ja-JP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も活動中</a:t>
                      </a:r>
                      <a:r>
                        <a:rPr kumimoji="1" lang="ja-JP" altLang="en-US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。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zh-TW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ANNAI</a:t>
                      </a:r>
                      <a:r>
                        <a:rPr kumimoji="1" lang="zh-TW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39178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6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かわしま　ひろいち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川島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宏一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全国の多くの自治体におけるオープンデータ政策の企画構想・立案・実施等を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幅広く実施。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筑波大学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631903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7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こしづか　のぼる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越塚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登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政府関係の施策の検討を積極的に推進するとともに、全国各地の交通分野のオープンデータ化を積極的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に推進。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東京大学大学院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8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しもやま　さよこ</a:t>
                      </a:r>
                      <a:endParaRPr kumimoji="1" lang="en-US" altLang="zh-TW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zh-TW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下山</a:t>
                      </a:r>
                      <a:r>
                        <a:rPr kumimoji="1" lang="zh-TW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紗代子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（一社）リンクデータ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代表理事として、オープンデータ支援プラットフォーム</a:t>
                      </a: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LinkData.org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の運営やオープンデータ活用コンテスト</a:t>
                      </a: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Linked Open Data 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チャレンジ</a:t>
                      </a: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Japan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の開催等、オープンデータの創出と活用を積極的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に推進。</a:t>
                      </a:r>
                      <a:endParaRPr kumimoji="1" lang="en-US" altLang="ja-JP" sz="1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Code for YOKOHAMA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84705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A7F732C-8DC3-4C4F-9A53-2A65E004E3C4}"/>
              </a:ext>
            </a:extLst>
          </p:cNvPr>
          <p:cNvSpPr txBox="1"/>
          <p:nvPr/>
        </p:nvSpPr>
        <p:spPr bwMode="auto">
          <a:xfrm>
            <a:off x="7817768" y="162942"/>
            <a:ext cx="2088232" cy="3077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06" tIns="45704" rIns="91406" bIns="45704" rtlCol="0">
            <a:spAutoFit/>
          </a:bodyPr>
          <a:lstStyle/>
          <a:p>
            <a:r>
              <a:rPr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1"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日時点</a:t>
            </a:r>
            <a:endParaRPr kumimoji="1" lang="ja-JP" altLang="en-US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156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2480" y="-9255"/>
            <a:ext cx="9282236" cy="56567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6" tIns="45704" rIns="91406" bIns="45704" numCol="1" anchor="ctr" anchorCtr="0" compatLnSpc="1">
            <a:prstTxWarp prst="textNoShape">
              <a:avLst/>
            </a:prstTxWarp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オープンデータ伝道師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一覧（</a:t>
            </a:r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lang="ja-JP" altLang="en-US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416817"/>
              </p:ext>
            </p:extLst>
          </p:nvPr>
        </p:nvGraphicFramePr>
        <p:xfrm>
          <a:off x="93032" y="683552"/>
          <a:ext cx="9721080" cy="5411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472">
                  <a:extLst>
                    <a:ext uri="{9D8B030D-6E8A-4147-A177-3AD203B41FA5}">
                      <a16:colId xmlns:a16="http://schemas.microsoft.com/office/drawing/2014/main" val="2410812282"/>
                    </a:ext>
                  </a:extLst>
                </a:gridCol>
                <a:gridCol w="154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2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6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67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No.</a:t>
                      </a:r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氏名</a:t>
                      </a:r>
                      <a:endParaRPr kumimoji="1" lang="ja-JP" altLang="en-US" sz="14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主</a:t>
                      </a:r>
                      <a:r>
                        <a:rPr kumimoji="1" lang="ja-JP" altLang="en-US" sz="9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な活動エリア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これまでの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主な実績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等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所属団体等</a:t>
                      </a:r>
                      <a:endParaRPr kumimoji="1" lang="ja-JP" altLang="en-US" sz="14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9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しょうじ　まさひこ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庄司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昌彦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（一社）オープン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・ナレッジ・ファウンデーション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・ジャパン（</a:t>
                      </a:r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OKJP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）の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代表理事として、インターナショナルオープンデータデイの全国各地でのイベント開催を支援するなど、中央省庁・地方公共団体双方のオープンデータの取組推進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に貢献。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OKJP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764064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10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せき　はゆるき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関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治之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（一社）</a:t>
                      </a:r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Code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for Japan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代表理事として、東日本大震災に対して「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sinsai.info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」を構築・提供するとともに、全国各地でオープンデータを活用したアイデアソン・ハッカソンの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実行推進。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（一社）</a:t>
                      </a:r>
                      <a:endParaRPr kumimoji="1" lang="en-US" altLang="ja-JP" sz="12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Code </a:t>
                      </a:r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for Japan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339299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11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ひがし　しゅうさく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東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修作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東日本大震災に際して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位置情報付きの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震災関連情報可視化のサイト</a:t>
                      </a:r>
                      <a:r>
                        <a:rPr kumimoji="1" lang="en-US" altLang="ja-JP" sz="14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ushahidi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（後の</a:t>
                      </a: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sinsai.info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）を立ち上げ。また、オープンデータコンテスト等のイベント開催や講演等も積極的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OKJP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12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むらかみ　ふみひろ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村上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文洋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（一社）オープン＆ビッグデータ活用・地方創生推進機構（</a:t>
                      </a:r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VLED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）事務局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の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中心メンバーと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して、地方公共団体によるオープンデータの取組を積極的に支援するとともに、推奨データセットの策定に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も貢献。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VLED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811247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13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わたなべ　ともあき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渡辺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智暁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関東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クリエイティブ・コモンズ・ジャパンやオープン・ナレッジ・ファウンデーション・ジャパンの活動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を通して、様々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な領域のオープンデータ化の取り組みを支援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・推進。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慶應</a:t>
                      </a:r>
                      <a:r>
                        <a:rPr kumimoji="1" lang="zh-TW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義塾大学</a:t>
                      </a:r>
                      <a:endParaRPr kumimoji="1" lang="en-US" altLang="zh-TW" sz="12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大学院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39178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14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ふくしま　けんいちろう</a:t>
                      </a:r>
                      <a:endParaRPr kumimoji="1" lang="en-US" altLang="zh-TW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zh-TW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福島</a:t>
                      </a:r>
                      <a:r>
                        <a:rPr kumimoji="1" lang="zh-TW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健一郎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北陸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Code for Kanazawa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の代表理事として、</a:t>
                      </a: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5374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（ゴミナシ）</a:t>
                      </a: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ja-JP" sz="14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jp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の開発・リリース。また、各地でのオープンデータ推進活動についても積極的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Code for Kanazawa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631903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15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ふくの　たいすけ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福野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泰介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北陸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福井県鯖江市におけるオープンデータの積極活用を中心的に支え、それらの事例展開を全国へ積極的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に推進。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Jig.jp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31E7D8B-D155-4F1D-88CE-6F4F67FBD1F2}"/>
              </a:ext>
            </a:extLst>
          </p:cNvPr>
          <p:cNvSpPr txBox="1"/>
          <p:nvPr/>
        </p:nvSpPr>
        <p:spPr bwMode="auto">
          <a:xfrm>
            <a:off x="7817768" y="162942"/>
            <a:ext cx="2088232" cy="3077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06" tIns="45704" rIns="91406" bIns="45704" rtlCol="0">
            <a:spAutoFit/>
          </a:bodyPr>
          <a:lstStyle/>
          <a:p>
            <a:r>
              <a:rPr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1"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日時点</a:t>
            </a:r>
            <a:endParaRPr kumimoji="1" lang="ja-JP" altLang="en-US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07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2480" y="-9255"/>
            <a:ext cx="9282236" cy="56567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6" tIns="45704" rIns="91406" bIns="45704" numCol="1" anchor="ctr" anchorCtr="0" compatLnSpc="1">
            <a:prstTxWarp prst="textNoShape">
              <a:avLst/>
            </a:prstTxWarp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オープンデータ伝道師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一覧（</a:t>
            </a:r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lang="ja-JP" altLang="en-US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51845"/>
              </p:ext>
            </p:extLst>
          </p:nvPr>
        </p:nvGraphicFramePr>
        <p:xfrm>
          <a:off x="93032" y="683552"/>
          <a:ext cx="9721080" cy="6084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472">
                  <a:extLst>
                    <a:ext uri="{9D8B030D-6E8A-4147-A177-3AD203B41FA5}">
                      <a16:colId xmlns:a16="http://schemas.microsoft.com/office/drawing/2014/main" val="2410812282"/>
                    </a:ext>
                  </a:extLst>
                </a:gridCol>
                <a:gridCol w="154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6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67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No.</a:t>
                      </a:r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氏名</a:t>
                      </a:r>
                      <a:endParaRPr kumimoji="1" lang="ja-JP" altLang="en-US" sz="14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主</a:t>
                      </a:r>
                      <a:r>
                        <a:rPr kumimoji="1" lang="ja-JP" altLang="en-US" sz="9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な活動エリア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これまでの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主な実績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等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所属団体等</a:t>
                      </a:r>
                      <a:endParaRPr kumimoji="1" lang="ja-JP" altLang="en-US" sz="14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16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いちかわ　ひろゆき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市川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博之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東海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（一社）</a:t>
                      </a:r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Code for Japan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コンサルタントとして、市民団体・自治体とともにオープンデータの展開・教育、また、データアカデミー事業等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を実施。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（一社）</a:t>
                      </a:r>
                      <a:endParaRPr kumimoji="1" lang="en-US" altLang="ja-JP" sz="12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Code </a:t>
                      </a:r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for Japan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764064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17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うらた　まゆ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浦田　真由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東海</a:t>
                      </a:r>
                      <a:endParaRPr kumimoji="1" lang="en-US" altLang="ja-JP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ja-JP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愛知県尾三・尾東地区（</a:t>
                      </a:r>
                      <a:r>
                        <a:rPr kumimoji="1" lang="en-US" altLang="ja-JP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7</a:t>
                      </a:r>
                      <a:r>
                        <a:rPr kumimoji="1" lang="ja-JP" altLang="ja-JP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市町）をはじめ、県内の複数の自治体におけるオープンデータ推進を支援し、オープンデータを活用したアプリケーション開発</a:t>
                      </a:r>
                      <a:r>
                        <a:rPr kumimoji="1" lang="ja-JP" altLang="en-US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及び</a:t>
                      </a:r>
                      <a:r>
                        <a:rPr kumimoji="1" lang="ja-JP" altLang="ja-JP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実証実験を通じて、オープンデータに対する理解向上に貢献</a:t>
                      </a:r>
                      <a:r>
                        <a:rPr kumimoji="1" lang="ja-JP" altLang="en-US" sz="1400" kern="120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。</a:t>
                      </a:r>
                      <a:endParaRPr kumimoji="1" lang="ja-JP" altLang="ja-JP" sz="1400" kern="1200" dirty="0">
                        <a:solidFill>
                          <a:schemeClr val="dk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名古屋大学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469606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18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あらい　いすまいる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新井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イスマイル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近畿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「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Night Street Advisor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」をはじめ、オープンデータを活用した地域課題解決のアプリ等を制作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・提供。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奈良先端科学</a:t>
                      </a:r>
                      <a:endParaRPr kumimoji="1" lang="en-US" altLang="zh-CN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技術大学院大学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19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まつざき　たいすけ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松崎</a:t>
                      </a:r>
                      <a:r>
                        <a:rPr kumimoji="1" lang="ja-JP" altLang="en-US" sz="1600" baseline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</a:t>
                      </a:r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太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亮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近畿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日本初の行政職員・市民向け研修「データアカデミー」を主宰。</a:t>
                      </a: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元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実務者</a:t>
                      </a: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（神戸市）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の立場から、オープンデータ</a:t>
                      </a: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活用教育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に貢献</a:t>
                      </a: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。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神戸国際大学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811247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おおしま　まさみ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大島　正美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中国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オープンデータ活用推進を担う組織として、「</a:t>
                      </a:r>
                      <a:r>
                        <a:rPr kumimoji="1" lang="ja-JP" altLang="ja-JP" sz="1400" kern="1200" dirty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地域に根付く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オープンデータ活用」を目標に、「公共データサイエンテイスト」の育成、獲得や、データ利活用セミナー、ワークショップ等の開催等積極的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に活動。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（一社）</a:t>
                      </a:r>
                      <a:endParaRPr kumimoji="1" lang="en-US" altLang="ja-JP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データクレイドル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39178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21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のだ　てつお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野田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哲夫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中国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「オープンデータによる経済効果推計の手法に関する考察」等、多数の情報化と経済成長・産業振興に関する研究・教育活動</a:t>
                      </a:r>
                      <a:r>
                        <a:rPr kumimoji="1" lang="ja-JP" altLang="en-US" sz="14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を実施。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島根大学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875539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22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あずま　とみひこ</a:t>
                      </a:r>
                      <a:endParaRPr kumimoji="1" lang="en-US" altLang="zh-TW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zh-TW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東</a:t>
                      </a:r>
                      <a:r>
                        <a:rPr kumimoji="1" lang="zh-TW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富彦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九州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オープンデータを活用した自治体のデジタルトランスフォーメーションを推進。オープンデータ</a:t>
                      </a:r>
                      <a:r>
                        <a:rPr kumimoji="1" lang="en-US" altLang="ja-JP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API</a:t>
                      </a:r>
                      <a:r>
                        <a:rPr kumimoji="1" lang="ja-JP" altLang="en-US" sz="1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プラットフォーム開発、総務省オープンデータ研修プログラム開発、福岡市「あんしん給食管理」開発、データ利活用研修プログラム開発など実績多数。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キアズマ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23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うしじま　せいごう</a:t>
                      </a:r>
                      <a:endParaRPr kumimoji="1" lang="en-US" altLang="ja-JP" sz="110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牛島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清豪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九州</a:t>
                      </a:r>
                      <a:endParaRPr kumimoji="1" lang="en-US" altLang="ja-JP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「わいわい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Wi-Fi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マップ」の企画・制作を通じた佐賀県内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Wi-Fi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スポットのオープンデータ化等、佐賀のオープンデータによる地域課題解決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を推進。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Code for Saga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84705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 bwMode="auto">
          <a:xfrm>
            <a:off x="7817768" y="162942"/>
            <a:ext cx="2088232" cy="3077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06" tIns="45704" rIns="91406" bIns="45704" rtlCol="0">
            <a:spAutoFit/>
          </a:bodyPr>
          <a:lstStyle/>
          <a:p>
            <a:r>
              <a:rPr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1"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b="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日時点</a:t>
            </a:r>
            <a:endParaRPr kumimoji="1" lang="ja-JP" altLang="en-US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6493118"/>
      </p:ext>
    </p:extLst>
  </p:cSld>
  <p:clrMapOvr>
    <a:masterClrMapping/>
  </p:clrMapOvr>
</p:sld>
</file>

<file path=ppt/theme/theme1.xml><?xml version="1.0" encoding="utf-8"?>
<a:theme xmlns:a="http://schemas.openxmlformats.org/drawingml/2006/main" name="3_CIO室テンプレート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75000"/>
          </a:schemeClr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 algn="ctr">
          <a:noFill/>
          <a:miter lim="800000"/>
          <a:headEnd/>
          <a:tailEnd/>
        </a:ln>
        <a:effectLst/>
      </a:spPr>
      <a:bodyPr wrap="none" lIns="91406" tIns="45704" rIns="91406" bIns="45704" rtlCol="0">
        <a:spAutoFit/>
      </a:bodyPr>
      <a:lstStyle>
        <a:defPPr>
          <a:defRPr kumimoji="1" b="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8684AFC7BA4E946AF96F6A5CBEE62BB" ma:contentTypeVersion="30" ma:contentTypeDescription="新しいドキュメントを作成します。" ma:contentTypeScope="" ma:versionID="bfffeae6a913b86c4b432987b3c81db3">
  <xsd:schema xmlns:xsd="http://www.w3.org/2001/XMLSchema" xmlns:xs="http://www.w3.org/2001/XMLSchema" xmlns:p="http://schemas.microsoft.com/office/2006/metadata/properties" xmlns:ns1="http://schemas.microsoft.com/sharepoint/v3" xmlns:ns2="89559dea-130d-4237-8e78-1ce7f44b9a24" xmlns:ns3="0e1d05ab-b491-48cc-a1d7-91236226a3a4" targetNamespace="http://schemas.microsoft.com/office/2006/metadata/properties" ma:root="true" ma:fieldsID="37e89b074f2c85b3ae542d6c44733550" ns1:_="" ns2:_="" ns3:_="">
    <xsd:import namespace="http://schemas.microsoft.com/sharepoint/v3"/>
    <xsd:import namespace="89559dea-130d-4237-8e78-1ce7f44b9a24"/>
    <xsd:import namespace="0e1d05ab-b491-48cc-a1d7-91236226a3a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2:SharedWithUsers" minOccurs="0"/>
                <xsd:element ref="ns2:SharedWithDetails" minOccurs="0"/>
                <xsd:element ref="ns3:d1ca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統合コンプライアンス ポリシーのプロパティ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統合コンプライアンス ポリシーの UI アクション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559dea-130d-4237-8e78-1ce7f44b9a2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ドキュメント ID 値" ma:description="このアイテムに割り当てられているドキュメント ID の値です。" ma:internalName="_dlc_DocId" ma:readOnly="true">
      <xsd:simpleType>
        <xsd:restriction base="dms:Text"/>
      </xsd:simpleType>
    </xsd:element>
    <xsd:element name="_dlc_DocIdUrl" ma:index="9" nillable="true" ma:displayName="ドキュメントID:" ma:description="このドキュメントへの常時接続リンクです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ID を保持" ma:description="追加時に ID を保持します。" ma:hidden="true" ma:internalName="_dlc_DocIdPersistId" ma:readOnly="true">
      <xsd:simpleType>
        <xsd:restriction base="dms:Boolean"/>
      </xsd:simpleType>
    </xsd:element>
    <xsd:element name="SharedWithUsers" ma:index="23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d05ab-b491-48cc-a1d7-91236226a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d1ca" ma:index="25" nillable="true" ma:displayName="数値" ma:internalName="d1ca">
      <xsd:simpleType>
        <xsd:restriction base="dms:Number"/>
      </xsd:simpleType>
    </xsd:element>
    <xsd:element name="_Flow_SignoffStatus" ma:index="26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89559dea-130d-4237-8e78-1ce7f44b9a24">DIGI-808455956-2801847</_dlc_DocId>
    <_dlc_DocIdUrl xmlns="89559dea-130d-4237-8e78-1ce7f44b9a24">
      <Url>https://digitalgojp.sharepoint.com/sites/digi_portal/_layouts/15/DocIdRedir.aspx?ID=DIGI-808455956-2801847</Url>
      <Description>DIGI-808455956-2801847</Description>
    </_dlc_DocIdUrl>
    <_Flow_SignoffStatus xmlns="0e1d05ab-b491-48cc-a1d7-91236226a3a4" xsi:nil="true"/>
    <_ip_UnifiedCompliancePolicyUIAction xmlns="http://schemas.microsoft.com/sharepoint/v3" xsi:nil="true"/>
    <_ip_UnifiedCompliancePolicyProperties xmlns="http://schemas.microsoft.com/sharepoint/v3" xsi:nil="true"/>
    <d1ca xmlns="0e1d05ab-b491-48cc-a1d7-91236226a3a4" xsi:nil="true"/>
  </documentManagement>
</p:properties>
</file>

<file path=customXml/itemProps1.xml><?xml version="1.0" encoding="utf-8"?>
<ds:datastoreItem xmlns:ds="http://schemas.openxmlformats.org/officeDocument/2006/customXml" ds:itemID="{65A1BC18-7ACC-4F84-899C-3DDC057605D3}"/>
</file>

<file path=customXml/itemProps2.xml><?xml version="1.0" encoding="utf-8"?>
<ds:datastoreItem xmlns:ds="http://schemas.openxmlformats.org/officeDocument/2006/customXml" ds:itemID="{7091C5BA-A175-45DA-8F28-E6BF8F8D6607}"/>
</file>

<file path=customXml/itemProps3.xml><?xml version="1.0" encoding="utf-8"?>
<ds:datastoreItem xmlns:ds="http://schemas.openxmlformats.org/officeDocument/2006/customXml" ds:itemID="{3C00971E-1A4E-426A-9726-D96A50A967A6}"/>
</file>

<file path=customXml/itemProps4.xml><?xml version="1.0" encoding="utf-8"?>
<ds:datastoreItem xmlns:ds="http://schemas.openxmlformats.org/officeDocument/2006/customXml" ds:itemID="{1FB357D5-454B-4A9F-A285-43C728C5581B}"/>
</file>

<file path=docProps/app.xml><?xml version="1.0" encoding="utf-8"?>
<Properties xmlns="http://schemas.openxmlformats.org/officeDocument/2006/extended-properties" xmlns:vt="http://schemas.openxmlformats.org/officeDocument/2006/docPropsVTypes">
  <Template>CIO室テンプレート</Template>
  <TotalTime>0</TotalTime>
  <Words>1131</Words>
  <Application>Microsoft Office PowerPoint</Application>
  <PresentationFormat>A4 210 x 297 mm</PresentationFormat>
  <Paragraphs>168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Meiryo UI</vt:lpstr>
      <vt:lpstr>Arial</vt:lpstr>
      <vt:lpstr>Calibri</vt:lpstr>
      <vt:lpstr>Century Gothic</vt:lpstr>
      <vt:lpstr>Wingdings</vt:lpstr>
      <vt:lpstr>3_CIO室テンプレート</vt:lpstr>
      <vt:lpstr>オープンデータ伝道師一覧（1）</vt:lpstr>
      <vt:lpstr>オープンデータ伝道師一覧（2）</vt:lpstr>
      <vt:lpstr>オープンデータ伝道師一覧（3）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2018-12-03T05:33:09Z</dcterms:created>
  <dcterms:modified xsi:type="dcterms:W3CDTF">2021-04-15T10:55:30Z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0x010100E8684AFC7BA4E946AF96F6A5CBEE62BB</vt:lpwstr>
  </property>
  <property fmtid="{D5CDD505-2E9C-101B-9397-08002B2CF9AE}" pid="3" name="_dlc_DocIdItemGuid">
    <vt:lpwstr>bb366e3b-3341-4011-a32b-61b405a90123</vt:lpwstr>
  </property>
</Properties>
</file>