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bookmarkIdSeed="4">
  <p:sldMasterIdLst>
    <p:sldMasterId id="2147483693" r:id="rId1"/>
  </p:sldMasterIdLst>
  <p:notesMasterIdLst>
    <p:notesMasterId r:id="rId85"/>
  </p:notesMasterIdLst>
  <p:handoutMasterIdLst>
    <p:handoutMasterId r:id="rId86"/>
  </p:handoutMasterIdLst>
  <p:sldIdLst>
    <p:sldId id="445" r:id="rId2"/>
    <p:sldId id="663" r:id="rId3"/>
    <p:sldId id="463" r:id="rId4"/>
    <p:sldId id="492" r:id="rId5"/>
    <p:sldId id="504" r:id="rId6"/>
    <p:sldId id="667" r:id="rId7"/>
    <p:sldId id="556" r:id="rId8"/>
    <p:sldId id="625" r:id="rId9"/>
    <p:sldId id="593" r:id="rId10"/>
    <p:sldId id="592" r:id="rId11"/>
    <p:sldId id="628" r:id="rId12"/>
    <p:sldId id="629" r:id="rId13"/>
    <p:sldId id="630" r:id="rId14"/>
    <p:sldId id="631" r:id="rId15"/>
    <p:sldId id="632" r:id="rId16"/>
    <p:sldId id="633" r:id="rId17"/>
    <p:sldId id="634" r:id="rId18"/>
    <p:sldId id="665" r:id="rId19"/>
    <p:sldId id="635" r:id="rId20"/>
    <p:sldId id="636" r:id="rId21"/>
    <p:sldId id="637" r:id="rId22"/>
    <p:sldId id="638" r:id="rId23"/>
    <p:sldId id="639" r:id="rId24"/>
    <p:sldId id="640" r:id="rId25"/>
    <p:sldId id="666" r:id="rId26"/>
    <p:sldId id="641" r:id="rId27"/>
    <p:sldId id="642" r:id="rId28"/>
    <p:sldId id="643" r:id="rId29"/>
    <p:sldId id="644" r:id="rId30"/>
    <p:sldId id="647" r:id="rId31"/>
    <p:sldId id="645" r:id="rId32"/>
    <p:sldId id="646" r:id="rId33"/>
    <p:sldId id="648" r:id="rId34"/>
    <p:sldId id="649" r:id="rId35"/>
    <p:sldId id="650" r:id="rId36"/>
    <p:sldId id="651" r:id="rId37"/>
    <p:sldId id="652" r:id="rId38"/>
    <p:sldId id="653" r:id="rId39"/>
    <p:sldId id="654" r:id="rId40"/>
    <p:sldId id="668" r:id="rId41"/>
    <p:sldId id="656" r:id="rId42"/>
    <p:sldId id="657" r:id="rId43"/>
    <p:sldId id="658" r:id="rId44"/>
    <p:sldId id="659" r:id="rId45"/>
    <p:sldId id="660" r:id="rId46"/>
    <p:sldId id="661" r:id="rId47"/>
    <p:sldId id="662" r:id="rId48"/>
    <p:sldId id="586" r:id="rId49"/>
    <p:sldId id="528" r:id="rId50"/>
    <p:sldId id="615" r:id="rId51"/>
    <p:sldId id="626" r:id="rId52"/>
    <p:sldId id="616" r:id="rId53"/>
    <p:sldId id="587" r:id="rId54"/>
    <p:sldId id="617" r:id="rId55"/>
    <p:sldId id="618" r:id="rId56"/>
    <p:sldId id="514" r:id="rId57"/>
    <p:sldId id="547" r:id="rId58"/>
    <p:sldId id="588" r:id="rId59"/>
    <p:sldId id="619" r:id="rId60"/>
    <p:sldId id="515" r:id="rId61"/>
    <p:sldId id="620" r:id="rId62"/>
    <p:sldId id="516" r:id="rId63"/>
    <p:sldId id="554" r:id="rId64"/>
    <p:sldId id="621" r:id="rId65"/>
    <p:sldId id="517" r:id="rId66"/>
    <p:sldId id="548" r:id="rId67"/>
    <p:sldId id="589" r:id="rId68"/>
    <p:sldId id="622" r:id="rId69"/>
    <p:sldId id="518" r:id="rId70"/>
    <p:sldId id="590" r:id="rId71"/>
    <p:sldId id="624" r:id="rId72"/>
    <p:sldId id="519" r:id="rId73"/>
    <p:sldId id="488" r:id="rId74"/>
    <p:sldId id="489" r:id="rId75"/>
    <p:sldId id="520" r:id="rId76"/>
    <p:sldId id="538" r:id="rId77"/>
    <p:sldId id="552" r:id="rId78"/>
    <p:sldId id="551" r:id="rId79"/>
    <p:sldId id="591" r:id="rId80"/>
    <p:sldId id="490" r:id="rId81"/>
    <p:sldId id="537" r:id="rId82"/>
    <p:sldId id="521" r:id="rId83"/>
    <p:sldId id="627" r:id="rId84"/>
  </p:sldIdLst>
  <p:sldSz cx="9906000" cy="6858000" type="A4"/>
  <p:notesSz cx="6888163" cy="10021888"/>
  <p:defaultTextStyle>
    <a:defPPr>
      <a:defRPr lang="ja-JP"/>
    </a:defPPr>
    <a:lvl1pPr algn="l" rtl="0" fontAlgn="base">
      <a:spcBef>
        <a:spcPct val="0"/>
      </a:spcBef>
      <a:spcAft>
        <a:spcPct val="0"/>
      </a:spcAft>
      <a:defRPr kumimoji="1" sz="1400" b="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sz="1400" b="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sz="1400" b="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sz="1400" b="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sz="1400" b="1" kern="1200">
        <a:solidFill>
          <a:schemeClr val="tx1"/>
        </a:solidFill>
        <a:latin typeface="Arial" charset="0"/>
        <a:ea typeface="ＭＳ Ｐゴシック" charset="-128"/>
        <a:cs typeface="+mn-cs"/>
      </a:defRPr>
    </a:lvl5pPr>
    <a:lvl6pPr marL="2286000" algn="l" defTabSz="914400" rtl="0" eaLnBrk="1" latinLnBrk="0" hangingPunct="1">
      <a:defRPr kumimoji="1" sz="1400" b="1" kern="1200">
        <a:solidFill>
          <a:schemeClr val="tx1"/>
        </a:solidFill>
        <a:latin typeface="Arial" charset="0"/>
        <a:ea typeface="ＭＳ Ｐゴシック" charset="-128"/>
        <a:cs typeface="+mn-cs"/>
      </a:defRPr>
    </a:lvl6pPr>
    <a:lvl7pPr marL="2743200" algn="l" defTabSz="914400" rtl="0" eaLnBrk="1" latinLnBrk="0" hangingPunct="1">
      <a:defRPr kumimoji="1" sz="1400" b="1" kern="1200">
        <a:solidFill>
          <a:schemeClr val="tx1"/>
        </a:solidFill>
        <a:latin typeface="Arial" charset="0"/>
        <a:ea typeface="ＭＳ Ｐゴシック" charset="-128"/>
        <a:cs typeface="+mn-cs"/>
      </a:defRPr>
    </a:lvl7pPr>
    <a:lvl8pPr marL="3200400" algn="l" defTabSz="914400" rtl="0" eaLnBrk="1" latinLnBrk="0" hangingPunct="1">
      <a:defRPr kumimoji="1" sz="1400" b="1" kern="1200">
        <a:solidFill>
          <a:schemeClr val="tx1"/>
        </a:solidFill>
        <a:latin typeface="Arial" charset="0"/>
        <a:ea typeface="ＭＳ Ｐゴシック" charset="-128"/>
        <a:cs typeface="+mn-cs"/>
      </a:defRPr>
    </a:lvl8pPr>
    <a:lvl9pPr marL="3657600" algn="l" defTabSz="914400" rtl="0" eaLnBrk="1" latinLnBrk="0" hangingPunct="1">
      <a:defRPr kumimoji="1" sz="1400" b="1" kern="1200">
        <a:solidFill>
          <a:schemeClr val="tx1"/>
        </a:solidFill>
        <a:latin typeface="Arial" charset="0"/>
        <a:ea typeface="ＭＳ Ｐゴシック" charset="-128"/>
        <a:cs typeface="+mn-cs"/>
      </a:defRPr>
    </a:lvl9pPr>
  </p:defaultTextStyle>
  <p:extLst>
    <p:ext uri="{521415D9-36F7-43E2-AB2F-B90AF26B5E84}">
      <p14:sectionLst xmlns:p14="http://schemas.microsoft.com/office/powerpoint/2010/main">
        <p14:section name="最新版" id="{40A29250-5F01-4F33-A3A1-D29A0E1FC893}">
          <p14:sldIdLst>
            <p14:sldId id="445"/>
            <p14:sldId id="663"/>
            <p14:sldId id="463"/>
            <p14:sldId id="492"/>
            <p14:sldId id="504"/>
            <p14:sldId id="667"/>
            <p14:sldId id="556"/>
            <p14:sldId id="625"/>
            <p14:sldId id="593"/>
            <p14:sldId id="592"/>
            <p14:sldId id="628"/>
            <p14:sldId id="629"/>
            <p14:sldId id="630"/>
            <p14:sldId id="631"/>
            <p14:sldId id="632"/>
            <p14:sldId id="633"/>
            <p14:sldId id="634"/>
            <p14:sldId id="665"/>
            <p14:sldId id="635"/>
            <p14:sldId id="636"/>
            <p14:sldId id="637"/>
            <p14:sldId id="638"/>
            <p14:sldId id="639"/>
            <p14:sldId id="640"/>
            <p14:sldId id="666"/>
            <p14:sldId id="641"/>
            <p14:sldId id="642"/>
            <p14:sldId id="643"/>
            <p14:sldId id="644"/>
            <p14:sldId id="647"/>
            <p14:sldId id="645"/>
            <p14:sldId id="646"/>
            <p14:sldId id="648"/>
            <p14:sldId id="649"/>
            <p14:sldId id="650"/>
            <p14:sldId id="651"/>
            <p14:sldId id="652"/>
            <p14:sldId id="653"/>
            <p14:sldId id="654"/>
            <p14:sldId id="668"/>
            <p14:sldId id="656"/>
            <p14:sldId id="657"/>
            <p14:sldId id="658"/>
            <p14:sldId id="659"/>
            <p14:sldId id="660"/>
            <p14:sldId id="661"/>
            <p14:sldId id="662"/>
            <p14:sldId id="586"/>
            <p14:sldId id="528"/>
            <p14:sldId id="615"/>
            <p14:sldId id="626"/>
            <p14:sldId id="616"/>
            <p14:sldId id="587"/>
            <p14:sldId id="617"/>
            <p14:sldId id="618"/>
            <p14:sldId id="514"/>
            <p14:sldId id="547"/>
            <p14:sldId id="588"/>
            <p14:sldId id="619"/>
            <p14:sldId id="515"/>
            <p14:sldId id="620"/>
            <p14:sldId id="516"/>
            <p14:sldId id="554"/>
            <p14:sldId id="621"/>
            <p14:sldId id="517"/>
            <p14:sldId id="548"/>
            <p14:sldId id="589"/>
            <p14:sldId id="622"/>
            <p14:sldId id="518"/>
            <p14:sldId id="590"/>
            <p14:sldId id="624"/>
            <p14:sldId id="519"/>
            <p14:sldId id="488"/>
            <p14:sldId id="489"/>
            <p14:sldId id="520"/>
            <p14:sldId id="538"/>
            <p14:sldId id="552"/>
            <p14:sldId id="551"/>
            <p14:sldId id="591"/>
            <p14:sldId id="490"/>
            <p14:sldId id="537"/>
            <p14:sldId id="521"/>
            <p14:sldId id="627"/>
          </p14:sldIdLst>
        </p14:section>
      </p14:sectionLst>
    </p:ext>
    <p:ext uri="{EFAFB233-063F-42B5-8137-9DF3F51BA10A}">
      <p15:sldGuideLst xmlns:p15="http://schemas.microsoft.com/office/powerpoint/2012/main">
        <p15:guide id="1" orient="horz" pos="2750" userDrawn="1">
          <p15:clr>
            <a:srgbClr val="A4A3A4"/>
          </p15:clr>
        </p15:guide>
        <p15:guide id="2" pos="3120">
          <p15:clr>
            <a:srgbClr val="A4A3A4"/>
          </p15:clr>
        </p15:guide>
      </p15:sldGuideLst>
    </p:ext>
    <p:ext uri="{2D200454-40CA-4A62-9FC3-DE9A4176ACB9}">
      <p15:notesGuideLst xmlns:p15="http://schemas.microsoft.com/office/powerpoint/2012/main">
        <p15:guide id="1" orient="horz" pos="3133" userDrawn="1">
          <p15:clr>
            <a:srgbClr val="A4A3A4"/>
          </p15:clr>
        </p15:guide>
        <p15:guide id="2" pos="2147" userDrawn="1">
          <p15:clr>
            <a:srgbClr val="A4A3A4"/>
          </p15:clr>
        </p15:guide>
        <p15:guide id="3" orient="horz" pos="3156" userDrawn="1">
          <p15:clr>
            <a:srgbClr val="A4A3A4"/>
          </p15:clr>
        </p15:guide>
        <p15:guide id="4" pos="216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FF"/>
    <a:srgbClr val="FFFF66"/>
    <a:srgbClr val="FDEADA"/>
    <a:srgbClr val="7D60A0"/>
    <a:srgbClr val="EFF3EA"/>
    <a:srgbClr val="FFCC99"/>
    <a:srgbClr val="3333CC"/>
    <a:srgbClr val="6666FF"/>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56" autoAdjust="0"/>
    <p:restoredTop sz="96853" autoAdjust="0"/>
  </p:normalViewPr>
  <p:slideViewPr>
    <p:cSldViewPr snapToObjects="1">
      <p:cViewPr varScale="1">
        <p:scale>
          <a:sx n="81" d="100"/>
          <a:sy n="81" d="100"/>
        </p:scale>
        <p:origin x="108" y="3312"/>
      </p:cViewPr>
      <p:guideLst>
        <p:guide orient="horz" pos="2750"/>
        <p:guide pos="3120"/>
      </p:guideLst>
    </p:cSldViewPr>
  </p:slideViewPr>
  <p:outlineViewPr>
    <p:cViewPr>
      <p:scale>
        <a:sx n="33" d="100"/>
        <a:sy n="33" d="100"/>
      </p:scale>
      <p:origin x="0" y="-606"/>
    </p:cViewPr>
  </p:outlineViewPr>
  <p:notesTextViewPr>
    <p:cViewPr>
      <p:scale>
        <a:sx n="3" d="2"/>
        <a:sy n="3" d="2"/>
      </p:scale>
      <p:origin x="0" y="0"/>
    </p:cViewPr>
  </p:notesTextViewPr>
  <p:sorterViewPr>
    <p:cViewPr>
      <p:scale>
        <a:sx n="100" d="100"/>
        <a:sy n="100" d="100"/>
      </p:scale>
      <p:origin x="0" y="0"/>
    </p:cViewPr>
  </p:sorterViewPr>
  <p:notesViewPr>
    <p:cSldViewPr snapToObjects="1">
      <p:cViewPr>
        <p:scale>
          <a:sx n="66" d="100"/>
          <a:sy n="66" d="100"/>
        </p:scale>
        <p:origin x="2382" y="498"/>
      </p:cViewPr>
      <p:guideLst>
        <p:guide orient="horz" pos="3133"/>
        <p:guide pos="2147"/>
        <p:guide orient="horz" pos="3156"/>
        <p:guide pos="216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5" y="5"/>
            <a:ext cx="2985466" cy="501498"/>
          </a:xfrm>
          <a:prstGeom prst="rect">
            <a:avLst/>
          </a:prstGeom>
          <a:noFill/>
          <a:ln>
            <a:noFill/>
          </a:ln>
          <a:effectLst/>
          <a:extLst/>
        </p:spPr>
        <p:txBody>
          <a:bodyPr vert="horz" wrap="square" lIns="92999" tIns="46503" rIns="92999" bIns="46503" numCol="1" anchor="t" anchorCtr="0" compatLnSpc="1">
            <a:prstTxWarp prst="textNoShape">
              <a:avLst/>
            </a:prstTxWarp>
          </a:bodyPr>
          <a:lstStyle>
            <a:lvl1pPr defTabSz="930766">
              <a:defRPr sz="1200" b="0">
                <a:latin typeface="Arial" pitchFamily="34" charset="0"/>
                <a:ea typeface="ＭＳ Ｐゴシック" pitchFamily="50" charset="-128"/>
              </a:defRPr>
            </a:lvl1pPr>
          </a:lstStyle>
          <a:p>
            <a:pPr>
              <a:defRPr/>
            </a:pPr>
            <a:endParaRPr lang="en-US" altLang="ja-JP" dirty="0"/>
          </a:p>
        </p:txBody>
      </p:sp>
      <p:sp>
        <p:nvSpPr>
          <p:cNvPr id="11267" name="Rectangle 3"/>
          <p:cNvSpPr>
            <a:spLocks noGrp="1" noChangeArrowheads="1"/>
          </p:cNvSpPr>
          <p:nvPr>
            <p:ph type="dt" sz="quarter" idx="1"/>
          </p:nvPr>
        </p:nvSpPr>
        <p:spPr bwMode="auto">
          <a:xfrm>
            <a:off x="3901075" y="5"/>
            <a:ext cx="2985465" cy="501498"/>
          </a:xfrm>
          <a:prstGeom prst="rect">
            <a:avLst/>
          </a:prstGeom>
          <a:noFill/>
          <a:ln>
            <a:noFill/>
          </a:ln>
          <a:effectLst/>
          <a:extLst/>
        </p:spPr>
        <p:txBody>
          <a:bodyPr vert="horz" wrap="square" lIns="92999" tIns="46503" rIns="92999" bIns="46503" numCol="1" anchor="t" anchorCtr="0" compatLnSpc="1">
            <a:prstTxWarp prst="textNoShape">
              <a:avLst/>
            </a:prstTxWarp>
          </a:bodyPr>
          <a:lstStyle>
            <a:lvl1pPr algn="r" defTabSz="930766">
              <a:defRPr sz="1200" b="0">
                <a:latin typeface="Arial" pitchFamily="34" charset="0"/>
                <a:ea typeface="ＭＳ Ｐゴシック" pitchFamily="50" charset="-128"/>
              </a:defRPr>
            </a:lvl1pPr>
          </a:lstStyle>
          <a:p>
            <a:pPr>
              <a:defRPr/>
            </a:pPr>
            <a:endParaRPr lang="en-US" altLang="ja-JP" dirty="0"/>
          </a:p>
        </p:txBody>
      </p:sp>
      <p:sp>
        <p:nvSpPr>
          <p:cNvPr id="11268" name="Rectangle 4"/>
          <p:cNvSpPr>
            <a:spLocks noGrp="1" noChangeArrowheads="1"/>
          </p:cNvSpPr>
          <p:nvPr>
            <p:ph type="ftr" sz="quarter" idx="2"/>
          </p:nvPr>
        </p:nvSpPr>
        <p:spPr bwMode="auto">
          <a:xfrm>
            <a:off x="5" y="9518778"/>
            <a:ext cx="2985466" cy="501497"/>
          </a:xfrm>
          <a:prstGeom prst="rect">
            <a:avLst/>
          </a:prstGeom>
          <a:noFill/>
          <a:ln>
            <a:noFill/>
          </a:ln>
          <a:effectLst/>
          <a:extLst/>
        </p:spPr>
        <p:txBody>
          <a:bodyPr vert="horz" wrap="square" lIns="92999" tIns="46503" rIns="92999" bIns="46503" numCol="1" anchor="b" anchorCtr="0" compatLnSpc="1">
            <a:prstTxWarp prst="textNoShape">
              <a:avLst/>
            </a:prstTxWarp>
          </a:bodyPr>
          <a:lstStyle>
            <a:lvl1pPr defTabSz="930766">
              <a:defRPr sz="1200" b="0">
                <a:latin typeface="Arial" pitchFamily="34" charset="0"/>
                <a:ea typeface="ＭＳ Ｐゴシック" pitchFamily="50" charset="-128"/>
              </a:defRPr>
            </a:lvl1pPr>
          </a:lstStyle>
          <a:p>
            <a:pPr>
              <a:defRPr/>
            </a:pPr>
            <a:endParaRPr lang="en-US" altLang="ja-JP" dirty="0"/>
          </a:p>
        </p:txBody>
      </p:sp>
      <p:sp>
        <p:nvSpPr>
          <p:cNvPr id="11269" name="Rectangle 5"/>
          <p:cNvSpPr>
            <a:spLocks noGrp="1" noChangeArrowheads="1"/>
          </p:cNvSpPr>
          <p:nvPr>
            <p:ph type="sldNum" sz="quarter" idx="3"/>
          </p:nvPr>
        </p:nvSpPr>
        <p:spPr bwMode="auto">
          <a:xfrm>
            <a:off x="3901075" y="9518778"/>
            <a:ext cx="2985465" cy="501497"/>
          </a:xfrm>
          <a:prstGeom prst="rect">
            <a:avLst/>
          </a:prstGeom>
          <a:noFill/>
          <a:ln>
            <a:noFill/>
          </a:ln>
          <a:effectLst/>
          <a:extLst/>
        </p:spPr>
        <p:txBody>
          <a:bodyPr vert="horz" wrap="square" lIns="92999" tIns="46503" rIns="92999" bIns="46503" numCol="1" anchor="b" anchorCtr="0" compatLnSpc="1">
            <a:prstTxWarp prst="textNoShape">
              <a:avLst/>
            </a:prstTxWarp>
          </a:bodyPr>
          <a:lstStyle>
            <a:lvl1pPr algn="r" defTabSz="930766">
              <a:defRPr sz="1200" b="0">
                <a:latin typeface="Arial" pitchFamily="34" charset="0"/>
                <a:ea typeface="ＭＳ Ｐゴシック" pitchFamily="50" charset="-128"/>
              </a:defRPr>
            </a:lvl1pPr>
          </a:lstStyle>
          <a:p>
            <a:pPr>
              <a:defRPr/>
            </a:pPr>
            <a:fld id="{9C0BA182-B39A-4D16-8F46-130697CDF59B}" type="slidenum">
              <a:rPr lang="en-US" altLang="ja-JP"/>
              <a:pPr>
                <a:defRPr/>
              </a:pPr>
              <a:t>‹#›</a:t>
            </a:fld>
            <a:endParaRPr lang="en-US" altLang="ja-JP" dirty="0"/>
          </a:p>
        </p:txBody>
      </p:sp>
    </p:spTree>
    <p:extLst>
      <p:ext uri="{BB962C8B-B14F-4D97-AF65-F5344CB8AC3E}">
        <p14:creationId xmlns:p14="http://schemas.microsoft.com/office/powerpoint/2010/main" val="10977811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5" y="5"/>
            <a:ext cx="2985466" cy="501498"/>
          </a:xfrm>
          <a:prstGeom prst="rect">
            <a:avLst/>
          </a:prstGeom>
          <a:noFill/>
          <a:ln>
            <a:noFill/>
          </a:ln>
          <a:effectLst/>
          <a:extLst/>
        </p:spPr>
        <p:txBody>
          <a:bodyPr vert="horz" wrap="square" lIns="92999" tIns="46503" rIns="92999" bIns="46503" numCol="1" anchor="t" anchorCtr="0" compatLnSpc="1">
            <a:prstTxWarp prst="textNoShape">
              <a:avLst/>
            </a:prstTxWarp>
          </a:bodyPr>
          <a:lstStyle>
            <a:lvl1pPr defTabSz="930766">
              <a:defRPr sz="1200" b="0">
                <a:latin typeface="Arial" pitchFamily="34" charset="0"/>
                <a:ea typeface="ＭＳ Ｐゴシック" pitchFamily="50" charset="-128"/>
              </a:defRPr>
            </a:lvl1pPr>
          </a:lstStyle>
          <a:p>
            <a:pPr>
              <a:defRPr/>
            </a:pPr>
            <a:endParaRPr lang="en-US" altLang="ja-JP" dirty="0"/>
          </a:p>
        </p:txBody>
      </p:sp>
      <p:sp>
        <p:nvSpPr>
          <p:cNvPr id="24579" name="Rectangle 3"/>
          <p:cNvSpPr>
            <a:spLocks noGrp="1" noChangeArrowheads="1"/>
          </p:cNvSpPr>
          <p:nvPr>
            <p:ph type="dt" idx="1"/>
          </p:nvPr>
        </p:nvSpPr>
        <p:spPr bwMode="auto">
          <a:xfrm>
            <a:off x="3901075" y="5"/>
            <a:ext cx="2985465" cy="501498"/>
          </a:xfrm>
          <a:prstGeom prst="rect">
            <a:avLst/>
          </a:prstGeom>
          <a:noFill/>
          <a:ln>
            <a:noFill/>
          </a:ln>
          <a:effectLst/>
          <a:extLst/>
        </p:spPr>
        <p:txBody>
          <a:bodyPr vert="horz" wrap="square" lIns="92999" tIns="46503" rIns="92999" bIns="46503" numCol="1" anchor="t" anchorCtr="0" compatLnSpc="1">
            <a:prstTxWarp prst="textNoShape">
              <a:avLst/>
            </a:prstTxWarp>
          </a:bodyPr>
          <a:lstStyle>
            <a:lvl1pPr algn="r" defTabSz="930766">
              <a:defRPr sz="1200" b="0">
                <a:latin typeface="Arial" pitchFamily="34" charset="0"/>
                <a:ea typeface="ＭＳ Ｐゴシック" pitchFamily="50" charset="-128"/>
              </a:defRPr>
            </a:lvl1pPr>
          </a:lstStyle>
          <a:p>
            <a:pPr>
              <a:defRPr/>
            </a:pPr>
            <a:endParaRPr lang="en-US" altLang="ja-JP" dirty="0"/>
          </a:p>
        </p:txBody>
      </p:sp>
      <p:sp>
        <p:nvSpPr>
          <p:cNvPr id="19460" name="Rectangle 4"/>
          <p:cNvSpPr>
            <a:spLocks noGrp="1" noRot="1" noChangeAspect="1" noChangeArrowheads="1" noTextEdit="1"/>
          </p:cNvSpPr>
          <p:nvPr>
            <p:ph type="sldImg" idx="2"/>
          </p:nvPr>
        </p:nvSpPr>
        <p:spPr bwMode="auto">
          <a:xfrm>
            <a:off x="728663" y="750888"/>
            <a:ext cx="5430837" cy="37607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1" name="Rectangle 5"/>
          <p:cNvSpPr>
            <a:spLocks noGrp="1" noChangeArrowheads="1"/>
          </p:cNvSpPr>
          <p:nvPr>
            <p:ph type="body" sz="quarter" idx="3"/>
          </p:nvPr>
        </p:nvSpPr>
        <p:spPr bwMode="auto">
          <a:xfrm>
            <a:off x="688336" y="4760194"/>
            <a:ext cx="5511505" cy="4510253"/>
          </a:xfrm>
          <a:prstGeom prst="rect">
            <a:avLst/>
          </a:prstGeom>
          <a:noFill/>
          <a:ln>
            <a:noFill/>
          </a:ln>
          <a:effectLst/>
          <a:extLst/>
        </p:spPr>
        <p:txBody>
          <a:bodyPr vert="horz" wrap="square" lIns="92999" tIns="46503" rIns="92999" bIns="4650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24582" name="Rectangle 6"/>
          <p:cNvSpPr>
            <a:spLocks noGrp="1" noChangeArrowheads="1"/>
          </p:cNvSpPr>
          <p:nvPr>
            <p:ph type="ftr" sz="quarter" idx="4"/>
          </p:nvPr>
        </p:nvSpPr>
        <p:spPr bwMode="auto">
          <a:xfrm>
            <a:off x="5" y="9518778"/>
            <a:ext cx="2985466" cy="501497"/>
          </a:xfrm>
          <a:prstGeom prst="rect">
            <a:avLst/>
          </a:prstGeom>
          <a:noFill/>
          <a:ln>
            <a:noFill/>
          </a:ln>
          <a:effectLst/>
          <a:extLst/>
        </p:spPr>
        <p:txBody>
          <a:bodyPr vert="horz" wrap="square" lIns="92999" tIns="46503" rIns="92999" bIns="46503" numCol="1" anchor="b" anchorCtr="0" compatLnSpc="1">
            <a:prstTxWarp prst="textNoShape">
              <a:avLst/>
            </a:prstTxWarp>
          </a:bodyPr>
          <a:lstStyle>
            <a:lvl1pPr defTabSz="930766">
              <a:defRPr sz="1200" b="0">
                <a:latin typeface="Arial" pitchFamily="34" charset="0"/>
                <a:ea typeface="ＭＳ Ｐゴシック" pitchFamily="50" charset="-128"/>
              </a:defRPr>
            </a:lvl1pPr>
          </a:lstStyle>
          <a:p>
            <a:pPr>
              <a:defRPr/>
            </a:pPr>
            <a:endParaRPr lang="en-US" altLang="ja-JP" dirty="0"/>
          </a:p>
        </p:txBody>
      </p:sp>
      <p:sp>
        <p:nvSpPr>
          <p:cNvPr id="24583" name="Rectangle 7"/>
          <p:cNvSpPr>
            <a:spLocks noGrp="1" noChangeArrowheads="1"/>
          </p:cNvSpPr>
          <p:nvPr>
            <p:ph type="sldNum" sz="quarter" idx="5"/>
          </p:nvPr>
        </p:nvSpPr>
        <p:spPr bwMode="auto">
          <a:xfrm>
            <a:off x="3901075" y="9518778"/>
            <a:ext cx="2985465" cy="501497"/>
          </a:xfrm>
          <a:prstGeom prst="rect">
            <a:avLst/>
          </a:prstGeom>
          <a:noFill/>
          <a:ln>
            <a:noFill/>
          </a:ln>
          <a:effectLst/>
          <a:extLst/>
        </p:spPr>
        <p:txBody>
          <a:bodyPr vert="horz" wrap="square" lIns="92999" tIns="46503" rIns="92999" bIns="46503" numCol="1" anchor="b" anchorCtr="0" compatLnSpc="1">
            <a:prstTxWarp prst="textNoShape">
              <a:avLst/>
            </a:prstTxWarp>
          </a:bodyPr>
          <a:lstStyle>
            <a:lvl1pPr algn="r" defTabSz="930766">
              <a:defRPr sz="1200" b="0">
                <a:latin typeface="Arial" pitchFamily="34" charset="0"/>
                <a:ea typeface="ＭＳ Ｐゴシック" pitchFamily="50" charset="-128"/>
              </a:defRPr>
            </a:lvl1pPr>
          </a:lstStyle>
          <a:p>
            <a:pPr>
              <a:defRPr/>
            </a:pPr>
            <a:fld id="{789282D0-BCBB-4893-9CF8-2A26B667B39C}" type="slidenum">
              <a:rPr lang="en-US" altLang="ja-JP"/>
              <a:pPr>
                <a:defRPr/>
              </a:pPr>
              <a:t>‹#›</a:t>
            </a:fld>
            <a:endParaRPr lang="en-US" altLang="ja-JP" dirty="0"/>
          </a:p>
        </p:txBody>
      </p:sp>
    </p:spTree>
    <p:extLst>
      <p:ext uri="{BB962C8B-B14F-4D97-AF65-F5344CB8AC3E}">
        <p14:creationId xmlns:p14="http://schemas.microsoft.com/office/powerpoint/2010/main" val="362597807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34"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pitchFamily="34"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34"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34"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34"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789282D0-BCBB-4893-9CF8-2A26B667B39C}" type="slidenum">
              <a:rPr lang="en-US" altLang="ja-JP" smtClean="0"/>
              <a:pPr>
                <a:defRPr/>
              </a:pPr>
              <a:t>26</a:t>
            </a:fld>
            <a:endParaRPr lang="en-US" altLang="ja-JP" dirty="0"/>
          </a:p>
        </p:txBody>
      </p:sp>
    </p:spTree>
    <p:extLst>
      <p:ext uri="{BB962C8B-B14F-4D97-AF65-F5344CB8AC3E}">
        <p14:creationId xmlns:p14="http://schemas.microsoft.com/office/powerpoint/2010/main" val="45512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a:defRPr/>
            </a:pPr>
            <a:fld id="{789282D0-BCBB-4893-9CF8-2A26B667B39C}" type="slidenum">
              <a:rPr lang="en-US" altLang="ja-JP" smtClean="0"/>
              <a:pPr>
                <a:defRPr/>
              </a:pPr>
              <a:t>31</a:t>
            </a:fld>
            <a:endParaRPr lang="en-US" altLang="ja-JP" dirty="0"/>
          </a:p>
        </p:txBody>
      </p:sp>
    </p:spTree>
    <p:extLst>
      <p:ext uri="{BB962C8B-B14F-4D97-AF65-F5344CB8AC3E}">
        <p14:creationId xmlns:p14="http://schemas.microsoft.com/office/powerpoint/2010/main" val="2919315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789282D0-BCBB-4893-9CF8-2A26B667B39C}" type="slidenum">
              <a:rPr lang="en-US" altLang="ja-JP" smtClean="0"/>
              <a:pPr>
                <a:defRPr/>
              </a:pPr>
              <a:t>34</a:t>
            </a:fld>
            <a:endParaRPr lang="en-US" altLang="ja-JP" dirty="0"/>
          </a:p>
        </p:txBody>
      </p:sp>
    </p:spTree>
    <p:extLst>
      <p:ext uri="{BB962C8B-B14F-4D97-AF65-F5344CB8AC3E}">
        <p14:creationId xmlns:p14="http://schemas.microsoft.com/office/powerpoint/2010/main" val="1499571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a:defRPr/>
            </a:pPr>
            <a:fld id="{789282D0-BCBB-4893-9CF8-2A26B667B39C}" type="slidenum">
              <a:rPr lang="en-US" altLang="ja-JP" smtClean="0"/>
              <a:pPr>
                <a:defRPr/>
              </a:pPr>
              <a:t>39</a:t>
            </a:fld>
            <a:endParaRPr lang="en-US" altLang="ja-JP" dirty="0"/>
          </a:p>
        </p:txBody>
      </p:sp>
    </p:spTree>
    <p:extLst>
      <p:ext uri="{BB962C8B-B14F-4D97-AF65-F5344CB8AC3E}">
        <p14:creationId xmlns:p14="http://schemas.microsoft.com/office/powerpoint/2010/main" val="1351907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789282D0-BCBB-4893-9CF8-2A26B667B39C}" type="slidenum">
              <a:rPr lang="en-US" altLang="ja-JP" smtClean="0"/>
              <a:pPr>
                <a:defRPr/>
              </a:pPr>
              <a:t>52</a:t>
            </a:fld>
            <a:endParaRPr lang="en-US" altLang="ja-JP" dirty="0"/>
          </a:p>
        </p:txBody>
      </p:sp>
    </p:spTree>
    <p:extLst>
      <p:ext uri="{BB962C8B-B14F-4D97-AF65-F5344CB8AC3E}">
        <p14:creationId xmlns:p14="http://schemas.microsoft.com/office/powerpoint/2010/main" val="3667325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a:defRPr/>
            </a:pPr>
            <a:fld id="{789282D0-BCBB-4893-9CF8-2A26B667B39C}" type="slidenum">
              <a:rPr lang="en-US" altLang="ja-JP" smtClean="0"/>
              <a:pPr>
                <a:defRPr/>
              </a:pPr>
              <a:t>61</a:t>
            </a:fld>
            <a:endParaRPr lang="en-US" altLang="ja-JP" dirty="0"/>
          </a:p>
        </p:txBody>
      </p:sp>
    </p:spTree>
    <p:extLst>
      <p:ext uri="{BB962C8B-B14F-4D97-AF65-F5344CB8AC3E}">
        <p14:creationId xmlns:p14="http://schemas.microsoft.com/office/powerpoint/2010/main" val="3661175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789282D0-BCBB-4893-9CF8-2A26B667B39C}" type="slidenum">
              <a:rPr lang="en-US" altLang="ja-JP" smtClean="0"/>
              <a:pPr>
                <a:defRPr/>
              </a:pPr>
              <a:t>71</a:t>
            </a:fld>
            <a:endParaRPr lang="en-US" altLang="ja-JP" dirty="0"/>
          </a:p>
        </p:txBody>
      </p:sp>
    </p:spTree>
    <p:extLst>
      <p:ext uri="{BB962C8B-B14F-4D97-AF65-F5344CB8AC3E}">
        <p14:creationId xmlns:p14="http://schemas.microsoft.com/office/powerpoint/2010/main" val="1916732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a:defRPr/>
            </a:pPr>
            <a:fld id="{789282D0-BCBB-4893-9CF8-2A26B667B39C}" type="slidenum">
              <a:rPr lang="en-US" altLang="ja-JP" smtClean="0"/>
              <a:pPr>
                <a:defRPr/>
              </a:pPr>
              <a:t>74</a:t>
            </a:fld>
            <a:endParaRPr lang="en-US" altLang="ja-JP" dirty="0"/>
          </a:p>
        </p:txBody>
      </p:sp>
    </p:spTree>
    <p:extLst>
      <p:ext uri="{BB962C8B-B14F-4D97-AF65-F5344CB8AC3E}">
        <p14:creationId xmlns:p14="http://schemas.microsoft.com/office/powerpoint/2010/main" val="4082214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344488" y="1312863"/>
            <a:ext cx="9217025" cy="2836862"/>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5715" rIns="0" bIns="45715" anchor="ctr"/>
          <a:lstStyle/>
          <a:p>
            <a:pPr algn="ctr" eaLnBrk="0" hangingPunct="0"/>
            <a:endParaRPr lang="ja-JP" altLang="ja-JP" sz="3200" dirty="0">
              <a:solidFill>
                <a:srgbClr val="000000"/>
              </a:solidFill>
              <a:latin typeface="HG丸ｺﾞｼｯｸM-PRO" pitchFamily="50" charset="-128"/>
              <a:ea typeface="HG丸ｺﾞｼｯｸM-PRO" pitchFamily="50" charset="-128"/>
            </a:endParaRPr>
          </a:p>
        </p:txBody>
      </p:sp>
      <p:sp>
        <p:nvSpPr>
          <p:cNvPr id="5" name="AutoShape 8"/>
          <p:cNvSpPr>
            <a:spLocks noChangeArrowheads="1"/>
          </p:cNvSpPr>
          <p:nvPr userDrawn="1"/>
        </p:nvSpPr>
        <p:spPr bwMode="auto">
          <a:xfrm>
            <a:off x="776288" y="1841500"/>
            <a:ext cx="8280400" cy="1781175"/>
          </a:xfrm>
          <a:prstGeom prst="roundRect">
            <a:avLst>
              <a:gd name="adj" fmla="val 50000"/>
            </a:avLst>
          </a:prstGeom>
          <a:solidFill>
            <a:srgbClr val="FFFFFF"/>
          </a:solidFill>
          <a:ln>
            <a:noFill/>
          </a:ln>
          <a:extLst/>
        </p:spPr>
        <p:txBody>
          <a:bodyPr lIns="0" tIns="45715" rIns="0" bIns="45715" anchor="ctr"/>
          <a:lstStyle/>
          <a:p>
            <a:pPr algn="ctr" eaLnBrk="0" hangingPunct="0">
              <a:defRPr/>
            </a:pPr>
            <a:endParaRPr lang="ja-JP" altLang="ja-JP" sz="2600" b="0" dirty="0">
              <a:solidFill>
                <a:srgbClr val="000099"/>
              </a:solidFill>
              <a:effectLst>
                <a:outerShdw blurRad="38100" dist="38100" dir="2700000" algn="tl">
                  <a:srgbClr val="C0C0C0"/>
                </a:outerShdw>
              </a:effectLst>
              <a:latin typeface="HGS創英角ｺﾞｼｯｸUB" pitchFamily="50" charset="-128"/>
              <a:ea typeface="HGS創英角ｺﾞｼｯｸUB" pitchFamily="50" charset="-128"/>
            </a:endParaRPr>
          </a:p>
        </p:txBody>
      </p:sp>
      <p:pic>
        <p:nvPicPr>
          <p:cNvPr id="6" name="Picture 7" descr="kantei"/>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3050" y="4221163"/>
            <a:ext cx="3357563"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742950" y="1988840"/>
            <a:ext cx="8420100" cy="1470025"/>
          </a:xfrm>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smtClean="0"/>
              <a:t>マスター タイトルの書式設定</a:t>
            </a:r>
            <a:endParaRPr lang="ja-JP" altLang="en-US" dirty="0"/>
          </a:p>
        </p:txBody>
      </p:sp>
      <p:sp>
        <p:nvSpPr>
          <p:cNvPr id="3" name="サブタイトル 2"/>
          <p:cNvSpPr>
            <a:spLocks noGrp="1"/>
          </p:cNvSpPr>
          <p:nvPr>
            <p:ph type="subTitle" idx="1"/>
          </p:nvPr>
        </p:nvSpPr>
        <p:spPr>
          <a:xfrm>
            <a:off x="4547954" y="4469606"/>
            <a:ext cx="5013559" cy="1752600"/>
          </a:xfrm>
        </p:spPr>
        <p:txBody>
          <a:bodyPr/>
          <a:lstStyle>
            <a:lvl1pPr marL="0" indent="0" algn="l">
              <a:buNone/>
              <a:defRPr>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457030" indent="0" algn="ctr">
              <a:buNone/>
              <a:defRPr>
                <a:solidFill>
                  <a:schemeClr val="tx1">
                    <a:tint val="75000"/>
                  </a:schemeClr>
                </a:solidFill>
              </a:defRPr>
            </a:lvl2pPr>
            <a:lvl3pPr marL="914063" indent="0" algn="ctr">
              <a:buNone/>
              <a:defRPr>
                <a:solidFill>
                  <a:schemeClr val="tx1">
                    <a:tint val="75000"/>
                  </a:schemeClr>
                </a:solidFill>
              </a:defRPr>
            </a:lvl3pPr>
            <a:lvl4pPr marL="1371093" indent="0" algn="ctr">
              <a:buNone/>
              <a:defRPr>
                <a:solidFill>
                  <a:schemeClr val="tx1">
                    <a:tint val="75000"/>
                  </a:schemeClr>
                </a:solidFill>
              </a:defRPr>
            </a:lvl4pPr>
            <a:lvl5pPr marL="1828125" indent="0" algn="ctr">
              <a:buNone/>
              <a:defRPr>
                <a:solidFill>
                  <a:schemeClr val="tx1">
                    <a:tint val="75000"/>
                  </a:schemeClr>
                </a:solidFill>
              </a:defRPr>
            </a:lvl5pPr>
            <a:lvl6pPr marL="2285156" indent="0" algn="ctr">
              <a:buNone/>
              <a:defRPr>
                <a:solidFill>
                  <a:schemeClr val="tx1">
                    <a:tint val="75000"/>
                  </a:schemeClr>
                </a:solidFill>
              </a:defRPr>
            </a:lvl6pPr>
            <a:lvl7pPr marL="2742186" indent="0" algn="ctr">
              <a:buNone/>
              <a:defRPr>
                <a:solidFill>
                  <a:schemeClr val="tx1">
                    <a:tint val="75000"/>
                  </a:schemeClr>
                </a:solidFill>
              </a:defRPr>
            </a:lvl7pPr>
            <a:lvl8pPr marL="3199218" indent="0" algn="ctr">
              <a:buNone/>
              <a:defRPr>
                <a:solidFill>
                  <a:schemeClr val="tx1">
                    <a:tint val="75000"/>
                  </a:schemeClr>
                </a:solidFill>
              </a:defRPr>
            </a:lvl8pPr>
            <a:lvl9pPr marL="3656248" indent="0" algn="ctr">
              <a:buNone/>
              <a:defRPr>
                <a:solidFill>
                  <a:schemeClr val="tx1">
                    <a:tint val="75000"/>
                  </a:schemeClr>
                </a:solidFill>
              </a:defRPr>
            </a:lvl9pPr>
          </a:lstStyle>
          <a:p>
            <a:r>
              <a:rPr lang="ja-JP" altLang="en-US" smtClean="0"/>
              <a:t>マスター サブタイトルの書式設定</a:t>
            </a:r>
            <a:endParaRPr lang="ja-JP" altLang="en-US" dirty="0"/>
          </a:p>
        </p:txBody>
      </p:sp>
      <p:sp>
        <p:nvSpPr>
          <p:cNvPr id="7" name="日付プレースホルダ 3"/>
          <p:cNvSpPr>
            <a:spLocks noGrp="1"/>
          </p:cNvSpPr>
          <p:nvPr>
            <p:ph type="dt" sz="half" idx="10"/>
          </p:nvPr>
        </p:nvSpPr>
        <p:spPr>
          <a:xfrm>
            <a:off x="3175" y="6578600"/>
            <a:ext cx="2311400" cy="271463"/>
          </a:xfrm>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8" name="フッター プレースホルダ 4"/>
          <p:cNvSpPr>
            <a:spLocks noGrp="1"/>
          </p:cNvSpPr>
          <p:nvPr>
            <p:ph type="ftr" sz="quarter" idx="11"/>
          </p:nvPr>
        </p:nvSpPr>
        <p:spPr>
          <a:xfrm>
            <a:off x="3384550" y="6578600"/>
            <a:ext cx="3136900" cy="271463"/>
          </a:xfrm>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9" name="スライド番号プレースホルダ 5"/>
          <p:cNvSpPr>
            <a:spLocks noGrp="1"/>
          </p:cNvSpPr>
          <p:nvPr>
            <p:ph type="sldNum" sz="quarter" idx="12"/>
          </p:nvPr>
        </p:nvSpPr>
        <p:spPr>
          <a:xfrm>
            <a:off x="7591425" y="6578600"/>
            <a:ext cx="2311400" cy="271463"/>
          </a:xfrm>
        </p:spPr>
        <p:txBody>
          <a:bodyPr/>
          <a:lstStyle>
            <a:lvl1pPr>
              <a:defRPr b="0">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2D445476-B57F-464F-8319-C26E69740EC0}" type="slidenum">
              <a:rPr lang="ja-JP" altLang="en-US" smtClean="0"/>
              <a:pPr>
                <a:defRPr/>
              </a:pPr>
              <a:t>‹#›</a:t>
            </a:fld>
            <a:endParaRPr lang="ja-JP" altLang="en-US" dirty="0"/>
          </a:p>
        </p:txBody>
      </p:sp>
    </p:spTree>
    <p:extLst>
      <p:ext uri="{BB962C8B-B14F-4D97-AF65-F5344CB8AC3E}">
        <p14:creationId xmlns:p14="http://schemas.microsoft.com/office/powerpoint/2010/main" val="293768794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userDrawn="1"/>
        </p:nvGrpSpPr>
        <p:grpSpPr bwMode="auto">
          <a:xfrm>
            <a:off x="0" y="485775"/>
            <a:ext cx="9906000" cy="177800"/>
            <a:chOff x="-4" y="276"/>
            <a:chExt cx="5764" cy="112"/>
          </a:xfrm>
        </p:grpSpPr>
        <p:pic>
          <p:nvPicPr>
            <p:cNvPr id="5"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9255"/>
            <a:ext cx="8915400" cy="565674"/>
          </a:xfrm>
        </p:spPr>
        <p:txBody>
          <a:bodyPr/>
          <a:lstStyle>
            <a:lvl1pPr>
              <a:defRPr sz="32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smtClean="0"/>
              <a:t>マスター タイトルの書式設定</a:t>
            </a:r>
            <a:endParaRPr lang="ja-JP" altLang="en-US" dirty="0"/>
          </a:p>
        </p:txBody>
      </p:sp>
      <p:sp>
        <p:nvSpPr>
          <p:cNvPr id="3" name="コンテンツ プレースホルダ 2"/>
          <p:cNvSpPr>
            <a:spLocks noGrp="1"/>
          </p:cNvSpPr>
          <p:nvPr>
            <p:ph idx="1"/>
          </p:nvPr>
        </p:nvSpPr>
        <p:spPr>
          <a:xfrm>
            <a:off x="495300" y="638690"/>
            <a:ext cx="8915400" cy="4525963"/>
          </a:xfrm>
        </p:spPr>
        <p:txBody>
          <a:bodyPr/>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vl2pPr>
              <a:defRPr sz="2000">
                <a:latin typeface="メイリオ" panose="020B0604030504040204" pitchFamily="50" charset="-128"/>
                <a:ea typeface="メイリオ" panose="020B0604030504040204" pitchFamily="50" charset="-128"/>
                <a:cs typeface="メイリオ" panose="020B0604030504040204" pitchFamily="50" charset="-128"/>
              </a:defRPr>
            </a:lvl2pPr>
            <a:lvl3pPr>
              <a:defRPr sz="1800">
                <a:latin typeface="メイリオ" panose="020B0604030504040204" pitchFamily="50" charset="-128"/>
                <a:ea typeface="メイリオ" panose="020B0604030504040204" pitchFamily="50" charset="-128"/>
                <a:cs typeface="メイリオ" panose="020B0604030504040204" pitchFamily="50" charset="-128"/>
              </a:defRPr>
            </a:lvl3pPr>
            <a:lvl4pPr>
              <a:defRPr sz="1600">
                <a:latin typeface="メイリオ" panose="020B0604030504040204" pitchFamily="50" charset="-128"/>
                <a:ea typeface="メイリオ" panose="020B0604030504040204" pitchFamily="50" charset="-128"/>
                <a:cs typeface="メイリオ" panose="020B0604030504040204" pitchFamily="50" charset="-128"/>
              </a:defRPr>
            </a:lvl4pPr>
            <a:lvl5pPr>
              <a:defRPr sz="1600">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7" name="日付プレースホルダ 3"/>
          <p:cNvSpPr>
            <a:spLocks noGrp="1"/>
          </p:cNvSpPr>
          <p:nvPr>
            <p:ph type="dt" sz="half" idx="10"/>
          </p:nvPr>
        </p:nvSpPr>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8" name="フッター プレースホルダ 4"/>
          <p:cNvSpPr>
            <a:spLocks noGrp="1"/>
          </p:cNvSpPr>
          <p:nvPr>
            <p:ph type="ftr" sz="quarter" idx="11"/>
          </p:nvPr>
        </p:nvSpPr>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9" name="スライド番号プレースホルダ 5"/>
          <p:cNvSpPr>
            <a:spLocks noGrp="1"/>
          </p:cNvSpPr>
          <p:nvPr>
            <p:ph type="sldNum" sz="quarter" idx="12"/>
          </p:nvPr>
        </p:nvSpPr>
        <p:spPr/>
        <p:txBody>
          <a:bodyPr/>
          <a:lstStyle>
            <a:lvl1pPr>
              <a:defRPr b="0">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10AC68E9-93AC-4EE7-A0E0-E98C161A901A}" type="slidenum">
              <a:rPr lang="ja-JP" altLang="en-US" smtClean="0"/>
              <a:pPr>
                <a:defRPr/>
              </a:pPr>
              <a:t>‹#›</a:t>
            </a:fld>
            <a:endParaRPr lang="ja-JP" altLang="en-US" dirty="0"/>
          </a:p>
        </p:txBody>
      </p:sp>
    </p:spTree>
    <p:extLst>
      <p:ext uri="{BB962C8B-B14F-4D97-AF65-F5344CB8AC3E}">
        <p14:creationId xmlns:p14="http://schemas.microsoft.com/office/powerpoint/2010/main" val="36954654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正方形/長方形 5"/>
          <p:cNvGrpSpPr>
            <a:grpSpLocks/>
          </p:cNvGrpSpPr>
          <p:nvPr userDrawn="1"/>
        </p:nvGrpSpPr>
        <p:grpSpPr bwMode="auto">
          <a:xfrm>
            <a:off x="0" y="5094288"/>
            <a:ext cx="9906000" cy="177800"/>
            <a:chOff x="-4" y="276"/>
            <a:chExt cx="5764" cy="112"/>
          </a:xfrm>
        </p:grpSpPr>
        <p:pic>
          <p:nvPicPr>
            <p:cNvPr id="5"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82506" y="4406912"/>
            <a:ext cx="8420100" cy="687273"/>
          </a:xfrm>
        </p:spPr>
        <p:txBody>
          <a:bodyPr anchor="t"/>
          <a:lstStyle>
            <a:lvl1pPr algn="l">
              <a:defRPr sz="4000" b="1" cap="a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smtClean="0"/>
              <a:t>マスター タイトルの書式設定</a:t>
            </a:r>
            <a:endParaRPr lang="ja-JP" altLang="en-US" dirty="0"/>
          </a:p>
        </p:txBody>
      </p:sp>
      <p:sp>
        <p:nvSpPr>
          <p:cNvPr id="3" name="テキスト プレースホルダ 2"/>
          <p:cNvSpPr>
            <a:spLocks noGrp="1"/>
          </p:cNvSpPr>
          <p:nvPr>
            <p:ph type="body" idx="1"/>
          </p:nvPr>
        </p:nvSpPr>
        <p:spPr>
          <a:xfrm>
            <a:off x="1307594" y="5271985"/>
            <a:ext cx="7895011" cy="707870"/>
          </a:xfrm>
        </p:spPr>
        <p:txBody>
          <a:bodyPr/>
          <a:lstStyle>
            <a:lvl1pPr marL="0" indent="0">
              <a:buNone/>
              <a:defRPr sz="20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vl2pPr marL="457030" indent="0">
              <a:buNone/>
              <a:defRPr sz="1800">
                <a:solidFill>
                  <a:schemeClr val="tx1">
                    <a:tint val="75000"/>
                  </a:schemeClr>
                </a:solidFill>
              </a:defRPr>
            </a:lvl2pPr>
            <a:lvl3pPr marL="914063" indent="0">
              <a:buNone/>
              <a:defRPr sz="1600">
                <a:solidFill>
                  <a:schemeClr val="tx1">
                    <a:tint val="75000"/>
                  </a:schemeClr>
                </a:solidFill>
              </a:defRPr>
            </a:lvl3pPr>
            <a:lvl4pPr marL="1371093" indent="0">
              <a:buNone/>
              <a:defRPr sz="1400">
                <a:solidFill>
                  <a:schemeClr val="tx1">
                    <a:tint val="75000"/>
                  </a:schemeClr>
                </a:solidFill>
              </a:defRPr>
            </a:lvl4pPr>
            <a:lvl5pPr marL="1828125" indent="0">
              <a:buNone/>
              <a:defRPr sz="1400">
                <a:solidFill>
                  <a:schemeClr val="tx1">
                    <a:tint val="75000"/>
                  </a:schemeClr>
                </a:solidFill>
              </a:defRPr>
            </a:lvl5pPr>
            <a:lvl6pPr marL="2285156" indent="0">
              <a:buNone/>
              <a:defRPr sz="1400">
                <a:solidFill>
                  <a:schemeClr val="tx1">
                    <a:tint val="75000"/>
                  </a:schemeClr>
                </a:solidFill>
              </a:defRPr>
            </a:lvl6pPr>
            <a:lvl7pPr marL="2742186" indent="0">
              <a:buNone/>
              <a:defRPr sz="1400">
                <a:solidFill>
                  <a:schemeClr val="tx1">
                    <a:tint val="75000"/>
                  </a:schemeClr>
                </a:solidFill>
              </a:defRPr>
            </a:lvl7pPr>
            <a:lvl8pPr marL="3199218" indent="0">
              <a:buNone/>
              <a:defRPr sz="1400">
                <a:solidFill>
                  <a:schemeClr val="tx1">
                    <a:tint val="75000"/>
                  </a:schemeClr>
                </a:solidFill>
              </a:defRPr>
            </a:lvl8pPr>
            <a:lvl9pPr marL="3656248" indent="0">
              <a:buNone/>
              <a:defRPr sz="1400">
                <a:solidFill>
                  <a:schemeClr val="tx1">
                    <a:tint val="75000"/>
                  </a:schemeClr>
                </a:solidFill>
              </a:defRPr>
            </a:lvl9pPr>
          </a:lstStyle>
          <a:p>
            <a:pPr lvl="0"/>
            <a:r>
              <a:rPr lang="ja-JP" altLang="en-US" smtClean="0"/>
              <a:t>マスター テキストの書式設定</a:t>
            </a:r>
          </a:p>
        </p:txBody>
      </p:sp>
      <p:sp>
        <p:nvSpPr>
          <p:cNvPr id="7" name="日付プレースホルダ 3"/>
          <p:cNvSpPr>
            <a:spLocks noGrp="1"/>
          </p:cNvSpPr>
          <p:nvPr>
            <p:ph type="dt" sz="half" idx="10"/>
          </p:nvPr>
        </p:nvSpPr>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8" name="フッター プレースホルダ 4"/>
          <p:cNvSpPr>
            <a:spLocks noGrp="1"/>
          </p:cNvSpPr>
          <p:nvPr>
            <p:ph type="ftr" sz="quarter" idx="11"/>
          </p:nvPr>
        </p:nvSpPr>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9" name="スライド番号プレースホルダ 5"/>
          <p:cNvSpPr>
            <a:spLocks noGrp="1"/>
          </p:cNvSpPr>
          <p:nvPr>
            <p:ph type="sldNum" sz="quarter" idx="12"/>
          </p:nvPr>
        </p:nvSpPr>
        <p:spPr/>
        <p:txBody>
          <a:bodyPr/>
          <a:lstStyle>
            <a:lvl1pPr>
              <a:defRPr b="0">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DBE5BC0F-9075-43EC-BDF5-BA527F928988}" type="slidenum">
              <a:rPr lang="ja-JP" altLang="en-US" smtClean="0"/>
              <a:pPr>
                <a:defRPr/>
              </a:pPr>
              <a:t>‹#›</a:t>
            </a:fld>
            <a:endParaRPr lang="ja-JP" altLang="en-US" dirty="0"/>
          </a:p>
        </p:txBody>
      </p:sp>
    </p:spTree>
    <p:extLst>
      <p:ext uri="{BB962C8B-B14F-4D97-AF65-F5344CB8AC3E}">
        <p14:creationId xmlns:p14="http://schemas.microsoft.com/office/powerpoint/2010/main" val="419427649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セクション見出し">
    <p:spTree>
      <p:nvGrpSpPr>
        <p:cNvPr id="1" name=""/>
        <p:cNvGrpSpPr/>
        <p:nvPr/>
      </p:nvGrpSpPr>
      <p:grpSpPr>
        <a:xfrm>
          <a:off x="0" y="0"/>
          <a:ext cx="0" cy="0"/>
          <a:chOff x="0" y="0"/>
          <a:chExt cx="0" cy="0"/>
        </a:xfrm>
      </p:grpSpPr>
      <p:grpSp>
        <p:nvGrpSpPr>
          <p:cNvPr id="4" name="正方形/長方形 5"/>
          <p:cNvGrpSpPr>
            <a:grpSpLocks/>
          </p:cNvGrpSpPr>
          <p:nvPr userDrawn="1"/>
        </p:nvGrpSpPr>
        <p:grpSpPr bwMode="auto">
          <a:xfrm>
            <a:off x="0" y="3468304"/>
            <a:ext cx="9906000" cy="177800"/>
            <a:chOff x="-4" y="276"/>
            <a:chExt cx="5764" cy="112"/>
          </a:xfrm>
        </p:grpSpPr>
        <p:pic>
          <p:nvPicPr>
            <p:cNvPr id="5"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82506" y="2780928"/>
            <a:ext cx="8420100" cy="687273"/>
          </a:xfrm>
        </p:spPr>
        <p:txBody>
          <a:bodyPr anchor="t"/>
          <a:lstStyle>
            <a:lvl1pPr algn="ctr">
              <a:defRPr sz="4000" b="1" cap="a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smtClean="0"/>
              <a:t>マスター タイトルの書式設定</a:t>
            </a:r>
            <a:endParaRPr lang="ja-JP" altLang="en-US" dirty="0"/>
          </a:p>
        </p:txBody>
      </p:sp>
      <p:sp>
        <p:nvSpPr>
          <p:cNvPr id="3" name="テキスト プレースホルダ 2"/>
          <p:cNvSpPr>
            <a:spLocks noGrp="1"/>
          </p:cNvSpPr>
          <p:nvPr>
            <p:ph type="body" idx="1"/>
          </p:nvPr>
        </p:nvSpPr>
        <p:spPr>
          <a:xfrm>
            <a:off x="1294191" y="3646104"/>
            <a:ext cx="7895011" cy="707870"/>
          </a:xfrm>
        </p:spPr>
        <p:txBody>
          <a:bodyPr/>
          <a:lstStyle>
            <a:lvl1pPr marL="0" indent="0">
              <a:buNone/>
              <a:defRPr sz="20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vl2pPr marL="457030" indent="0">
              <a:buNone/>
              <a:defRPr sz="1800">
                <a:solidFill>
                  <a:schemeClr val="tx1">
                    <a:tint val="75000"/>
                  </a:schemeClr>
                </a:solidFill>
              </a:defRPr>
            </a:lvl2pPr>
            <a:lvl3pPr marL="914063" indent="0">
              <a:buNone/>
              <a:defRPr sz="1600">
                <a:solidFill>
                  <a:schemeClr val="tx1">
                    <a:tint val="75000"/>
                  </a:schemeClr>
                </a:solidFill>
              </a:defRPr>
            </a:lvl3pPr>
            <a:lvl4pPr marL="1371093" indent="0">
              <a:buNone/>
              <a:defRPr sz="1400">
                <a:solidFill>
                  <a:schemeClr val="tx1">
                    <a:tint val="75000"/>
                  </a:schemeClr>
                </a:solidFill>
              </a:defRPr>
            </a:lvl4pPr>
            <a:lvl5pPr marL="1828125" indent="0">
              <a:buNone/>
              <a:defRPr sz="1400">
                <a:solidFill>
                  <a:schemeClr val="tx1">
                    <a:tint val="75000"/>
                  </a:schemeClr>
                </a:solidFill>
              </a:defRPr>
            </a:lvl5pPr>
            <a:lvl6pPr marL="2285156" indent="0">
              <a:buNone/>
              <a:defRPr sz="1400">
                <a:solidFill>
                  <a:schemeClr val="tx1">
                    <a:tint val="75000"/>
                  </a:schemeClr>
                </a:solidFill>
              </a:defRPr>
            </a:lvl6pPr>
            <a:lvl7pPr marL="2742186" indent="0">
              <a:buNone/>
              <a:defRPr sz="1400">
                <a:solidFill>
                  <a:schemeClr val="tx1">
                    <a:tint val="75000"/>
                  </a:schemeClr>
                </a:solidFill>
              </a:defRPr>
            </a:lvl7pPr>
            <a:lvl8pPr marL="3199218" indent="0">
              <a:buNone/>
              <a:defRPr sz="1400">
                <a:solidFill>
                  <a:schemeClr val="tx1">
                    <a:tint val="75000"/>
                  </a:schemeClr>
                </a:solidFill>
              </a:defRPr>
            </a:lvl8pPr>
            <a:lvl9pPr marL="3656248" indent="0">
              <a:buNone/>
              <a:defRPr sz="1400">
                <a:solidFill>
                  <a:schemeClr val="tx1">
                    <a:tint val="75000"/>
                  </a:schemeClr>
                </a:solidFill>
              </a:defRPr>
            </a:lvl9pPr>
          </a:lstStyle>
          <a:p>
            <a:pPr lvl="0"/>
            <a:r>
              <a:rPr lang="ja-JP" altLang="en-US" smtClean="0"/>
              <a:t>マスター テキストの書式設定</a:t>
            </a:r>
          </a:p>
        </p:txBody>
      </p:sp>
      <p:sp>
        <p:nvSpPr>
          <p:cNvPr id="7" name="日付プレースホルダ 3"/>
          <p:cNvSpPr>
            <a:spLocks noGrp="1"/>
          </p:cNvSpPr>
          <p:nvPr>
            <p:ph type="dt" sz="half" idx="10"/>
          </p:nvPr>
        </p:nvSpPr>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8" name="フッター プレースホルダ 4"/>
          <p:cNvSpPr>
            <a:spLocks noGrp="1"/>
          </p:cNvSpPr>
          <p:nvPr>
            <p:ph type="ftr" sz="quarter" idx="11"/>
          </p:nvPr>
        </p:nvSpPr>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9" name="スライド番号プレースホルダ 5"/>
          <p:cNvSpPr>
            <a:spLocks noGrp="1"/>
          </p:cNvSpPr>
          <p:nvPr>
            <p:ph type="sldNum" sz="quarter" idx="12"/>
          </p:nvPr>
        </p:nvSpPr>
        <p:spPr/>
        <p:txBody>
          <a:bodyPr/>
          <a:lstStyle>
            <a:lvl1pPr>
              <a:defRPr b="0">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DBE5BC0F-9075-43EC-BDF5-BA527F928988}" type="slidenum">
              <a:rPr lang="ja-JP" altLang="en-US" smtClean="0"/>
              <a:pPr>
                <a:defRPr/>
              </a:pPr>
              <a:t>‹#›</a:t>
            </a:fld>
            <a:endParaRPr lang="ja-JP" altLang="en-US" dirty="0"/>
          </a:p>
        </p:txBody>
      </p:sp>
    </p:spTree>
    <p:extLst>
      <p:ext uri="{BB962C8B-B14F-4D97-AF65-F5344CB8AC3E}">
        <p14:creationId xmlns:p14="http://schemas.microsoft.com/office/powerpoint/2010/main" val="191781996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正方形/長方形 5"/>
          <p:cNvGrpSpPr>
            <a:grpSpLocks/>
          </p:cNvGrpSpPr>
          <p:nvPr userDrawn="1"/>
        </p:nvGrpSpPr>
        <p:grpSpPr bwMode="auto">
          <a:xfrm>
            <a:off x="0" y="485775"/>
            <a:ext cx="9906000" cy="177800"/>
            <a:chOff x="-4" y="276"/>
            <a:chExt cx="5764" cy="112"/>
          </a:xfrm>
        </p:grpSpPr>
        <p:pic>
          <p:nvPicPr>
            <p:cNvPr id="6"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19"/>
            <a:ext cx="8915400" cy="521605"/>
          </a:xfrm>
        </p:spPr>
        <p:txBody>
          <a:bodyPr/>
          <a:lstStyle>
            <a:lvl1pPr>
              <a:defRPr sz="32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smtClean="0"/>
              <a:t>マスター タイトルの書式設定</a:t>
            </a:r>
            <a:endParaRPr lang="ja-JP" altLang="en-US" dirty="0"/>
          </a:p>
        </p:txBody>
      </p:sp>
      <p:sp>
        <p:nvSpPr>
          <p:cNvPr id="3" name="コンテンツ プレースホルダ 2"/>
          <p:cNvSpPr>
            <a:spLocks noGrp="1"/>
          </p:cNvSpPr>
          <p:nvPr>
            <p:ph sz="half" idx="1"/>
          </p:nvPr>
        </p:nvSpPr>
        <p:spPr>
          <a:xfrm>
            <a:off x="317485" y="613227"/>
            <a:ext cx="4642975" cy="4525963"/>
          </a:xfrm>
        </p:spPr>
        <p:txBody>
          <a:bodyPr/>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vl2pPr>
              <a:defRPr sz="2000">
                <a:latin typeface="メイリオ" panose="020B0604030504040204" pitchFamily="50" charset="-128"/>
                <a:ea typeface="メイリオ" panose="020B0604030504040204" pitchFamily="50" charset="-128"/>
                <a:cs typeface="メイリオ" panose="020B0604030504040204" pitchFamily="50" charset="-128"/>
              </a:defRPr>
            </a:lvl2pPr>
            <a:lvl3pPr>
              <a:defRPr sz="1800">
                <a:latin typeface="メイリオ" panose="020B0604030504040204" pitchFamily="50" charset="-128"/>
                <a:ea typeface="メイリオ" panose="020B0604030504040204" pitchFamily="50" charset="-128"/>
                <a:cs typeface="メイリオ" panose="020B0604030504040204" pitchFamily="50" charset="-128"/>
              </a:defRPr>
            </a:lvl3pPr>
            <a:lvl4pPr>
              <a:defRPr sz="1600">
                <a:latin typeface="メイリオ" panose="020B0604030504040204" pitchFamily="50" charset="-128"/>
                <a:ea typeface="メイリオ" panose="020B0604030504040204" pitchFamily="50" charset="-128"/>
                <a:cs typeface="メイリオ" panose="020B0604030504040204" pitchFamily="50" charset="-128"/>
              </a:defRPr>
            </a:lvl4pPr>
            <a:lvl5pPr>
              <a:defRPr sz="1600">
                <a:latin typeface="メイリオ" panose="020B0604030504040204" pitchFamily="50" charset="-128"/>
                <a:ea typeface="メイリオ" panose="020B0604030504040204" pitchFamily="50" charset="-128"/>
                <a:cs typeface="メイリオ" panose="020B0604030504040204" pitchFamily="50" charset="-128"/>
              </a:defRPr>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4" name="コンテンツ プレースホルダ 3"/>
          <p:cNvSpPr>
            <a:spLocks noGrp="1"/>
          </p:cNvSpPr>
          <p:nvPr>
            <p:ph sz="half" idx="2"/>
          </p:nvPr>
        </p:nvSpPr>
        <p:spPr>
          <a:xfrm>
            <a:off x="5035549" y="613227"/>
            <a:ext cx="4642975" cy="4525963"/>
          </a:xfrm>
        </p:spPr>
        <p:txBody>
          <a:bodyPr/>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vl2pPr>
              <a:defRPr sz="2000">
                <a:latin typeface="メイリオ" panose="020B0604030504040204" pitchFamily="50" charset="-128"/>
                <a:ea typeface="メイリオ" panose="020B0604030504040204" pitchFamily="50" charset="-128"/>
                <a:cs typeface="メイリオ" panose="020B0604030504040204" pitchFamily="50" charset="-128"/>
              </a:defRPr>
            </a:lvl2pPr>
            <a:lvl3pPr>
              <a:defRPr sz="1800">
                <a:latin typeface="メイリオ" panose="020B0604030504040204" pitchFamily="50" charset="-128"/>
                <a:ea typeface="メイリオ" panose="020B0604030504040204" pitchFamily="50" charset="-128"/>
                <a:cs typeface="メイリオ" panose="020B0604030504040204" pitchFamily="50" charset="-128"/>
              </a:defRPr>
            </a:lvl3pPr>
            <a:lvl4pPr>
              <a:defRPr sz="1600">
                <a:latin typeface="メイリオ" panose="020B0604030504040204" pitchFamily="50" charset="-128"/>
                <a:ea typeface="メイリオ" panose="020B0604030504040204" pitchFamily="50" charset="-128"/>
                <a:cs typeface="メイリオ" panose="020B0604030504040204" pitchFamily="50" charset="-128"/>
              </a:defRPr>
            </a:lvl4pPr>
            <a:lvl5pPr>
              <a:defRPr sz="1600">
                <a:latin typeface="メイリオ" panose="020B0604030504040204" pitchFamily="50" charset="-128"/>
                <a:ea typeface="メイリオ" panose="020B0604030504040204" pitchFamily="50" charset="-128"/>
                <a:cs typeface="メイリオ" panose="020B0604030504040204" pitchFamily="50" charset="-128"/>
              </a:defRPr>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8" name="日付プレースホルダ 3"/>
          <p:cNvSpPr>
            <a:spLocks noGrp="1"/>
          </p:cNvSpPr>
          <p:nvPr>
            <p:ph type="dt" sz="half" idx="10"/>
          </p:nvPr>
        </p:nvSpPr>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9" name="フッター プレースホルダ 4"/>
          <p:cNvSpPr>
            <a:spLocks noGrp="1"/>
          </p:cNvSpPr>
          <p:nvPr>
            <p:ph type="ftr" sz="quarter" idx="11"/>
          </p:nvPr>
        </p:nvSpPr>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10" name="スライド番号プレースホルダ 5"/>
          <p:cNvSpPr>
            <a:spLocks noGrp="1"/>
          </p:cNvSpPr>
          <p:nvPr>
            <p:ph type="sldNum" sz="quarter" idx="12"/>
          </p:nvPr>
        </p:nvSpPr>
        <p:spPr/>
        <p:txBody>
          <a:bodyPr/>
          <a:lstStyle>
            <a:lvl1pPr>
              <a:defRPr b="0">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CAF41D7E-C796-4F52-A3A2-46F66FD8B4E9}" type="slidenum">
              <a:rPr lang="ja-JP" altLang="en-US" smtClean="0"/>
              <a:pPr>
                <a:defRPr/>
              </a:pPr>
              <a:t>‹#›</a:t>
            </a:fld>
            <a:endParaRPr lang="ja-JP" altLang="en-US" dirty="0"/>
          </a:p>
        </p:txBody>
      </p:sp>
    </p:spTree>
    <p:extLst>
      <p:ext uri="{BB962C8B-B14F-4D97-AF65-F5344CB8AC3E}">
        <p14:creationId xmlns:p14="http://schemas.microsoft.com/office/powerpoint/2010/main" val="308478670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正方形/長方形 5"/>
          <p:cNvGrpSpPr>
            <a:grpSpLocks/>
          </p:cNvGrpSpPr>
          <p:nvPr userDrawn="1"/>
        </p:nvGrpSpPr>
        <p:grpSpPr bwMode="auto">
          <a:xfrm>
            <a:off x="0" y="485775"/>
            <a:ext cx="9906000" cy="177800"/>
            <a:chOff x="-4" y="276"/>
            <a:chExt cx="5764" cy="112"/>
          </a:xfrm>
        </p:grpSpPr>
        <p:pic>
          <p:nvPicPr>
            <p:cNvPr id="4"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0"/>
            <a:ext cx="8915400" cy="521605"/>
          </a:xfrm>
        </p:spPr>
        <p:txBody>
          <a:bodyPr/>
          <a:lstStyle>
            <a:lvl1pPr>
              <a:defRPr sz="32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smtClean="0"/>
              <a:t>マスター タイトルの書式設定</a:t>
            </a:r>
            <a:endParaRPr lang="ja-JP" altLang="en-US" dirty="0"/>
          </a:p>
        </p:txBody>
      </p:sp>
      <p:sp>
        <p:nvSpPr>
          <p:cNvPr id="6" name="日付プレースホルダ 3"/>
          <p:cNvSpPr>
            <a:spLocks noGrp="1"/>
          </p:cNvSpPr>
          <p:nvPr>
            <p:ph type="dt" sz="half" idx="10"/>
          </p:nvPr>
        </p:nvSpPr>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7" name="フッター プレースホルダ 4"/>
          <p:cNvSpPr>
            <a:spLocks noGrp="1"/>
          </p:cNvSpPr>
          <p:nvPr>
            <p:ph type="ftr" sz="quarter" idx="11"/>
          </p:nvPr>
        </p:nvSpPr>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8" name="スライド番号プレースホルダ 5"/>
          <p:cNvSpPr>
            <a:spLocks noGrp="1"/>
          </p:cNvSpPr>
          <p:nvPr>
            <p:ph type="sldNum" sz="quarter" idx="12"/>
          </p:nvPr>
        </p:nvSpPr>
        <p:spPr/>
        <p:txBody>
          <a:bodyPr/>
          <a:lstStyle>
            <a:lvl1pPr>
              <a:defRPr b="0">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067EFC52-C34A-4A1B-879C-F7681BFACCAD}" type="slidenum">
              <a:rPr lang="ja-JP" altLang="en-US" smtClean="0"/>
              <a:pPr>
                <a:defRPr/>
              </a:pPr>
              <a:t>‹#›</a:t>
            </a:fld>
            <a:endParaRPr lang="ja-JP" altLang="en-US" dirty="0"/>
          </a:p>
        </p:txBody>
      </p:sp>
    </p:spTree>
    <p:extLst>
      <p:ext uri="{BB962C8B-B14F-4D97-AF65-F5344CB8AC3E}">
        <p14:creationId xmlns:p14="http://schemas.microsoft.com/office/powerpoint/2010/main" val="248062238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3" name="フッター プレースホルダ 4"/>
          <p:cNvSpPr>
            <a:spLocks noGrp="1"/>
          </p:cNvSpPr>
          <p:nvPr>
            <p:ph type="ftr" sz="quarter" idx="11"/>
          </p:nvPr>
        </p:nvSpPr>
        <p:spPr/>
        <p:txBody>
          <a:bodyPr/>
          <a:lstStyle>
            <a:lvl1pPr>
              <a:defRPr b="1">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4" name="スライド番号プレースホルダ 5"/>
          <p:cNvSpPr>
            <a:spLocks noGrp="1"/>
          </p:cNvSpPr>
          <p:nvPr>
            <p:ph type="sldNum" sz="quarter" idx="12"/>
          </p:nvPr>
        </p:nvSpPr>
        <p:spPr/>
        <p:txBody>
          <a:bodyPr/>
          <a:lstStyle>
            <a:lvl1pPr>
              <a:defRPr b="0">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9BE91C65-3B68-4B3B-A815-6062B9331FB3}" type="slidenum">
              <a:rPr lang="ja-JP" altLang="en-US" smtClean="0"/>
              <a:pPr>
                <a:defRPr/>
              </a:pPr>
              <a:t>‹#›</a:t>
            </a:fld>
            <a:endParaRPr lang="ja-JP" altLang="en-US" dirty="0"/>
          </a:p>
        </p:txBody>
      </p:sp>
    </p:spTree>
    <p:extLst>
      <p:ext uri="{BB962C8B-B14F-4D97-AF65-F5344CB8AC3E}">
        <p14:creationId xmlns:p14="http://schemas.microsoft.com/office/powerpoint/2010/main" val="160489767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grpSp>
        <p:nvGrpSpPr>
          <p:cNvPr id="2" name="正方形/長方形 5"/>
          <p:cNvGrpSpPr>
            <a:grpSpLocks/>
          </p:cNvGrpSpPr>
          <p:nvPr userDrawn="1"/>
        </p:nvGrpSpPr>
        <p:grpSpPr bwMode="auto">
          <a:xfrm>
            <a:off x="0" y="485775"/>
            <a:ext cx="9906000" cy="177800"/>
            <a:chOff x="-4" y="276"/>
            <a:chExt cx="5764" cy="112"/>
          </a:xfrm>
        </p:grpSpPr>
        <p:pic>
          <p:nvPicPr>
            <p:cNvPr id="3"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6" name="フッター プレースホルダー 3"/>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7" name="スライド番号プレースホルダー 4"/>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1687948E-1AE4-4E84-BE0C-E2D0D99BBCA7}" type="slidenum">
              <a:rPr lang="ja-JP" altLang="en-US" smtClean="0"/>
              <a:pPr>
                <a:defRPr/>
              </a:pPr>
              <a:t>‹#›</a:t>
            </a:fld>
            <a:endParaRPr lang="ja-JP" altLang="en-US" dirty="0"/>
          </a:p>
        </p:txBody>
      </p:sp>
    </p:spTree>
    <p:extLst>
      <p:ext uri="{BB962C8B-B14F-4D97-AF65-F5344CB8AC3E}">
        <p14:creationId xmlns:p14="http://schemas.microsoft.com/office/powerpoint/2010/main" val="19510491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sp>
        <p:nvSpPr>
          <p:cNvPr id="12" name="正方形/長方形 11"/>
          <p:cNvSpPr/>
          <p:nvPr userDrawn="1"/>
        </p:nvSpPr>
        <p:spPr>
          <a:xfrm>
            <a:off x="3174" y="-7576"/>
            <a:ext cx="9903600" cy="70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タイトル 1"/>
          <p:cNvSpPr>
            <a:spLocks noGrp="1"/>
          </p:cNvSpPr>
          <p:nvPr>
            <p:ph type="title" hasCustomPrompt="1"/>
          </p:nvPr>
        </p:nvSpPr>
        <p:spPr>
          <a:xfrm>
            <a:off x="3176" y="28800"/>
            <a:ext cx="7629324" cy="709200"/>
          </a:xfrm>
          <a:noFill/>
        </p:spPr>
        <p:txBody>
          <a:bodyPr/>
          <a:lstStyle>
            <a:lvl1pPr algn="l">
              <a:defRPr sz="2800" b="1" baseline="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en-US" altLang="ja-JP" dirty="0" smtClean="0"/>
              <a:t>X-X</a:t>
            </a:r>
            <a:r>
              <a:rPr lang="ja-JP" altLang="en-US" dirty="0" err="1" smtClean="0"/>
              <a:t>．</a:t>
            </a:r>
            <a:r>
              <a:rPr lang="ja-JP" altLang="en-US" dirty="0" smtClean="0"/>
              <a:t>マスター タイトルの書式設定</a:t>
            </a:r>
            <a:endParaRPr lang="ja-JP" altLang="en-US" dirty="0"/>
          </a:p>
        </p:txBody>
      </p:sp>
      <p:sp>
        <p:nvSpPr>
          <p:cNvPr id="14" name="日付プレースホルダー 2"/>
          <p:cNvSpPr>
            <a:spLocks noGrp="1"/>
          </p:cNvSpPr>
          <p:nvPr>
            <p:ph type="dt" sz="half" idx="10"/>
          </p:nvPr>
        </p:nvSpPr>
        <p:spPr>
          <a:xfrm>
            <a:off x="3175" y="6616700"/>
            <a:ext cx="2311400" cy="233363"/>
          </a:xfrm>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16" name="フッター プレースホルダー 3"/>
          <p:cNvSpPr>
            <a:spLocks noGrp="1"/>
          </p:cNvSpPr>
          <p:nvPr>
            <p:ph type="ftr" sz="quarter" idx="11"/>
          </p:nvPr>
        </p:nvSpPr>
        <p:spPr>
          <a:xfrm>
            <a:off x="3384550" y="6616700"/>
            <a:ext cx="3136900" cy="233363"/>
          </a:xfrm>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17" name="スライド番号プレースホルダー 4"/>
          <p:cNvSpPr>
            <a:spLocks noGrp="1"/>
          </p:cNvSpPr>
          <p:nvPr>
            <p:ph type="sldNum" sz="quarter" idx="12"/>
          </p:nvPr>
        </p:nvSpPr>
        <p:spPr>
          <a:xfrm>
            <a:off x="7591425" y="6616700"/>
            <a:ext cx="2311400" cy="233363"/>
          </a:xfrm>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03107573-41B3-4804-A7D3-1E2DB8777170}" type="slidenum">
              <a:rPr lang="ja-JP" altLang="en-US" smtClean="0"/>
              <a:pPr>
                <a:defRPr/>
              </a:pPr>
              <a:t>‹#›</a:t>
            </a:fld>
            <a:endParaRPr lang="ja-JP" altLang="en-US" dirty="0"/>
          </a:p>
        </p:txBody>
      </p:sp>
      <p:sp>
        <p:nvSpPr>
          <p:cNvPr id="18" name="コンテンツ プレースホルダ 2"/>
          <p:cNvSpPr>
            <a:spLocks noGrp="1"/>
          </p:cNvSpPr>
          <p:nvPr>
            <p:ph idx="1"/>
          </p:nvPr>
        </p:nvSpPr>
        <p:spPr>
          <a:xfrm>
            <a:off x="151200" y="1962751"/>
            <a:ext cx="9659988" cy="4490584"/>
          </a:xfrm>
        </p:spPr>
        <p:txBody>
          <a:bodyPr/>
          <a:lstStyle>
            <a:lvl1pPr marL="0" indent="0">
              <a:buNone/>
              <a:defRPr sz="1800" baseline="0">
                <a:latin typeface="メイリオ" panose="020B0604030504040204" pitchFamily="50" charset="-128"/>
                <a:ea typeface="メイリオ" panose="020B0604030504040204" pitchFamily="50" charset="-128"/>
                <a:cs typeface="メイリオ" panose="020B0604030504040204" pitchFamily="50" charset="-128"/>
              </a:defRPr>
            </a:lvl1pPr>
            <a:lvl2pPr>
              <a:defRPr sz="2000" baseline="0">
                <a:latin typeface="メイリオ" panose="020B0604030504040204" pitchFamily="50" charset="-128"/>
                <a:ea typeface="メイリオ" panose="020B0604030504040204" pitchFamily="50" charset="-128"/>
                <a:cs typeface="メイリオ" panose="020B0604030504040204" pitchFamily="50" charset="-128"/>
              </a:defRPr>
            </a:lvl2pPr>
            <a:lvl3pPr>
              <a:defRPr sz="1800" baseline="0">
                <a:latin typeface="メイリオ" panose="020B0604030504040204" pitchFamily="50" charset="-128"/>
                <a:ea typeface="メイリオ" panose="020B0604030504040204" pitchFamily="50" charset="-128"/>
                <a:cs typeface="メイリオ" panose="020B0604030504040204" pitchFamily="50" charset="-128"/>
              </a:defRPr>
            </a:lvl3pPr>
            <a:lvl4pPr>
              <a:defRPr sz="1600" baseline="0">
                <a:latin typeface="メイリオ" panose="020B0604030504040204" pitchFamily="50" charset="-128"/>
                <a:ea typeface="メイリオ" panose="020B0604030504040204" pitchFamily="50" charset="-128"/>
                <a:cs typeface="メイリオ" panose="020B0604030504040204" pitchFamily="50" charset="-128"/>
              </a:defRPr>
            </a:lvl4pPr>
            <a:lvl5pPr>
              <a:defRPr sz="1600" baseline="0">
                <a:latin typeface="メイリオ" panose="020B0604030504040204" pitchFamily="50" charset="-128"/>
                <a:ea typeface="メイリオ" panose="020B0604030504040204" pitchFamily="50" charset="-128"/>
                <a:cs typeface="メイリオ" panose="020B0604030504040204" pitchFamily="50" charset="-128"/>
              </a:defRPr>
            </a:lvl5pPr>
          </a:lstStyle>
          <a:p>
            <a:pPr lvl="0"/>
            <a:endParaRPr lang="ja-JP" altLang="en-US" dirty="0"/>
          </a:p>
        </p:txBody>
      </p:sp>
      <p:sp>
        <p:nvSpPr>
          <p:cNvPr id="19" name="テキスト プレースホルダー 14"/>
          <p:cNvSpPr>
            <a:spLocks noGrp="1"/>
          </p:cNvSpPr>
          <p:nvPr>
            <p:ph type="body" sz="quarter" idx="13"/>
          </p:nvPr>
        </p:nvSpPr>
        <p:spPr>
          <a:xfrm>
            <a:off x="151200" y="860400"/>
            <a:ext cx="9659988" cy="979200"/>
          </a:xfrm>
          <a:ln w="25400">
            <a:noFill/>
          </a:ln>
        </p:spPr>
        <p:txBody>
          <a:bodyPr/>
          <a:lstStyle>
            <a:lvl1pPr marL="0" indent="0">
              <a:lnSpc>
                <a:spcPct val="120000"/>
              </a:lnSpc>
              <a:spcBef>
                <a:spcPts val="0"/>
              </a:spcBef>
              <a:buNone/>
              <a:defRPr sz="1600" b="0" baseline="0">
                <a:latin typeface="メイリオ" panose="020B0604030504040204" pitchFamily="50" charset="-128"/>
                <a:ea typeface="メイリオ" panose="020B0604030504040204" pitchFamily="50" charset="-128"/>
                <a:cs typeface="メイリオ" panose="020B0604030504040204" pitchFamily="50" charset="-128"/>
              </a:defRPr>
            </a:lvl1pPr>
          </a:lstStyle>
          <a:p>
            <a:pPr lvl="0"/>
            <a:endParaRPr kumimoji="1" lang="ja-JP" altLang="en-US" dirty="0"/>
          </a:p>
        </p:txBody>
      </p:sp>
      <p:sp>
        <p:nvSpPr>
          <p:cNvPr id="20" name="正方形/長方形 19"/>
          <p:cNvSpPr/>
          <p:nvPr userDrawn="1"/>
        </p:nvSpPr>
        <p:spPr>
          <a:xfrm>
            <a:off x="7632499" y="119253"/>
            <a:ext cx="2186111" cy="617996"/>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spcAft>
                <a:spcPts val="600"/>
              </a:spcAft>
            </a:pPr>
            <a:r>
              <a:rPr kumimoji="1" lang="ja-JP" altLang="en-US" sz="1100" b="0" baseline="0" dirty="0" smtClean="0">
                <a:solidFill>
                  <a:schemeClr val="tx2">
                    <a:lumMod val="50000"/>
                  </a:schemeClr>
                </a:solidFill>
                <a:latin typeface="メイリオ" panose="020B0604030504040204" pitchFamily="50" charset="-128"/>
                <a:ea typeface="メイリオ" panose="020B0604030504040204" pitchFamily="50" charset="-128"/>
              </a:rPr>
              <a:t>標準ガイドライン該当箇所</a:t>
            </a:r>
          </a:p>
          <a:p>
            <a:pPr algn="ctr"/>
            <a:endParaRPr kumimoji="1" lang="ja-JP" altLang="en-US" baseline="0" dirty="0">
              <a:solidFill>
                <a:schemeClr val="tx2">
                  <a:lumMod val="50000"/>
                </a:schemeClr>
              </a:solidFill>
              <a:latin typeface="メイリオ" panose="020B0604030504040204" pitchFamily="50" charset="-128"/>
              <a:ea typeface="メイリオ" panose="020B0604030504040204" pitchFamily="50" charset="-128"/>
            </a:endParaRPr>
          </a:p>
        </p:txBody>
      </p:sp>
      <p:sp>
        <p:nvSpPr>
          <p:cNvPr id="21" name="テキスト プレースホルダー 2"/>
          <p:cNvSpPr>
            <a:spLocks noGrp="1"/>
          </p:cNvSpPr>
          <p:nvPr>
            <p:ph type="body" sz="quarter" idx="16" hasCustomPrompt="1"/>
          </p:nvPr>
        </p:nvSpPr>
        <p:spPr>
          <a:xfrm>
            <a:off x="7632499" y="397954"/>
            <a:ext cx="2186112" cy="332448"/>
          </a:xfrm>
        </p:spPr>
        <p:txBody>
          <a:bodyPr/>
          <a:lstStyle>
            <a:lvl1pPr marL="0" indent="0" algn="ctr">
              <a:buNone/>
              <a:defRPr sz="1400" b="1" baseline="0">
                <a:latin typeface="メイリオ" panose="020B0604030504040204" pitchFamily="50" charset="-128"/>
                <a:ea typeface="メイリオ" panose="020B0604030504040204" pitchFamily="50" charset="-128"/>
                <a:cs typeface="メイリオ" panose="020B0604030504040204" pitchFamily="50" charset="-128"/>
              </a:defRPr>
            </a:lvl1pPr>
            <a:lvl2pPr>
              <a:defRPr sz="1100">
                <a:latin typeface="メイリオ" panose="020B0604030504040204" pitchFamily="50" charset="-128"/>
                <a:ea typeface="メイリオ" panose="020B0604030504040204" pitchFamily="50" charset="-128"/>
                <a:cs typeface="メイリオ" panose="020B0604030504040204" pitchFamily="50" charset="-128"/>
              </a:defRPr>
            </a:lvl2pPr>
            <a:lvl3pPr>
              <a:defRPr sz="1100">
                <a:latin typeface="メイリオ" panose="020B0604030504040204" pitchFamily="50" charset="-128"/>
                <a:ea typeface="メイリオ" panose="020B0604030504040204" pitchFamily="50" charset="-128"/>
                <a:cs typeface="メイリオ" panose="020B0604030504040204" pitchFamily="50" charset="-128"/>
              </a:defRPr>
            </a:lvl3pPr>
            <a:lvl4pPr>
              <a:defRPr sz="1100">
                <a:latin typeface="メイリオ" panose="020B0604030504040204" pitchFamily="50" charset="-128"/>
                <a:ea typeface="メイリオ" panose="020B0604030504040204" pitchFamily="50" charset="-128"/>
                <a:cs typeface="メイリオ" panose="020B0604030504040204" pitchFamily="50" charset="-128"/>
              </a:defRPr>
            </a:lvl4pPr>
            <a:lvl5pPr>
              <a:defRPr sz="1100">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kumimoji="1" lang="ja-JP" altLang="en-US" dirty="0" smtClean="0"/>
              <a:t>第○編 第○章</a:t>
            </a:r>
            <a:endParaRPr kumimoji="1" lang="en-US" altLang="ja-JP" dirty="0" smtClean="0"/>
          </a:p>
        </p:txBody>
      </p:sp>
    </p:spTree>
    <p:extLst>
      <p:ext uri="{BB962C8B-B14F-4D97-AF65-F5344CB8AC3E}">
        <p14:creationId xmlns:p14="http://schemas.microsoft.com/office/powerpoint/2010/main" val="28638997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ユーザー設定レイアウト">
    <p:spTree>
      <p:nvGrpSpPr>
        <p:cNvPr id="1" name=""/>
        <p:cNvGrpSpPr/>
        <p:nvPr/>
      </p:nvGrpSpPr>
      <p:grpSpPr>
        <a:xfrm>
          <a:off x="0" y="0"/>
          <a:ext cx="0" cy="0"/>
          <a:chOff x="0" y="0"/>
          <a:chExt cx="0" cy="0"/>
        </a:xfrm>
      </p:grpSpPr>
      <p:sp>
        <p:nvSpPr>
          <p:cNvPr id="10" name="タイトル 1"/>
          <p:cNvSpPr>
            <a:spLocks noGrp="1"/>
          </p:cNvSpPr>
          <p:nvPr>
            <p:ph type="title" hasCustomPrompt="1"/>
          </p:nvPr>
        </p:nvSpPr>
        <p:spPr>
          <a:xfrm>
            <a:off x="3175" y="0"/>
            <a:ext cx="9902825" cy="708819"/>
          </a:xfrm>
          <a:solidFill>
            <a:schemeClr val="accent3">
              <a:lumMod val="60000"/>
              <a:lumOff val="40000"/>
            </a:schemeClr>
          </a:solidFill>
        </p:spPr>
        <p:txBody>
          <a:bodyPr/>
          <a:lstStyle>
            <a:lvl1pPr algn="l">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lang="en-US" altLang="ja-JP" dirty="0" smtClean="0"/>
              <a:t>X-X</a:t>
            </a:r>
            <a:r>
              <a:rPr lang="ja-JP" altLang="en-US" dirty="0" err="1" smtClean="0"/>
              <a:t>．</a:t>
            </a:r>
            <a:r>
              <a:rPr lang="ja-JP" altLang="en-US" dirty="0" smtClean="0"/>
              <a:t>マスター タイトルの書式設定</a:t>
            </a:r>
            <a:endParaRPr lang="ja-JP" altLang="en-US" dirty="0"/>
          </a:p>
        </p:txBody>
      </p:sp>
      <p:sp>
        <p:nvSpPr>
          <p:cNvPr id="3" name="日付プレースホルダー 2"/>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4" name="フッター プレースホルダー 3"/>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5" name="スライド番号プレースホルダー 4"/>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03107573-41B3-4804-A7D3-1E2DB8777170}" type="slidenum">
              <a:rPr lang="ja-JP" altLang="en-US" smtClean="0"/>
              <a:pPr>
                <a:defRPr/>
              </a:pPr>
              <a:t>‹#›</a:t>
            </a:fld>
            <a:endParaRPr lang="ja-JP" altLang="en-US" dirty="0"/>
          </a:p>
        </p:txBody>
      </p:sp>
      <p:sp>
        <p:nvSpPr>
          <p:cNvPr id="11" name="コンテンツ プレースホルダ 2"/>
          <p:cNvSpPr>
            <a:spLocks noGrp="1"/>
          </p:cNvSpPr>
          <p:nvPr>
            <p:ph idx="1"/>
          </p:nvPr>
        </p:nvSpPr>
        <p:spPr>
          <a:xfrm>
            <a:off x="117548" y="815975"/>
            <a:ext cx="9659988" cy="5637361"/>
          </a:xfrm>
        </p:spPr>
        <p:txBody>
          <a:bodyPr/>
          <a:lstStyle>
            <a:lvl1pPr>
              <a:defRPr sz="1800">
                <a:latin typeface="メイリオ" panose="020B0604030504040204" pitchFamily="50" charset="-128"/>
                <a:ea typeface="メイリオ" panose="020B0604030504040204" pitchFamily="50" charset="-128"/>
                <a:cs typeface="メイリオ" panose="020B0604030504040204" pitchFamily="50" charset="-128"/>
              </a:defRPr>
            </a:lvl1pPr>
            <a:lvl2pPr>
              <a:defRPr sz="2000">
                <a:latin typeface="メイリオ" panose="020B0604030504040204" pitchFamily="50" charset="-128"/>
                <a:ea typeface="メイリオ" panose="020B0604030504040204" pitchFamily="50" charset="-128"/>
                <a:cs typeface="メイリオ" panose="020B0604030504040204" pitchFamily="50" charset="-128"/>
              </a:defRPr>
            </a:lvl2pPr>
            <a:lvl3pPr>
              <a:defRPr sz="1800">
                <a:latin typeface="メイリオ" panose="020B0604030504040204" pitchFamily="50" charset="-128"/>
                <a:ea typeface="メイリオ" panose="020B0604030504040204" pitchFamily="50" charset="-128"/>
                <a:cs typeface="メイリオ" panose="020B0604030504040204" pitchFamily="50" charset="-128"/>
              </a:defRPr>
            </a:lvl3pPr>
            <a:lvl4pPr>
              <a:defRPr sz="1600">
                <a:latin typeface="メイリオ" panose="020B0604030504040204" pitchFamily="50" charset="-128"/>
                <a:ea typeface="メイリオ" panose="020B0604030504040204" pitchFamily="50" charset="-128"/>
                <a:cs typeface="メイリオ" panose="020B0604030504040204" pitchFamily="50" charset="-128"/>
              </a:defRPr>
            </a:lvl4pPr>
            <a:lvl5pPr>
              <a:defRPr sz="1600">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13" name="正方形/長方形 12"/>
          <p:cNvSpPr/>
          <p:nvPr userDrawn="1"/>
        </p:nvSpPr>
        <p:spPr>
          <a:xfrm>
            <a:off x="8193361" y="197979"/>
            <a:ext cx="1584176" cy="426575"/>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kumimoji="1" lang="ja-JP" altLang="en-US" sz="9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実践ガイドブック該当箇所</a:t>
            </a:r>
            <a:endParaRPr kumimoji="1" lang="en-US" altLang="ja-JP" sz="9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9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第○編第◯章</a:t>
            </a:r>
            <a:endParaRPr kumimoji="1" lang="ja-JP" altLang="en-US" sz="9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86030443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4" name="フッター プレースホルダー 3"/>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endParaRPr lang="ja-JP" altLang="en-US" dirty="0"/>
          </a:p>
        </p:txBody>
      </p:sp>
      <p:sp>
        <p:nvSpPr>
          <p:cNvPr id="5" name="スライド番号プレースホルダー 4"/>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03107573-41B3-4804-A7D3-1E2DB8777170}" type="slidenum">
              <a:rPr lang="ja-JP" altLang="en-US" smtClean="0"/>
              <a:pPr>
                <a:defRPr/>
              </a:pPr>
              <a:t>‹#›</a:t>
            </a:fld>
            <a:endParaRPr lang="ja-JP" altLang="en-US" dirty="0"/>
          </a:p>
        </p:txBody>
      </p:sp>
      <p:grpSp>
        <p:nvGrpSpPr>
          <p:cNvPr id="7" name="正方形/長方形 5"/>
          <p:cNvGrpSpPr>
            <a:grpSpLocks/>
          </p:cNvGrpSpPr>
          <p:nvPr userDrawn="1"/>
        </p:nvGrpSpPr>
        <p:grpSpPr bwMode="auto">
          <a:xfrm>
            <a:off x="152400" y="638175"/>
            <a:ext cx="9906000" cy="177800"/>
            <a:chOff x="-4" y="276"/>
            <a:chExt cx="5764" cy="112"/>
          </a:xfrm>
        </p:grpSpPr>
        <p:pic>
          <p:nvPicPr>
            <p:cNvPr id="8"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10" name="タイトル 1"/>
          <p:cNvSpPr>
            <a:spLocks noGrp="1"/>
          </p:cNvSpPr>
          <p:nvPr>
            <p:ph type="title" hasCustomPrompt="1"/>
          </p:nvPr>
        </p:nvSpPr>
        <p:spPr>
          <a:xfrm>
            <a:off x="117548" y="143145"/>
            <a:ext cx="9659988" cy="565674"/>
          </a:xfrm>
        </p:spPr>
        <p:txBody>
          <a:bodyPr/>
          <a:lstStyle>
            <a:lvl1pPr algn="l">
              <a:defRPr sz="3200">
                <a:latin typeface="メイリオ" panose="020B0604030504040204" pitchFamily="50" charset="-128"/>
                <a:ea typeface="メイリオ" panose="020B0604030504040204" pitchFamily="50" charset="-128"/>
                <a:cs typeface="メイリオ" panose="020B0604030504040204" pitchFamily="50" charset="-128"/>
              </a:defRPr>
            </a:lvl1pPr>
          </a:lstStyle>
          <a:p>
            <a:r>
              <a:rPr lang="en-US" altLang="ja-JP" dirty="0" smtClean="0"/>
              <a:t>X-X</a:t>
            </a:r>
            <a:r>
              <a:rPr lang="ja-JP" altLang="en-US" dirty="0" err="1" smtClean="0"/>
              <a:t>．</a:t>
            </a:r>
            <a:r>
              <a:rPr lang="ja-JP" altLang="en-US" dirty="0" smtClean="0"/>
              <a:t>マスター タイトルの書式設定</a:t>
            </a:r>
            <a:endParaRPr lang="ja-JP" altLang="en-US" dirty="0"/>
          </a:p>
        </p:txBody>
      </p:sp>
      <p:sp>
        <p:nvSpPr>
          <p:cNvPr id="11" name="コンテンツ プレースホルダ 2"/>
          <p:cNvSpPr>
            <a:spLocks noGrp="1"/>
          </p:cNvSpPr>
          <p:nvPr>
            <p:ph idx="1"/>
          </p:nvPr>
        </p:nvSpPr>
        <p:spPr>
          <a:xfrm>
            <a:off x="117548" y="779463"/>
            <a:ext cx="9659988" cy="5673873"/>
          </a:xfrm>
        </p:spPr>
        <p:txBody>
          <a:bodyPr/>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vl2pPr>
              <a:defRPr sz="2000">
                <a:latin typeface="メイリオ" panose="020B0604030504040204" pitchFamily="50" charset="-128"/>
                <a:ea typeface="メイリオ" panose="020B0604030504040204" pitchFamily="50" charset="-128"/>
                <a:cs typeface="メイリオ" panose="020B0604030504040204" pitchFamily="50" charset="-128"/>
              </a:defRPr>
            </a:lvl2pPr>
            <a:lvl3pPr>
              <a:defRPr sz="1800">
                <a:latin typeface="メイリオ" panose="020B0604030504040204" pitchFamily="50" charset="-128"/>
                <a:ea typeface="メイリオ" panose="020B0604030504040204" pitchFamily="50" charset="-128"/>
                <a:cs typeface="メイリオ" panose="020B0604030504040204" pitchFamily="50" charset="-128"/>
              </a:defRPr>
            </a:lvl3pPr>
            <a:lvl4pPr>
              <a:defRPr sz="1600">
                <a:latin typeface="メイリオ" panose="020B0604030504040204" pitchFamily="50" charset="-128"/>
                <a:ea typeface="メイリオ" panose="020B0604030504040204" pitchFamily="50" charset="-128"/>
                <a:cs typeface="メイリオ" panose="020B0604030504040204" pitchFamily="50" charset="-128"/>
              </a:defRPr>
            </a:lvl4pPr>
            <a:lvl5pPr>
              <a:defRPr sz="1600">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Tree>
    <p:extLst>
      <p:ext uri="{BB962C8B-B14F-4D97-AF65-F5344CB8AC3E}">
        <p14:creationId xmlns:p14="http://schemas.microsoft.com/office/powerpoint/2010/main" val="168712819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ユーザー設定レイアウト">
    <p:spTree>
      <p:nvGrpSpPr>
        <p:cNvPr id="1" name=""/>
        <p:cNvGrpSpPr/>
        <p:nvPr/>
      </p:nvGrpSpPr>
      <p:grpSpPr>
        <a:xfrm>
          <a:off x="0" y="0"/>
          <a:ext cx="0" cy="0"/>
          <a:chOff x="0" y="0"/>
          <a:chExt cx="0" cy="0"/>
        </a:xfrm>
      </p:grpSpPr>
      <p:sp>
        <p:nvSpPr>
          <p:cNvPr id="6" name="正方形/長方形 5"/>
          <p:cNvSpPr/>
          <p:nvPr userDrawn="1"/>
        </p:nvSpPr>
        <p:spPr>
          <a:xfrm>
            <a:off x="0" y="0"/>
            <a:ext cx="9906000" cy="68500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角丸四角形 6"/>
          <p:cNvSpPr/>
          <p:nvPr userDrawn="1"/>
        </p:nvSpPr>
        <p:spPr>
          <a:xfrm>
            <a:off x="200472" y="197979"/>
            <a:ext cx="9433048" cy="6418721"/>
          </a:xfrm>
          <a:prstGeom prst="roundRect">
            <a:avLst>
              <a:gd name="adj" fmla="val 41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タイトル 4"/>
          <p:cNvSpPr>
            <a:spLocks noGrp="1"/>
          </p:cNvSpPr>
          <p:nvPr>
            <p:ph type="title"/>
          </p:nvPr>
        </p:nvSpPr>
        <p:spPr>
          <a:xfrm>
            <a:off x="488504" y="203368"/>
            <a:ext cx="7102921" cy="708819"/>
          </a:xfrm>
          <a:noFill/>
        </p:spPr>
        <p:txBody>
          <a:bodyPr>
            <a:noAutofit/>
          </a:bodyPr>
          <a:lstStyle>
            <a:lvl1pPr algn="l">
              <a:defRPr sz="2400" b="0" i="0" u="none" baseline="0">
                <a:latin typeface="メイリオ" panose="020B0604030504040204" pitchFamily="50" charset="-128"/>
                <a:ea typeface="メイリオ" panose="020B0604030504040204" pitchFamily="50" charset="-128"/>
                <a:cs typeface="メイリオ" panose="020B0604030504040204" pitchFamily="50" charset="-128"/>
              </a:defRPr>
            </a:lvl1pPr>
          </a:lstStyle>
          <a:p>
            <a:endParaRPr kumimoji="1" lang="ja-JP" altLang="en-US" sz="2400" b="1" dirty="0">
              <a:latin typeface="メイリオ" panose="020B0604030504040204" pitchFamily="50" charset="-128"/>
              <a:ea typeface="メイリオ" panose="020B0604030504040204" pitchFamily="50" charset="-128"/>
            </a:endParaRPr>
          </a:p>
        </p:txBody>
      </p:sp>
      <p:sp>
        <p:nvSpPr>
          <p:cNvPr id="9" name="スライド番号プレースホルダー 1"/>
          <p:cNvSpPr>
            <a:spLocks noGrp="1"/>
          </p:cNvSpPr>
          <p:nvPr>
            <p:ph type="sldNum" sz="quarter" idx="12"/>
          </p:nvPr>
        </p:nvSpPr>
        <p:spPr>
          <a:xfrm>
            <a:off x="7591425" y="6616700"/>
            <a:ext cx="2311400" cy="233363"/>
          </a:xfrm>
        </p:spPr>
        <p:txBody>
          <a:bodyPr/>
          <a:lstStyle/>
          <a:p>
            <a:pPr>
              <a:defRPr/>
            </a:pPr>
            <a:fld id="{03107573-41B3-4804-A7D3-1E2DB8777170}" type="slidenum">
              <a:rPr lang="ja-JP" altLang="en-US" smtClean="0"/>
              <a:pPr>
                <a:defRPr/>
              </a:pPr>
              <a:t>‹#›</a:t>
            </a:fld>
            <a:endParaRPr lang="ja-JP" altLang="en-US" dirty="0"/>
          </a:p>
        </p:txBody>
      </p:sp>
      <p:sp>
        <p:nvSpPr>
          <p:cNvPr id="10" name="コンテンツ プレースホルダー 5"/>
          <p:cNvSpPr>
            <a:spLocks noGrp="1"/>
          </p:cNvSpPr>
          <p:nvPr>
            <p:ph idx="1"/>
          </p:nvPr>
        </p:nvSpPr>
        <p:spPr>
          <a:xfrm>
            <a:off x="488504" y="945764"/>
            <a:ext cx="8856984" cy="1763156"/>
          </a:xfrm>
        </p:spPr>
        <p:txBody>
          <a:bodyPr/>
          <a:lstStyle>
            <a:lvl1pPr marL="0" indent="0">
              <a:buNone/>
              <a:defRPr sz="1800" baseline="0">
                <a:latin typeface="メイリオ" panose="020B0604030504040204" pitchFamily="50" charset="-128"/>
                <a:ea typeface="メイリオ" panose="020B0604030504040204" pitchFamily="50" charset="-128"/>
                <a:cs typeface="メイリオ" panose="020B0604030504040204" pitchFamily="50" charset="-128"/>
              </a:defRPr>
            </a:lvl1pPr>
            <a:lvl2pPr>
              <a:defRPr sz="1800" baseline="0">
                <a:latin typeface="メイリオ" panose="020B0604030504040204" pitchFamily="50" charset="-128"/>
                <a:ea typeface="メイリオ" panose="020B0604030504040204" pitchFamily="50" charset="-128"/>
                <a:cs typeface="メイリオ" panose="020B0604030504040204" pitchFamily="50" charset="-128"/>
              </a:defRPr>
            </a:lvl2pPr>
            <a:lvl3pPr>
              <a:defRPr sz="1800" baseline="0">
                <a:latin typeface="メイリオ" panose="020B0604030504040204" pitchFamily="50" charset="-128"/>
                <a:ea typeface="メイリオ" panose="020B0604030504040204" pitchFamily="50" charset="-128"/>
                <a:cs typeface="メイリオ" panose="020B0604030504040204" pitchFamily="50" charset="-128"/>
              </a:defRPr>
            </a:lvl3pPr>
            <a:lvl4pPr>
              <a:defRPr sz="1800" baseline="0">
                <a:latin typeface="メイリオ" panose="020B0604030504040204" pitchFamily="50" charset="-128"/>
                <a:ea typeface="メイリオ" panose="020B0604030504040204" pitchFamily="50" charset="-128"/>
                <a:cs typeface="メイリオ" panose="020B0604030504040204" pitchFamily="50" charset="-128"/>
              </a:defRPr>
            </a:lvl4pPr>
            <a:lvl5pPr>
              <a:defRPr sz="1800" baseline="0">
                <a:latin typeface="メイリオ" panose="020B0604030504040204" pitchFamily="50" charset="-128"/>
                <a:ea typeface="メイリオ" panose="020B0604030504040204" pitchFamily="50" charset="-128"/>
                <a:cs typeface="メイリオ" panose="020B0604030504040204" pitchFamily="50" charset="-128"/>
              </a:defRPr>
            </a:lvl5pPr>
          </a:lstStyle>
          <a:p>
            <a:endParaRPr lang="ja-JP" altLang="en-US" sz="1800" dirty="0" smtClean="0">
              <a:latin typeface="メイリオ" panose="020B0604030504040204" pitchFamily="50" charset="-128"/>
              <a:ea typeface="メイリオ" panose="020B0604030504040204" pitchFamily="50" charset="-128"/>
            </a:endParaRPr>
          </a:p>
        </p:txBody>
      </p:sp>
      <p:sp>
        <p:nvSpPr>
          <p:cNvPr id="15" name="正方形/長方形 14"/>
          <p:cNvSpPr/>
          <p:nvPr userDrawn="1"/>
        </p:nvSpPr>
        <p:spPr>
          <a:xfrm>
            <a:off x="7632499" y="112405"/>
            <a:ext cx="2186111" cy="617996"/>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spcAft>
                <a:spcPts val="600"/>
              </a:spcAft>
            </a:pPr>
            <a:r>
              <a:rPr kumimoji="1" lang="ja-JP" altLang="en-US" sz="1100" b="0" dirty="0" smtClean="0">
                <a:solidFill>
                  <a:schemeClr val="tx1"/>
                </a:solidFill>
                <a:latin typeface="メイリオ" panose="020B0604030504040204" pitchFamily="50" charset="-128"/>
                <a:ea typeface="メイリオ" panose="020B0604030504040204" pitchFamily="50" charset="-128"/>
              </a:rPr>
              <a:t>実践ガイドブック該当箇所</a:t>
            </a:r>
          </a:p>
          <a:p>
            <a:pPr algn="ctr"/>
            <a:endParaRPr kumimoji="1" lang="ja-JP" altLang="en-US" dirty="0">
              <a:solidFill>
                <a:schemeClr val="tx1"/>
              </a:solidFill>
              <a:latin typeface="メイリオ" panose="020B0604030504040204" pitchFamily="50" charset="-128"/>
              <a:ea typeface="メイリオ" panose="020B0604030504040204" pitchFamily="50" charset="-128"/>
            </a:endParaRPr>
          </a:p>
        </p:txBody>
      </p:sp>
      <p:sp>
        <p:nvSpPr>
          <p:cNvPr id="3" name="テキスト プレースホルダー 2"/>
          <p:cNvSpPr>
            <a:spLocks noGrp="1"/>
          </p:cNvSpPr>
          <p:nvPr>
            <p:ph type="body" sz="quarter" idx="13" hasCustomPrompt="1"/>
          </p:nvPr>
        </p:nvSpPr>
        <p:spPr>
          <a:xfrm>
            <a:off x="7632499" y="397954"/>
            <a:ext cx="2186112" cy="332448"/>
          </a:xfrm>
        </p:spPr>
        <p:txBody>
          <a:bodyPr/>
          <a:lstStyle>
            <a:lvl1pPr marL="0" indent="0" algn="ctr">
              <a:buNone/>
              <a:defRPr sz="1400" b="1">
                <a:latin typeface="メイリオ" panose="020B0604030504040204" pitchFamily="50" charset="-128"/>
                <a:ea typeface="メイリオ" panose="020B0604030504040204" pitchFamily="50" charset="-128"/>
                <a:cs typeface="メイリオ" panose="020B0604030504040204" pitchFamily="50" charset="-128"/>
              </a:defRPr>
            </a:lvl1pPr>
            <a:lvl2pPr>
              <a:defRPr sz="1100">
                <a:latin typeface="メイリオ" panose="020B0604030504040204" pitchFamily="50" charset="-128"/>
                <a:ea typeface="メイリオ" panose="020B0604030504040204" pitchFamily="50" charset="-128"/>
                <a:cs typeface="メイリオ" panose="020B0604030504040204" pitchFamily="50" charset="-128"/>
              </a:defRPr>
            </a:lvl2pPr>
            <a:lvl3pPr>
              <a:defRPr sz="1100">
                <a:latin typeface="メイリオ" panose="020B0604030504040204" pitchFamily="50" charset="-128"/>
                <a:ea typeface="メイリオ" panose="020B0604030504040204" pitchFamily="50" charset="-128"/>
                <a:cs typeface="メイリオ" panose="020B0604030504040204" pitchFamily="50" charset="-128"/>
              </a:defRPr>
            </a:lvl3pPr>
            <a:lvl4pPr>
              <a:defRPr sz="1100">
                <a:latin typeface="メイリオ" panose="020B0604030504040204" pitchFamily="50" charset="-128"/>
                <a:ea typeface="メイリオ" panose="020B0604030504040204" pitchFamily="50" charset="-128"/>
                <a:cs typeface="メイリオ" panose="020B0604030504040204" pitchFamily="50" charset="-128"/>
              </a:defRPr>
            </a:lvl4pPr>
            <a:lvl5pPr>
              <a:defRPr sz="1100">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kumimoji="1" lang="ja-JP" altLang="en-US" dirty="0" smtClean="0"/>
              <a:t>第○章</a:t>
            </a:r>
            <a:r>
              <a:rPr kumimoji="1" lang="en-US" altLang="ja-JP" dirty="0" smtClean="0"/>
              <a:t>Step.</a:t>
            </a:r>
            <a:r>
              <a:rPr kumimoji="1" lang="ja-JP" altLang="en-US" dirty="0" smtClean="0"/>
              <a:t>○</a:t>
            </a:r>
            <a:r>
              <a:rPr kumimoji="1" lang="en-US" altLang="ja-JP" dirty="0" smtClean="0"/>
              <a:t>-</a:t>
            </a:r>
            <a:r>
              <a:rPr kumimoji="1" lang="ja-JP" altLang="en-US" dirty="0" smtClean="0"/>
              <a:t>○</a:t>
            </a:r>
            <a:endParaRPr kumimoji="1" lang="en-US" altLang="ja-JP" dirty="0" smtClean="0"/>
          </a:p>
        </p:txBody>
      </p:sp>
    </p:spTree>
    <p:extLst>
      <p:ext uri="{BB962C8B-B14F-4D97-AF65-F5344CB8AC3E}">
        <p14:creationId xmlns:p14="http://schemas.microsoft.com/office/powerpoint/2010/main" val="21520593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3175" y="6616700"/>
            <a:ext cx="2311400" cy="233363"/>
          </a:xfrm>
          <a:prstGeom prst="rect">
            <a:avLst/>
          </a:prstGeom>
        </p:spPr>
        <p:txBody>
          <a:bodyPr vert="horz" lIns="91406" tIns="45704" rIns="91406" bIns="45704" rtlCol="0" anchor="ctr"/>
          <a:lstStyle>
            <a:lvl1pPr algn="l" fontAlgn="auto">
              <a:spcBef>
                <a:spcPts val="0"/>
              </a:spcBef>
              <a:spcAft>
                <a:spcPts val="0"/>
              </a:spcAft>
              <a:defRPr sz="1200" b="0">
                <a:solidFill>
                  <a:prstClr val="black">
                    <a:tint val="75000"/>
                  </a:prstClr>
                </a:solidFill>
                <a:latin typeface="+mn-lt"/>
                <a:ea typeface="+mn-ea"/>
              </a:defRPr>
            </a:lvl1pPr>
          </a:lstStyle>
          <a:p>
            <a:pPr>
              <a:defRPr/>
            </a:pPr>
            <a:endParaRPr lang="ja-JP" altLang="en-US" dirty="0"/>
          </a:p>
        </p:txBody>
      </p:sp>
      <p:sp>
        <p:nvSpPr>
          <p:cNvPr id="5" name="フッター プレースホルダ 4"/>
          <p:cNvSpPr>
            <a:spLocks noGrp="1"/>
          </p:cNvSpPr>
          <p:nvPr>
            <p:ph type="ftr" sz="quarter" idx="3"/>
          </p:nvPr>
        </p:nvSpPr>
        <p:spPr>
          <a:xfrm>
            <a:off x="3384550" y="6616700"/>
            <a:ext cx="3136900" cy="233363"/>
          </a:xfrm>
          <a:prstGeom prst="rect">
            <a:avLst/>
          </a:prstGeom>
        </p:spPr>
        <p:txBody>
          <a:bodyPr vert="horz" lIns="91406" tIns="45704" rIns="91406" bIns="45704" rtlCol="0" anchor="ctr"/>
          <a:lstStyle>
            <a:lvl1pPr algn="ctr" fontAlgn="auto">
              <a:spcBef>
                <a:spcPts val="0"/>
              </a:spcBef>
              <a:spcAft>
                <a:spcPts val="0"/>
              </a:spcAft>
              <a:defRPr sz="1200" b="0">
                <a:solidFill>
                  <a:prstClr val="black">
                    <a:tint val="75000"/>
                  </a:prstClr>
                </a:solidFill>
                <a:latin typeface="+mn-lt"/>
                <a:ea typeface="+mn-ea"/>
              </a:defRPr>
            </a:lvl1pPr>
          </a:lstStyle>
          <a:p>
            <a:pPr>
              <a:defRPr/>
            </a:pPr>
            <a:endParaRPr lang="ja-JP" altLang="en-US" dirty="0"/>
          </a:p>
        </p:txBody>
      </p:sp>
      <p:sp>
        <p:nvSpPr>
          <p:cNvPr id="6" name="スライド番号プレースホルダ 5"/>
          <p:cNvSpPr>
            <a:spLocks noGrp="1"/>
          </p:cNvSpPr>
          <p:nvPr>
            <p:ph type="sldNum" sz="quarter" idx="4"/>
          </p:nvPr>
        </p:nvSpPr>
        <p:spPr>
          <a:xfrm>
            <a:off x="7591425" y="6616700"/>
            <a:ext cx="2311400" cy="233363"/>
          </a:xfrm>
          <a:prstGeom prst="rect">
            <a:avLst/>
          </a:prstGeom>
        </p:spPr>
        <p:txBody>
          <a:bodyPr vert="horz" lIns="91406" tIns="45704" rIns="91406" bIns="45704" rtlCol="0" anchor="ctr"/>
          <a:lstStyle>
            <a:lvl1pPr algn="r" fontAlgn="auto">
              <a:spcBef>
                <a:spcPts val="0"/>
              </a:spcBef>
              <a:spcAft>
                <a:spcPts val="0"/>
              </a:spcAft>
              <a:defRPr sz="1400" b="0">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03107573-41B3-4804-A7D3-1E2DB8777170}" type="slidenum">
              <a:rPr lang="ja-JP" altLang="en-US" smtClean="0"/>
              <a:pPr>
                <a:defRPr/>
              </a:pPr>
              <a:t>‹#›</a:t>
            </a:fld>
            <a:endParaRPr lang="ja-JP" altLang="en-US" dirty="0"/>
          </a:p>
        </p:txBody>
      </p:sp>
    </p:spTree>
  </p:cSld>
  <p:clrMap bg1="lt1" tx1="dk1" bg2="lt2" tx2="dk2" accent1="accent1" accent2="accent2" accent3="accent3" accent4="accent4" accent5="accent5" accent6="accent6" hlink="hlink" folHlink="folHlink"/>
  <p:sldLayoutIdLst>
    <p:sldLayoutId id="2147484712" r:id="rId1"/>
    <p:sldLayoutId id="2147484713" r:id="rId2"/>
    <p:sldLayoutId id="2147484714" r:id="rId3"/>
    <p:sldLayoutId id="2147484724" r:id="rId4"/>
    <p:sldLayoutId id="2147484715" r:id="rId5"/>
    <p:sldLayoutId id="2147484716" r:id="rId6"/>
    <p:sldLayoutId id="2147484717" r:id="rId7"/>
    <p:sldLayoutId id="2147484718" r:id="rId8"/>
    <p:sldLayoutId id="2147484719" r:id="rId9"/>
    <p:sldLayoutId id="2147484721" r:id="rId10"/>
    <p:sldLayoutId id="2147484720" r:id="rId11"/>
    <p:sldLayoutId id="2147484723" r:id="rId12"/>
  </p:sldLayoutIdLst>
  <p:timing>
    <p:tnLst>
      <p:par>
        <p:cTn id="1" dur="indefinite" restart="never" nodeType="tmRoot"/>
      </p:par>
    </p:tnLst>
  </p:timing>
  <p:hf hdr="0" ftr="0" dt="0"/>
  <p:txStyles>
    <p:titleStyle>
      <a:lvl1pPr algn="ctr" rtl="0" eaLnBrk="1" fontAlgn="base" hangingPunct="1">
        <a:spcBef>
          <a:spcPct val="0"/>
        </a:spcBef>
        <a:spcAft>
          <a:spcPct val="0"/>
        </a:spcAft>
        <a:defRPr kumimoji="1" sz="4400" kern="1200">
          <a:solidFill>
            <a:schemeClr val="tx1"/>
          </a:solidFill>
          <a:latin typeface="+mj-lt"/>
          <a:ea typeface="+mj-ea"/>
          <a:cs typeface="+mj-cs"/>
        </a:defRPr>
      </a:lvl1pPr>
      <a:lvl2pPr algn="ctr" rtl="0" eaLnBrk="1" fontAlgn="base" hangingPunct="1">
        <a:spcBef>
          <a:spcPct val="0"/>
        </a:spcBef>
        <a:spcAft>
          <a:spcPct val="0"/>
        </a:spcAft>
        <a:defRPr kumimoji="1" sz="4400">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400">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400">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400">
          <a:solidFill>
            <a:schemeClr val="tx1"/>
          </a:solidFill>
          <a:latin typeface="Calibri" pitchFamily="34" charset="0"/>
          <a:ea typeface="ＭＳ Ｐゴシック" charset="-128"/>
        </a:defRPr>
      </a:lvl5pPr>
      <a:lvl6pPr marL="457030" algn="ctr" rtl="0" eaLnBrk="1" fontAlgn="base" hangingPunct="1">
        <a:spcBef>
          <a:spcPct val="0"/>
        </a:spcBef>
        <a:spcAft>
          <a:spcPct val="0"/>
        </a:spcAft>
        <a:defRPr kumimoji="1" sz="4400">
          <a:solidFill>
            <a:schemeClr val="tx1"/>
          </a:solidFill>
          <a:latin typeface="Calibri" pitchFamily="34" charset="0"/>
          <a:ea typeface="ＭＳ Ｐゴシック" charset="-128"/>
        </a:defRPr>
      </a:lvl6pPr>
      <a:lvl7pPr marL="914063" algn="ctr" rtl="0" eaLnBrk="1" fontAlgn="base" hangingPunct="1">
        <a:spcBef>
          <a:spcPct val="0"/>
        </a:spcBef>
        <a:spcAft>
          <a:spcPct val="0"/>
        </a:spcAft>
        <a:defRPr kumimoji="1" sz="4400">
          <a:solidFill>
            <a:schemeClr val="tx1"/>
          </a:solidFill>
          <a:latin typeface="Calibri" pitchFamily="34" charset="0"/>
          <a:ea typeface="ＭＳ Ｐゴシック" charset="-128"/>
        </a:defRPr>
      </a:lvl7pPr>
      <a:lvl8pPr marL="1371093" algn="ctr" rtl="0" eaLnBrk="1" fontAlgn="base" hangingPunct="1">
        <a:spcBef>
          <a:spcPct val="0"/>
        </a:spcBef>
        <a:spcAft>
          <a:spcPct val="0"/>
        </a:spcAft>
        <a:defRPr kumimoji="1" sz="4400">
          <a:solidFill>
            <a:schemeClr val="tx1"/>
          </a:solidFill>
          <a:latin typeface="Calibri" pitchFamily="34" charset="0"/>
          <a:ea typeface="ＭＳ Ｐゴシック" charset="-128"/>
        </a:defRPr>
      </a:lvl8pPr>
      <a:lvl9pPr marL="1828125" algn="ctr" rtl="0" eaLnBrk="1" fontAlgn="base" hangingPunct="1">
        <a:spcBef>
          <a:spcPct val="0"/>
        </a:spcBef>
        <a:spcAft>
          <a:spcPct val="0"/>
        </a:spcAft>
        <a:defRPr kumimoji="1" sz="4400">
          <a:solidFill>
            <a:schemeClr val="tx1"/>
          </a:solidFill>
          <a:latin typeface="Calibri" pitchFamily="34" charset="0"/>
          <a:ea typeface="ＭＳ Ｐゴシック" charset="-128"/>
        </a:defRPr>
      </a:lvl9pPr>
    </p:titleStyle>
    <p:bodyStyle>
      <a:lvl1pPr marL="341313" indent="-341313" algn="l" rtl="0" eaLnBrk="1" fontAlgn="base" hangingPunct="1">
        <a:spcBef>
          <a:spcPct val="20000"/>
        </a:spcBef>
        <a:spcAft>
          <a:spcPct val="0"/>
        </a:spcAft>
        <a:buFont typeface="Wingdings" pitchFamily="2" charset="2"/>
        <a:buChar char="n"/>
        <a:defRPr kumimoji="1" sz="3200" kern="1200">
          <a:solidFill>
            <a:schemeClr val="tx1"/>
          </a:solidFill>
          <a:latin typeface="+mn-lt"/>
          <a:ea typeface="+mn-ea"/>
          <a:cs typeface="+mn-cs"/>
        </a:defRPr>
      </a:lvl1pPr>
      <a:lvl2pPr marL="741363" indent="-284163" algn="l" rtl="0" eaLnBrk="1" fontAlgn="base" hangingPunct="1">
        <a:spcBef>
          <a:spcPct val="20000"/>
        </a:spcBef>
        <a:spcAft>
          <a:spcPct val="0"/>
        </a:spcAft>
        <a:buFont typeface="Wingdings" pitchFamily="2" charset="2"/>
        <a:buChar char="Ø"/>
        <a:defRPr kumimoji="1" sz="2800" kern="1200">
          <a:solidFill>
            <a:schemeClr val="tx1"/>
          </a:solidFill>
          <a:latin typeface="+mn-lt"/>
          <a:ea typeface="+mn-ea"/>
          <a:cs typeface="+mn-cs"/>
        </a:defRPr>
      </a:lvl2pPr>
      <a:lvl3pPr marL="1141413" indent="-227013" algn="l" rtl="0" eaLnBrk="1" fontAlgn="base" hangingPunct="1">
        <a:spcBef>
          <a:spcPct val="20000"/>
        </a:spcBef>
        <a:spcAft>
          <a:spcPct val="0"/>
        </a:spcAft>
        <a:buFont typeface="Arial" charset="0"/>
        <a:buChar char="•"/>
        <a:defRPr kumimoji="1" sz="2400" kern="1200">
          <a:solidFill>
            <a:schemeClr val="tx1"/>
          </a:solidFill>
          <a:latin typeface="+mn-lt"/>
          <a:ea typeface="+mn-ea"/>
          <a:cs typeface="+mn-cs"/>
        </a:defRPr>
      </a:lvl3pPr>
      <a:lvl4pPr marL="1598613" indent="-227013"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4pPr>
      <a:lvl5pPr marL="2055813" indent="-227013"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5pPr>
      <a:lvl6pPr marL="2513671"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702"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733"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764"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063" rtl="0" eaLnBrk="1" latinLnBrk="0" hangingPunct="1">
        <a:defRPr kumimoji="1" sz="1800" kern="1200">
          <a:solidFill>
            <a:schemeClr val="tx1"/>
          </a:solidFill>
          <a:latin typeface="+mn-lt"/>
          <a:ea typeface="+mn-ea"/>
          <a:cs typeface="+mn-cs"/>
        </a:defRPr>
      </a:lvl1pPr>
      <a:lvl2pPr marL="457030" algn="l" defTabSz="914063" rtl="0" eaLnBrk="1" latinLnBrk="0" hangingPunct="1">
        <a:defRPr kumimoji="1" sz="1800" kern="1200">
          <a:solidFill>
            <a:schemeClr val="tx1"/>
          </a:solidFill>
          <a:latin typeface="+mn-lt"/>
          <a:ea typeface="+mn-ea"/>
          <a:cs typeface="+mn-cs"/>
        </a:defRPr>
      </a:lvl2pPr>
      <a:lvl3pPr marL="914063" algn="l" defTabSz="914063" rtl="0" eaLnBrk="1" latinLnBrk="0" hangingPunct="1">
        <a:defRPr kumimoji="1" sz="1800" kern="1200">
          <a:solidFill>
            <a:schemeClr val="tx1"/>
          </a:solidFill>
          <a:latin typeface="+mn-lt"/>
          <a:ea typeface="+mn-ea"/>
          <a:cs typeface="+mn-cs"/>
        </a:defRPr>
      </a:lvl3pPr>
      <a:lvl4pPr marL="1371093" algn="l" defTabSz="914063" rtl="0" eaLnBrk="1" latinLnBrk="0" hangingPunct="1">
        <a:defRPr kumimoji="1" sz="1800" kern="1200">
          <a:solidFill>
            <a:schemeClr val="tx1"/>
          </a:solidFill>
          <a:latin typeface="+mn-lt"/>
          <a:ea typeface="+mn-ea"/>
          <a:cs typeface="+mn-cs"/>
        </a:defRPr>
      </a:lvl4pPr>
      <a:lvl5pPr marL="1828125" algn="l" defTabSz="914063" rtl="0" eaLnBrk="1" latinLnBrk="0" hangingPunct="1">
        <a:defRPr kumimoji="1" sz="1800" kern="1200">
          <a:solidFill>
            <a:schemeClr val="tx1"/>
          </a:solidFill>
          <a:latin typeface="+mn-lt"/>
          <a:ea typeface="+mn-ea"/>
          <a:cs typeface="+mn-cs"/>
        </a:defRPr>
      </a:lvl5pPr>
      <a:lvl6pPr marL="2285156" algn="l" defTabSz="914063" rtl="0" eaLnBrk="1" latinLnBrk="0" hangingPunct="1">
        <a:defRPr kumimoji="1" sz="1800" kern="1200">
          <a:solidFill>
            <a:schemeClr val="tx1"/>
          </a:solidFill>
          <a:latin typeface="+mn-lt"/>
          <a:ea typeface="+mn-ea"/>
          <a:cs typeface="+mn-cs"/>
        </a:defRPr>
      </a:lvl6pPr>
      <a:lvl7pPr marL="2742186" algn="l" defTabSz="914063" rtl="0" eaLnBrk="1" latinLnBrk="0" hangingPunct="1">
        <a:defRPr kumimoji="1" sz="1800" kern="1200">
          <a:solidFill>
            <a:schemeClr val="tx1"/>
          </a:solidFill>
          <a:latin typeface="+mn-lt"/>
          <a:ea typeface="+mn-ea"/>
          <a:cs typeface="+mn-cs"/>
        </a:defRPr>
      </a:lvl7pPr>
      <a:lvl8pPr marL="3199218" algn="l" defTabSz="914063" rtl="0" eaLnBrk="1" latinLnBrk="0" hangingPunct="1">
        <a:defRPr kumimoji="1" sz="1800" kern="1200">
          <a:solidFill>
            <a:schemeClr val="tx1"/>
          </a:solidFill>
          <a:latin typeface="+mn-lt"/>
          <a:ea typeface="+mn-ea"/>
          <a:cs typeface="+mn-cs"/>
        </a:defRPr>
      </a:lvl8pPr>
      <a:lvl9pPr marL="3656248" algn="l" defTabSz="914063"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hyperlink" Target="https://www.kantei.go.jp/jp/singi/it2/kettei/pdf/20170530/suisinhosin.pdf" TargetMode="External"/><Relationship Id="rId2" Type="http://schemas.openxmlformats.org/officeDocument/2006/relationships/hyperlink" Target="https://cio.go.jp/sites/default/files/uploads/documents/digital_sengen_honbun_2018.pdf" TargetMode="External"/><Relationship Id="rId1" Type="http://schemas.openxmlformats.org/officeDocument/2006/relationships/slideLayout" Target="../slideLayouts/slideLayout11.xml"/><Relationship Id="rId4" Type="http://schemas.openxmlformats.org/officeDocument/2006/relationships/hyperlink" Target="https://www.kantei.go.jp/jp/singi/it2/kettei/pdf/egov_actionplan.pdf"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43.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png"/><Relationship Id="rId1" Type="http://schemas.openxmlformats.org/officeDocument/2006/relationships/slideLayout" Target="../slideLayouts/slideLayout12.xml"/><Relationship Id="rId4" Type="http://schemas.openxmlformats.org/officeDocument/2006/relationships/image" Target="../media/image47.emf"/></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12.xml"/><Relationship Id="rId4" Type="http://schemas.openxmlformats.org/officeDocument/2006/relationships/image" Target="../media/image56.emf"/></Relationships>
</file>

<file path=ppt/slides/_rels/slide42.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2.xml"/><Relationship Id="rId5" Type="http://schemas.openxmlformats.org/officeDocument/2006/relationships/image" Target="../media/image68.png"/><Relationship Id="rId4" Type="http://schemas.openxmlformats.org/officeDocument/2006/relationships/image" Target="../media/image67.png"/></Relationships>
</file>

<file path=ppt/slides/_rels/slide5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9.xml"/><Relationship Id="rId5" Type="http://schemas.openxmlformats.org/officeDocument/2006/relationships/image" Target="../media/image72.png"/><Relationship Id="rId4" Type="http://schemas.openxmlformats.org/officeDocument/2006/relationships/image" Target="../media/image71.png"/></Relationships>
</file>

<file path=ppt/slides/_rels/slide51.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73.emf"/><Relationship Id="rId5" Type="http://schemas.openxmlformats.org/officeDocument/2006/relationships/oleObject" Target="../embeddings/oleObject1.bin"/><Relationship Id="rId4" Type="http://schemas.openxmlformats.org/officeDocument/2006/relationships/image" Target="../media/image75.emf"/></Relationships>
</file>

<file path=ppt/slides/_rels/slide5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78.png"/><Relationship Id="rId4" Type="http://schemas.openxmlformats.org/officeDocument/2006/relationships/image" Target="../media/image7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9.xml"/><Relationship Id="rId5" Type="http://schemas.openxmlformats.org/officeDocument/2006/relationships/image" Target="../media/image82.png"/><Relationship Id="rId4" Type="http://schemas.openxmlformats.org/officeDocument/2006/relationships/image" Target="../media/image81.png"/></Relationships>
</file>

<file path=ppt/slides/_rels/slide5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2.xml"/><Relationship Id="rId4" Type="http://schemas.openxmlformats.org/officeDocument/2006/relationships/image" Target="../media/image87.png"/></Relationships>
</file>

<file path=ppt/slides/_rels/slide5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72.png"/><Relationship Id="rId1" Type="http://schemas.openxmlformats.org/officeDocument/2006/relationships/slideLayout" Target="../slideLayouts/slideLayout9.xml"/><Relationship Id="rId4" Type="http://schemas.openxmlformats.org/officeDocument/2006/relationships/image" Target="../media/image90.png"/></Relationships>
</file>

<file path=ppt/slides/_rels/slide6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2.xml"/><Relationship Id="rId4" Type="http://schemas.openxmlformats.org/officeDocument/2006/relationships/image" Target="../media/image93.png"/></Relationships>
</file>

<file path=ppt/slides/_rels/slide6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96.png"/><Relationship Id="rId4" Type="http://schemas.openxmlformats.org/officeDocument/2006/relationships/image" Target="../media/image95.png"/></Relationships>
</file>

<file path=ppt/slides/_rels/slide6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08.png"/></Relationships>
</file>

<file path=ppt/slides/_rels/slide7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14.png"/></Relationships>
</file>

<file path=ppt/slides/_rels/slide7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image" Target="../media/image118.emf"/><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ja-JP" sz="2400" b="1" dirty="0"/>
              <a:t>デジタル・ガバメント推進標準ガイドライン</a:t>
            </a:r>
            <a:r>
              <a:rPr kumimoji="1" lang="en-US" altLang="ja-JP" sz="2400" b="1" dirty="0" smtClean="0"/>
              <a:t/>
            </a:r>
            <a:br>
              <a:rPr kumimoji="1" lang="en-US" altLang="ja-JP" sz="2400" b="1" dirty="0" smtClean="0"/>
            </a:br>
            <a:r>
              <a:rPr kumimoji="1" lang="en-US" altLang="ja-JP" sz="2400" b="1" dirty="0" smtClean="0"/>
              <a:t/>
            </a:r>
            <a:br>
              <a:rPr kumimoji="1" lang="en-US" altLang="ja-JP" sz="2400" b="1" dirty="0" smtClean="0"/>
            </a:br>
            <a:r>
              <a:rPr kumimoji="1" lang="ja-JP" altLang="en-US" sz="2400" b="1" dirty="0" smtClean="0"/>
              <a:t>説明会資料（</a:t>
            </a:r>
            <a:r>
              <a:rPr kumimoji="1" lang="en-US" altLang="ja-JP" sz="2400" b="1" dirty="0" smtClean="0"/>
              <a:t>2019</a:t>
            </a:r>
            <a:r>
              <a:rPr kumimoji="1" lang="ja-JP" altLang="en-US" sz="2400" b="1" dirty="0" smtClean="0"/>
              <a:t>年</a:t>
            </a:r>
            <a:r>
              <a:rPr kumimoji="1" lang="en-US" altLang="ja-JP" sz="2400" b="1" dirty="0" smtClean="0"/>
              <a:t>3</a:t>
            </a:r>
            <a:r>
              <a:rPr kumimoji="1" lang="ja-JP" altLang="en-US" sz="2400" b="1" dirty="0" smtClean="0"/>
              <a:t>月）</a:t>
            </a:r>
            <a:endParaRPr kumimoji="1" lang="ja-JP" altLang="en-US" sz="2400" b="1" dirty="0"/>
          </a:p>
        </p:txBody>
      </p:sp>
      <p:sp>
        <p:nvSpPr>
          <p:cNvPr id="3" name="サブタイトル 2"/>
          <p:cNvSpPr>
            <a:spLocks noGrp="1"/>
          </p:cNvSpPr>
          <p:nvPr>
            <p:ph type="subTitle" idx="1"/>
          </p:nvPr>
        </p:nvSpPr>
        <p:spPr/>
        <p:txBody>
          <a:bodyPr/>
          <a:lstStyle/>
          <a:p>
            <a:pPr algn="r"/>
            <a:r>
              <a:rPr lang="ja-JP" altLang="en-US" sz="1800" b="1" dirty="0" smtClean="0"/>
              <a:t>初版（</a:t>
            </a:r>
            <a:r>
              <a:rPr lang="en-US" altLang="ja-JP" sz="1800" b="1" dirty="0" smtClean="0"/>
              <a:t>2019</a:t>
            </a:r>
            <a:r>
              <a:rPr lang="ja-JP" altLang="en-US" sz="1800" b="1" dirty="0" smtClean="0"/>
              <a:t>年</a:t>
            </a:r>
            <a:r>
              <a:rPr lang="en-US" altLang="ja-JP" sz="1800" b="1" dirty="0" smtClean="0"/>
              <a:t>3</a:t>
            </a:r>
            <a:r>
              <a:rPr lang="ja-JP" altLang="en-US" sz="1800" b="1" dirty="0" smtClean="0"/>
              <a:t>月</a:t>
            </a:r>
            <a:r>
              <a:rPr lang="en-US" altLang="ja-JP" sz="1800" b="1" dirty="0"/>
              <a:t>15</a:t>
            </a:r>
            <a:r>
              <a:rPr lang="ja-JP" altLang="en-US" sz="1800" b="1" dirty="0" smtClean="0"/>
              <a:t>日）</a:t>
            </a:r>
          </a:p>
        </p:txBody>
      </p:sp>
    </p:spTree>
    <p:extLst>
      <p:ext uri="{BB962C8B-B14F-4D97-AF65-F5344CB8AC3E}">
        <p14:creationId xmlns:p14="http://schemas.microsoft.com/office/powerpoint/2010/main" val="1766488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5" name="コンテンツ プレースホルダー 4"/>
          <p:cNvSpPr>
            <a:spLocks noGrp="1"/>
          </p:cNvSpPr>
          <p:nvPr>
            <p:ph sz="half" idx="1"/>
          </p:nvPr>
        </p:nvSpPr>
        <p:spPr>
          <a:xfrm>
            <a:off x="317485" y="613227"/>
            <a:ext cx="4642975" cy="6003473"/>
          </a:xfrm>
        </p:spPr>
        <p:txBody>
          <a:bodyPr>
            <a:noAutofit/>
          </a:bodyPr>
          <a:lstStyle/>
          <a:p>
            <a:pPr marL="457200" indent="-457200">
              <a:buFont typeface="+mj-lt"/>
              <a:buAutoNum type="arabicPeriod"/>
            </a:pPr>
            <a:r>
              <a:rPr kumimoji="1" lang="ja-JP" altLang="en-US" sz="1600" dirty="0" smtClean="0"/>
              <a:t>概要</a:t>
            </a:r>
            <a:endParaRPr kumimoji="1" lang="en-US" altLang="ja-JP" sz="1600" dirty="0" smtClean="0"/>
          </a:p>
          <a:p>
            <a:pPr marL="698500" lvl="1" indent="-228600">
              <a:buFont typeface="+mj-lt"/>
              <a:buAutoNum type="arabicPeriod"/>
            </a:pPr>
            <a:r>
              <a:rPr kumimoji="1" lang="ja-JP" altLang="en-US" sz="1100" dirty="0" smtClean="0"/>
              <a:t>標準ガイドラインの概要</a:t>
            </a:r>
            <a:endParaRPr kumimoji="1" lang="en-US" altLang="ja-JP" sz="1100" dirty="0" smtClean="0"/>
          </a:p>
          <a:p>
            <a:pPr marL="698500" lvl="1" indent="-228600">
              <a:buFont typeface="+mj-lt"/>
              <a:buAutoNum type="arabicPeriod"/>
            </a:pPr>
            <a:r>
              <a:rPr lang="ja-JP" altLang="en-US" sz="1100" dirty="0" smtClean="0"/>
              <a:t>本</a:t>
            </a:r>
            <a:r>
              <a:rPr lang="ja-JP" altLang="en-US" sz="1100" dirty="0"/>
              <a:t>改定</a:t>
            </a:r>
            <a:r>
              <a:rPr lang="ja-JP" altLang="en-US" sz="1100" dirty="0" smtClean="0"/>
              <a:t>の背景・目的</a:t>
            </a:r>
            <a:r>
              <a:rPr lang="ja-JP" altLang="en-US" sz="1100" dirty="0"/>
              <a:t>　</a:t>
            </a:r>
            <a:r>
              <a:rPr lang="ja-JP" altLang="en-US" sz="1100" dirty="0" smtClean="0"/>
              <a:t>～参考文書～</a:t>
            </a:r>
            <a:endParaRPr lang="en-US" altLang="ja-JP" sz="1100" dirty="0" smtClean="0"/>
          </a:p>
          <a:p>
            <a:pPr marL="698500" lvl="1" indent="-228600">
              <a:buFont typeface="+mj-lt"/>
              <a:buAutoNum type="arabicPeriod"/>
            </a:pPr>
            <a:r>
              <a:rPr kumimoji="1" lang="ja-JP" altLang="en-US" sz="1100" dirty="0" smtClean="0"/>
              <a:t>本ガイドライン（第</a:t>
            </a:r>
            <a:r>
              <a:rPr kumimoji="1" lang="en-US" altLang="ja-JP" sz="1100" dirty="0" smtClean="0"/>
              <a:t>2</a:t>
            </a:r>
            <a:r>
              <a:rPr kumimoji="1" lang="ja-JP" altLang="en-US" sz="1100" dirty="0" smtClean="0"/>
              <a:t>編）の要点</a:t>
            </a:r>
            <a:endParaRPr kumimoji="1" lang="en-US" altLang="ja-JP" sz="1100" dirty="0" smtClean="0"/>
          </a:p>
          <a:p>
            <a:pPr marL="698500" lvl="1" indent="-228600">
              <a:buFont typeface="+mj-lt"/>
              <a:buAutoNum type="arabicPeriod"/>
            </a:pPr>
            <a:r>
              <a:rPr kumimoji="1" lang="ja-JP" altLang="en-US" sz="1100" dirty="0" smtClean="0"/>
              <a:t>適用対象及び施行期日</a:t>
            </a:r>
            <a:endParaRPr kumimoji="1" lang="en-US" altLang="ja-JP" sz="1100" dirty="0" smtClean="0"/>
          </a:p>
          <a:p>
            <a:pPr marL="857250" lvl="1" indent="-457200">
              <a:buFont typeface="+mj-lt"/>
              <a:buAutoNum type="arabicPeriod"/>
            </a:pPr>
            <a:endParaRPr kumimoji="1" lang="en-US" altLang="ja-JP" sz="1600" dirty="0" smtClean="0"/>
          </a:p>
          <a:p>
            <a:pPr marL="457200" indent="-457200">
              <a:buFont typeface="+mj-lt"/>
              <a:buAutoNum type="arabicPeriod"/>
            </a:pPr>
            <a:r>
              <a:rPr lang="ja-JP" altLang="en-US" sz="1600" dirty="0" smtClean="0"/>
              <a:t>本ガイドライン（第</a:t>
            </a:r>
            <a:r>
              <a:rPr lang="en-US" altLang="ja-JP" sz="1600" dirty="0" smtClean="0"/>
              <a:t>3</a:t>
            </a:r>
            <a:r>
              <a:rPr lang="ja-JP" altLang="en-US" sz="1600" dirty="0" smtClean="0"/>
              <a:t>編）の要点と</a:t>
            </a:r>
            <a:r>
              <a:rPr lang="en-US" altLang="ja-JP" sz="1600" dirty="0" smtClean="0"/>
              <a:t/>
            </a:r>
            <a:br>
              <a:rPr lang="en-US" altLang="ja-JP" sz="1600" dirty="0" smtClean="0"/>
            </a:br>
            <a:r>
              <a:rPr lang="ja-JP" altLang="en-US" sz="1600" dirty="0" smtClean="0"/>
              <a:t>本改定での主な変更点</a:t>
            </a:r>
            <a:endParaRPr lang="en-US" altLang="ja-JP" sz="1600" dirty="0" smtClean="0"/>
          </a:p>
          <a:p>
            <a:pPr marL="400050" lvl="1" indent="0">
              <a:buNone/>
            </a:pPr>
            <a:r>
              <a:rPr lang="ja-JP" altLang="en-US" sz="1100" dirty="0" smtClean="0"/>
              <a:t>　（全体）</a:t>
            </a:r>
            <a:endParaRPr lang="en-US" altLang="ja-JP" sz="1100" dirty="0" smtClean="0"/>
          </a:p>
          <a:p>
            <a:pPr marL="439738" lvl="2" indent="0">
              <a:buNone/>
            </a:pPr>
            <a:r>
              <a:rPr lang="ja-JP" altLang="en-US" sz="1100" dirty="0" smtClean="0"/>
              <a:t>１．</a:t>
            </a:r>
            <a:r>
              <a:rPr lang="ja-JP" altLang="ja-JP" sz="1100" dirty="0" smtClean="0"/>
              <a:t>標</a:t>
            </a:r>
            <a:r>
              <a:rPr lang="ja-JP" altLang="ja-JP" sz="1100" dirty="0"/>
              <a:t>準ガイドライン群体系の</a:t>
            </a:r>
            <a:r>
              <a:rPr lang="ja-JP" altLang="ja-JP" sz="1100" dirty="0" smtClean="0"/>
              <a:t>変更</a:t>
            </a:r>
            <a:endParaRPr lang="en-US" altLang="ja-JP" sz="1100" dirty="0"/>
          </a:p>
          <a:p>
            <a:pPr marL="439738" lvl="2" indent="0">
              <a:buNone/>
            </a:pPr>
            <a:r>
              <a:rPr lang="ja-JP" altLang="en-US" sz="1100" dirty="0">
                <a:solidFill>
                  <a:srgbClr val="000000"/>
                </a:solidFill>
              </a:rPr>
              <a:t>２</a:t>
            </a:r>
            <a:r>
              <a:rPr lang="ja-JP" altLang="en-US" sz="1100" dirty="0" smtClean="0">
                <a:solidFill>
                  <a:srgbClr val="000000"/>
                </a:solidFill>
              </a:rPr>
              <a:t>．解説書について</a:t>
            </a:r>
            <a:endParaRPr lang="en-US" altLang="ja-JP" sz="1100" dirty="0" smtClean="0">
              <a:solidFill>
                <a:srgbClr val="000000"/>
              </a:solidFill>
            </a:endParaRPr>
          </a:p>
          <a:p>
            <a:pPr marL="439738" lvl="2" indent="0">
              <a:buNone/>
            </a:pPr>
            <a:r>
              <a:rPr lang="ja-JP" altLang="en-US" sz="1100" dirty="0"/>
              <a:t>３</a:t>
            </a:r>
            <a:r>
              <a:rPr lang="ja-JP" altLang="en-US" sz="1100" dirty="0" smtClean="0"/>
              <a:t>．実践ガイドブックについて</a:t>
            </a:r>
            <a:endParaRPr lang="en-US" altLang="ja-JP" sz="1100" dirty="0" smtClean="0"/>
          </a:p>
          <a:p>
            <a:pPr marL="439738" lvl="2" indent="0">
              <a:buNone/>
            </a:pPr>
            <a:r>
              <a:rPr lang="ja-JP" altLang="en-US" sz="1100" dirty="0" smtClean="0"/>
              <a:t>４．チェックリストについて</a:t>
            </a:r>
            <a:endParaRPr lang="en-US" altLang="ja-JP" sz="1100" dirty="0" smtClean="0"/>
          </a:p>
          <a:p>
            <a:pPr marL="400050" lvl="1" indent="0">
              <a:buNone/>
            </a:pPr>
            <a:endParaRPr lang="en-US" altLang="ja-JP" sz="1100" dirty="0" smtClean="0">
              <a:solidFill>
                <a:srgbClr val="000000"/>
              </a:solidFill>
            </a:endParaRPr>
          </a:p>
          <a:p>
            <a:pPr marL="400050" lvl="1" indent="0">
              <a:buNone/>
            </a:pPr>
            <a:r>
              <a:rPr lang="ja-JP" altLang="en-US" sz="1100" dirty="0" smtClean="0">
                <a:solidFill>
                  <a:srgbClr val="000000"/>
                </a:solidFill>
              </a:rPr>
              <a:t>　（第</a:t>
            </a:r>
            <a:r>
              <a:rPr lang="en-US" altLang="ja-JP" sz="1100" dirty="0" smtClean="0">
                <a:solidFill>
                  <a:srgbClr val="000000"/>
                </a:solidFill>
              </a:rPr>
              <a:t>1</a:t>
            </a:r>
            <a:r>
              <a:rPr lang="ja-JP" altLang="en-US" sz="1100" dirty="0" smtClean="0">
                <a:solidFill>
                  <a:srgbClr val="000000"/>
                </a:solidFill>
              </a:rPr>
              <a:t>章　</a:t>
            </a:r>
            <a:r>
              <a:rPr lang="en-US" altLang="ja-JP" sz="1100" dirty="0" smtClean="0">
                <a:solidFill>
                  <a:srgbClr val="000000"/>
                </a:solidFill>
              </a:rPr>
              <a:t>IT</a:t>
            </a:r>
            <a:r>
              <a:rPr lang="ja-JP" altLang="en-US" sz="1100" dirty="0" smtClean="0">
                <a:solidFill>
                  <a:srgbClr val="000000"/>
                </a:solidFill>
              </a:rPr>
              <a:t>マネジメントの全体像）</a:t>
            </a:r>
            <a:endParaRPr lang="en-US" altLang="ja-JP" sz="1100" dirty="0" smtClean="0">
              <a:solidFill>
                <a:srgbClr val="000000"/>
              </a:solidFill>
            </a:endParaRPr>
          </a:p>
          <a:p>
            <a:pPr marL="439738" lvl="2" indent="0">
              <a:buNone/>
            </a:pPr>
            <a:r>
              <a:rPr lang="ja-JP" altLang="en-US" sz="1100" dirty="0">
                <a:solidFill>
                  <a:srgbClr val="000000"/>
                </a:solidFill>
              </a:rPr>
              <a:t>５</a:t>
            </a:r>
            <a:r>
              <a:rPr lang="ja-JP" altLang="en-US" sz="1100" dirty="0" smtClean="0">
                <a:solidFill>
                  <a:srgbClr val="000000"/>
                </a:solidFill>
              </a:rPr>
              <a:t>．</a:t>
            </a:r>
            <a:r>
              <a:rPr lang="ja-JP" altLang="ja-JP" sz="1100" dirty="0" smtClean="0">
                <a:solidFill>
                  <a:srgbClr val="000000"/>
                </a:solidFill>
              </a:rPr>
              <a:t>プロジェクト全体像</a:t>
            </a:r>
            <a:endParaRPr lang="en-US" altLang="ja-JP" sz="1100" dirty="0" smtClean="0">
              <a:solidFill>
                <a:srgbClr val="000000"/>
              </a:solidFill>
            </a:endParaRPr>
          </a:p>
          <a:p>
            <a:pPr marL="400050" lvl="1" indent="0">
              <a:buNone/>
            </a:pPr>
            <a:endParaRPr lang="en-US" altLang="ja-JP" sz="1100" dirty="0" smtClean="0">
              <a:solidFill>
                <a:srgbClr val="000000"/>
              </a:solidFill>
            </a:endParaRPr>
          </a:p>
          <a:p>
            <a:pPr marL="400050" lvl="1" indent="0">
              <a:buNone/>
            </a:pPr>
            <a:r>
              <a:rPr lang="ja-JP" altLang="en-US" sz="1100" dirty="0" smtClean="0">
                <a:solidFill>
                  <a:srgbClr val="000000"/>
                </a:solidFill>
              </a:rPr>
              <a:t>　（</a:t>
            </a:r>
            <a:r>
              <a:rPr lang="ja-JP" altLang="en-US" sz="1100" dirty="0" smtClean="0"/>
              <a:t>第</a:t>
            </a:r>
            <a:r>
              <a:rPr lang="en-US" altLang="ja-JP" sz="1100" dirty="0" smtClean="0"/>
              <a:t>2</a:t>
            </a:r>
            <a:r>
              <a:rPr lang="ja-JP" altLang="en-US" sz="1100" dirty="0" smtClean="0"/>
              <a:t>章　プロジェクトの管理</a:t>
            </a:r>
            <a:r>
              <a:rPr lang="ja-JP" altLang="en-US" sz="1100" dirty="0">
                <a:solidFill>
                  <a:srgbClr val="000000"/>
                </a:solidFill>
              </a:rPr>
              <a:t>）</a:t>
            </a:r>
            <a:endParaRPr lang="en-US" altLang="ja-JP" sz="1100" dirty="0" smtClean="0"/>
          </a:p>
          <a:p>
            <a:pPr marL="439738" lvl="2" indent="0">
              <a:buNone/>
            </a:pPr>
            <a:r>
              <a:rPr lang="ja-JP" altLang="en-US" sz="1100" dirty="0" smtClean="0"/>
              <a:t>６．</a:t>
            </a:r>
            <a:r>
              <a:rPr lang="ja-JP" altLang="ja-JP" sz="1100" dirty="0" smtClean="0"/>
              <a:t>プロジェクト</a:t>
            </a:r>
            <a:r>
              <a:rPr lang="ja-JP" altLang="ja-JP" sz="1100" dirty="0"/>
              <a:t>の</a:t>
            </a:r>
            <a:r>
              <a:rPr lang="ja-JP" altLang="ja-JP" sz="1100" dirty="0" smtClean="0"/>
              <a:t>立</a:t>
            </a:r>
            <a:r>
              <a:rPr lang="ja-JP" altLang="en-US" sz="1100" dirty="0" smtClean="0"/>
              <a:t>ち</a:t>
            </a:r>
            <a:r>
              <a:rPr lang="ja-JP" altLang="ja-JP" sz="1100" dirty="0" smtClean="0"/>
              <a:t>上げプロセス</a:t>
            </a:r>
            <a:endParaRPr lang="en-US" altLang="ja-JP" sz="1100" dirty="0" smtClean="0"/>
          </a:p>
          <a:p>
            <a:pPr marL="439738" lvl="2" indent="0">
              <a:buNone/>
            </a:pPr>
            <a:r>
              <a:rPr lang="ja-JP" altLang="en-US" sz="1100" dirty="0" smtClean="0"/>
              <a:t>７．</a:t>
            </a:r>
            <a:r>
              <a:rPr lang="ja-JP" altLang="ja-JP" sz="1100" dirty="0" smtClean="0"/>
              <a:t>プロジェクト</a:t>
            </a:r>
            <a:r>
              <a:rPr lang="ja-JP" altLang="en-US" sz="1100" dirty="0" smtClean="0"/>
              <a:t>計画書の作成</a:t>
            </a:r>
            <a:endParaRPr lang="ja-JP" altLang="ja-JP" sz="1100" dirty="0"/>
          </a:p>
          <a:p>
            <a:pPr marL="439738" lvl="2" indent="0">
              <a:buNone/>
            </a:pPr>
            <a:r>
              <a:rPr lang="ja-JP" altLang="en-US" sz="1100" dirty="0" smtClean="0"/>
              <a:t>８．</a:t>
            </a:r>
            <a:r>
              <a:rPr lang="ja-JP" altLang="ja-JP" sz="1100" dirty="0"/>
              <a:t>プロジェクト計画書等の段階的な</a:t>
            </a:r>
            <a:r>
              <a:rPr lang="ja-JP" altLang="ja-JP" sz="1100" dirty="0" smtClean="0"/>
              <a:t>改定</a:t>
            </a:r>
            <a:endParaRPr lang="en-US" altLang="ja-JP" sz="1100" dirty="0" smtClean="0"/>
          </a:p>
          <a:p>
            <a:pPr marL="439738" lvl="2" indent="0">
              <a:buNone/>
            </a:pPr>
            <a:r>
              <a:rPr lang="ja-JP" altLang="en-US" sz="1100" dirty="0"/>
              <a:t>９</a:t>
            </a:r>
            <a:r>
              <a:rPr lang="ja-JP" altLang="en-US" sz="1100" dirty="0" smtClean="0"/>
              <a:t>．</a:t>
            </a:r>
            <a:r>
              <a:rPr lang="ja-JP" altLang="ja-JP" sz="1100" dirty="0" smtClean="0"/>
              <a:t>プロジェクト</a:t>
            </a:r>
            <a:r>
              <a:rPr lang="ja-JP" altLang="ja-JP" sz="1100" dirty="0"/>
              <a:t>管理</a:t>
            </a:r>
            <a:r>
              <a:rPr lang="ja-JP" altLang="ja-JP" sz="1100" dirty="0" smtClean="0"/>
              <a:t>要領</a:t>
            </a:r>
            <a:endParaRPr lang="ja-JP" altLang="ja-JP" sz="1100" dirty="0"/>
          </a:p>
          <a:p>
            <a:pPr marL="439738" lvl="2" indent="0">
              <a:buNone/>
            </a:pPr>
            <a:r>
              <a:rPr lang="en-US" altLang="ja-JP" sz="1100" dirty="0" smtClean="0"/>
              <a:t>10</a:t>
            </a:r>
            <a:r>
              <a:rPr lang="ja-JP" altLang="en-US" sz="1100" dirty="0" err="1" smtClean="0"/>
              <a:t>．</a:t>
            </a:r>
            <a:r>
              <a:rPr lang="ja-JP" altLang="ja-JP" sz="1100" dirty="0" smtClean="0"/>
              <a:t>プロジェクト</a:t>
            </a:r>
            <a:r>
              <a:rPr lang="ja-JP" altLang="ja-JP" sz="1100" dirty="0"/>
              <a:t>の</a:t>
            </a:r>
            <a:r>
              <a:rPr lang="ja-JP" altLang="ja-JP" sz="1100" dirty="0" smtClean="0"/>
              <a:t>モニタリング</a:t>
            </a:r>
            <a:endParaRPr lang="en-US" altLang="ja-JP" sz="1100" dirty="0" smtClean="0"/>
          </a:p>
          <a:p>
            <a:pPr marL="439738" lvl="2" indent="0">
              <a:buNone/>
            </a:pPr>
            <a:endParaRPr lang="en-US" altLang="ja-JP" sz="1100" dirty="0"/>
          </a:p>
          <a:p>
            <a:pPr marL="400050" lvl="1" indent="0">
              <a:buNone/>
            </a:pPr>
            <a:r>
              <a:rPr lang="ja-JP" altLang="en-US" sz="1100" dirty="0">
                <a:solidFill>
                  <a:srgbClr val="000000"/>
                </a:solidFill>
              </a:rPr>
              <a:t>（</a:t>
            </a:r>
            <a:r>
              <a:rPr lang="ja-JP" altLang="en-US" sz="1100" dirty="0"/>
              <a:t>第</a:t>
            </a:r>
            <a:r>
              <a:rPr lang="en-US" altLang="ja-JP" sz="1100" dirty="0"/>
              <a:t>3</a:t>
            </a:r>
            <a:r>
              <a:rPr lang="ja-JP" altLang="en-US" sz="1100" dirty="0"/>
              <a:t>章　予算要求</a:t>
            </a:r>
            <a:r>
              <a:rPr lang="ja-JP" altLang="en-US" sz="1100" dirty="0">
                <a:solidFill>
                  <a:srgbClr val="000000"/>
                </a:solidFill>
              </a:rPr>
              <a:t>）</a:t>
            </a:r>
            <a:endParaRPr lang="en-US" altLang="ja-JP" sz="1100" dirty="0"/>
          </a:p>
          <a:p>
            <a:pPr marL="439738" lvl="2" indent="0">
              <a:buNone/>
            </a:pPr>
            <a:r>
              <a:rPr lang="en-US" altLang="ja-JP" sz="1100" dirty="0"/>
              <a:t>11</a:t>
            </a:r>
            <a:r>
              <a:rPr lang="ja-JP" altLang="en-US" sz="1100" dirty="0" err="1"/>
              <a:t>．</a:t>
            </a:r>
            <a:r>
              <a:rPr lang="ja-JP" altLang="ja-JP" sz="1100" dirty="0"/>
              <a:t>予算要求</a:t>
            </a:r>
            <a:r>
              <a:rPr lang="ja-JP" altLang="ja-JP" sz="1100" dirty="0" smtClean="0"/>
              <a:t>プロセス</a:t>
            </a:r>
            <a:endParaRPr lang="ja-JP" altLang="ja-JP" sz="1100" dirty="0"/>
          </a:p>
          <a:p>
            <a:pPr marL="400050" lvl="1" indent="0">
              <a:buNone/>
            </a:pPr>
            <a:endParaRPr lang="en-US" altLang="ja-JP" sz="1100" dirty="0" smtClean="0">
              <a:solidFill>
                <a:srgbClr val="000000"/>
              </a:solidFill>
            </a:endParaRPr>
          </a:p>
          <a:p>
            <a:pPr marL="400050" lvl="1" indent="0">
              <a:buNone/>
            </a:pPr>
            <a:r>
              <a:rPr lang="ja-JP" altLang="en-US" sz="1100" dirty="0" smtClean="0">
                <a:solidFill>
                  <a:srgbClr val="000000"/>
                </a:solidFill>
              </a:rPr>
              <a:t>　</a:t>
            </a:r>
            <a:endParaRPr lang="en-US" altLang="ja-JP" sz="1800" dirty="0" smtClean="0">
              <a:solidFill>
                <a:srgbClr val="000000"/>
              </a:solidFill>
            </a:endParaRPr>
          </a:p>
        </p:txBody>
      </p:sp>
      <p:sp>
        <p:nvSpPr>
          <p:cNvPr id="6" name="コンテンツ プレースホルダー 5"/>
          <p:cNvSpPr>
            <a:spLocks noGrp="1"/>
          </p:cNvSpPr>
          <p:nvPr>
            <p:ph sz="half" idx="2"/>
          </p:nvPr>
        </p:nvSpPr>
        <p:spPr>
          <a:xfrm>
            <a:off x="5035549" y="613227"/>
            <a:ext cx="4642975" cy="6003473"/>
          </a:xfrm>
        </p:spPr>
        <p:txBody>
          <a:bodyPr>
            <a:noAutofit/>
          </a:bodyPr>
          <a:lstStyle/>
          <a:p>
            <a:pPr marL="400050" lvl="1" indent="0">
              <a:buNone/>
            </a:pPr>
            <a:r>
              <a:rPr lang="ja-JP" altLang="en-US" sz="1100" dirty="0">
                <a:solidFill>
                  <a:srgbClr val="000000"/>
                </a:solidFill>
              </a:rPr>
              <a:t>　</a:t>
            </a:r>
            <a:endParaRPr lang="en-US" altLang="ja-JP" sz="1100" dirty="0">
              <a:solidFill>
                <a:srgbClr val="000000"/>
              </a:solidFill>
            </a:endParaRPr>
          </a:p>
          <a:p>
            <a:pPr marL="400050" lvl="1" indent="0">
              <a:buNone/>
            </a:pPr>
            <a:r>
              <a:rPr lang="ja-JP" altLang="en-US" sz="1100" dirty="0">
                <a:solidFill>
                  <a:srgbClr val="000000"/>
                </a:solidFill>
              </a:rPr>
              <a:t>　（</a:t>
            </a:r>
            <a:r>
              <a:rPr lang="ja-JP" altLang="en-US" sz="1100" dirty="0"/>
              <a:t>第</a:t>
            </a:r>
            <a:r>
              <a:rPr lang="en-US" altLang="ja-JP" sz="1100" dirty="0"/>
              <a:t>4</a:t>
            </a:r>
            <a:r>
              <a:rPr lang="ja-JP" altLang="en-US" sz="1100" dirty="0"/>
              <a:t>章　サービス・業務企画）</a:t>
            </a:r>
            <a:endParaRPr lang="en-US" altLang="ja-JP" sz="1100" dirty="0"/>
          </a:p>
          <a:p>
            <a:pPr marL="439738" lvl="2" indent="0">
              <a:buNone/>
            </a:pPr>
            <a:r>
              <a:rPr lang="en-US" altLang="ja-JP" sz="1100" dirty="0" smtClean="0"/>
              <a:t>12</a:t>
            </a:r>
            <a:r>
              <a:rPr lang="ja-JP" altLang="en-US" sz="1100" dirty="0" err="1" smtClean="0"/>
              <a:t>．</a:t>
            </a:r>
            <a:r>
              <a:rPr lang="ja-JP" altLang="ja-JP" sz="1100" dirty="0"/>
              <a:t>サービス・業務企画プロセス</a:t>
            </a:r>
          </a:p>
          <a:p>
            <a:pPr marL="400050" lvl="1" indent="0">
              <a:buNone/>
            </a:pPr>
            <a:endParaRPr lang="en-US" altLang="ja-JP" sz="1100" dirty="0">
              <a:solidFill>
                <a:srgbClr val="000000"/>
              </a:solidFill>
            </a:endParaRPr>
          </a:p>
          <a:p>
            <a:pPr marL="400050" lvl="1" indent="0">
              <a:buNone/>
            </a:pPr>
            <a:r>
              <a:rPr lang="ja-JP" altLang="en-US" sz="1100" dirty="0">
                <a:solidFill>
                  <a:srgbClr val="000000"/>
                </a:solidFill>
              </a:rPr>
              <a:t>　（</a:t>
            </a:r>
            <a:r>
              <a:rPr lang="ja-JP" altLang="en-US" sz="1100" dirty="0"/>
              <a:t>第</a:t>
            </a:r>
            <a:r>
              <a:rPr lang="en-US" altLang="ja-JP" sz="1100" dirty="0"/>
              <a:t>5</a:t>
            </a:r>
            <a:r>
              <a:rPr lang="ja-JP" altLang="en-US" sz="1100" dirty="0"/>
              <a:t>章　要件定義）</a:t>
            </a:r>
            <a:endParaRPr lang="en-US" altLang="ja-JP" sz="1100" dirty="0"/>
          </a:p>
          <a:p>
            <a:pPr marL="439738" lvl="2" indent="0">
              <a:buNone/>
            </a:pPr>
            <a:r>
              <a:rPr lang="en-US" altLang="ja-JP" sz="1100" dirty="0" smtClean="0"/>
              <a:t>13</a:t>
            </a:r>
            <a:r>
              <a:rPr lang="ja-JP" altLang="en-US" sz="1100" dirty="0" err="1" smtClean="0"/>
              <a:t>．</a:t>
            </a:r>
            <a:r>
              <a:rPr lang="ja-JP" altLang="ja-JP" sz="1100" dirty="0"/>
              <a:t>クラウドサービスの利用促進</a:t>
            </a:r>
            <a:endParaRPr lang="en-US" altLang="ja-JP" sz="1100" dirty="0"/>
          </a:p>
          <a:p>
            <a:pPr marL="439738" lvl="2" indent="0">
              <a:buNone/>
            </a:pPr>
            <a:r>
              <a:rPr lang="en-US" altLang="ja-JP" sz="1100" dirty="0" smtClean="0"/>
              <a:t>14</a:t>
            </a:r>
            <a:r>
              <a:rPr lang="ja-JP" altLang="en-US" sz="1100" dirty="0" err="1" smtClean="0"/>
              <a:t>．</a:t>
            </a:r>
            <a:r>
              <a:rPr lang="ja-JP" altLang="ja-JP" sz="1100" dirty="0"/>
              <a:t>情報・データのオープンデータ利活用促進</a:t>
            </a:r>
            <a:endParaRPr lang="en-US" altLang="ja-JP" sz="1100" dirty="0">
              <a:solidFill>
                <a:srgbClr val="000000"/>
              </a:solidFill>
            </a:endParaRPr>
          </a:p>
          <a:p>
            <a:pPr marL="400050" lvl="1" indent="0">
              <a:buNone/>
            </a:pPr>
            <a:endParaRPr lang="en-US" altLang="ja-JP" sz="1100" dirty="0" smtClean="0">
              <a:solidFill>
                <a:srgbClr val="000000"/>
              </a:solidFill>
            </a:endParaRPr>
          </a:p>
          <a:p>
            <a:pPr marL="400050" lvl="1" indent="0">
              <a:buNone/>
            </a:pPr>
            <a:r>
              <a:rPr lang="ja-JP" altLang="en-US" sz="1100" dirty="0">
                <a:solidFill>
                  <a:srgbClr val="000000"/>
                </a:solidFill>
              </a:rPr>
              <a:t>　（</a:t>
            </a:r>
            <a:r>
              <a:rPr lang="ja-JP" altLang="en-US" sz="1100" dirty="0"/>
              <a:t>第</a:t>
            </a:r>
            <a:r>
              <a:rPr lang="en-US" altLang="ja-JP" sz="1100" dirty="0"/>
              <a:t>6</a:t>
            </a:r>
            <a:r>
              <a:rPr lang="ja-JP" altLang="en-US" sz="1100" dirty="0"/>
              <a:t>章　調達）</a:t>
            </a:r>
            <a:endParaRPr lang="en-US" altLang="ja-JP" sz="1100" dirty="0"/>
          </a:p>
          <a:p>
            <a:pPr marL="439738" lvl="2" indent="0">
              <a:buNone/>
            </a:pPr>
            <a:r>
              <a:rPr lang="en-US" altLang="ja-JP" sz="1100" dirty="0" smtClean="0"/>
              <a:t>15</a:t>
            </a:r>
            <a:r>
              <a:rPr lang="ja-JP" altLang="en-US" sz="1100" dirty="0" err="1" smtClean="0"/>
              <a:t>．</a:t>
            </a:r>
            <a:r>
              <a:rPr lang="ja-JP" altLang="ja-JP" sz="1100" dirty="0"/>
              <a:t>情報システムＩＤ取得タイミング</a:t>
            </a:r>
            <a:endParaRPr lang="en-US" altLang="ja-JP" sz="1100" dirty="0"/>
          </a:p>
          <a:p>
            <a:pPr marL="439738" lvl="2" indent="0">
              <a:buNone/>
            </a:pPr>
            <a:r>
              <a:rPr lang="en-US" altLang="ja-JP" sz="1100" dirty="0" smtClean="0"/>
              <a:t>16</a:t>
            </a:r>
            <a:r>
              <a:rPr lang="ja-JP" altLang="en-US" sz="1100" dirty="0" err="1" smtClean="0"/>
              <a:t>．</a:t>
            </a:r>
            <a:r>
              <a:rPr lang="ja-JP" altLang="ja-JP" sz="1100" dirty="0"/>
              <a:t>調達仕様書記載内容</a:t>
            </a:r>
            <a:endParaRPr lang="en-US" altLang="ja-JP" sz="1100" dirty="0"/>
          </a:p>
          <a:p>
            <a:pPr marL="400050" lvl="1" indent="0">
              <a:buNone/>
            </a:pPr>
            <a:endParaRPr lang="en-US" altLang="ja-JP" sz="1100" dirty="0" smtClean="0">
              <a:solidFill>
                <a:srgbClr val="000000"/>
              </a:solidFill>
            </a:endParaRPr>
          </a:p>
          <a:p>
            <a:pPr marL="400050" lvl="1" indent="0">
              <a:buNone/>
            </a:pPr>
            <a:r>
              <a:rPr lang="ja-JP" altLang="en-US" sz="1100" dirty="0">
                <a:solidFill>
                  <a:srgbClr val="000000"/>
                </a:solidFill>
              </a:rPr>
              <a:t>　</a:t>
            </a:r>
            <a:r>
              <a:rPr lang="ja-JP" altLang="en-US" sz="1100" dirty="0" smtClean="0">
                <a:solidFill>
                  <a:srgbClr val="000000"/>
                </a:solidFill>
              </a:rPr>
              <a:t>（</a:t>
            </a:r>
            <a:r>
              <a:rPr lang="ja-JP" altLang="en-US" sz="1100" dirty="0"/>
              <a:t>第</a:t>
            </a:r>
            <a:r>
              <a:rPr lang="en-US" altLang="ja-JP" sz="1100" dirty="0"/>
              <a:t>7</a:t>
            </a:r>
            <a:r>
              <a:rPr lang="ja-JP" altLang="en-US" sz="1100" dirty="0"/>
              <a:t>章　設計・開発）</a:t>
            </a:r>
            <a:endParaRPr lang="en-US" altLang="ja-JP" sz="1100" dirty="0"/>
          </a:p>
          <a:p>
            <a:pPr marL="439738" lvl="2" indent="0">
              <a:buNone/>
            </a:pPr>
            <a:r>
              <a:rPr lang="en-US" altLang="ja-JP" sz="1100" dirty="0" smtClean="0"/>
              <a:t>17</a:t>
            </a:r>
            <a:r>
              <a:rPr lang="ja-JP" altLang="en-US" sz="1100" dirty="0" err="1" smtClean="0"/>
              <a:t>．</a:t>
            </a:r>
            <a:r>
              <a:rPr lang="ja-JP" altLang="ja-JP" sz="1100" dirty="0"/>
              <a:t>開発手法に応じた設計・開発作業の明確化</a:t>
            </a:r>
            <a:endParaRPr lang="en-US" altLang="ja-JP" sz="1100" dirty="0"/>
          </a:p>
          <a:p>
            <a:pPr marL="439738" lvl="2" indent="0">
              <a:buNone/>
            </a:pPr>
            <a:r>
              <a:rPr lang="en-US" altLang="ja-JP" sz="1100" dirty="0" smtClean="0"/>
              <a:t>18</a:t>
            </a:r>
            <a:r>
              <a:rPr lang="ja-JP" altLang="en-US" sz="1100" dirty="0" err="1" smtClean="0"/>
              <a:t>．</a:t>
            </a:r>
            <a:r>
              <a:rPr lang="ja-JP" altLang="ja-JP" sz="1100" dirty="0"/>
              <a:t>設計・開発における職員主体活動</a:t>
            </a:r>
            <a:endParaRPr lang="en-US" altLang="ja-JP" sz="1100" dirty="0"/>
          </a:p>
          <a:p>
            <a:pPr marL="439738" lvl="2" indent="0">
              <a:buNone/>
            </a:pPr>
            <a:r>
              <a:rPr lang="en-US" altLang="ja-JP" sz="1100" dirty="0" smtClean="0"/>
              <a:t>19</a:t>
            </a:r>
            <a:r>
              <a:rPr lang="ja-JP" altLang="en-US" sz="1100" dirty="0" err="1" smtClean="0"/>
              <a:t>．</a:t>
            </a:r>
            <a:r>
              <a:rPr lang="ja-JP" altLang="ja-JP" sz="1100" dirty="0" smtClean="0"/>
              <a:t>設計</a:t>
            </a:r>
            <a:r>
              <a:rPr lang="ja-JP" altLang="ja-JP" sz="1100" dirty="0"/>
              <a:t>・開発における移行・稼働に係る判定</a:t>
            </a:r>
            <a:endParaRPr lang="en-US" altLang="ja-JP" sz="1100" dirty="0"/>
          </a:p>
          <a:p>
            <a:pPr marL="400050" lvl="1" indent="0">
              <a:buNone/>
            </a:pPr>
            <a:endParaRPr lang="en-US" altLang="ja-JP" sz="1100" dirty="0" smtClean="0"/>
          </a:p>
          <a:p>
            <a:pPr marL="439738" lvl="1" indent="0">
              <a:buNone/>
            </a:pPr>
            <a:r>
              <a:rPr lang="ja-JP" altLang="en-US" sz="1100" dirty="0">
                <a:solidFill>
                  <a:srgbClr val="000000"/>
                </a:solidFill>
              </a:rPr>
              <a:t>　（</a:t>
            </a:r>
            <a:r>
              <a:rPr lang="ja-JP" altLang="en-US" sz="1100" dirty="0"/>
              <a:t>第</a:t>
            </a:r>
            <a:r>
              <a:rPr lang="en-US" altLang="ja-JP" sz="1100" dirty="0"/>
              <a:t>8</a:t>
            </a:r>
            <a:r>
              <a:rPr lang="ja-JP" altLang="en-US" sz="1100" dirty="0"/>
              <a:t>章　サービス・業務の運営と改善）</a:t>
            </a:r>
            <a:endParaRPr lang="en-US" altLang="ja-JP" sz="1100" dirty="0"/>
          </a:p>
          <a:p>
            <a:pPr marL="439738" lvl="2" indent="0">
              <a:buNone/>
            </a:pPr>
            <a:r>
              <a:rPr lang="en-US" altLang="ja-JP" sz="1100" dirty="0" smtClean="0"/>
              <a:t>20</a:t>
            </a:r>
            <a:r>
              <a:rPr lang="ja-JP" altLang="en-US" sz="1100" dirty="0" err="1" smtClean="0"/>
              <a:t>．</a:t>
            </a:r>
            <a:r>
              <a:rPr lang="ja-JP" altLang="ja-JP" sz="1100" dirty="0"/>
              <a:t>サービス・業務の運営と改善プロセス</a:t>
            </a:r>
            <a:endParaRPr lang="en-US" altLang="ja-JP" sz="1100" dirty="0"/>
          </a:p>
          <a:p>
            <a:pPr marL="400050" lvl="1" indent="0">
              <a:buNone/>
            </a:pPr>
            <a:endParaRPr lang="en-US" altLang="ja-JP" sz="1100" dirty="0">
              <a:solidFill>
                <a:srgbClr val="000000"/>
              </a:solidFill>
            </a:endParaRPr>
          </a:p>
          <a:p>
            <a:pPr marL="400050" lvl="1" indent="0">
              <a:buNone/>
            </a:pPr>
            <a:r>
              <a:rPr lang="ja-JP" altLang="en-US" sz="1100" dirty="0">
                <a:solidFill>
                  <a:srgbClr val="000000"/>
                </a:solidFill>
              </a:rPr>
              <a:t>　（</a:t>
            </a:r>
            <a:r>
              <a:rPr lang="ja-JP" altLang="en-US" sz="1100" dirty="0"/>
              <a:t>第</a:t>
            </a:r>
            <a:r>
              <a:rPr lang="en-US" altLang="ja-JP" sz="1100" dirty="0"/>
              <a:t>9</a:t>
            </a:r>
            <a:r>
              <a:rPr lang="ja-JP" altLang="en-US" sz="1100" dirty="0"/>
              <a:t>章　運用及び保守）</a:t>
            </a:r>
            <a:endParaRPr lang="en-US" altLang="ja-JP" sz="1100" dirty="0"/>
          </a:p>
          <a:p>
            <a:pPr marL="439738" lvl="2" indent="0">
              <a:buNone/>
            </a:pPr>
            <a:r>
              <a:rPr lang="en-US" altLang="ja-JP" sz="1100" dirty="0" smtClean="0"/>
              <a:t>21</a:t>
            </a:r>
            <a:r>
              <a:rPr lang="ja-JP" altLang="en-US" sz="1100" dirty="0" err="1" smtClean="0"/>
              <a:t>．</a:t>
            </a:r>
            <a:r>
              <a:rPr lang="ja-JP" altLang="ja-JP" sz="1100" dirty="0"/>
              <a:t>運用・保守における作業定義</a:t>
            </a:r>
            <a:endParaRPr lang="en-US" altLang="ja-JP" sz="1100" dirty="0"/>
          </a:p>
          <a:p>
            <a:pPr marL="439738" lvl="2" indent="0">
              <a:buNone/>
            </a:pPr>
            <a:r>
              <a:rPr lang="en-US" altLang="ja-JP" sz="1100" dirty="0" smtClean="0"/>
              <a:t>22</a:t>
            </a:r>
            <a:r>
              <a:rPr lang="ja-JP" altLang="en-US" sz="1100" dirty="0" err="1" smtClean="0"/>
              <a:t>．</a:t>
            </a:r>
            <a:r>
              <a:rPr lang="ja-JP" altLang="ja-JP" sz="1100" dirty="0"/>
              <a:t>運用・保守における情報システム現況確認</a:t>
            </a:r>
            <a:endParaRPr lang="en-US" altLang="ja-JP" sz="1100" dirty="0"/>
          </a:p>
          <a:p>
            <a:pPr marL="439738" lvl="2" indent="0">
              <a:buNone/>
            </a:pPr>
            <a:r>
              <a:rPr lang="en-US" altLang="ja-JP" sz="1100" dirty="0" smtClean="0"/>
              <a:t>23</a:t>
            </a:r>
            <a:r>
              <a:rPr lang="ja-JP" altLang="en-US" sz="1100" dirty="0" err="1" smtClean="0"/>
              <a:t>．</a:t>
            </a:r>
            <a:r>
              <a:rPr lang="ja-JP" altLang="ja-JP" sz="1100" dirty="0"/>
              <a:t>運用・保守における実績把握と改善</a:t>
            </a:r>
            <a:endParaRPr lang="en-US" altLang="ja-JP" sz="1100" dirty="0"/>
          </a:p>
          <a:p>
            <a:pPr marL="400050" lvl="1" indent="0">
              <a:buNone/>
            </a:pPr>
            <a:endParaRPr lang="en-US" altLang="ja-JP" sz="1100" dirty="0">
              <a:solidFill>
                <a:srgbClr val="000000"/>
              </a:solidFill>
            </a:endParaRPr>
          </a:p>
          <a:p>
            <a:pPr marL="400050" lvl="1" indent="0">
              <a:buNone/>
            </a:pPr>
            <a:r>
              <a:rPr lang="ja-JP" altLang="en-US" sz="1100" dirty="0">
                <a:solidFill>
                  <a:srgbClr val="000000"/>
                </a:solidFill>
              </a:rPr>
              <a:t>　（</a:t>
            </a:r>
            <a:r>
              <a:rPr lang="ja-JP" altLang="en-US" sz="1100" dirty="0"/>
              <a:t>第</a:t>
            </a:r>
            <a:r>
              <a:rPr lang="en-US" altLang="ja-JP" sz="1100" dirty="0"/>
              <a:t>10</a:t>
            </a:r>
            <a:r>
              <a:rPr lang="ja-JP" altLang="en-US" sz="1100" dirty="0"/>
              <a:t>章　システム監査）</a:t>
            </a:r>
            <a:endParaRPr lang="en-US" altLang="ja-JP" sz="1100" dirty="0"/>
          </a:p>
          <a:p>
            <a:pPr marL="439738" lvl="2" indent="0">
              <a:buNone/>
            </a:pPr>
            <a:r>
              <a:rPr lang="en-US" altLang="ja-JP" sz="1100" dirty="0" smtClean="0"/>
              <a:t>24</a:t>
            </a:r>
            <a:r>
              <a:rPr lang="ja-JP" altLang="en-US" sz="1100" dirty="0" err="1" smtClean="0"/>
              <a:t>．</a:t>
            </a:r>
            <a:r>
              <a:rPr lang="ja-JP" altLang="ja-JP" sz="1100" dirty="0"/>
              <a:t>システム監査の</a:t>
            </a:r>
            <a:r>
              <a:rPr lang="ja-JP" altLang="ja-JP" sz="1100" dirty="0" smtClean="0"/>
              <a:t>主体者</a:t>
            </a:r>
            <a:endParaRPr lang="en-US" altLang="ja-JP" sz="1100" dirty="0"/>
          </a:p>
        </p:txBody>
      </p:sp>
      <p:sp>
        <p:nvSpPr>
          <p:cNvPr id="4" name="スライド番号プレースホルダー 3"/>
          <p:cNvSpPr>
            <a:spLocks noGrp="1"/>
          </p:cNvSpPr>
          <p:nvPr>
            <p:ph type="sldNum" sz="quarter" idx="12"/>
          </p:nvPr>
        </p:nvSpPr>
        <p:spPr/>
        <p:txBody>
          <a:bodyPr/>
          <a:lstStyle/>
          <a:p>
            <a:pPr>
              <a:defRPr/>
            </a:pPr>
            <a:fld id="{10AC68E9-93AC-4EE7-A0E0-E98C161A901A}" type="slidenum">
              <a:rPr lang="ja-JP" altLang="en-US" smtClean="0"/>
              <a:pPr>
                <a:defRPr/>
              </a:pPr>
              <a:t>2</a:t>
            </a:fld>
            <a:endParaRPr lang="ja-JP" altLang="en-US" dirty="0"/>
          </a:p>
        </p:txBody>
      </p:sp>
    </p:spTree>
    <p:extLst>
      <p:ext uri="{BB962C8B-B14F-4D97-AF65-F5344CB8AC3E}">
        <p14:creationId xmlns:p14="http://schemas.microsoft.com/office/powerpoint/2010/main" val="22237912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１．概要</a:t>
            </a:r>
            <a:endParaRPr kumimoji="1" lang="ja-JP" altLang="en-US" dirty="0"/>
          </a:p>
        </p:txBody>
      </p:sp>
      <p:sp>
        <p:nvSpPr>
          <p:cNvPr id="6" name="テキスト プレースホルダー 5"/>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pPr>
              <a:defRPr/>
            </a:pPr>
            <a:fld id="{10AC68E9-93AC-4EE7-A0E0-E98C161A901A}" type="slidenum">
              <a:rPr lang="ja-JP" altLang="en-US" smtClean="0"/>
              <a:pPr>
                <a:defRPr/>
              </a:pPr>
              <a:t>3</a:t>
            </a:fld>
            <a:endParaRPr lang="ja-JP" altLang="en-US" dirty="0"/>
          </a:p>
        </p:txBody>
      </p:sp>
    </p:spTree>
    <p:extLst>
      <p:ext uri="{BB962C8B-B14F-4D97-AF65-F5344CB8AC3E}">
        <p14:creationId xmlns:p14="http://schemas.microsoft.com/office/powerpoint/2010/main" val="26849349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4</a:t>
            </a:fld>
            <a:endParaRPr lang="ja-JP" altLang="en-US" dirty="0"/>
          </a:p>
        </p:txBody>
      </p:sp>
      <p:sp>
        <p:nvSpPr>
          <p:cNvPr id="5" name="タイトル 4"/>
          <p:cNvSpPr>
            <a:spLocks noGrp="1"/>
          </p:cNvSpPr>
          <p:nvPr>
            <p:ph type="title"/>
          </p:nvPr>
        </p:nvSpPr>
        <p:spPr/>
        <p:txBody>
          <a:bodyPr/>
          <a:lstStyle/>
          <a:p>
            <a:r>
              <a:rPr lang="en-US" altLang="ja-JP" sz="2800" dirty="0" smtClean="0"/>
              <a:t>1-1</a:t>
            </a:r>
            <a:r>
              <a:rPr lang="ja-JP" altLang="en-US" sz="2800" dirty="0" err="1"/>
              <a:t>．</a:t>
            </a:r>
            <a:r>
              <a:rPr kumimoji="1" lang="ja-JP" altLang="en-US" sz="2800" dirty="0" smtClean="0"/>
              <a:t>標準ガイドラインの概要</a:t>
            </a:r>
            <a:endParaRPr kumimoji="1" lang="ja-JP" altLang="en-US" sz="2800" dirty="0"/>
          </a:p>
        </p:txBody>
      </p:sp>
      <p:sp>
        <p:nvSpPr>
          <p:cNvPr id="6" name="ホームベース 5"/>
          <p:cNvSpPr/>
          <p:nvPr/>
        </p:nvSpPr>
        <p:spPr>
          <a:xfrm>
            <a:off x="2783721" y="3140968"/>
            <a:ext cx="5456419" cy="36004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ホームベース 6"/>
          <p:cNvSpPr/>
          <p:nvPr/>
        </p:nvSpPr>
        <p:spPr>
          <a:xfrm>
            <a:off x="488504" y="3140968"/>
            <a:ext cx="1946168" cy="36004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bwMode="auto">
          <a:xfrm>
            <a:off x="117548" y="804367"/>
            <a:ext cx="9659988" cy="966386"/>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spAutoFit/>
          </a:bodyPr>
          <a:lstStyle/>
          <a:p>
            <a:pPr>
              <a:lnSpc>
                <a:spcPct val="120000"/>
              </a:lnSpc>
            </a:pPr>
            <a:r>
              <a:rPr lang="ja-JP" altLang="en-US" sz="1600" b="0" dirty="0" smtClean="0">
                <a:latin typeface="メイリオ" panose="020B0604030504040204" pitchFamily="50" charset="-128"/>
                <a:ea typeface="メイリオ" panose="020B0604030504040204" pitchFamily="50" charset="-128"/>
                <a:cs typeface="メイリオ" panose="020B0604030504040204" pitchFamily="50" charset="-128"/>
              </a:rPr>
              <a:t>「デジタル・ガバメント推進標準ガイドライン」と</a:t>
            </a:r>
            <a:r>
              <a:rPr lang="ja-JP" altLang="en-US" sz="1600" b="0" dirty="0">
                <a:latin typeface="メイリオ" panose="020B0604030504040204" pitchFamily="50" charset="-128"/>
                <a:ea typeface="メイリオ" panose="020B0604030504040204" pitchFamily="50" charset="-128"/>
                <a:cs typeface="メイリオ" panose="020B0604030504040204" pitchFamily="50" charset="-128"/>
              </a:rPr>
              <a:t>は</a:t>
            </a:r>
            <a:r>
              <a:rPr lang="ja-JP" altLang="en-US" sz="1600" b="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u="sng" dirty="0" smtClean="0">
                <a:latin typeface="メイリオ" panose="020B0604030504040204" pitchFamily="50" charset="-128"/>
                <a:ea typeface="メイリオ" panose="020B0604030504040204" pitchFamily="50" charset="-128"/>
                <a:cs typeface="メイリオ" panose="020B0604030504040204" pitchFamily="50" charset="-128"/>
              </a:rPr>
              <a:t>サービス・業務改革（ＢＰＲ）を推進</a:t>
            </a:r>
            <a:r>
              <a:rPr lang="ja-JP" altLang="en-US" sz="1600" b="0" dirty="0" smtClean="0">
                <a:latin typeface="メイリオ" panose="020B0604030504040204" pitchFamily="50" charset="-128"/>
                <a:ea typeface="メイリオ" panose="020B0604030504040204" pitchFamily="50" charset="-128"/>
                <a:cs typeface="メイリオ" panose="020B0604030504040204" pitchFamily="50" charset="-128"/>
              </a:rPr>
              <a:t>するために必要となる</a:t>
            </a:r>
            <a:r>
              <a:rPr lang="ja-JP" altLang="ja-JP" sz="1600" b="0" dirty="0" smtClean="0">
                <a:latin typeface="メイリオ" panose="020B0604030504040204" pitchFamily="50" charset="-128"/>
                <a:ea typeface="メイリオ" panose="020B0604030504040204" pitchFamily="50" charset="-128"/>
                <a:cs typeface="メイリオ" panose="020B0604030504040204" pitchFamily="50" charset="-128"/>
              </a:rPr>
              <a:t>政府</a:t>
            </a:r>
            <a:r>
              <a:rPr lang="ja-JP" altLang="ja-JP" sz="1600" b="0" dirty="0">
                <a:latin typeface="メイリオ" panose="020B0604030504040204" pitchFamily="50" charset="-128"/>
                <a:ea typeface="メイリオ" panose="020B0604030504040204" pitchFamily="50" charset="-128"/>
                <a:cs typeface="メイリオ" panose="020B0604030504040204" pitchFamily="50" charset="-128"/>
              </a:rPr>
              <a:t>情報システムの標準的な整備及び管理について、その</a:t>
            </a:r>
            <a:r>
              <a:rPr lang="ja-JP" altLang="ja-JP" sz="1600" u="sng" dirty="0">
                <a:latin typeface="メイリオ" panose="020B0604030504040204" pitchFamily="50" charset="-128"/>
                <a:ea typeface="メイリオ" panose="020B0604030504040204" pitchFamily="50" charset="-128"/>
                <a:cs typeface="メイリオ" panose="020B0604030504040204" pitchFamily="50" charset="-128"/>
              </a:rPr>
              <a:t>手続・手順</a:t>
            </a:r>
            <a:r>
              <a:rPr lang="ja-JP" altLang="ja-JP" sz="1600" b="0" dirty="0">
                <a:latin typeface="メイリオ" panose="020B0604030504040204" pitchFamily="50" charset="-128"/>
                <a:ea typeface="メイリオ" panose="020B0604030504040204" pitchFamily="50" charset="-128"/>
                <a:cs typeface="メイリオ" panose="020B0604030504040204" pitchFamily="50" charset="-128"/>
              </a:rPr>
              <a:t>に関する基本的な方針及び事項並びに政府内の</a:t>
            </a:r>
            <a:r>
              <a:rPr lang="ja-JP" altLang="ja-JP" sz="1600" u="sng" dirty="0">
                <a:latin typeface="メイリオ" panose="020B0604030504040204" pitchFamily="50" charset="-128"/>
                <a:ea typeface="メイリオ" panose="020B0604030504040204" pitchFamily="50" charset="-128"/>
                <a:cs typeface="メイリオ" panose="020B0604030504040204" pitchFamily="50" charset="-128"/>
              </a:rPr>
              <a:t>各組織の役割</a:t>
            </a:r>
            <a:r>
              <a:rPr lang="ja-JP" altLang="ja-JP" sz="1600" b="0" dirty="0">
                <a:latin typeface="メイリオ" panose="020B0604030504040204" pitchFamily="50" charset="-128"/>
                <a:ea typeface="メイリオ" panose="020B0604030504040204" pitchFamily="50" charset="-128"/>
                <a:cs typeface="メイリオ" panose="020B0604030504040204" pitchFamily="50" charset="-128"/>
              </a:rPr>
              <a:t>等を定める体系的な政府共通のルール</a:t>
            </a:r>
            <a:r>
              <a:rPr lang="ja-JP" altLang="en-US" sz="1600" b="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600" b="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テキスト ボックス 9"/>
          <p:cNvSpPr txBox="1"/>
          <p:nvPr/>
        </p:nvSpPr>
        <p:spPr>
          <a:xfrm>
            <a:off x="381132" y="2636912"/>
            <a:ext cx="1190894" cy="1422985"/>
          </a:xfrm>
          <a:prstGeom prst="rect">
            <a:avLst/>
          </a:prstGeom>
          <a:solidFill>
            <a:schemeClr val="bg1"/>
          </a:solidFill>
          <a:ln w="6350">
            <a:solidFill>
              <a:schemeClr val="tx1"/>
            </a:solidFill>
            <a:prstDash val="dash"/>
          </a:ln>
        </p:spPr>
        <p:txBody>
          <a:bodyPr vert="horz" wrap="square" lIns="36000" tIns="36000" rIns="36000" bIns="36000" rtlCol="0" anchor="ctr" anchorCtr="0">
            <a:noAutofit/>
          </a:bodyPr>
          <a:lstStyle/>
          <a:p>
            <a:pPr algn="ctr">
              <a:lnSpc>
                <a:spcPct val="120000"/>
              </a:lnSpc>
            </a:pPr>
            <a:r>
              <a:rPr kumimoji="1" lang="ja-JP" altLang="en-US" sz="1100" b="0" dirty="0" smtClean="0">
                <a:latin typeface="メイリオ" panose="020B0604030504040204" pitchFamily="50" charset="-128"/>
                <a:ea typeface="メイリオ" panose="020B0604030504040204" pitchFamily="50" charset="-128"/>
                <a:cs typeface="メイリオ" panose="020B0604030504040204" pitchFamily="50" charset="-128"/>
              </a:rPr>
              <a:t>業務・システム</a:t>
            </a:r>
            <a:endParaRPr kumimoji="1" lang="en-US" altLang="ja-JP" sz="1100" b="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lnSpc>
                <a:spcPct val="120000"/>
              </a:lnSpc>
            </a:pPr>
            <a:r>
              <a:rPr lang="ja-JP" altLang="en-US" sz="1100" b="0" dirty="0" smtClean="0">
                <a:latin typeface="メイリオ" panose="020B0604030504040204" pitchFamily="50" charset="-128"/>
                <a:ea typeface="メイリオ" panose="020B0604030504040204" pitchFamily="50" charset="-128"/>
                <a:cs typeface="メイリオ" panose="020B0604030504040204" pitchFamily="50" charset="-128"/>
              </a:rPr>
              <a:t>最適化指針</a:t>
            </a:r>
            <a:endParaRPr lang="en-US" altLang="ja-JP" sz="1100" b="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lnSpc>
                <a:spcPct val="120000"/>
              </a:lnSpc>
            </a:pPr>
            <a:r>
              <a:rPr kumimoji="1" lang="ja-JP" altLang="en-US" sz="1100" b="0" dirty="0" smtClean="0">
                <a:latin typeface="メイリオ" panose="020B0604030504040204" pitchFamily="50" charset="-128"/>
                <a:ea typeface="メイリオ" panose="020B0604030504040204" pitchFamily="50" charset="-128"/>
                <a:cs typeface="メイリオ" panose="020B0604030504040204" pitchFamily="50" charset="-128"/>
              </a:rPr>
              <a:t>（ガイドライン）</a:t>
            </a:r>
            <a:endParaRPr kumimoji="1" lang="ja-JP" altLang="en-US" sz="1100" b="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10"/>
          <p:cNvSpPr txBox="1"/>
          <p:nvPr/>
        </p:nvSpPr>
        <p:spPr>
          <a:xfrm>
            <a:off x="2576735" y="2636912"/>
            <a:ext cx="1216325" cy="1422985"/>
          </a:xfrm>
          <a:prstGeom prst="rect">
            <a:avLst/>
          </a:prstGeom>
          <a:gradFill flip="none" rotWithShape="1">
            <a:gsLst>
              <a:gs pos="100000">
                <a:schemeClr val="bg1"/>
              </a:gs>
              <a:gs pos="0">
                <a:schemeClr val="accent6">
                  <a:lumMod val="20000"/>
                  <a:lumOff val="80000"/>
                </a:schemeClr>
              </a:gs>
              <a:gs pos="100000">
                <a:srgbClr val="E6EDF6">
                  <a:shade val="100000"/>
                  <a:satMod val="115000"/>
                </a:srgbClr>
              </a:gs>
            </a:gsLst>
            <a:lin ang="13500000" scaled="1"/>
            <a:tileRect/>
          </a:gradFill>
          <a:ln w="6350">
            <a:solidFill>
              <a:schemeClr val="tx1"/>
            </a:solidFill>
          </a:ln>
        </p:spPr>
        <p:txBody>
          <a:bodyPr vert="horz" wrap="square" lIns="36000" tIns="36000" rIns="36000" bIns="36000" rtlCol="0" anchor="ctr" anchorCtr="0">
            <a:noAutofit/>
          </a:bodyPr>
          <a:lstStyle/>
          <a:p>
            <a:pPr algn="ctr">
              <a:lnSpc>
                <a:spcPct val="120000"/>
              </a:lnSpc>
            </a:pPr>
            <a:endParaRPr kumimoji="1" lang="en-US" altLang="ja-JP" sz="900" b="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lnSpc>
                <a:spcPct val="120000"/>
              </a:lnSpc>
            </a:pPr>
            <a:r>
              <a:rPr kumimoji="1" lang="ja-JP" altLang="en-US" sz="900" b="0" dirty="0" smtClean="0">
                <a:latin typeface="メイリオ" panose="020B0604030504040204" pitchFamily="50" charset="-128"/>
                <a:ea typeface="メイリオ" panose="020B0604030504040204" pitchFamily="50" charset="-128"/>
                <a:cs typeface="メイリオ" panose="020B0604030504040204" pitchFamily="50" charset="-128"/>
              </a:rPr>
              <a:t>政府情報システムに関する整備及び管理に関する</a:t>
            </a:r>
            <a:r>
              <a:rPr kumimoji="1" lang="en-US" altLang="ja-JP" sz="900" b="0" dirty="0" smtClean="0">
                <a:latin typeface="メイリオ" panose="020B0604030504040204" pitchFamily="50" charset="-128"/>
                <a:ea typeface="メイリオ" panose="020B0604030504040204" pitchFamily="50" charset="-128"/>
                <a:cs typeface="メイリオ" panose="020B0604030504040204" pitchFamily="50" charset="-128"/>
              </a:rPr>
              <a:t/>
            </a:r>
            <a:br>
              <a:rPr kumimoji="1" lang="en-US" altLang="ja-JP" sz="900" b="0" dirty="0" smtClean="0">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100" dirty="0" smtClean="0">
                <a:latin typeface="メイリオ" panose="020B0604030504040204" pitchFamily="50" charset="-128"/>
                <a:ea typeface="メイリオ" panose="020B0604030504040204" pitchFamily="50" charset="-128"/>
                <a:cs typeface="メイリオ" panose="020B0604030504040204" pitchFamily="50" charset="-128"/>
              </a:rPr>
              <a:t>標準ガイドライン</a:t>
            </a:r>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p:cNvSpPr txBox="1"/>
          <p:nvPr/>
        </p:nvSpPr>
        <p:spPr>
          <a:xfrm>
            <a:off x="5960100" y="2636912"/>
            <a:ext cx="1228795" cy="1422985"/>
          </a:xfrm>
          <a:prstGeom prst="rect">
            <a:avLst/>
          </a:prstGeom>
          <a:gradFill flip="none" rotWithShape="1">
            <a:gsLst>
              <a:gs pos="100000">
                <a:schemeClr val="bg1"/>
              </a:gs>
              <a:gs pos="0">
                <a:schemeClr val="accent6">
                  <a:lumMod val="20000"/>
                  <a:lumOff val="80000"/>
                </a:schemeClr>
              </a:gs>
              <a:gs pos="100000">
                <a:srgbClr val="E6EDF6">
                  <a:shade val="100000"/>
                  <a:satMod val="115000"/>
                </a:srgbClr>
              </a:gs>
            </a:gsLst>
            <a:lin ang="13500000" scaled="1"/>
            <a:tileRect/>
          </a:gradFill>
          <a:ln w="6350">
            <a:solidFill>
              <a:schemeClr val="tx1"/>
            </a:solidFill>
          </a:ln>
        </p:spPr>
        <p:txBody>
          <a:bodyPr vert="horz" wrap="square" lIns="36000" tIns="36000" rIns="36000" bIns="36000" rtlCol="0" anchor="ctr" anchorCtr="0">
            <a:noAutofit/>
          </a:bodyPr>
          <a:lstStyle/>
          <a:p>
            <a:pPr algn="ctr">
              <a:lnSpc>
                <a:spcPct val="120000"/>
              </a:lnSpc>
            </a:pPr>
            <a:r>
              <a:rPr kumimoji="1" lang="ja-JP" altLang="en-US" sz="900" b="0" dirty="0" smtClean="0">
                <a:latin typeface="メイリオ" panose="020B0604030504040204" pitchFamily="50" charset="-128"/>
                <a:ea typeface="メイリオ" panose="020B0604030504040204" pitchFamily="50" charset="-128"/>
                <a:cs typeface="メイリオ" panose="020B0604030504040204" pitchFamily="50" charset="-128"/>
              </a:rPr>
              <a:t>デジタル・ガバメント推進</a:t>
            </a:r>
            <a:r>
              <a:rPr kumimoji="1" lang="en-US" altLang="ja-JP" sz="900" b="0" dirty="0" smtClean="0">
                <a:latin typeface="メイリオ" panose="020B0604030504040204" pitchFamily="50" charset="-128"/>
                <a:ea typeface="メイリオ" panose="020B0604030504040204" pitchFamily="50" charset="-128"/>
                <a:cs typeface="メイリオ" panose="020B0604030504040204" pitchFamily="50" charset="-128"/>
              </a:rPr>
              <a:t/>
            </a:r>
            <a:br>
              <a:rPr kumimoji="1" lang="en-US" altLang="ja-JP" sz="900" b="0" dirty="0" smtClean="0">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100" dirty="0" smtClean="0">
                <a:latin typeface="メイリオ" panose="020B0604030504040204" pitchFamily="50" charset="-128"/>
                <a:ea typeface="メイリオ" panose="020B0604030504040204" pitchFamily="50" charset="-128"/>
                <a:cs typeface="メイリオ" panose="020B0604030504040204" pitchFamily="50" charset="-128"/>
              </a:rPr>
              <a:t>標準ガイドライン</a:t>
            </a:r>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テキスト ボックス 12"/>
          <p:cNvSpPr txBox="1"/>
          <p:nvPr/>
        </p:nvSpPr>
        <p:spPr>
          <a:xfrm>
            <a:off x="1904023" y="3501008"/>
            <a:ext cx="708730" cy="292763"/>
          </a:xfrm>
          <a:prstGeom prst="rect">
            <a:avLst/>
          </a:prstGeom>
          <a:noFill/>
        </p:spPr>
        <p:txBody>
          <a:bodyPr wrap="square" lIns="36000" tIns="36000" rIns="36000" bIns="36000" rtlCol="0">
            <a:spAutoFit/>
          </a:bodyPr>
          <a:lstStyle/>
          <a:p>
            <a:pPr algn="ctr">
              <a:lnSpc>
                <a:spcPct val="130000"/>
              </a:lnSpc>
            </a:pPr>
            <a:r>
              <a:rPr kumimoji="1" lang="ja-JP" altLang="en-US" sz="1100" b="0" dirty="0" smtClean="0">
                <a:latin typeface="メイリオ" panose="020B0604030504040204" pitchFamily="50" charset="-128"/>
                <a:ea typeface="メイリオ" panose="020B0604030504040204" pitchFamily="50" charset="-128"/>
                <a:cs typeface="メイリオ" panose="020B0604030504040204" pitchFamily="50" charset="-128"/>
              </a:rPr>
              <a:t>廃止</a:t>
            </a:r>
            <a:endParaRPr kumimoji="1" lang="ja-JP" altLang="en-US" sz="1100" b="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13"/>
          <p:cNvSpPr txBox="1"/>
          <p:nvPr/>
        </p:nvSpPr>
        <p:spPr>
          <a:xfrm>
            <a:off x="436310" y="4106527"/>
            <a:ext cx="1105347" cy="472813"/>
          </a:xfrm>
          <a:prstGeom prst="rect">
            <a:avLst/>
          </a:prstGeom>
          <a:noFill/>
        </p:spPr>
        <p:txBody>
          <a:bodyPr wrap="square" lIns="36000" tIns="36000" rIns="36000" bIns="36000" rtlCol="0">
            <a:spAutoFit/>
          </a:bodyPr>
          <a:lstStyle/>
          <a:p>
            <a:pPr algn="ctr">
              <a:lnSpc>
                <a:spcPct val="130000"/>
              </a:lnSpc>
            </a:pPr>
            <a:r>
              <a:rPr kumimoji="1" lang="en-US" altLang="ja-JP" sz="1000" dirty="0" smtClean="0">
                <a:latin typeface="メイリオ" panose="020B0604030504040204" pitchFamily="50" charset="-128"/>
                <a:ea typeface="メイリオ" panose="020B0604030504040204" pitchFamily="50" charset="-128"/>
                <a:cs typeface="メイリオ" panose="020B0604030504040204" pitchFamily="50" charset="-128"/>
              </a:rPr>
              <a:t>2006</a:t>
            </a:r>
            <a:r>
              <a:rPr kumimoji="1"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000" b="0" dirty="0">
                <a:latin typeface="メイリオ" panose="020B0604030504040204" pitchFamily="50" charset="-128"/>
                <a:ea typeface="メイリオ" panose="020B0604030504040204" pitchFamily="50" charset="-128"/>
                <a:cs typeface="メイリオ" panose="020B0604030504040204" pitchFamily="50" charset="-128"/>
              </a:rPr>
              <a:t/>
            </a:r>
            <a:br>
              <a:rPr lang="en-US" altLang="ja-JP" sz="1000" b="0" dirty="0">
                <a:latin typeface="メイリオ" panose="020B0604030504040204" pitchFamily="50" charset="-128"/>
                <a:ea typeface="メイリオ" panose="020B0604030504040204" pitchFamily="50" charset="-128"/>
                <a:cs typeface="メイリオ" panose="020B0604030504040204" pitchFamily="50" charset="-128"/>
              </a:rPr>
            </a:br>
            <a:r>
              <a:rPr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rPr>
              <a:t>CIO</a:t>
            </a: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連絡会議</a:t>
            </a:r>
            <a:r>
              <a:rPr lang="ja-JP" altLang="en-US" sz="1000" b="0" dirty="0">
                <a:latin typeface="メイリオ" panose="020B0604030504040204" pitchFamily="50" charset="-128"/>
                <a:ea typeface="メイリオ" panose="020B0604030504040204" pitchFamily="50" charset="-128"/>
                <a:cs typeface="メイリオ" panose="020B0604030504040204" pitchFamily="50" charset="-128"/>
              </a:rPr>
              <a:t>決定</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テキスト ボックス 14"/>
          <p:cNvSpPr txBox="1"/>
          <p:nvPr/>
        </p:nvSpPr>
        <p:spPr>
          <a:xfrm>
            <a:off x="2576736" y="4106527"/>
            <a:ext cx="1105347" cy="472813"/>
          </a:xfrm>
          <a:prstGeom prst="rect">
            <a:avLst/>
          </a:prstGeom>
          <a:noFill/>
        </p:spPr>
        <p:txBody>
          <a:bodyPr wrap="square" lIns="36000" tIns="36000" rIns="36000" bIns="36000" rtlCol="0">
            <a:spAutoFit/>
          </a:bodyPr>
          <a:lstStyle/>
          <a:p>
            <a:pPr algn="ctr">
              <a:lnSpc>
                <a:spcPct val="130000"/>
              </a:lnSpc>
            </a:pPr>
            <a:r>
              <a:rPr kumimoji="1" lang="en-US" altLang="ja-JP" sz="1000" dirty="0" smtClean="0">
                <a:latin typeface="メイリオ" panose="020B0604030504040204" pitchFamily="50" charset="-128"/>
                <a:ea typeface="メイリオ" panose="020B0604030504040204" pitchFamily="50" charset="-128"/>
                <a:cs typeface="メイリオ" panose="020B0604030504040204" pitchFamily="50" charset="-128"/>
              </a:rPr>
              <a:t>2014</a:t>
            </a:r>
            <a:r>
              <a:rPr kumimoji="1"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000" dirty="0" smtClean="0">
                <a:latin typeface="メイリオ" panose="020B0604030504040204" pitchFamily="50" charset="-128"/>
                <a:ea typeface="メイリオ" panose="020B0604030504040204" pitchFamily="50" charset="-128"/>
                <a:cs typeface="メイリオ" panose="020B0604030504040204" pitchFamily="50" charset="-128"/>
              </a:rPr>
              <a:t>12</a:t>
            </a:r>
            <a:r>
              <a:rPr kumimoji="1"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000" b="0" dirty="0">
                <a:latin typeface="メイリオ" panose="020B0604030504040204" pitchFamily="50" charset="-128"/>
                <a:ea typeface="メイリオ" panose="020B0604030504040204" pitchFamily="50" charset="-128"/>
                <a:cs typeface="メイリオ" panose="020B0604030504040204" pitchFamily="50" charset="-128"/>
              </a:rPr>
              <a:t/>
            </a:r>
            <a:br>
              <a:rPr lang="en-US" altLang="ja-JP" sz="1000" b="0" dirty="0">
                <a:latin typeface="メイリオ" panose="020B0604030504040204" pitchFamily="50" charset="-128"/>
                <a:ea typeface="メイリオ" panose="020B0604030504040204" pitchFamily="50" charset="-128"/>
                <a:cs typeface="メイリオ" panose="020B0604030504040204" pitchFamily="50" charset="-128"/>
              </a:rPr>
            </a:br>
            <a:r>
              <a:rPr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rPr>
              <a:t>CIO</a:t>
            </a: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連絡会議</a:t>
            </a:r>
            <a:r>
              <a:rPr lang="ja-JP" altLang="en-US" sz="1000" b="0" dirty="0">
                <a:latin typeface="メイリオ" panose="020B0604030504040204" pitchFamily="50" charset="-128"/>
                <a:ea typeface="メイリオ" panose="020B0604030504040204" pitchFamily="50" charset="-128"/>
                <a:cs typeface="メイリオ" panose="020B0604030504040204" pitchFamily="50" charset="-128"/>
              </a:rPr>
              <a:t>決定</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テキスト ボックス 15"/>
          <p:cNvSpPr txBox="1"/>
          <p:nvPr/>
        </p:nvSpPr>
        <p:spPr>
          <a:xfrm>
            <a:off x="4261100" y="2636912"/>
            <a:ext cx="1204813" cy="1422985"/>
          </a:xfrm>
          <a:prstGeom prst="rect">
            <a:avLst/>
          </a:prstGeom>
          <a:gradFill flip="none" rotWithShape="1">
            <a:gsLst>
              <a:gs pos="100000">
                <a:schemeClr val="bg1"/>
              </a:gs>
              <a:gs pos="0">
                <a:schemeClr val="accent6">
                  <a:lumMod val="20000"/>
                  <a:lumOff val="80000"/>
                </a:schemeClr>
              </a:gs>
              <a:gs pos="100000">
                <a:srgbClr val="E6EDF6">
                  <a:shade val="100000"/>
                  <a:satMod val="115000"/>
                </a:srgbClr>
              </a:gs>
            </a:gsLst>
            <a:lin ang="13500000" scaled="1"/>
            <a:tileRect/>
          </a:gradFill>
          <a:ln w="6350">
            <a:solidFill>
              <a:schemeClr val="tx1"/>
            </a:solidFill>
          </a:ln>
        </p:spPr>
        <p:txBody>
          <a:bodyPr vert="horz" wrap="square" lIns="36000" tIns="36000" rIns="36000" bIns="36000" rtlCol="0" anchor="ctr" anchorCtr="0">
            <a:noAutofit/>
          </a:bodyPr>
          <a:lstStyle/>
          <a:p>
            <a:pPr algn="ctr">
              <a:lnSpc>
                <a:spcPct val="120000"/>
              </a:lnSpc>
            </a:pPr>
            <a:endParaRPr kumimoji="1" lang="en-US" altLang="ja-JP" sz="900" b="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lnSpc>
                <a:spcPct val="120000"/>
              </a:lnSpc>
            </a:pPr>
            <a:r>
              <a:rPr kumimoji="1" lang="ja-JP" altLang="en-US" sz="900" b="0" dirty="0" smtClean="0">
                <a:latin typeface="メイリオ" panose="020B0604030504040204" pitchFamily="50" charset="-128"/>
                <a:ea typeface="メイリオ" panose="020B0604030504040204" pitchFamily="50" charset="-128"/>
                <a:cs typeface="メイリオ" panose="020B0604030504040204" pitchFamily="50" charset="-128"/>
              </a:rPr>
              <a:t>政府情報システムに関する整備及び管理に関する</a:t>
            </a:r>
            <a:r>
              <a:rPr kumimoji="1" lang="en-US" altLang="ja-JP" sz="900" b="0" dirty="0" smtClean="0">
                <a:latin typeface="メイリオ" panose="020B0604030504040204" pitchFamily="50" charset="-128"/>
                <a:ea typeface="メイリオ" panose="020B0604030504040204" pitchFamily="50" charset="-128"/>
                <a:cs typeface="メイリオ" panose="020B0604030504040204" pitchFamily="50" charset="-128"/>
              </a:rPr>
              <a:t/>
            </a:r>
            <a:br>
              <a:rPr kumimoji="1" lang="en-US" altLang="ja-JP" sz="900" b="0" dirty="0" smtClean="0">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100" dirty="0" smtClean="0">
                <a:latin typeface="メイリオ" panose="020B0604030504040204" pitchFamily="50" charset="-128"/>
                <a:ea typeface="メイリオ" panose="020B0604030504040204" pitchFamily="50" charset="-128"/>
                <a:cs typeface="メイリオ" panose="020B0604030504040204" pitchFamily="50" charset="-128"/>
              </a:rPr>
              <a:t>標準ガイドライン</a:t>
            </a:r>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テキスト ボックス 16"/>
          <p:cNvSpPr txBox="1"/>
          <p:nvPr/>
        </p:nvSpPr>
        <p:spPr>
          <a:xfrm>
            <a:off x="4240484" y="4106527"/>
            <a:ext cx="1105347" cy="472813"/>
          </a:xfrm>
          <a:prstGeom prst="rect">
            <a:avLst/>
          </a:prstGeom>
          <a:noFill/>
        </p:spPr>
        <p:txBody>
          <a:bodyPr wrap="square" lIns="36000" tIns="36000" rIns="36000" bIns="36000" rtlCol="0">
            <a:spAutoFit/>
          </a:bodyPr>
          <a:lstStyle/>
          <a:p>
            <a:pPr algn="ctr">
              <a:lnSpc>
                <a:spcPct val="130000"/>
              </a:lnSpc>
            </a:pPr>
            <a:r>
              <a:rPr kumimoji="1" lang="en-US" altLang="ja-JP" sz="1000" dirty="0" smtClean="0">
                <a:latin typeface="メイリオ" panose="020B0604030504040204" pitchFamily="50" charset="-128"/>
                <a:ea typeface="メイリオ" panose="020B0604030504040204" pitchFamily="50" charset="-128"/>
                <a:cs typeface="メイリオ" panose="020B0604030504040204" pitchFamily="50" charset="-128"/>
              </a:rPr>
              <a:t>2017</a:t>
            </a:r>
            <a:r>
              <a:rPr kumimoji="1"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5</a:t>
            </a:r>
            <a:r>
              <a:rPr kumimoji="1"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000" b="0" dirty="0">
                <a:latin typeface="メイリオ" panose="020B0604030504040204" pitchFamily="50" charset="-128"/>
                <a:ea typeface="メイリオ" panose="020B0604030504040204" pitchFamily="50" charset="-128"/>
                <a:cs typeface="メイリオ" panose="020B0604030504040204" pitchFamily="50" charset="-128"/>
              </a:rPr>
              <a:t/>
            </a:r>
            <a:br>
              <a:rPr lang="en-US" altLang="ja-JP" sz="1000" b="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改定</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p:cNvSpPr txBox="1"/>
          <p:nvPr/>
        </p:nvSpPr>
        <p:spPr>
          <a:xfrm>
            <a:off x="6015668" y="4106527"/>
            <a:ext cx="1105347" cy="472813"/>
          </a:xfrm>
          <a:prstGeom prst="rect">
            <a:avLst/>
          </a:prstGeom>
          <a:noFill/>
        </p:spPr>
        <p:txBody>
          <a:bodyPr wrap="square" lIns="36000" tIns="36000" rIns="36000" bIns="36000" rtlCol="0">
            <a:spAutoFit/>
          </a:bodyPr>
          <a:lstStyle/>
          <a:p>
            <a:pPr algn="ctr">
              <a:lnSpc>
                <a:spcPct val="130000"/>
              </a:lnSpc>
            </a:pPr>
            <a:r>
              <a:rPr kumimoji="1" lang="en-US" altLang="ja-JP" sz="1000" dirty="0" smtClean="0">
                <a:latin typeface="メイリオ" panose="020B0604030504040204" pitchFamily="50" charset="-128"/>
                <a:ea typeface="メイリオ" panose="020B0604030504040204" pitchFamily="50" charset="-128"/>
                <a:cs typeface="メイリオ" panose="020B0604030504040204" pitchFamily="50" charset="-128"/>
              </a:rPr>
              <a:t>2018</a:t>
            </a:r>
            <a:r>
              <a:rPr kumimoji="1"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000" dirty="0" smtClean="0">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000" b="0" dirty="0">
                <a:latin typeface="メイリオ" panose="020B0604030504040204" pitchFamily="50" charset="-128"/>
                <a:ea typeface="メイリオ" panose="020B0604030504040204" pitchFamily="50" charset="-128"/>
                <a:cs typeface="メイリオ" panose="020B0604030504040204" pitchFamily="50" charset="-128"/>
              </a:rPr>
              <a:t/>
            </a:r>
            <a:br>
              <a:rPr lang="en-US" altLang="ja-JP" sz="1000" b="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改定</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テキスト ボックス 18"/>
          <p:cNvSpPr txBox="1"/>
          <p:nvPr/>
        </p:nvSpPr>
        <p:spPr>
          <a:xfrm>
            <a:off x="8312149" y="4106527"/>
            <a:ext cx="1105347" cy="472813"/>
          </a:xfrm>
          <a:prstGeom prst="rect">
            <a:avLst/>
          </a:prstGeom>
          <a:noFill/>
        </p:spPr>
        <p:txBody>
          <a:bodyPr wrap="square" lIns="36000" tIns="36000" rIns="36000" bIns="36000" rtlCol="0">
            <a:spAutoFit/>
          </a:bodyPr>
          <a:lstStyle/>
          <a:p>
            <a:pPr algn="ctr">
              <a:lnSpc>
                <a:spcPct val="130000"/>
              </a:lnSpc>
            </a:pPr>
            <a:r>
              <a:rPr kumimoji="1" lang="en-US" altLang="ja-JP" sz="1000" dirty="0" smtClean="0">
                <a:latin typeface="メイリオ" panose="020B0604030504040204" pitchFamily="50" charset="-128"/>
                <a:ea typeface="メイリオ" panose="020B0604030504040204" pitchFamily="50" charset="-128"/>
                <a:cs typeface="メイリオ" panose="020B0604030504040204" pitchFamily="50" charset="-128"/>
              </a:rPr>
              <a:t>2019</a:t>
            </a:r>
            <a:r>
              <a:rPr kumimoji="1"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000" dirty="0" smtClean="0">
                <a:latin typeface="メイリオ" panose="020B0604030504040204" pitchFamily="50" charset="-128"/>
                <a:ea typeface="メイリオ" panose="020B0604030504040204" pitchFamily="50" charset="-128"/>
                <a:cs typeface="メイリオ" panose="020B0604030504040204" pitchFamily="50" charset="-128"/>
              </a:rPr>
              <a:t>2</a:t>
            </a:r>
            <a:r>
              <a:rPr kumimoji="1"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000" b="0" dirty="0">
                <a:latin typeface="メイリオ" panose="020B0604030504040204" pitchFamily="50" charset="-128"/>
                <a:ea typeface="メイリオ" panose="020B0604030504040204" pitchFamily="50" charset="-128"/>
                <a:cs typeface="メイリオ" panose="020B0604030504040204" pitchFamily="50" charset="-128"/>
              </a:rPr>
              <a:t/>
            </a:r>
            <a:br>
              <a:rPr lang="en-US" altLang="ja-JP" sz="1000" b="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改定</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テキスト ボックス 19"/>
          <p:cNvSpPr txBox="1"/>
          <p:nvPr/>
        </p:nvSpPr>
        <p:spPr>
          <a:xfrm>
            <a:off x="4283750" y="4860414"/>
            <a:ext cx="1621159" cy="872922"/>
          </a:xfrm>
          <a:prstGeom prst="rect">
            <a:avLst/>
          </a:prstGeom>
          <a:noFill/>
        </p:spPr>
        <p:txBody>
          <a:bodyPr wrap="square" lIns="36000" tIns="36000" rIns="36000" bIns="36000" rtlCol="0">
            <a:spAutoFit/>
          </a:bodyPr>
          <a:lstStyle/>
          <a:p>
            <a:pPr marL="61913" indent="-61913">
              <a:lnSpc>
                <a:spcPct val="130000"/>
              </a:lnSpc>
            </a:pPr>
            <a:r>
              <a:rPr kumimoji="1"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・官民データ活用推進基本法、府省副</a:t>
            </a:r>
            <a:r>
              <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rPr>
              <a:t>CIO</a:t>
            </a:r>
            <a:r>
              <a:rPr kumimoji="1"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等の</a:t>
            </a:r>
            <a:r>
              <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rPr>
              <a:t/>
            </a:r>
            <a:br>
              <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反映</a:t>
            </a:r>
            <a:r>
              <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rPr>
              <a:t/>
            </a:r>
            <a:br>
              <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000" u="sng" dirty="0" smtClean="0">
                <a:latin typeface="メイリオ" panose="020B0604030504040204" pitchFamily="50" charset="-128"/>
                <a:ea typeface="メイリオ" panose="020B0604030504040204" pitchFamily="50" charset="-128"/>
                <a:cs typeface="メイリオ" panose="020B0604030504040204" pitchFamily="50" charset="-128"/>
              </a:rPr>
              <a:t>小規模な形式的改定</a:t>
            </a:r>
            <a:r>
              <a:rPr kumimoji="1"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テキスト ボックス 20"/>
          <p:cNvSpPr txBox="1"/>
          <p:nvPr/>
        </p:nvSpPr>
        <p:spPr>
          <a:xfrm>
            <a:off x="8248933" y="2636912"/>
            <a:ext cx="1227084" cy="1422985"/>
          </a:xfrm>
          <a:prstGeom prst="rect">
            <a:avLst/>
          </a:prstGeom>
          <a:gradFill flip="none" rotWithShape="1">
            <a:gsLst>
              <a:gs pos="100000">
                <a:schemeClr val="bg1"/>
              </a:gs>
              <a:gs pos="0">
                <a:schemeClr val="accent6">
                  <a:lumMod val="20000"/>
                  <a:lumOff val="80000"/>
                </a:schemeClr>
              </a:gs>
              <a:gs pos="100000">
                <a:srgbClr val="E6EDF6">
                  <a:shade val="100000"/>
                  <a:satMod val="115000"/>
                </a:srgbClr>
              </a:gs>
            </a:gsLst>
            <a:lin ang="13500000" scaled="1"/>
            <a:tileRect/>
          </a:gradFill>
          <a:ln w="6350">
            <a:solidFill>
              <a:schemeClr val="tx1"/>
            </a:solidFill>
            <a:prstDash val="dash"/>
          </a:ln>
        </p:spPr>
        <p:txBody>
          <a:bodyPr vert="horz" wrap="square" lIns="36000" tIns="36000" rIns="36000" bIns="36000" rtlCol="0" anchor="ctr" anchorCtr="0">
            <a:noAutofit/>
          </a:bodyPr>
          <a:lstStyle/>
          <a:p>
            <a:pPr algn="ctr">
              <a:lnSpc>
                <a:spcPct val="120000"/>
              </a:lnSpc>
            </a:pPr>
            <a:r>
              <a:rPr kumimoji="1" lang="ja-JP" altLang="en-US" sz="900" b="0" dirty="0" smtClean="0">
                <a:latin typeface="メイリオ" panose="020B0604030504040204" pitchFamily="50" charset="-128"/>
                <a:ea typeface="メイリオ" panose="020B0604030504040204" pitchFamily="50" charset="-128"/>
                <a:cs typeface="メイリオ" panose="020B0604030504040204" pitchFamily="50" charset="-128"/>
              </a:rPr>
              <a:t>デジタル・ガバメント推進</a:t>
            </a:r>
            <a:r>
              <a:rPr kumimoji="1" lang="en-US" altLang="ja-JP" sz="900" b="0" dirty="0" smtClean="0">
                <a:latin typeface="メイリオ" panose="020B0604030504040204" pitchFamily="50" charset="-128"/>
                <a:ea typeface="メイリオ" panose="020B0604030504040204" pitchFamily="50" charset="-128"/>
                <a:cs typeface="メイリオ" panose="020B0604030504040204" pitchFamily="50" charset="-128"/>
              </a:rPr>
              <a:t/>
            </a:r>
            <a:br>
              <a:rPr kumimoji="1" lang="en-US" altLang="ja-JP" sz="900" b="0" dirty="0" smtClean="0">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100" dirty="0" smtClean="0">
                <a:latin typeface="メイリオ" panose="020B0604030504040204" pitchFamily="50" charset="-128"/>
                <a:ea typeface="メイリオ" panose="020B0604030504040204" pitchFamily="50" charset="-128"/>
                <a:cs typeface="メイリオ" panose="020B0604030504040204" pitchFamily="50" charset="-128"/>
              </a:rPr>
              <a:t>標準ガイドライン</a:t>
            </a:r>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2" name="直線コネクタ 21"/>
          <p:cNvCxnSpPr/>
          <p:nvPr/>
        </p:nvCxnSpPr>
        <p:spPr>
          <a:xfrm flipV="1">
            <a:off x="4239791" y="4860414"/>
            <a:ext cx="0" cy="872923"/>
          </a:xfrm>
          <a:prstGeom prst="line">
            <a:avLst/>
          </a:prstGeom>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6075614" y="4860414"/>
            <a:ext cx="1702883" cy="1072977"/>
          </a:xfrm>
          <a:prstGeom prst="rect">
            <a:avLst/>
          </a:prstGeom>
          <a:noFill/>
        </p:spPr>
        <p:txBody>
          <a:bodyPr wrap="square" lIns="36000" tIns="36000" rIns="36000" bIns="36000" rtlCol="0">
            <a:spAutoFit/>
          </a:bodyPr>
          <a:lstStyle/>
          <a:p>
            <a:pPr marL="61913" indent="-61913">
              <a:lnSpc>
                <a:spcPct val="130000"/>
              </a:lnSpc>
            </a:pPr>
            <a:r>
              <a:rPr kumimoji="1"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以下を大幅に改定</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61913" indent="-61913">
              <a:lnSpc>
                <a:spcPct val="130000"/>
              </a:lnSpc>
            </a:pP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000" u="sng" dirty="0" smtClean="0">
                <a:latin typeface="メイリオ" panose="020B0604030504040204" pitchFamily="50" charset="-128"/>
                <a:ea typeface="メイリオ" panose="020B0604030504040204" pitchFamily="50" charset="-128"/>
                <a:cs typeface="メイリオ" panose="020B0604030504040204" pitchFamily="50" charset="-128"/>
              </a:rPr>
              <a:t>第１編　総論</a:t>
            </a:r>
            <a:endParaRPr kumimoji="1" lang="en-US" altLang="ja-JP" sz="1000" u="sng" dirty="0" smtClean="0">
              <a:latin typeface="メイリオ" panose="020B0604030504040204" pitchFamily="50" charset="-128"/>
              <a:ea typeface="メイリオ" panose="020B0604030504040204" pitchFamily="50" charset="-128"/>
              <a:cs typeface="メイリオ" panose="020B0604030504040204" pitchFamily="50" charset="-128"/>
            </a:endParaRPr>
          </a:p>
          <a:p>
            <a:pPr marL="61913" indent="-61913">
              <a:lnSpc>
                <a:spcPct val="130000"/>
              </a:lnSpc>
            </a:pP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000" u="sng" dirty="0" smtClean="0">
                <a:latin typeface="メイリオ" panose="020B0604030504040204" pitchFamily="50" charset="-128"/>
                <a:ea typeface="メイリオ" panose="020B0604030504040204" pitchFamily="50" charset="-128"/>
                <a:cs typeface="メイリオ" panose="020B0604030504040204" pitchFamily="50" charset="-128"/>
              </a:rPr>
              <a:t>第２編　</a:t>
            </a:r>
            <a:r>
              <a:rPr lang="en-US" altLang="ja-JP" sz="1000" u="sng" dirty="0" smtClean="0">
                <a:latin typeface="メイリオ" panose="020B0604030504040204" pitchFamily="50" charset="-128"/>
                <a:ea typeface="メイリオ" panose="020B0604030504040204" pitchFamily="50" charset="-128"/>
                <a:cs typeface="メイリオ" panose="020B0604030504040204" pitchFamily="50" charset="-128"/>
              </a:rPr>
              <a:t>IT</a:t>
            </a:r>
            <a:r>
              <a:rPr lang="ja-JP" altLang="en-US" sz="1000" u="sng" dirty="0" smtClean="0">
                <a:latin typeface="メイリオ" panose="020B0604030504040204" pitchFamily="50" charset="-128"/>
                <a:ea typeface="メイリオ" panose="020B0604030504040204" pitchFamily="50" charset="-128"/>
                <a:cs typeface="メイリオ" panose="020B0604030504040204" pitchFamily="50" charset="-128"/>
              </a:rPr>
              <a:t>ガバナンス</a:t>
            </a:r>
            <a:endParaRPr lang="en-US" altLang="ja-JP" sz="1000" u="sng" dirty="0" smtClean="0">
              <a:latin typeface="メイリオ" panose="020B0604030504040204" pitchFamily="50" charset="-128"/>
              <a:ea typeface="メイリオ" panose="020B0604030504040204" pitchFamily="50" charset="-128"/>
              <a:cs typeface="メイリオ" panose="020B0604030504040204" pitchFamily="50" charset="-128"/>
            </a:endParaRPr>
          </a:p>
          <a:p>
            <a:pPr marL="61913" indent="-61913">
              <a:lnSpc>
                <a:spcPct val="130000"/>
              </a:lnSpc>
            </a:pPr>
            <a:r>
              <a:rPr kumimoji="1"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デジガバ実行計画の反映</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61913" indent="-61913">
              <a:lnSpc>
                <a:spcPct val="130000"/>
              </a:lnSpc>
            </a:pP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（名称も変更）</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4" name="直線コネクタ 23"/>
          <p:cNvCxnSpPr/>
          <p:nvPr/>
        </p:nvCxnSpPr>
        <p:spPr>
          <a:xfrm flipV="1">
            <a:off x="6031655" y="4860415"/>
            <a:ext cx="0" cy="1072976"/>
          </a:xfrm>
          <a:prstGeom prst="line">
            <a:avLst/>
          </a:prstGeom>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7989747" y="4860414"/>
            <a:ext cx="1702883" cy="872922"/>
          </a:xfrm>
          <a:prstGeom prst="rect">
            <a:avLst/>
          </a:prstGeom>
          <a:noFill/>
        </p:spPr>
        <p:txBody>
          <a:bodyPr wrap="square" lIns="36000" tIns="36000" rIns="36000" bIns="36000" rtlCol="0">
            <a:spAutoFit/>
          </a:bodyPr>
          <a:lstStyle/>
          <a:p>
            <a:pPr marL="61913" indent="-61913">
              <a:lnSpc>
                <a:spcPct val="130000"/>
              </a:lnSpc>
            </a:pPr>
            <a:r>
              <a:rPr kumimoji="1"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以下を大幅に改定</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61913" indent="-61913">
              <a:lnSpc>
                <a:spcPct val="130000"/>
              </a:lnSpc>
            </a:pP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000" u="sng" dirty="0" smtClean="0">
                <a:latin typeface="メイリオ" panose="020B0604030504040204" pitchFamily="50" charset="-128"/>
                <a:ea typeface="メイリオ" panose="020B0604030504040204" pitchFamily="50" charset="-128"/>
                <a:cs typeface="メイリオ" panose="020B0604030504040204" pitchFamily="50" charset="-128"/>
              </a:rPr>
              <a:t>第３編　</a:t>
            </a:r>
            <a:r>
              <a:rPr kumimoji="1" lang="en-US" altLang="ja-JP" sz="1000" u="sng" dirty="0" smtClean="0">
                <a:latin typeface="メイリオ" panose="020B0604030504040204" pitchFamily="50" charset="-128"/>
                <a:ea typeface="メイリオ" panose="020B0604030504040204" pitchFamily="50" charset="-128"/>
                <a:cs typeface="メイリオ" panose="020B0604030504040204" pitchFamily="50" charset="-128"/>
              </a:rPr>
              <a:t>IT</a:t>
            </a:r>
            <a:r>
              <a:rPr kumimoji="1" lang="ja-JP" altLang="en-US" sz="1000" u="sng" dirty="0" smtClean="0">
                <a:latin typeface="メイリオ" panose="020B0604030504040204" pitchFamily="50" charset="-128"/>
                <a:ea typeface="メイリオ" panose="020B0604030504040204" pitchFamily="50" charset="-128"/>
                <a:cs typeface="メイリオ" panose="020B0604030504040204" pitchFamily="50" charset="-128"/>
              </a:rPr>
              <a:t>マネジメント</a:t>
            </a:r>
            <a:endParaRPr kumimoji="1" lang="en-US" altLang="ja-JP" sz="1000" u="sng" dirty="0" smtClean="0">
              <a:latin typeface="メイリオ" panose="020B0604030504040204" pitchFamily="50" charset="-128"/>
              <a:ea typeface="メイリオ" panose="020B0604030504040204" pitchFamily="50" charset="-128"/>
              <a:cs typeface="メイリオ" panose="020B0604030504040204" pitchFamily="50" charset="-128"/>
            </a:endParaRPr>
          </a:p>
          <a:p>
            <a:pPr marL="61913" indent="-61913">
              <a:lnSpc>
                <a:spcPct val="130000"/>
              </a:lnSpc>
            </a:pP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実例やノウハウ等の拡充</a:t>
            </a:r>
            <a:endParaRPr lang="en-US" altLang="ja-JP" sz="1000" b="0" dirty="0">
              <a:latin typeface="メイリオ" panose="020B0604030504040204" pitchFamily="50" charset="-128"/>
              <a:ea typeface="メイリオ" panose="020B0604030504040204" pitchFamily="50" charset="-128"/>
              <a:cs typeface="メイリオ" panose="020B0604030504040204" pitchFamily="50" charset="-128"/>
            </a:endParaRPr>
          </a:p>
          <a:p>
            <a:pPr marL="61913" indent="-61913">
              <a:lnSpc>
                <a:spcPct val="130000"/>
              </a:lnSpc>
            </a:pP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000" u="sng" dirty="0" smtClean="0">
                <a:latin typeface="メイリオ" panose="020B0604030504040204" pitchFamily="50" charset="-128"/>
                <a:ea typeface="メイリオ" panose="020B0604030504040204" pitchFamily="50" charset="-128"/>
                <a:cs typeface="メイリオ" panose="020B0604030504040204" pitchFamily="50" charset="-128"/>
              </a:rPr>
              <a:t>実践ガイドブック</a:t>
            </a:r>
            <a:endParaRPr kumimoji="1" lang="en-US" altLang="ja-JP" sz="1000" u="sng"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6" name="直線コネクタ 25"/>
          <p:cNvCxnSpPr/>
          <p:nvPr/>
        </p:nvCxnSpPr>
        <p:spPr>
          <a:xfrm flipV="1">
            <a:off x="7905328" y="4860414"/>
            <a:ext cx="0" cy="872923"/>
          </a:xfrm>
          <a:prstGeom prst="line">
            <a:avLst/>
          </a:prstGeom>
        </p:spPr>
        <p:style>
          <a:lnRef idx="1">
            <a:schemeClr val="accent1"/>
          </a:lnRef>
          <a:fillRef idx="0">
            <a:schemeClr val="accent1"/>
          </a:fillRef>
          <a:effectRef idx="0">
            <a:schemeClr val="accent1"/>
          </a:effectRef>
          <a:fontRef idx="minor">
            <a:schemeClr val="tx1"/>
          </a:fontRef>
        </p:style>
      </p:cxnSp>
      <p:sp>
        <p:nvSpPr>
          <p:cNvPr id="27" name="角丸四角形 26"/>
          <p:cNvSpPr/>
          <p:nvPr/>
        </p:nvSpPr>
        <p:spPr>
          <a:xfrm>
            <a:off x="7803164" y="1933749"/>
            <a:ext cx="1961110" cy="4159547"/>
          </a:xfrm>
          <a:prstGeom prst="roundRect">
            <a:avLst>
              <a:gd name="adj" fmla="val 8398"/>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endParaRPr kumimoji="1" lang="ja-JP" altLang="en-US" sz="1100"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28" name="角丸四角形 27"/>
          <p:cNvSpPr/>
          <p:nvPr/>
        </p:nvSpPr>
        <p:spPr>
          <a:xfrm>
            <a:off x="7778497" y="1933749"/>
            <a:ext cx="1985777" cy="280435"/>
          </a:xfrm>
          <a:prstGeom prst="roundRect">
            <a:avLst>
              <a:gd name="adj" fmla="val 20939"/>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sz="110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今回の</a:t>
            </a:r>
            <a:r>
              <a:rPr kumimoji="1" lang="ja-JP" altLang="en-US" sz="110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改定</a:t>
            </a:r>
            <a:endParaRPr kumimoji="1" lang="ja-JP" altLang="en-US" sz="1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テキスト ボックス 28"/>
          <p:cNvSpPr txBox="1"/>
          <p:nvPr/>
        </p:nvSpPr>
        <p:spPr>
          <a:xfrm>
            <a:off x="2530778" y="4860414"/>
            <a:ext cx="1685709" cy="1072977"/>
          </a:xfrm>
          <a:prstGeom prst="rect">
            <a:avLst/>
          </a:prstGeom>
          <a:noFill/>
        </p:spPr>
        <p:txBody>
          <a:bodyPr wrap="square" lIns="36000" tIns="36000" rIns="36000" bIns="36000" rtlCol="0">
            <a:spAutoFit/>
          </a:bodyPr>
          <a:lstStyle/>
          <a:p>
            <a:pPr marL="61913" indent="-61913">
              <a:lnSpc>
                <a:spcPct val="130000"/>
              </a:lnSpc>
            </a:pPr>
            <a:r>
              <a:rPr kumimoji="1"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・過去指針におけるドキュメント整備や分離調達等、</a:t>
            </a:r>
            <a:r>
              <a:rPr kumimoji="1" lang="ja-JP" altLang="en-US" sz="1000" u="sng" dirty="0" smtClean="0">
                <a:latin typeface="メイリオ" panose="020B0604030504040204" pitchFamily="50" charset="-128"/>
                <a:ea typeface="メイリオ" panose="020B0604030504040204" pitchFamily="50" charset="-128"/>
                <a:cs typeface="メイリオ" panose="020B0604030504040204" pitchFamily="50" charset="-128"/>
              </a:rPr>
              <a:t>過度なルールの見直し</a:t>
            </a:r>
            <a:endParaRPr kumimoji="1" lang="en-US" altLang="ja-JP" sz="1000" u="sng" dirty="0" smtClean="0">
              <a:latin typeface="メイリオ" panose="020B0604030504040204" pitchFamily="50" charset="-128"/>
              <a:ea typeface="メイリオ" panose="020B0604030504040204" pitchFamily="50" charset="-128"/>
              <a:cs typeface="メイリオ" panose="020B0604030504040204" pitchFamily="50" charset="-128"/>
            </a:endParaRPr>
          </a:p>
          <a:p>
            <a:pPr marL="61913" indent="-61913">
              <a:lnSpc>
                <a:spcPct val="130000"/>
              </a:lnSpc>
            </a:pP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・工程レビュー等、プロジェクト管理を強化</a:t>
            </a:r>
            <a:endParaRPr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30" name="直線コネクタ 29"/>
          <p:cNvCxnSpPr/>
          <p:nvPr/>
        </p:nvCxnSpPr>
        <p:spPr>
          <a:xfrm flipV="1">
            <a:off x="2486819" y="4860415"/>
            <a:ext cx="0" cy="1072976"/>
          </a:xfrm>
          <a:prstGeom prst="line">
            <a:avLst/>
          </a:prstGeom>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381131" y="4860414"/>
            <a:ext cx="1832325" cy="1072977"/>
          </a:xfrm>
          <a:prstGeom prst="rect">
            <a:avLst/>
          </a:prstGeom>
          <a:noFill/>
        </p:spPr>
        <p:txBody>
          <a:bodyPr wrap="square" lIns="36000" tIns="36000" rIns="36000" bIns="36000" rtlCol="0">
            <a:spAutoFit/>
          </a:bodyPr>
          <a:lstStyle/>
          <a:p>
            <a:pPr marL="61913" indent="-61913">
              <a:lnSpc>
                <a:spcPct val="130000"/>
              </a:lnSpc>
            </a:pPr>
            <a:r>
              <a:rPr kumimoji="1"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・最適化プロジェクトの指定</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61913" indent="-61913">
              <a:lnSpc>
                <a:spcPct val="130000"/>
              </a:lnSpc>
            </a:pPr>
            <a:r>
              <a:rPr lang="ja-JP" altLang="en-US" sz="1000" b="0"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最適化効果指標の明確化</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61913" indent="-61913">
              <a:lnSpc>
                <a:spcPct val="130000"/>
              </a:lnSpc>
            </a:pP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rPr>
              <a:t>EA</a:t>
            </a: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ドキュメント</a:t>
            </a:r>
            <a:r>
              <a:rPr lang="ja-JP" altLang="en-US" sz="800" b="0" dirty="0" smtClean="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800" b="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b="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の策定</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61913" indent="-61913">
              <a:lnSpc>
                <a:spcPct val="130000"/>
              </a:lnSpc>
            </a:pP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rPr>
              <a:t>EVM</a:t>
            </a:r>
            <a:r>
              <a:rPr lang="ja-JP" altLang="en-US" sz="1000" b="0" dirty="0" smtClean="0">
                <a:latin typeface="メイリオ" panose="020B0604030504040204" pitchFamily="50" charset="-128"/>
                <a:ea typeface="メイリオ" panose="020B0604030504040204" pitchFamily="50" charset="-128"/>
                <a:cs typeface="メイリオ" panose="020B0604030504040204" pitchFamily="50" charset="-128"/>
              </a:rPr>
              <a:t>による進捗管理</a:t>
            </a:r>
            <a:endParaRPr kumimoji="1"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61913" indent="-61913">
              <a:lnSpc>
                <a:spcPct val="130000"/>
              </a:lnSpc>
            </a:pPr>
            <a:endParaRPr lang="en-US" altLang="ja-JP" sz="1000" b="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32" name="直線コネクタ 31"/>
          <p:cNvCxnSpPr/>
          <p:nvPr/>
        </p:nvCxnSpPr>
        <p:spPr>
          <a:xfrm flipV="1">
            <a:off x="337172" y="4860415"/>
            <a:ext cx="0" cy="872921"/>
          </a:xfrm>
          <a:prstGeom prst="line">
            <a:avLst/>
          </a:prstGeom>
        </p:spPr>
        <p:style>
          <a:lnRef idx="1">
            <a:schemeClr val="accent1"/>
          </a:lnRef>
          <a:fillRef idx="0">
            <a:schemeClr val="accent1"/>
          </a:fillRef>
          <a:effectRef idx="0">
            <a:schemeClr val="accent1"/>
          </a:effectRef>
          <a:fontRef idx="minor">
            <a:schemeClr val="tx1"/>
          </a:fontRef>
        </p:style>
      </p:cxnSp>
      <p:sp>
        <p:nvSpPr>
          <p:cNvPr id="33" name="角丸四角形 32"/>
          <p:cNvSpPr/>
          <p:nvPr/>
        </p:nvSpPr>
        <p:spPr>
          <a:xfrm>
            <a:off x="5945320" y="2713162"/>
            <a:ext cx="1292101" cy="28490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sz="900" dirty="0" smtClean="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大規模改定 </a:t>
            </a:r>
            <a:r>
              <a:rPr lang="ja-JP" altLang="en-US" sz="1100" dirty="0" smtClean="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第１弾</a:t>
            </a:r>
            <a:endParaRPr lang="ja-JP" altLang="en-US" sz="1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 name="角丸四角形 33"/>
          <p:cNvSpPr/>
          <p:nvPr/>
        </p:nvSpPr>
        <p:spPr>
          <a:xfrm>
            <a:off x="8229584" y="2713162"/>
            <a:ext cx="1259920" cy="28490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sz="900" dirty="0" smtClean="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大規模改定 </a:t>
            </a:r>
            <a:r>
              <a:rPr lang="ja-JP" altLang="en-US" sz="1100" dirty="0" smtClean="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第２弾</a:t>
            </a:r>
            <a:endParaRPr lang="ja-JP" altLang="en-US" sz="1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角丸四角形 34"/>
          <p:cNvSpPr/>
          <p:nvPr/>
        </p:nvSpPr>
        <p:spPr>
          <a:xfrm>
            <a:off x="4125057" y="2713162"/>
            <a:ext cx="1133871" cy="284907"/>
          </a:xfrm>
          <a:prstGeom prst="roundRect">
            <a:avLst>
              <a:gd name="adj" fmla="val 50000"/>
            </a:avLst>
          </a:prstGeom>
          <a:solidFill>
            <a:schemeClr val="bg1"/>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sz="1100" dirty="0" smtClean="0">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rPr>
              <a:t>小規模改定</a:t>
            </a:r>
            <a:endParaRPr lang="ja-JP" altLang="en-US" sz="1100" dirty="0">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角丸四角形 35"/>
          <p:cNvSpPr/>
          <p:nvPr/>
        </p:nvSpPr>
        <p:spPr>
          <a:xfrm>
            <a:off x="2434673" y="2713162"/>
            <a:ext cx="646120" cy="28490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sz="1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初版</a:t>
            </a:r>
          </a:p>
        </p:txBody>
      </p:sp>
      <p:sp>
        <p:nvSpPr>
          <p:cNvPr id="37" name="二等辺三角形 36"/>
          <p:cNvSpPr/>
          <p:nvPr/>
        </p:nvSpPr>
        <p:spPr>
          <a:xfrm rot="9596391">
            <a:off x="6068380" y="2133126"/>
            <a:ext cx="245516" cy="6747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38" name="角丸四角形 37"/>
          <p:cNvSpPr/>
          <p:nvPr/>
        </p:nvSpPr>
        <p:spPr>
          <a:xfrm>
            <a:off x="5028654" y="1827734"/>
            <a:ext cx="2300609" cy="641249"/>
          </a:xfrm>
          <a:prstGeom prst="roundRect">
            <a:avLst>
              <a:gd name="adj" fmla="val 22437"/>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r>
              <a:rPr kumimoji="1" lang="ja-JP" altLang="en-US" sz="1100" b="0" dirty="0" smtClean="0">
                <a:solidFill>
                  <a:schemeClr val="accent1"/>
                </a:solidFill>
                <a:latin typeface="メイリオ" panose="020B0604030504040204" pitchFamily="50" charset="-128"/>
                <a:ea typeface="メイリオ" panose="020B0604030504040204" pitchFamily="50" charset="-128"/>
                <a:cs typeface="メイリオ" panose="020B0604030504040204" pitchFamily="50" charset="-128"/>
              </a:rPr>
              <a:t>システムに偏りがちだった表題を見直し、</a:t>
            </a:r>
            <a:r>
              <a:rPr kumimoji="1" lang="ja-JP" altLang="en-US" sz="1100" u="sng" dirty="0" smtClean="0">
                <a:solidFill>
                  <a:schemeClr val="accent1"/>
                </a:solidFill>
                <a:latin typeface="メイリオ" panose="020B0604030504040204" pitchFamily="50" charset="-128"/>
                <a:ea typeface="メイリオ" panose="020B0604030504040204" pitchFamily="50" charset="-128"/>
                <a:cs typeface="メイリオ" panose="020B0604030504040204" pitchFamily="50" charset="-128"/>
              </a:rPr>
              <a:t>サービス・業務改革</a:t>
            </a:r>
            <a:r>
              <a:rPr kumimoji="1" lang="ja-JP" altLang="en-US" sz="1100" b="0" dirty="0" smtClean="0">
                <a:solidFill>
                  <a:schemeClr val="accent1"/>
                </a:solidFill>
                <a:latin typeface="メイリオ" panose="020B0604030504040204" pitchFamily="50" charset="-128"/>
                <a:ea typeface="メイリオ" panose="020B0604030504040204" pitchFamily="50" charset="-128"/>
                <a:cs typeface="メイリオ" panose="020B0604030504040204" pitchFamily="50" charset="-128"/>
              </a:rPr>
              <a:t>の要素を含めて改題</a:t>
            </a:r>
            <a:endParaRPr kumimoji="1" lang="ja-JP" altLang="en-US" sz="1100" b="0" dirty="0">
              <a:solidFill>
                <a:schemeClr val="accent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1669591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5</a:t>
            </a:fld>
            <a:endParaRPr lang="ja-JP" altLang="en-US" dirty="0"/>
          </a:p>
        </p:txBody>
      </p:sp>
      <p:sp>
        <p:nvSpPr>
          <p:cNvPr id="3" name="タイトル 2"/>
          <p:cNvSpPr>
            <a:spLocks noGrp="1"/>
          </p:cNvSpPr>
          <p:nvPr>
            <p:ph type="title"/>
          </p:nvPr>
        </p:nvSpPr>
        <p:spPr/>
        <p:txBody>
          <a:bodyPr/>
          <a:lstStyle/>
          <a:p>
            <a:r>
              <a:rPr kumimoji="1" lang="en-US" altLang="ja-JP" sz="2800" dirty="0" smtClean="0"/>
              <a:t>1-2</a:t>
            </a:r>
            <a:r>
              <a:rPr kumimoji="1" lang="ja-JP" altLang="en-US" sz="2800" dirty="0" err="1" smtClean="0"/>
              <a:t>．</a:t>
            </a:r>
            <a:r>
              <a:rPr lang="ja-JP" altLang="en-US" sz="2800" dirty="0" smtClean="0"/>
              <a:t>今回</a:t>
            </a:r>
            <a:r>
              <a:rPr lang="ja-JP" altLang="en-US" sz="2800" dirty="0"/>
              <a:t>の改定</a:t>
            </a:r>
            <a:r>
              <a:rPr lang="ja-JP" altLang="en-US" sz="2800" dirty="0" smtClean="0"/>
              <a:t>の背景・目的</a:t>
            </a:r>
            <a:endParaRPr kumimoji="1" lang="ja-JP" altLang="en-US" sz="2800" dirty="0"/>
          </a:p>
        </p:txBody>
      </p:sp>
      <p:sp>
        <p:nvSpPr>
          <p:cNvPr id="5" name="テキスト ボックス 4"/>
          <p:cNvSpPr txBox="1"/>
          <p:nvPr/>
        </p:nvSpPr>
        <p:spPr bwMode="auto">
          <a:xfrm>
            <a:off x="117548" y="744992"/>
            <a:ext cx="9659988" cy="757098"/>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spAutoFit/>
          </a:bodyPr>
          <a:lstStyle/>
          <a:p>
            <a:pPr>
              <a:lnSpc>
                <a:spcPct val="120000"/>
              </a:lnSpc>
            </a:pPr>
            <a:r>
              <a:rPr lang="ja-JP" altLang="en-US" sz="1800" b="0" dirty="0" smtClean="0">
                <a:latin typeface="メイリオ" panose="020B0604030504040204" pitchFamily="50" charset="-128"/>
                <a:ea typeface="メイリオ" panose="020B0604030504040204" pitchFamily="50" charset="-128"/>
                <a:cs typeface="メイリオ" panose="020B0604030504040204" pitchFamily="50" charset="-128"/>
              </a:rPr>
              <a:t>プロジェクトを通じて、</a:t>
            </a:r>
            <a:r>
              <a:rPr lang="ja-JP" altLang="en-US" sz="1800" u="sng" dirty="0" smtClean="0">
                <a:latin typeface="メイリオ" panose="020B0604030504040204" pitchFamily="50" charset="-128"/>
                <a:ea typeface="メイリオ" panose="020B0604030504040204" pitchFamily="50" charset="-128"/>
                <a:cs typeface="メイリオ" panose="020B0604030504040204" pitchFamily="50" charset="-128"/>
              </a:rPr>
              <a:t>利用者が実感できる効果を達成</a:t>
            </a:r>
            <a:r>
              <a:rPr lang="ja-JP" altLang="en-US" sz="1800" b="0" dirty="0" smtClean="0">
                <a:latin typeface="メイリオ" panose="020B0604030504040204" pitchFamily="50" charset="-128"/>
                <a:ea typeface="メイリオ" panose="020B0604030504040204" pitchFamily="50" charset="-128"/>
                <a:cs typeface="メイリオ" panose="020B0604030504040204" pitchFamily="50" charset="-128"/>
              </a:rPr>
              <a:t>すること。そのために、職員、事業者が効果的に実務を行えることを主眼としている。</a:t>
            </a:r>
            <a:endParaRPr kumimoji="1" lang="en-US" altLang="ja-JP" sz="1800" b="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正方形/長方形 16"/>
          <p:cNvSpPr/>
          <p:nvPr/>
        </p:nvSpPr>
        <p:spPr>
          <a:xfrm>
            <a:off x="344488" y="1709917"/>
            <a:ext cx="9289032" cy="566955"/>
          </a:xfrm>
          <a:prstGeom prst="rect">
            <a:avLst/>
          </a:prstGeom>
          <a:gradFill flip="none" rotWithShape="1">
            <a:gsLst>
              <a:gs pos="100000">
                <a:srgbClr val="FEFCE6"/>
              </a:gs>
              <a:gs pos="0">
                <a:srgbClr val="EBE3B3"/>
              </a:gs>
              <a:gs pos="100000">
                <a:srgbClr val="E6EDF6">
                  <a:shade val="100000"/>
                  <a:satMod val="115000"/>
                </a:srgbClr>
              </a:gs>
            </a:gsLst>
            <a:lin ang="16200000" scaled="1"/>
            <a:tileRect/>
          </a:gradFill>
          <a:ln w="9525">
            <a:solidFill>
              <a:schemeClr val="tx1"/>
            </a:solidFill>
          </a:ln>
        </p:spPr>
        <p:txBody>
          <a:bodyPr vert="horz" wrap="square" lIns="36000" tIns="36000" rIns="36000" bIns="3600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400" b="0" dirty="0"/>
              <a:t>利用者視点で</a:t>
            </a:r>
            <a:r>
              <a:rPr kumimoji="1" lang="ja-JP" altLang="en-US" sz="1400" b="0" kern="1200" dirty="0"/>
              <a:t>実感できる効果を達成すること</a:t>
            </a:r>
            <a:endParaRPr kumimoji="1" lang="en-US" altLang="ja-JP" sz="1400" b="0" kern="1200" dirty="0"/>
          </a:p>
        </p:txBody>
      </p:sp>
      <p:sp>
        <p:nvSpPr>
          <p:cNvPr id="18" name="正方形/長方形 17"/>
          <p:cNvSpPr/>
          <p:nvPr/>
        </p:nvSpPr>
        <p:spPr>
          <a:xfrm>
            <a:off x="344489" y="2280702"/>
            <a:ext cx="9289031" cy="1377603"/>
          </a:xfrm>
          <a:prstGeom prst="rect">
            <a:avLst/>
          </a:prstGeom>
          <a:solidFill>
            <a:schemeClr val="bg1"/>
          </a:solidFill>
          <a:ln w="9525">
            <a:solidFill>
              <a:schemeClr val="tx1"/>
            </a:solidFill>
          </a:ln>
        </p:spPr>
        <p:txBody>
          <a:bodyPr vert="horz" wrap="square" lIns="108000" tIns="36000" rIns="108000" bIns="3600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Aft>
                <a:spcPts val="600"/>
              </a:spcAft>
            </a:pPr>
            <a:r>
              <a:rPr lang="ja-JP" altLang="en-US" sz="1400" b="0" dirty="0"/>
              <a:t>情報システムに関係するプロジェクトのそれぞれで、効果を確実に創出するためのルールと具体的な進め方を示す。</a:t>
            </a:r>
          </a:p>
          <a:p>
            <a:pPr>
              <a:spcAft>
                <a:spcPts val="600"/>
              </a:spcAft>
            </a:pPr>
            <a:r>
              <a:rPr lang="ja-JP" altLang="en-US" sz="1400" b="0" dirty="0"/>
              <a:t>　　･プロジェクトの</a:t>
            </a:r>
            <a:r>
              <a:rPr lang="ja-JP" altLang="en-US" sz="1400" u="sng" dirty="0"/>
              <a:t>方向性</a:t>
            </a:r>
            <a:r>
              <a:rPr lang="ja-JP" altLang="en-US" sz="1400" b="0" dirty="0"/>
              <a:t>について</a:t>
            </a:r>
            <a:r>
              <a:rPr lang="ja-JP" altLang="en-US" sz="1400" b="0" dirty="0" smtClean="0"/>
              <a:t>、立ち上げ段階</a:t>
            </a:r>
            <a:r>
              <a:rPr lang="ja-JP" altLang="en-US" sz="1400" b="0" dirty="0"/>
              <a:t>、予算段階等の早期に確認する。</a:t>
            </a:r>
            <a:endParaRPr lang="en-US" altLang="ja-JP" sz="1400" b="0" dirty="0"/>
          </a:p>
          <a:p>
            <a:pPr>
              <a:spcAft>
                <a:spcPts val="600"/>
              </a:spcAft>
            </a:pPr>
            <a:r>
              <a:rPr lang="ja-JP" altLang="en-US" sz="1400" b="0" dirty="0"/>
              <a:t>　　･方向性は良いが、</a:t>
            </a:r>
            <a:r>
              <a:rPr lang="ja-JP" altLang="en-US" sz="1400" u="sng" dirty="0"/>
              <a:t>やり方</a:t>
            </a:r>
            <a:r>
              <a:rPr lang="ja-JP" altLang="en-US" sz="1400" b="0" dirty="0"/>
              <a:t>が不十分なプロジェクトに対して、あるべき姿や具体的解決策を提示する。</a:t>
            </a:r>
            <a:endParaRPr lang="en-US" altLang="ja-JP" sz="1400" b="0" dirty="0"/>
          </a:p>
          <a:p>
            <a:pPr>
              <a:spcAft>
                <a:spcPts val="600"/>
              </a:spcAft>
            </a:pPr>
            <a:r>
              <a:rPr lang="ja-JP" altLang="en-US" sz="1400" b="0" dirty="0"/>
              <a:t>　　･効果を出せていないプロジェクトに対して、</a:t>
            </a:r>
            <a:r>
              <a:rPr lang="ja-JP" altLang="en-US" sz="1400" u="sng" dirty="0"/>
              <a:t>改善（または終了）</a:t>
            </a:r>
            <a:r>
              <a:rPr lang="ja-JP" altLang="en-US" sz="1400" b="0" dirty="0"/>
              <a:t>を進める。</a:t>
            </a:r>
          </a:p>
        </p:txBody>
      </p:sp>
      <p:sp>
        <p:nvSpPr>
          <p:cNvPr id="19" name="正方形/長方形 18"/>
          <p:cNvSpPr/>
          <p:nvPr/>
        </p:nvSpPr>
        <p:spPr>
          <a:xfrm>
            <a:off x="344487" y="4157902"/>
            <a:ext cx="4555231" cy="663590"/>
          </a:xfrm>
          <a:prstGeom prst="rect">
            <a:avLst/>
          </a:prstGeom>
          <a:gradFill flip="none" rotWithShape="1">
            <a:gsLst>
              <a:gs pos="100000">
                <a:srgbClr val="FEFCE6"/>
              </a:gs>
              <a:gs pos="0">
                <a:srgbClr val="EBE3B3"/>
              </a:gs>
              <a:gs pos="100000">
                <a:srgbClr val="E6EDF6">
                  <a:shade val="100000"/>
                  <a:satMod val="115000"/>
                </a:srgbClr>
              </a:gs>
            </a:gsLst>
            <a:lin ang="16200000" scaled="1"/>
            <a:tileRect/>
          </a:gradFill>
          <a:ln w="9525">
            <a:solidFill>
              <a:schemeClr val="tx1"/>
            </a:solidFill>
          </a:ln>
        </p:spPr>
        <p:txBody>
          <a:bodyPr vert="horz" wrap="square" lIns="36000" tIns="36000" rIns="36000" bIns="3600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ja-JP" sz="1400" b="0" dirty="0"/>
              <a:t>PMO</a:t>
            </a:r>
            <a:r>
              <a:rPr lang="ja-JP" altLang="en-US" sz="1400" b="0" dirty="0" err="1"/>
              <a:t>、</a:t>
            </a:r>
            <a:r>
              <a:rPr lang="en-US" altLang="ja-JP" sz="1400" b="0" dirty="0"/>
              <a:t>PJMO</a:t>
            </a:r>
            <a:r>
              <a:rPr lang="ja-JP" altLang="en-US" sz="1400" b="0" dirty="0"/>
              <a:t>等の</a:t>
            </a:r>
            <a:r>
              <a:rPr kumimoji="1" lang="ja-JP" altLang="en-US" sz="1400" b="0" kern="1200" dirty="0"/>
              <a:t>職員が</a:t>
            </a:r>
            <a:endParaRPr kumimoji="1" lang="en-US" altLang="ja-JP" sz="1400" b="0" kern="1200" dirty="0"/>
          </a:p>
          <a:p>
            <a:pPr algn="ctr"/>
            <a:r>
              <a:rPr kumimoji="1" lang="ja-JP" altLang="en-US" sz="1400" b="0" kern="1200" dirty="0"/>
              <a:t>効果的、効率的に実務を行えること</a:t>
            </a:r>
            <a:endParaRPr kumimoji="1" lang="en-US" altLang="ja-JP" sz="1400" b="0" kern="1200" dirty="0"/>
          </a:p>
        </p:txBody>
      </p:sp>
      <p:sp>
        <p:nvSpPr>
          <p:cNvPr id="20" name="正方形/長方形 19"/>
          <p:cNvSpPr/>
          <p:nvPr/>
        </p:nvSpPr>
        <p:spPr>
          <a:xfrm>
            <a:off x="344488" y="4821492"/>
            <a:ext cx="4555231" cy="1847868"/>
          </a:xfrm>
          <a:prstGeom prst="rect">
            <a:avLst/>
          </a:prstGeom>
          <a:solidFill>
            <a:schemeClr val="bg1"/>
          </a:solidFill>
          <a:ln w="9525">
            <a:solidFill>
              <a:schemeClr val="tx1"/>
            </a:solidFill>
          </a:ln>
        </p:spPr>
        <p:txBody>
          <a:bodyPr vert="horz" wrap="square" lIns="108000" tIns="36000" rIns="108000" bIns="3600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Aft>
                <a:spcPts val="600"/>
              </a:spcAft>
            </a:pPr>
            <a:r>
              <a:rPr lang="ja-JP" altLang="en-US" sz="1400" b="0" dirty="0"/>
              <a:t>･実務をこなす上で、各省の職員が同じ悩みに対してバラバラに困ることがないよう、</a:t>
            </a:r>
            <a:r>
              <a:rPr lang="ja-JP" altLang="en-US" sz="1400" u="sng" dirty="0"/>
              <a:t>よく発生しがちな問題を未然に防ぐための対策</a:t>
            </a:r>
            <a:r>
              <a:rPr lang="ja-JP" altLang="en-US" sz="1400" b="0" dirty="0"/>
              <a:t>等を記載する。</a:t>
            </a:r>
          </a:p>
          <a:p>
            <a:pPr>
              <a:spcAft>
                <a:spcPts val="600"/>
              </a:spcAft>
            </a:pPr>
            <a:r>
              <a:rPr lang="ja-JP" altLang="en-US" sz="1400" b="0" dirty="0"/>
              <a:t>･職員目線で、業務上で困った際に</a:t>
            </a:r>
            <a:r>
              <a:rPr lang="ja-JP" altLang="en-US" sz="1400" u="sng" dirty="0"/>
              <a:t>事例を含めて辞書・便利帳的に活用</a:t>
            </a:r>
            <a:r>
              <a:rPr lang="ja-JP" altLang="en-US" sz="1400" b="0" dirty="0"/>
              <a:t>できるドキュメントを新設（実践ガイドブック） 。</a:t>
            </a:r>
            <a:endParaRPr lang="en-US" altLang="ja-JP" sz="1400" b="0" dirty="0"/>
          </a:p>
          <a:p>
            <a:pPr>
              <a:spcAft>
                <a:spcPts val="600"/>
              </a:spcAft>
            </a:pPr>
            <a:r>
              <a:rPr lang="ja-JP" altLang="en-US" sz="1400" b="0" dirty="0"/>
              <a:t>・現場実務に携わる職員が、「</a:t>
            </a:r>
            <a:r>
              <a:rPr lang="ja-JP" altLang="en-US" sz="1400" u="sng" dirty="0"/>
              <a:t>読みたい</a:t>
            </a:r>
            <a:r>
              <a:rPr lang="ja-JP" altLang="en-US" sz="1400" b="0" dirty="0"/>
              <a:t>」と思わせる構成や内容とする。</a:t>
            </a:r>
          </a:p>
        </p:txBody>
      </p:sp>
      <p:sp>
        <p:nvSpPr>
          <p:cNvPr id="21" name="正方形/長方形 20"/>
          <p:cNvSpPr/>
          <p:nvPr/>
        </p:nvSpPr>
        <p:spPr>
          <a:xfrm>
            <a:off x="5169024" y="4157902"/>
            <a:ext cx="4464496" cy="663590"/>
          </a:xfrm>
          <a:prstGeom prst="rect">
            <a:avLst/>
          </a:prstGeom>
          <a:gradFill flip="none" rotWithShape="1">
            <a:gsLst>
              <a:gs pos="100000">
                <a:srgbClr val="FEFCE6"/>
              </a:gs>
              <a:gs pos="0">
                <a:srgbClr val="EBE3B3"/>
              </a:gs>
              <a:gs pos="100000">
                <a:srgbClr val="E6EDF6">
                  <a:shade val="100000"/>
                  <a:satMod val="115000"/>
                </a:srgbClr>
              </a:gs>
            </a:gsLst>
            <a:lin ang="16200000" scaled="1"/>
            <a:tileRect/>
          </a:gradFill>
          <a:ln w="9525">
            <a:solidFill>
              <a:schemeClr val="tx1"/>
            </a:solidFill>
          </a:ln>
        </p:spPr>
        <p:txBody>
          <a:bodyPr vert="horz" wrap="square" lIns="36000" tIns="36000" rIns="36000" bIns="3600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400" b="0" dirty="0"/>
              <a:t>　　　　　政府情報システムに関係する事業者が</a:t>
            </a:r>
            <a:endParaRPr lang="en-US" altLang="ja-JP" sz="1400" b="0" dirty="0"/>
          </a:p>
          <a:p>
            <a:pPr algn="ctr"/>
            <a:r>
              <a:rPr lang="ja-JP" altLang="en-US" sz="1400" b="0" dirty="0"/>
              <a:t>効果的、効率的に業務を行えるようにすること</a:t>
            </a:r>
            <a:endParaRPr kumimoji="1" lang="en-US" altLang="ja-JP" sz="1400" b="0" kern="1200" dirty="0"/>
          </a:p>
        </p:txBody>
      </p:sp>
      <p:sp>
        <p:nvSpPr>
          <p:cNvPr id="22" name="正方形/長方形 21"/>
          <p:cNvSpPr/>
          <p:nvPr/>
        </p:nvSpPr>
        <p:spPr>
          <a:xfrm>
            <a:off x="5169025" y="4821492"/>
            <a:ext cx="4464496" cy="1847868"/>
          </a:xfrm>
          <a:prstGeom prst="rect">
            <a:avLst/>
          </a:prstGeom>
          <a:solidFill>
            <a:schemeClr val="bg1"/>
          </a:solidFill>
          <a:ln w="9525">
            <a:solidFill>
              <a:schemeClr val="tx1"/>
            </a:solidFill>
          </a:ln>
        </p:spPr>
        <p:txBody>
          <a:bodyPr vert="horz" wrap="square" lIns="108000" tIns="36000" rIns="108000" bIns="3600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Aft>
                <a:spcPts val="600"/>
              </a:spcAft>
            </a:pPr>
            <a:r>
              <a:rPr lang="ja-JP" altLang="en-US" sz="1400" b="0" dirty="0"/>
              <a:t>･政府情報システムが目指している成果や標準的な実施プロセスを明確にすることで、</a:t>
            </a:r>
            <a:r>
              <a:rPr lang="ja-JP" altLang="en-US" sz="1400" u="sng" dirty="0"/>
              <a:t>政府職員と事業者が協働する中でのルールや注意点</a:t>
            </a:r>
            <a:r>
              <a:rPr lang="ja-JP" altLang="en-US" sz="1400" b="0" dirty="0"/>
              <a:t>を理解して頂き、効果的、効率的に委託事業を遂行できるようにする。</a:t>
            </a:r>
          </a:p>
        </p:txBody>
      </p:sp>
      <p:sp>
        <p:nvSpPr>
          <p:cNvPr id="23" name="上矢印 22"/>
          <p:cNvSpPr/>
          <p:nvPr/>
        </p:nvSpPr>
        <p:spPr>
          <a:xfrm>
            <a:off x="2000672" y="3717032"/>
            <a:ext cx="1440160" cy="440870"/>
          </a:xfrm>
          <a:prstGeom prst="up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上矢印 23"/>
          <p:cNvSpPr/>
          <p:nvPr/>
        </p:nvSpPr>
        <p:spPr>
          <a:xfrm>
            <a:off x="6681192" y="3717032"/>
            <a:ext cx="1440160" cy="440870"/>
          </a:xfrm>
          <a:prstGeom prst="up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角丸四角形 24"/>
          <p:cNvSpPr/>
          <p:nvPr/>
        </p:nvSpPr>
        <p:spPr>
          <a:xfrm>
            <a:off x="200472" y="1610464"/>
            <a:ext cx="1296144" cy="361775"/>
          </a:xfrm>
          <a:prstGeom prst="roundRect">
            <a:avLst>
              <a:gd name="adj" fmla="val 50000"/>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sz="1100" dirty="0">
                <a:solidFill>
                  <a:prstClr val="white"/>
                </a:solidFill>
                <a:latin typeface="ＭＳ Ｐゴシック" panose="020B0600070205080204" pitchFamily="50" charset="-128"/>
              </a:rPr>
              <a:t>利用者の視点</a:t>
            </a:r>
          </a:p>
        </p:txBody>
      </p:sp>
      <p:sp>
        <p:nvSpPr>
          <p:cNvPr id="26" name="角丸四角形 25"/>
          <p:cNvSpPr/>
          <p:nvPr/>
        </p:nvSpPr>
        <p:spPr>
          <a:xfrm>
            <a:off x="200472" y="4059011"/>
            <a:ext cx="1152128" cy="361775"/>
          </a:xfrm>
          <a:prstGeom prst="roundRect">
            <a:avLst>
              <a:gd name="adj" fmla="val 50000"/>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sz="1100" dirty="0">
                <a:solidFill>
                  <a:prstClr val="white"/>
                </a:solidFill>
                <a:latin typeface="ＭＳ Ｐゴシック" panose="020B0600070205080204" pitchFamily="50" charset="-128"/>
              </a:rPr>
              <a:t>職員の視点</a:t>
            </a:r>
          </a:p>
        </p:txBody>
      </p:sp>
      <p:sp>
        <p:nvSpPr>
          <p:cNvPr id="27" name="角丸四角形 26"/>
          <p:cNvSpPr/>
          <p:nvPr/>
        </p:nvSpPr>
        <p:spPr>
          <a:xfrm>
            <a:off x="5006284" y="4059011"/>
            <a:ext cx="1098844" cy="361775"/>
          </a:xfrm>
          <a:prstGeom prst="roundRect">
            <a:avLst>
              <a:gd name="adj" fmla="val 50000"/>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sz="1100" dirty="0">
                <a:solidFill>
                  <a:prstClr val="white"/>
                </a:solidFill>
                <a:latin typeface="ＭＳ Ｐゴシック" panose="020B0600070205080204" pitchFamily="50" charset="-128"/>
              </a:rPr>
              <a:t>事業者の視点</a:t>
            </a:r>
          </a:p>
        </p:txBody>
      </p:sp>
    </p:spTree>
    <p:extLst>
      <p:ext uri="{BB962C8B-B14F-4D97-AF65-F5344CB8AC3E}">
        <p14:creationId xmlns:p14="http://schemas.microsoft.com/office/powerpoint/2010/main" val="20556740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pPr>
              <a:defRPr/>
            </a:pPr>
            <a:fld id="{10AC68E9-93AC-4EE7-A0E0-E98C161A901A}" type="slidenum">
              <a:rPr lang="ja-JP" altLang="en-US" smtClean="0"/>
              <a:pPr>
                <a:defRPr/>
              </a:pPr>
              <a:t>6</a:t>
            </a:fld>
            <a:endParaRPr lang="ja-JP" altLang="en-US" dirty="0"/>
          </a:p>
        </p:txBody>
      </p:sp>
      <p:sp>
        <p:nvSpPr>
          <p:cNvPr id="2" name="タイトル 1"/>
          <p:cNvSpPr>
            <a:spLocks noGrp="1"/>
          </p:cNvSpPr>
          <p:nvPr>
            <p:ph type="title"/>
          </p:nvPr>
        </p:nvSpPr>
        <p:spPr/>
        <p:txBody>
          <a:bodyPr/>
          <a:lstStyle/>
          <a:p>
            <a:r>
              <a:rPr lang="en-US" altLang="ja-JP" sz="2800" dirty="0" smtClean="0"/>
              <a:t>1-2</a:t>
            </a:r>
            <a:r>
              <a:rPr lang="ja-JP" altLang="en-US" sz="2800" dirty="0" err="1"/>
              <a:t>．</a:t>
            </a:r>
            <a:r>
              <a:rPr lang="ja-JP" altLang="en-US" sz="2800" spc="-390" dirty="0" smtClean="0"/>
              <a:t>デジタル･ガバメント</a:t>
            </a:r>
            <a:r>
              <a:rPr lang="ja-JP" altLang="en-US" sz="2800" spc="-390" dirty="0"/>
              <a:t>推進標準ガイドライン群体系図</a:t>
            </a:r>
            <a:endParaRPr kumimoji="1" lang="ja-JP" altLang="en-US" sz="2800" spc="-390" dirty="0"/>
          </a:p>
        </p:txBody>
      </p:sp>
      <p:pic>
        <p:nvPicPr>
          <p:cNvPr id="3" name="図 2"/>
          <p:cNvPicPr>
            <a:picLocks noChangeAspect="1"/>
          </p:cNvPicPr>
          <p:nvPr/>
        </p:nvPicPr>
        <p:blipFill>
          <a:blip r:embed="rId2">
            <a:grayscl/>
          </a:blip>
          <a:stretch>
            <a:fillRect/>
          </a:stretch>
        </p:blipFill>
        <p:spPr>
          <a:xfrm>
            <a:off x="50037" y="788454"/>
            <a:ext cx="9782176" cy="5986934"/>
          </a:xfrm>
          <a:prstGeom prst="rect">
            <a:avLst/>
          </a:prstGeom>
        </p:spPr>
      </p:pic>
      <p:sp>
        <p:nvSpPr>
          <p:cNvPr id="45" name="正方形/長方形 44"/>
          <p:cNvSpPr/>
          <p:nvPr/>
        </p:nvSpPr>
        <p:spPr>
          <a:xfrm>
            <a:off x="1343024" y="946995"/>
            <a:ext cx="7676470" cy="338993"/>
          </a:xfrm>
          <a:prstGeom prst="rect">
            <a:avLst/>
          </a:prstGeom>
          <a:solidFill>
            <a:schemeClr val="accent6">
              <a:lumMod val="75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デジタル</a:t>
            </a: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・ガバメント推進標準ガイドライン</a:t>
            </a:r>
          </a:p>
        </p:txBody>
      </p:sp>
      <p:sp>
        <p:nvSpPr>
          <p:cNvPr id="46" name="正方形/長方形 45"/>
          <p:cNvSpPr/>
          <p:nvPr/>
        </p:nvSpPr>
        <p:spPr>
          <a:xfrm>
            <a:off x="1461430" y="3353180"/>
            <a:ext cx="2483458" cy="507868"/>
          </a:xfrm>
          <a:prstGeom prst="rect">
            <a:avLst/>
          </a:prstGeom>
          <a:solidFill>
            <a:schemeClr val="accent6">
              <a:lumMod val="75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標</a:t>
            </a:r>
            <a:r>
              <a:rPr lang="ja-JP" altLang="en-US"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準ガイドライン</a:t>
            </a:r>
            <a:r>
              <a:rPr lang="en-US" altLang="ja-JP"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r>
            <a:br>
              <a:rPr lang="en-US" altLang="ja-JP"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実践</a:t>
            </a: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ガイドブック</a:t>
            </a:r>
            <a:endParaRPr lang="en-US" altLang="ja-JP"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正方形/長方形 46"/>
          <p:cNvSpPr/>
          <p:nvPr/>
        </p:nvSpPr>
        <p:spPr>
          <a:xfrm>
            <a:off x="1450182" y="2917299"/>
            <a:ext cx="2483458" cy="320400"/>
          </a:xfrm>
          <a:prstGeom prst="rect">
            <a:avLst/>
          </a:prstGeom>
          <a:solidFill>
            <a:schemeClr val="accent6">
              <a:lumMod val="75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標</a:t>
            </a: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準ガイドライン解説書</a:t>
            </a:r>
            <a:endParaRPr lang="en-US" altLang="ja-JP"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7158069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pPr>
              <a:defRPr/>
            </a:pPr>
            <a:fld id="{10AC68E9-93AC-4EE7-A0E0-E98C161A901A}" type="slidenum">
              <a:rPr lang="ja-JP" altLang="en-US" smtClean="0"/>
              <a:pPr>
                <a:defRPr/>
              </a:pPr>
              <a:t>7</a:t>
            </a:fld>
            <a:endParaRPr lang="ja-JP" altLang="en-US" dirty="0"/>
          </a:p>
        </p:txBody>
      </p:sp>
      <p:sp>
        <p:nvSpPr>
          <p:cNvPr id="2" name="タイトル 1"/>
          <p:cNvSpPr>
            <a:spLocks noGrp="1"/>
          </p:cNvSpPr>
          <p:nvPr>
            <p:ph type="title"/>
          </p:nvPr>
        </p:nvSpPr>
        <p:spPr/>
        <p:txBody>
          <a:bodyPr/>
          <a:lstStyle/>
          <a:p>
            <a:r>
              <a:rPr lang="en-US" altLang="ja-JP" sz="2800" dirty="0" smtClean="0"/>
              <a:t>1-2</a:t>
            </a:r>
            <a:r>
              <a:rPr lang="ja-JP" altLang="en-US" sz="2800" dirty="0" err="1" smtClean="0"/>
              <a:t>．</a:t>
            </a:r>
            <a:r>
              <a:rPr lang="ja-JP" altLang="en-US" sz="2800" dirty="0" smtClean="0"/>
              <a:t> </a:t>
            </a:r>
            <a:r>
              <a:rPr kumimoji="1" lang="ja-JP" altLang="en-US" sz="2800" dirty="0" smtClean="0"/>
              <a:t>（参考文書）</a:t>
            </a:r>
            <a:endParaRPr kumimoji="1" lang="ja-JP" altLang="en-US" sz="2800" dirty="0"/>
          </a:p>
        </p:txBody>
      </p:sp>
      <p:sp>
        <p:nvSpPr>
          <p:cNvPr id="7" name="コンテンツ プレースホルダー 6"/>
          <p:cNvSpPr>
            <a:spLocks noGrp="1"/>
          </p:cNvSpPr>
          <p:nvPr>
            <p:ph idx="1"/>
          </p:nvPr>
        </p:nvSpPr>
        <p:spPr/>
        <p:txBody>
          <a:bodyPr>
            <a:normAutofit/>
          </a:bodyPr>
          <a:lstStyle/>
          <a:p>
            <a:r>
              <a:rPr lang="ja-JP" altLang="en-US" sz="2000" dirty="0"/>
              <a:t>高度情報通信ネットワーク社会形成</a:t>
            </a:r>
            <a:r>
              <a:rPr lang="ja-JP" altLang="en-US" sz="2000" dirty="0" smtClean="0"/>
              <a:t>基本法（ＩＴ基本法）（</a:t>
            </a:r>
            <a:r>
              <a:rPr lang="zh-CN" altLang="en-US" sz="2000" dirty="0" smtClean="0"/>
              <a:t>平成</a:t>
            </a:r>
            <a:r>
              <a:rPr lang="en-US" altLang="ja-JP" sz="2000" dirty="0"/>
              <a:t>28</a:t>
            </a:r>
            <a:r>
              <a:rPr lang="zh-CN" altLang="en-US" sz="2000" dirty="0" smtClean="0"/>
              <a:t>年</a:t>
            </a:r>
            <a:r>
              <a:rPr lang="zh-CN" altLang="en-US" sz="2000" dirty="0"/>
              <a:t>法律</a:t>
            </a:r>
            <a:r>
              <a:rPr lang="zh-CN" altLang="en-US" sz="2000" dirty="0" smtClean="0"/>
              <a:t>第</a:t>
            </a:r>
            <a:r>
              <a:rPr lang="en-US" altLang="ja-JP" sz="2000" dirty="0" smtClean="0"/>
              <a:t>103</a:t>
            </a:r>
            <a:r>
              <a:rPr lang="zh-CN" altLang="en-US" sz="2000" dirty="0" smtClean="0"/>
              <a:t>号</a:t>
            </a:r>
            <a:r>
              <a:rPr lang="ja-JP" altLang="en-US" sz="2000" dirty="0" smtClean="0"/>
              <a:t>）</a:t>
            </a:r>
            <a:endParaRPr lang="en-US" altLang="ja-JP" sz="2000" dirty="0" smtClean="0"/>
          </a:p>
          <a:p>
            <a:r>
              <a:rPr lang="ja-JP" altLang="en-US" sz="2000" dirty="0" smtClean="0"/>
              <a:t>官民</a:t>
            </a:r>
            <a:r>
              <a:rPr lang="ja-JP" altLang="en-US" sz="2000" dirty="0"/>
              <a:t>データ活用推進基本法（平成</a:t>
            </a:r>
            <a:r>
              <a:rPr lang="en-US" altLang="ja-JP" sz="2000" dirty="0"/>
              <a:t>28</a:t>
            </a:r>
            <a:r>
              <a:rPr lang="ja-JP" altLang="en-US" sz="2000" dirty="0"/>
              <a:t>年法律第</a:t>
            </a:r>
            <a:r>
              <a:rPr lang="en-US" altLang="ja-JP" sz="2000" dirty="0"/>
              <a:t>103</a:t>
            </a:r>
            <a:r>
              <a:rPr lang="ja-JP" altLang="en-US" sz="2000" dirty="0"/>
              <a:t>号</a:t>
            </a:r>
            <a:r>
              <a:rPr lang="ja-JP" altLang="en-US" sz="2000" dirty="0" smtClean="0"/>
              <a:t>）</a:t>
            </a:r>
            <a:endParaRPr lang="en-US" altLang="ja-JP" sz="2000" dirty="0" smtClean="0"/>
          </a:p>
          <a:p>
            <a:r>
              <a:rPr lang="ja-JP" altLang="ja-JP" sz="2000" dirty="0" smtClean="0"/>
              <a:t>世界</a:t>
            </a:r>
            <a:r>
              <a:rPr lang="ja-JP" altLang="ja-JP" sz="2000" dirty="0"/>
              <a:t>最先端デジタル国家創造宣言・官民データ活用推進基本計画（平成</a:t>
            </a:r>
            <a:r>
              <a:rPr lang="en-US" altLang="ja-JP" sz="2000" dirty="0"/>
              <a:t>30</a:t>
            </a:r>
            <a:r>
              <a:rPr lang="ja-JP" altLang="ja-JP" sz="2000" dirty="0"/>
              <a:t>年</a:t>
            </a:r>
            <a:r>
              <a:rPr lang="en-US" altLang="ja-JP" sz="2000" dirty="0"/>
              <a:t>6</a:t>
            </a:r>
            <a:r>
              <a:rPr lang="ja-JP" altLang="ja-JP" sz="2000" dirty="0"/>
              <a:t>月</a:t>
            </a:r>
            <a:r>
              <a:rPr lang="en-US" altLang="ja-JP" sz="2000" dirty="0"/>
              <a:t>15</a:t>
            </a:r>
            <a:r>
              <a:rPr lang="ja-JP" altLang="ja-JP" sz="2000" dirty="0"/>
              <a:t>日閣議決定）</a:t>
            </a:r>
            <a:r>
              <a:rPr lang="en-US" altLang="ja-JP" sz="2000" dirty="0"/>
              <a:t/>
            </a:r>
            <a:br>
              <a:rPr lang="en-US" altLang="ja-JP" sz="2000" dirty="0"/>
            </a:br>
            <a:r>
              <a:rPr lang="en-US" altLang="ja-JP" sz="1400" dirty="0">
                <a:hlinkClick r:id="rId2"/>
              </a:rPr>
              <a:t>https://</a:t>
            </a:r>
            <a:r>
              <a:rPr lang="en-US" altLang="ja-JP" sz="1400" dirty="0" smtClean="0">
                <a:hlinkClick r:id="rId2"/>
              </a:rPr>
              <a:t>cio.go.jp/sites/default/files/uploads/documents/digital_sengen_honbun_2018.pdf</a:t>
            </a:r>
            <a:endParaRPr lang="en-US" altLang="ja-JP" sz="2000" dirty="0" smtClean="0"/>
          </a:p>
          <a:p>
            <a:r>
              <a:rPr lang="ja-JP" altLang="ja-JP" sz="2000" dirty="0" smtClean="0"/>
              <a:t>デジタル</a:t>
            </a:r>
            <a:r>
              <a:rPr lang="ja-JP" altLang="ja-JP" sz="2000" dirty="0"/>
              <a:t>・ガバメント推進方針（平成</a:t>
            </a:r>
            <a:r>
              <a:rPr lang="en-US" altLang="ja-JP" sz="2000" dirty="0"/>
              <a:t>29</a:t>
            </a:r>
            <a:r>
              <a:rPr lang="ja-JP" altLang="ja-JP" sz="2000" dirty="0"/>
              <a:t>年</a:t>
            </a:r>
            <a:r>
              <a:rPr lang="en-US" altLang="ja-JP" sz="2000" dirty="0"/>
              <a:t>5</a:t>
            </a:r>
            <a:r>
              <a:rPr lang="ja-JP" altLang="ja-JP" sz="2000" dirty="0"/>
              <a:t>月</a:t>
            </a:r>
            <a:r>
              <a:rPr lang="en-US" altLang="ja-JP" sz="2000" dirty="0"/>
              <a:t>30</a:t>
            </a:r>
            <a:r>
              <a:rPr lang="ja-JP" altLang="ja-JP" sz="2000" dirty="0"/>
              <a:t>日高度情報通信ネットワーク社会推進戦略本部・官民データ活用推進戦略会議決定）</a:t>
            </a:r>
            <a:r>
              <a:rPr lang="en-US" altLang="ja-JP" sz="2000" dirty="0"/>
              <a:t/>
            </a:r>
            <a:br>
              <a:rPr lang="en-US" altLang="ja-JP" sz="2000" dirty="0"/>
            </a:br>
            <a:r>
              <a:rPr lang="en-US" altLang="ja-JP" sz="1400" dirty="0">
                <a:hlinkClick r:id="rId3"/>
              </a:rPr>
              <a:t>https://www.kantei.go.jp/jp/singi/it2/kettei/pdf/20170530/suisinhosin.pdf</a:t>
            </a:r>
            <a:endParaRPr lang="en-US" altLang="ja-JP" sz="2000" dirty="0"/>
          </a:p>
          <a:p>
            <a:r>
              <a:rPr lang="ja-JP" altLang="en-US" sz="2000" dirty="0" smtClean="0"/>
              <a:t>デジタル</a:t>
            </a:r>
            <a:r>
              <a:rPr lang="ja-JP" altLang="en-US" sz="2000" dirty="0"/>
              <a:t>・ガバメント実行計画（平成</a:t>
            </a:r>
            <a:r>
              <a:rPr lang="en-US" altLang="ja-JP" sz="2000" dirty="0"/>
              <a:t>30</a:t>
            </a:r>
            <a:r>
              <a:rPr lang="ja-JP" altLang="en-US" sz="2000" dirty="0"/>
              <a:t>年</a:t>
            </a:r>
            <a:r>
              <a:rPr lang="en-US" altLang="ja-JP" sz="2000" dirty="0"/>
              <a:t>7</a:t>
            </a:r>
            <a:r>
              <a:rPr lang="ja-JP" altLang="en-US" sz="2000" dirty="0"/>
              <a:t>月</a:t>
            </a:r>
            <a:r>
              <a:rPr lang="en-US" altLang="ja-JP" sz="2000" dirty="0"/>
              <a:t>20</a:t>
            </a:r>
            <a:r>
              <a:rPr lang="ja-JP" altLang="en-US" sz="2000" dirty="0"/>
              <a:t>日デジタル・ガバメント閣僚会議決定）</a:t>
            </a:r>
            <a:r>
              <a:rPr lang="en-US" altLang="ja-JP" sz="2000" dirty="0"/>
              <a:t/>
            </a:r>
            <a:br>
              <a:rPr lang="en-US" altLang="ja-JP" sz="2000" dirty="0"/>
            </a:br>
            <a:r>
              <a:rPr lang="en-US" altLang="ja-JP" sz="1400" dirty="0">
                <a:hlinkClick r:id="rId4"/>
              </a:rPr>
              <a:t>https://</a:t>
            </a:r>
            <a:r>
              <a:rPr lang="en-US" altLang="ja-JP" sz="1400" dirty="0" smtClean="0">
                <a:hlinkClick r:id="rId4"/>
              </a:rPr>
              <a:t>www.kantei.go.jp/jp/singi/it2/kettei/pdf/egov_actionplan.pdf</a:t>
            </a:r>
            <a:endParaRPr lang="en-US" altLang="ja-JP" sz="1400" dirty="0" smtClean="0"/>
          </a:p>
          <a:p>
            <a:endParaRPr lang="en-US" altLang="ja-JP" sz="2000" dirty="0" smtClean="0"/>
          </a:p>
        </p:txBody>
      </p:sp>
    </p:spTree>
    <p:extLst>
      <p:ext uri="{BB962C8B-B14F-4D97-AF65-F5344CB8AC3E}">
        <p14:creationId xmlns:p14="http://schemas.microsoft.com/office/powerpoint/2010/main" val="42114542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a:t>1-3</a:t>
            </a:r>
            <a:r>
              <a:rPr lang="ja-JP" altLang="en-US" dirty="0" err="1"/>
              <a:t>．</a:t>
            </a:r>
            <a:r>
              <a:rPr lang="ja-JP" altLang="en-US" dirty="0" smtClean="0"/>
              <a:t>本ガイドライン（第</a:t>
            </a:r>
            <a:r>
              <a:rPr lang="en-US" altLang="ja-JP" dirty="0" smtClean="0"/>
              <a:t>2</a:t>
            </a:r>
            <a:r>
              <a:rPr lang="ja-JP" altLang="en-US" dirty="0" smtClean="0"/>
              <a:t>編）の要点</a:t>
            </a:r>
            <a:endParaRPr kumimoji="1" lang="ja-JP" altLang="en-US"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8</a:t>
            </a:fld>
            <a:endParaRPr lang="ja-JP" altLang="en-US" dirty="0"/>
          </a:p>
        </p:txBody>
      </p:sp>
      <p:sp>
        <p:nvSpPr>
          <p:cNvPr id="7" name="テキスト プレースホルダー 6"/>
          <p:cNvSpPr>
            <a:spLocks noGrp="1"/>
          </p:cNvSpPr>
          <p:nvPr>
            <p:ph type="body" sz="quarter" idx="13"/>
          </p:nvPr>
        </p:nvSpPr>
        <p:spPr/>
        <p:txBody>
          <a:bodyPr/>
          <a:lstStyle/>
          <a:p>
            <a:r>
              <a:rPr lang="ja-JP" altLang="en-US" sz="1800" b="1" u="sng" dirty="0" smtClean="0"/>
              <a:t>第</a:t>
            </a:r>
            <a:r>
              <a:rPr lang="en-US" altLang="ja-JP" sz="1800" b="1" u="sng" dirty="0" smtClean="0"/>
              <a:t>2</a:t>
            </a:r>
            <a:r>
              <a:rPr lang="ja-JP" altLang="en-US" sz="1800" b="1" u="sng" dirty="0" smtClean="0"/>
              <a:t>編（ＩＴガバナンス）</a:t>
            </a:r>
            <a:r>
              <a:rPr lang="ja-JP" altLang="en-US" sz="1800" dirty="0" smtClean="0"/>
              <a:t>では</a:t>
            </a:r>
            <a:r>
              <a:rPr lang="ja-JP" altLang="en-US" sz="1800" dirty="0"/>
              <a:t>、</a:t>
            </a:r>
            <a:r>
              <a:rPr lang="ja-JP" altLang="en-US" sz="1800" dirty="0" smtClean="0"/>
              <a:t>政府</a:t>
            </a:r>
            <a:r>
              <a:rPr lang="en-US" altLang="ja-JP" sz="1800" dirty="0" smtClean="0"/>
              <a:t>CIO</a:t>
            </a:r>
            <a:r>
              <a:rPr lang="ja-JP" altLang="en-US" sz="1800" dirty="0" err="1" smtClean="0"/>
              <a:t>、</a:t>
            </a:r>
            <a:r>
              <a:rPr lang="ja-JP" altLang="en-US" sz="1800" dirty="0" smtClean="0"/>
              <a:t>各府省</a:t>
            </a:r>
            <a:r>
              <a:rPr lang="en-US" altLang="ja-JP" sz="1800" dirty="0" smtClean="0"/>
              <a:t>CIO</a:t>
            </a:r>
            <a:r>
              <a:rPr lang="ja-JP" altLang="en-US" sz="1800" dirty="0" err="1" smtClean="0"/>
              <a:t>、</a:t>
            </a:r>
            <a:r>
              <a:rPr lang="ja-JP" altLang="en-US" sz="1800" dirty="0"/>
              <a:t>各府省</a:t>
            </a:r>
            <a:r>
              <a:rPr lang="ja-JP" altLang="en-US" sz="1800" dirty="0" smtClean="0"/>
              <a:t>副</a:t>
            </a:r>
            <a:r>
              <a:rPr lang="en-US" altLang="ja-JP" sz="1800" dirty="0" smtClean="0"/>
              <a:t>CIO</a:t>
            </a:r>
            <a:r>
              <a:rPr lang="ja-JP" altLang="en-US" sz="1800" dirty="0" smtClean="0"/>
              <a:t>を</a:t>
            </a:r>
            <a:r>
              <a:rPr lang="ja-JP" altLang="en-US" sz="1800" dirty="0"/>
              <a:t>筆頭としたガバナンス体制の中で、各府省単位</a:t>
            </a:r>
            <a:r>
              <a:rPr lang="ja-JP" altLang="en-US" sz="1800" dirty="0" smtClean="0"/>
              <a:t>の</a:t>
            </a:r>
            <a:r>
              <a:rPr lang="en-US" altLang="ja-JP" sz="1800" dirty="0" smtClean="0"/>
              <a:t>PMO</a:t>
            </a:r>
            <a:r>
              <a:rPr lang="ja-JP" altLang="en-US" sz="1800" dirty="0" smtClean="0"/>
              <a:t>が</a:t>
            </a:r>
            <a:r>
              <a:rPr lang="en-US" altLang="ja-JP" sz="1800" dirty="0" smtClean="0"/>
              <a:t>PJMO</a:t>
            </a:r>
            <a:r>
              <a:rPr lang="ja-JP" altLang="en-US" sz="1800" dirty="0" smtClean="0"/>
              <a:t>を</a:t>
            </a:r>
            <a:r>
              <a:rPr lang="ja-JP" altLang="en-US" sz="1800" dirty="0"/>
              <a:t>管理するためのルールや手順を示しています</a:t>
            </a:r>
            <a:r>
              <a:rPr lang="ja-JP" altLang="en-US" sz="1800" dirty="0" smtClean="0"/>
              <a:t>。</a:t>
            </a:r>
            <a:endParaRPr lang="en-US" altLang="ja-JP" sz="1800" dirty="0" smtClean="0"/>
          </a:p>
          <a:p>
            <a:r>
              <a:rPr lang="ja-JP" altLang="en-US" sz="1800" b="1" u="sng" dirty="0" smtClean="0"/>
              <a:t>第</a:t>
            </a:r>
            <a:r>
              <a:rPr lang="en-US" altLang="ja-JP" sz="1800" b="1" u="sng" dirty="0" smtClean="0"/>
              <a:t>3</a:t>
            </a:r>
            <a:r>
              <a:rPr lang="ja-JP" altLang="en-US" sz="1800" b="1" u="sng" dirty="0" smtClean="0"/>
              <a:t>編（ＩＴマネジメント）</a:t>
            </a:r>
            <a:r>
              <a:rPr lang="ja-JP" altLang="en-US" sz="1800" dirty="0" smtClean="0"/>
              <a:t>では</a:t>
            </a:r>
            <a:r>
              <a:rPr lang="en-US" altLang="ja-JP" sz="1800" dirty="0" smtClean="0"/>
              <a:t>PJMO</a:t>
            </a:r>
            <a:r>
              <a:rPr lang="ja-JP" altLang="en-US" sz="1800" dirty="0" smtClean="0"/>
              <a:t>がプロジェクトを実施するためのルール</a:t>
            </a:r>
            <a:r>
              <a:rPr lang="ja-JP" altLang="en-US" sz="1800" dirty="0"/>
              <a:t>や手順を示しています</a:t>
            </a:r>
            <a:r>
              <a:rPr lang="ja-JP" altLang="en-US" sz="1800" dirty="0" smtClean="0"/>
              <a:t>。</a:t>
            </a:r>
            <a:endParaRPr kumimoji="1" lang="ja-JP" altLang="en-US" sz="1800" dirty="0"/>
          </a:p>
        </p:txBody>
      </p:sp>
      <p:sp>
        <p:nvSpPr>
          <p:cNvPr id="8" name="テキスト プレースホルダー 7"/>
          <p:cNvSpPr>
            <a:spLocks noGrp="1"/>
          </p:cNvSpPr>
          <p:nvPr>
            <p:ph type="body" sz="quarter" idx="16"/>
          </p:nvPr>
        </p:nvSpPr>
        <p:spPr/>
        <p:txBody>
          <a:bodyPr/>
          <a:lstStyle/>
          <a:p>
            <a:r>
              <a:rPr kumimoji="1" lang="ja-JP" altLang="en-US" dirty="0" smtClean="0"/>
              <a:t>第２編</a:t>
            </a:r>
            <a:endParaRPr kumimoji="1" lang="ja-JP" altLang="en-US" dirty="0"/>
          </a:p>
        </p:txBody>
      </p:sp>
      <p:pic>
        <p:nvPicPr>
          <p:cNvPr id="9" name="図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2435" y="2325169"/>
            <a:ext cx="5944248" cy="4416199"/>
          </a:xfrm>
          <a:prstGeom prst="rect">
            <a:avLst/>
          </a:prstGeom>
          <a:noFill/>
          <a:ln>
            <a:noFill/>
          </a:ln>
        </p:spPr>
      </p:pic>
      <p:sp>
        <p:nvSpPr>
          <p:cNvPr id="12" name="テキスト ボックス 11"/>
          <p:cNvSpPr txBox="1"/>
          <p:nvPr/>
        </p:nvSpPr>
        <p:spPr bwMode="auto">
          <a:xfrm>
            <a:off x="6431516" y="3527126"/>
            <a:ext cx="3346020" cy="523188"/>
          </a:xfrm>
          <a:prstGeom prst="rect">
            <a:avLst/>
          </a:prstGeom>
          <a:noFill/>
          <a:ln w="9525" algn="ctr">
            <a:noFill/>
            <a:miter lim="800000"/>
            <a:headEnd/>
            <a:tailEnd/>
          </a:ln>
          <a:effectLst/>
        </p:spPr>
        <p:txBody>
          <a:bodyPr wrap="square" lIns="91406" tIns="45704" rIns="91406" bIns="45704" rtlCol="0">
            <a:spAutoFit/>
          </a:bodyPr>
          <a:lstStyle/>
          <a:p>
            <a:r>
              <a:rPr lang="en-US" altLang="ja-JP" b="0" dirty="0" smtClean="0"/>
              <a:t>2018</a:t>
            </a:r>
            <a:r>
              <a:rPr kumimoji="1" lang="ja-JP" altLang="en-US" b="0" dirty="0" smtClean="0"/>
              <a:t>年</a:t>
            </a:r>
            <a:r>
              <a:rPr kumimoji="1" lang="en-US" altLang="ja-JP" b="0" dirty="0" smtClean="0"/>
              <a:t>3</a:t>
            </a:r>
            <a:r>
              <a:rPr kumimoji="1" lang="ja-JP" altLang="en-US" b="0" dirty="0" smtClean="0"/>
              <a:t>月改定版の改定範囲</a:t>
            </a:r>
            <a:r>
              <a:rPr lang="en-US" altLang="ja-JP" b="0" dirty="0" smtClean="0"/>
              <a:t/>
            </a:r>
            <a:br>
              <a:rPr lang="en-US" altLang="ja-JP" b="0" dirty="0" smtClean="0"/>
            </a:br>
            <a:r>
              <a:rPr lang="ja-JP" altLang="en-US" b="0" dirty="0" smtClean="0"/>
              <a:t>（</a:t>
            </a:r>
            <a:r>
              <a:rPr lang="en-US" altLang="ja-JP" b="0" dirty="0" smtClean="0"/>
              <a:t>IT</a:t>
            </a:r>
            <a:r>
              <a:rPr lang="ja-JP" altLang="en-US" b="0" dirty="0" smtClean="0"/>
              <a:t>ガバナンスの強化に関する内容）</a:t>
            </a:r>
            <a:endParaRPr kumimoji="1" lang="ja-JP" altLang="en-US" b="0" dirty="0" smtClean="0"/>
          </a:p>
        </p:txBody>
      </p:sp>
      <p:sp>
        <p:nvSpPr>
          <p:cNvPr id="13" name="テキスト ボックス 12"/>
          <p:cNvSpPr txBox="1"/>
          <p:nvPr/>
        </p:nvSpPr>
        <p:spPr bwMode="auto">
          <a:xfrm>
            <a:off x="6431516" y="5338918"/>
            <a:ext cx="3346020" cy="1154130"/>
          </a:xfrm>
          <a:prstGeom prst="rect">
            <a:avLst/>
          </a:prstGeom>
          <a:noFill/>
          <a:ln w="9525" algn="ctr">
            <a:noFill/>
            <a:miter lim="800000"/>
            <a:headEnd/>
            <a:tailEnd/>
          </a:ln>
          <a:effectLst/>
        </p:spPr>
        <p:txBody>
          <a:bodyPr wrap="square" lIns="91406" tIns="45704" rIns="91406" bIns="45704" rtlCol="0">
            <a:spAutoFit/>
          </a:bodyPr>
          <a:lstStyle/>
          <a:p>
            <a:pPr>
              <a:spcBef>
                <a:spcPts val="600"/>
              </a:spcBef>
            </a:pPr>
            <a:r>
              <a:rPr lang="en-US" altLang="ja-JP" b="0" dirty="0" smtClean="0"/>
              <a:t>2019</a:t>
            </a:r>
            <a:r>
              <a:rPr kumimoji="1" lang="ja-JP" altLang="en-US" b="0" dirty="0" smtClean="0"/>
              <a:t>年</a:t>
            </a:r>
            <a:r>
              <a:rPr lang="en-US" altLang="ja-JP" b="0" dirty="0"/>
              <a:t>2</a:t>
            </a:r>
            <a:r>
              <a:rPr kumimoji="1" lang="ja-JP" altLang="en-US" b="0" dirty="0" smtClean="0"/>
              <a:t>月改定版の改定範囲</a:t>
            </a:r>
            <a:r>
              <a:rPr lang="en-US" altLang="ja-JP" b="0" dirty="0"/>
              <a:t/>
            </a:r>
            <a:br>
              <a:rPr lang="en-US" altLang="ja-JP" b="0" dirty="0"/>
            </a:br>
            <a:r>
              <a:rPr lang="ja-JP" altLang="en-US" b="0" dirty="0"/>
              <a:t>（</a:t>
            </a:r>
            <a:r>
              <a:rPr lang="en-US" altLang="ja-JP" b="0" dirty="0" smtClean="0"/>
              <a:t>IT</a:t>
            </a:r>
            <a:r>
              <a:rPr lang="ja-JP" altLang="en-US" b="0" dirty="0" smtClean="0"/>
              <a:t>マネジメントの強化に関する内容）</a:t>
            </a:r>
            <a:endParaRPr lang="en-US" altLang="ja-JP" b="0" dirty="0" smtClean="0"/>
          </a:p>
          <a:p>
            <a:pPr marL="179388" indent="-179388">
              <a:spcBef>
                <a:spcPts val="600"/>
              </a:spcBef>
            </a:pPr>
            <a:r>
              <a:rPr lang="en-US" altLang="ja-JP" sz="1200" b="0" dirty="0" smtClean="0"/>
              <a:t>※</a:t>
            </a:r>
            <a:r>
              <a:rPr lang="ja-JP" altLang="en-US" sz="1200" b="0" dirty="0" smtClean="0"/>
              <a:t>ただし、第３編の改定に伴い第２編の無いように影響を与える場合は、当該箇所も改定している。</a:t>
            </a:r>
            <a:endParaRPr kumimoji="1" lang="ja-JP" altLang="en-US" sz="1200" b="0" dirty="0" smtClean="0"/>
          </a:p>
        </p:txBody>
      </p:sp>
      <p:cxnSp>
        <p:nvCxnSpPr>
          <p:cNvPr id="15" name="直線コネクタ 14"/>
          <p:cNvCxnSpPr/>
          <p:nvPr/>
        </p:nvCxnSpPr>
        <p:spPr>
          <a:xfrm>
            <a:off x="6399099" y="3068960"/>
            <a:ext cx="0" cy="1741579"/>
          </a:xfrm>
          <a:prstGeom prst="line">
            <a:avLst/>
          </a:prstGeom>
          <a:ln w="158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6399099" y="4927782"/>
            <a:ext cx="0" cy="1741579"/>
          </a:xfrm>
          <a:prstGeom prst="line">
            <a:avLst/>
          </a:prstGeom>
          <a:ln w="158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フリーフォーム 20"/>
          <p:cNvSpPr/>
          <p:nvPr/>
        </p:nvSpPr>
        <p:spPr>
          <a:xfrm>
            <a:off x="6505465" y="4303390"/>
            <a:ext cx="1837821" cy="1076911"/>
          </a:xfrm>
          <a:custGeom>
            <a:avLst/>
            <a:gdLst>
              <a:gd name="connsiteX0" fmla="*/ 1551214 w 1837821"/>
              <a:gd name="connsiteY0" fmla="*/ 1061357 h 1076911"/>
              <a:gd name="connsiteX1" fmla="*/ 1551214 w 1837821"/>
              <a:gd name="connsiteY1" fmla="*/ 1004207 h 1076911"/>
              <a:gd name="connsiteX2" fmla="*/ 1755322 w 1837821"/>
              <a:gd name="connsiteY2" fmla="*/ 489857 h 1076911"/>
              <a:gd name="connsiteX3" fmla="*/ 0 w 1837821"/>
              <a:gd name="connsiteY3" fmla="*/ 0 h 1076911"/>
            </a:gdLst>
            <a:ahLst/>
            <a:cxnLst>
              <a:cxn ang="0">
                <a:pos x="connsiteX0" y="connsiteY0"/>
              </a:cxn>
              <a:cxn ang="0">
                <a:pos x="connsiteX1" y="connsiteY1"/>
              </a:cxn>
              <a:cxn ang="0">
                <a:pos x="connsiteX2" y="connsiteY2"/>
              </a:cxn>
              <a:cxn ang="0">
                <a:pos x="connsiteX3" y="connsiteY3"/>
              </a:cxn>
            </a:cxnLst>
            <a:rect l="l" t="t" r="r" b="b"/>
            <a:pathLst>
              <a:path w="1837821" h="1076911">
                <a:moveTo>
                  <a:pt x="1551214" y="1061357"/>
                </a:moveTo>
                <a:cubicBezTo>
                  <a:pt x="1534205" y="1080407"/>
                  <a:pt x="1517196" y="1099457"/>
                  <a:pt x="1551214" y="1004207"/>
                </a:cubicBezTo>
                <a:cubicBezTo>
                  <a:pt x="1585232" y="908957"/>
                  <a:pt x="2013858" y="657225"/>
                  <a:pt x="1755322" y="489857"/>
                </a:cubicBezTo>
                <a:cubicBezTo>
                  <a:pt x="1496786" y="322489"/>
                  <a:pt x="748393" y="161244"/>
                  <a:pt x="0" y="0"/>
                </a:cubicBezTo>
              </a:path>
            </a:pathLst>
          </a:custGeom>
          <a:noFill/>
          <a:ln w="15875">
            <a:solidFill>
              <a:schemeClr val="tx1"/>
            </a:solidFill>
            <a:prstDash val="dash"/>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295704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a:t>1-3</a:t>
            </a:r>
            <a:r>
              <a:rPr lang="ja-JP" altLang="en-US" dirty="0" err="1"/>
              <a:t>．</a:t>
            </a:r>
            <a:r>
              <a:rPr lang="ja-JP" altLang="en-US" dirty="0"/>
              <a:t>本ガイドライン（第</a:t>
            </a:r>
            <a:r>
              <a:rPr lang="en-US" altLang="ja-JP" dirty="0"/>
              <a:t>2</a:t>
            </a:r>
            <a:r>
              <a:rPr lang="ja-JP" altLang="en-US" dirty="0"/>
              <a:t>編）の要点</a:t>
            </a:r>
            <a:endParaRPr kumimoji="1" lang="ja-JP" altLang="en-US"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9</a:t>
            </a:fld>
            <a:endParaRPr lang="ja-JP" altLang="en-US" dirty="0"/>
          </a:p>
        </p:txBody>
      </p:sp>
      <p:sp>
        <p:nvSpPr>
          <p:cNvPr id="6" name="テキスト プレースホルダー 5"/>
          <p:cNvSpPr>
            <a:spLocks noGrp="1"/>
          </p:cNvSpPr>
          <p:nvPr>
            <p:ph type="body" sz="quarter" idx="13"/>
          </p:nvPr>
        </p:nvSpPr>
        <p:spPr/>
        <p:txBody>
          <a:bodyPr/>
          <a:lstStyle/>
          <a:p>
            <a:r>
              <a:rPr lang="en-US" altLang="ja-JP" sz="1800" dirty="0"/>
              <a:t>2018</a:t>
            </a:r>
            <a:r>
              <a:rPr lang="ja-JP" altLang="en-US" sz="1800" dirty="0" smtClean="0"/>
              <a:t>年</a:t>
            </a:r>
            <a:r>
              <a:rPr lang="en-US" altLang="ja-JP" sz="1800" dirty="0" smtClean="0"/>
              <a:t>3</a:t>
            </a:r>
            <a:r>
              <a:rPr lang="ja-JP" altLang="en-US" sz="1800" dirty="0" smtClean="0"/>
              <a:t>月</a:t>
            </a:r>
            <a:r>
              <a:rPr kumimoji="1" lang="ja-JP" altLang="en-US" sz="1800" dirty="0" smtClean="0"/>
              <a:t>改定版で</a:t>
            </a:r>
            <a:r>
              <a:rPr kumimoji="1" lang="en-US" altLang="ja-JP" sz="1800" b="1" u="sng" dirty="0" smtClean="0"/>
              <a:t>PMO</a:t>
            </a:r>
            <a:r>
              <a:rPr lang="ja-JP" altLang="en-US" sz="1800" b="1" u="sng" dirty="0" smtClean="0"/>
              <a:t>の機能（</a:t>
            </a:r>
            <a:r>
              <a:rPr lang="en-US" altLang="ja-JP" sz="1800" b="1" u="sng" dirty="0" smtClean="0"/>
              <a:t>(a)</a:t>
            </a:r>
            <a:r>
              <a:rPr lang="ja-JP" altLang="en-US" sz="1800" b="1" u="sng" dirty="0" smtClean="0"/>
              <a:t>～</a:t>
            </a:r>
            <a:r>
              <a:rPr lang="en-US" altLang="ja-JP" sz="1800" b="1" u="sng" dirty="0" smtClean="0"/>
              <a:t>(m</a:t>
            </a:r>
            <a:r>
              <a:rPr lang="en-US" altLang="ja-JP" sz="1800" b="1" u="sng" dirty="0"/>
              <a:t>)</a:t>
            </a:r>
            <a:r>
              <a:rPr lang="ja-JP" altLang="en-US" sz="1800" b="1" u="sng" dirty="0" smtClean="0"/>
              <a:t>）を明確</a:t>
            </a:r>
            <a:r>
              <a:rPr lang="ja-JP" altLang="en-US" sz="1800" dirty="0" smtClean="0"/>
              <a:t>にした上で、</a:t>
            </a:r>
            <a:r>
              <a:rPr lang="en-US" altLang="ja-JP" sz="1800" b="1" u="sng" dirty="0" smtClean="0"/>
              <a:t>IT</a:t>
            </a:r>
            <a:r>
              <a:rPr lang="ja-JP" altLang="en-US" sz="1800" b="1" u="sng" dirty="0" smtClean="0"/>
              <a:t>ガバナンス強化の観点</a:t>
            </a:r>
            <a:r>
              <a:rPr lang="ja-JP" altLang="en-US" sz="1800" dirty="0" smtClean="0"/>
              <a:t>の加筆が行われました。</a:t>
            </a:r>
            <a:endParaRPr lang="en-US" altLang="ja-JP" sz="1800" dirty="0" smtClean="0"/>
          </a:p>
          <a:p>
            <a:endParaRPr kumimoji="1" lang="ja-JP" altLang="en-US" sz="1800" dirty="0"/>
          </a:p>
        </p:txBody>
      </p:sp>
      <p:sp>
        <p:nvSpPr>
          <p:cNvPr id="7" name="テキスト プレースホルダー 6"/>
          <p:cNvSpPr>
            <a:spLocks noGrp="1"/>
          </p:cNvSpPr>
          <p:nvPr>
            <p:ph type="body" sz="quarter" idx="16"/>
          </p:nvPr>
        </p:nvSpPr>
        <p:spPr/>
        <p:txBody>
          <a:bodyPr/>
          <a:lstStyle/>
          <a:p>
            <a:r>
              <a:rPr kumimoji="1" lang="ja-JP" altLang="en-US" dirty="0" smtClean="0"/>
              <a:t>第</a:t>
            </a:r>
            <a:r>
              <a:rPr lang="ja-JP" altLang="en-US" dirty="0"/>
              <a:t>２</a:t>
            </a:r>
            <a:r>
              <a:rPr kumimoji="1" lang="ja-JP" altLang="en-US" dirty="0" smtClean="0"/>
              <a:t>編</a:t>
            </a:r>
            <a:endParaRPr kumimoji="1" lang="ja-JP" altLang="en-US" dirty="0"/>
          </a:p>
        </p:txBody>
      </p:sp>
      <p:graphicFrame>
        <p:nvGraphicFramePr>
          <p:cNvPr id="3" name="表 2"/>
          <p:cNvGraphicFramePr>
            <a:graphicFrameLocks noGrp="1"/>
          </p:cNvGraphicFramePr>
          <p:nvPr>
            <p:extLst>
              <p:ext uri="{D42A27DB-BD31-4B8C-83A1-F6EECF244321}">
                <p14:modId xmlns:p14="http://schemas.microsoft.com/office/powerpoint/2010/main" val="2700992559"/>
              </p:ext>
            </p:extLst>
          </p:nvPr>
        </p:nvGraphicFramePr>
        <p:xfrm>
          <a:off x="344487" y="1602184"/>
          <a:ext cx="9145018" cy="4628267"/>
        </p:xfrm>
        <a:graphic>
          <a:graphicData uri="http://schemas.openxmlformats.org/drawingml/2006/table">
            <a:tbl>
              <a:tblPr firstRow="1" bandRow="1">
                <a:tableStyleId>{5C22544A-7EE6-4342-B048-85BDC9FD1C3A}</a:tableStyleId>
              </a:tblPr>
              <a:tblGrid>
                <a:gridCol w="504057">
                  <a:extLst>
                    <a:ext uri="{9D8B030D-6E8A-4147-A177-3AD203B41FA5}">
                      <a16:colId xmlns:a16="http://schemas.microsoft.com/office/drawing/2014/main" val="3247754753"/>
                    </a:ext>
                  </a:extLst>
                </a:gridCol>
                <a:gridCol w="2592288">
                  <a:extLst>
                    <a:ext uri="{9D8B030D-6E8A-4147-A177-3AD203B41FA5}">
                      <a16:colId xmlns:a16="http://schemas.microsoft.com/office/drawing/2014/main" val="2193376848"/>
                    </a:ext>
                  </a:extLst>
                </a:gridCol>
                <a:gridCol w="2952328">
                  <a:extLst>
                    <a:ext uri="{9D8B030D-6E8A-4147-A177-3AD203B41FA5}">
                      <a16:colId xmlns:a16="http://schemas.microsoft.com/office/drawing/2014/main" val="567404264"/>
                    </a:ext>
                  </a:extLst>
                </a:gridCol>
                <a:gridCol w="3096345">
                  <a:extLst>
                    <a:ext uri="{9D8B030D-6E8A-4147-A177-3AD203B41FA5}">
                      <a16:colId xmlns:a16="http://schemas.microsoft.com/office/drawing/2014/main" val="1186354325"/>
                    </a:ext>
                  </a:extLst>
                </a:gridCol>
              </a:tblGrid>
              <a:tr h="378803">
                <a:tc>
                  <a:txBody>
                    <a:bodyPr/>
                    <a:lstStyle/>
                    <a:p>
                      <a:pPr algn="ctr"/>
                      <a:r>
                        <a:rPr kumimoji="1" lang="en-US" altLang="ja-JP" sz="140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en-US" altLang="ja-JP" sz="1400" dirty="0" smtClean="0">
                          <a:latin typeface="メイリオ" panose="020B0604030504040204" pitchFamily="50" charset="-128"/>
                          <a:ea typeface="メイリオ" panose="020B0604030504040204" pitchFamily="50" charset="-128"/>
                          <a:cs typeface="メイリオ" panose="020B0604030504040204" pitchFamily="50" charset="-128"/>
                        </a:rPr>
                        <a:t>PMO</a:t>
                      </a: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の機能</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en-US" altLang="ja-JP" sz="1400" dirty="0" smtClean="0">
                          <a:latin typeface="メイリオ" panose="020B0604030504040204" pitchFamily="50" charset="-128"/>
                          <a:ea typeface="メイリオ" panose="020B0604030504040204" pitchFamily="50" charset="-128"/>
                          <a:cs typeface="メイリオ" panose="020B0604030504040204" pitchFamily="50" charset="-128"/>
                        </a:rPr>
                        <a:t>2018</a:t>
                      </a: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400" dirty="0" smtClean="0">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月改定版で</a:t>
                      </a:r>
                      <a:r>
                        <a:rPr kumimoji="1" lang="en-US" altLang="ja-JP" sz="1400" dirty="0" smtClean="0">
                          <a:latin typeface="メイリオ" panose="020B0604030504040204" pitchFamily="50" charset="-128"/>
                          <a:ea typeface="メイリオ" panose="020B0604030504040204" pitchFamily="50" charset="-128"/>
                          <a:cs typeface="メイリオ" panose="020B0604030504040204" pitchFamily="50" charset="-128"/>
                        </a:rPr>
                        <a:t/>
                      </a:r>
                      <a:br>
                        <a:rPr kumimoji="1" lang="en-US" altLang="ja-JP" sz="1400" dirty="0" smtClean="0">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改定された主要な点</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marL="0" marR="0" lvl="0" indent="0" algn="ctr" defTabSz="914063" rtl="0" eaLnBrk="1" fontAlgn="auto" latinLnBrk="0" hangingPunct="1">
                        <a:lnSpc>
                          <a:spcPct val="100000"/>
                        </a:lnSpc>
                        <a:spcBef>
                          <a:spcPts val="0"/>
                        </a:spcBef>
                        <a:spcAft>
                          <a:spcPts val="0"/>
                        </a:spcAft>
                        <a:buClrTx/>
                        <a:buSzTx/>
                        <a:buFontTx/>
                        <a:buNone/>
                        <a:tabLst/>
                        <a:defRPr/>
                      </a:pPr>
                      <a:r>
                        <a:rPr kumimoji="1" lang="en-US" altLang="ja-JP" sz="1400" dirty="0" smtClean="0">
                          <a:latin typeface="メイリオ" panose="020B0604030504040204" pitchFamily="50" charset="-128"/>
                          <a:ea typeface="メイリオ" panose="020B0604030504040204" pitchFamily="50" charset="-128"/>
                          <a:cs typeface="メイリオ" panose="020B0604030504040204" pitchFamily="50" charset="-128"/>
                        </a:rPr>
                        <a:t>2019</a:t>
                      </a: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400" dirty="0" smtClean="0">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月改定版で</a:t>
                      </a:r>
                      <a:r>
                        <a:rPr kumimoji="1" lang="en-US" altLang="ja-JP" sz="1400" dirty="0" smtClean="0">
                          <a:latin typeface="メイリオ" panose="020B0604030504040204" pitchFamily="50" charset="-128"/>
                          <a:ea typeface="メイリオ" panose="020B0604030504040204" pitchFamily="50" charset="-128"/>
                          <a:cs typeface="メイリオ" panose="020B0604030504040204" pitchFamily="50" charset="-128"/>
                        </a:rPr>
                        <a:t/>
                      </a:r>
                      <a:br>
                        <a:rPr kumimoji="1" lang="en-US" altLang="ja-JP" sz="1400" dirty="0" smtClean="0">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改定された主要な点</a:t>
                      </a:r>
                    </a:p>
                  </a:txBody>
                  <a:tcPr/>
                </a:tc>
                <a:extLst>
                  <a:ext uri="{0D108BD9-81ED-4DB2-BD59-A6C34878D82A}">
                    <a16:rowId xmlns:a16="http://schemas.microsoft.com/office/drawing/2014/main" val="2918547587"/>
                  </a:ext>
                </a:extLst>
              </a:tr>
              <a:tr h="239724">
                <a:tc>
                  <a:txBody>
                    <a:bodyPr/>
                    <a:lstStyle/>
                    <a:p>
                      <a:pPr algn="ct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(a)</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計画管理</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「中長期計画」</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extLst>
                  <a:ext uri="{0D108BD9-81ED-4DB2-BD59-A6C34878D82A}">
                    <a16:rowId xmlns:a16="http://schemas.microsoft.com/office/drawing/2014/main" val="2000010794"/>
                  </a:ext>
                </a:extLst>
              </a:tr>
              <a:tr h="239724">
                <a:tc>
                  <a:txBody>
                    <a:bodyPr/>
                    <a:lstStyle/>
                    <a:p>
                      <a:pPr algn="ct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(b)</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プロジェクト推進責任者等</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extLst>
                  <a:ext uri="{0D108BD9-81ED-4DB2-BD59-A6C34878D82A}">
                    <a16:rowId xmlns:a16="http://schemas.microsoft.com/office/drawing/2014/main" val="4101696623"/>
                  </a:ext>
                </a:extLst>
              </a:tr>
              <a:tr h="239724">
                <a:tc>
                  <a:txBody>
                    <a:bodyPr/>
                    <a:lstStyle/>
                    <a:p>
                      <a:pPr algn="ct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(c)</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ＩＴ人材管理</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「スキル認定」</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extLst>
                  <a:ext uri="{0D108BD9-81ED-4DB2-BD59-A6C34878D82A}">
                    <a16:rowId xmlns:a16="http://schemas.microsoft.com/office/drawing/2014/main" val="937826120"/>
                  </a:ext>
                </a:extLst>
              </a:tr>
              <a:tr h="320027">
                <a:tc>
                  <a:txBody>
                    <a:bodyPr/>
                    <a:lstStyle/>
                    <a:p>
                      <a:pPr algn="ct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(d)</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予算管理</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「予算額の調整や適正化」</a:t>
                      </a: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
                      </a:r>
                      <a:b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（ＰＭＯと会計担当部門との連携）</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extLst>
                  <a:ext uri="{0D108BD9-81ED-4DB2-BD59-A6C34878D82A}">
                    <a16:rowId xmlns:a16="http://schemas.microsoft.com/office/drawing/2014/main" val="1679313858"/>
                  </a:ext>
                </a:extLst>
              </a:tr>
              <a:tr h="320027">
                <a:tc>
                  <a:txBody>
                    <a:bodyPr/>
                    <a:lstStyle/>
                    <a:p>
                      <a:pPr algn="ct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(e)</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執行管理</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「調達の適正化」</a:t>
                      </a:r>
                      <a:endPar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（ＰＭＯと会計担当部門との連携）</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工程レビュー対象の指定（府省重点プロジェクト以外にも</a:t>
                      </a: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PMO</a:t>
                      </a:r>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が指定可能）</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extLst>
                  <a:ext uri="{0D108BD9-81ED-4DB2-BD59-A6C34878D82A}">
                    <a16:rowId xmlns:a16="http://schemas.microsoft.com/office/drawing/2014/main" val="1964785654"/>
                  </a:ext>
                </a:extLst>
              </a:tr>
              <a:tr h="320027">
                <a:tc>
                  <a:txBody>
                    <a:bodyPr/>
                    <a:lstStyle/>
                    <a:p>
                      <a:pPr algn="ct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(f)</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情報資産管理</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pPr marL="0" marR="0" lvl="0" indent="0" algn="l" defTabSz="914063" rtl="0" eaLnBrk="1" fontAlgn="auto" latinLnBrk="0" hangingPunct="1">
                        <a:lnSpc>
                          <a:spcPct val="100000"/>
                        </a:lnSpc>
                        <a:spcBef>
                          <a:spcPts val="0"/>
                        </a:spcBef>
                        <a:spcAft>
                          <a:spcPts val="0"/>
                        </a:spcAft>
                        <a:buClrTx/>
                        <a:buSzTx/>
                        <a:buFontTx/>
                        <a:buNone/>
                        <a:tabLst/>
                        <a:defRPr/>
                      </a:pPr>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「運用・保守状況の把握」</a:t>
                      </a: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extLst>
                  <a:ext uri="{0D108BD9-81ED-4DB2-BD59-A6C34878D82A}">
                    <a16:rowId xmlns:a16="http://schemas.microsoft.com/office/drawing/2014/main" val="2261101935"/>
                  </a:ext>
                </a:extLst>
              </a:tr>
              <a:tr h="239724">
                <a:tc>
                  <a:txBody>
                    <a:bodyPr/>
                    <a:lstStyle/>
                    <a:p>
                      <a:pPr algn="ct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(g)</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ＰＪＭＯ支援</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extLst>
                  <a:ext uri="{0D108BD9-81ED-4DB2-BD59-A6C34878D82A}">
                    <a16:rowId xmlns:a16="http://schemas.microsoft.com/office/drawing/2014/main" val="1941783460"/>
                  </a:ext>
                </a:extLst>
              </a:tr>
              <a:tr h="239724">
                <a:tc>
                  <a:txBody>
                    <a:bodyPr/>
                    <a:lstStyle/>
                    <a:p>
                      <a:pPr algn="ct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(h)</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ドメイン管理</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extLst>
                  <a:ext uri="{0D108BD9-81ED-4DB2-BD59-A6C34878D82A}">
                    <a16:rowId xmlns:a16="http://schemas.microsoft.com/office/drawing/2014/main" val="4240638045"/>
                  </a:ext>
                </a:extLst>
              </a:tr>
              <a:tr h="320027">
                <a:tc>
                  <a:txBody>
                    <a:bodyPr/>
                    <a:lstStyle/>
                    <a:p>
                      <a:pPr algn="ct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dirty="0" err="1" smtClean="0">
                          <a:latin typeface="メイリオ" panose="020B0604030504040204" pitchFamily="50" charset="-128"/>
                          <a:ea typeface="メイリオ" panose="020B0604030504040204" pitchFamily="50" charset="-128"/>
                          <a:cs typeface="メイリオ" panose="020B0604030504040204" pitchFamily="50" charset="-128"/>
                        </a:rPr>
                        <a:t>i</a:t>
                      </a: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システム監査管理</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第</a:t>
                      </a: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編「システム監査の主体者」に関する改定に伴い、原則として</a:t>
                      </a: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PMO</a:t>
                      </a:r>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が監査作業を行う点</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extLst>
                  <a:ext uri="{0D108BD9-81ED-4DB2-BD59-A6C34878D82A}">
                    <a16:rowId xmlns:a16="http://schemas.microsoft.com/office/drawing/2014/main" val="2029435535"/>
                  </a:ext>
                </a:extLst>
              </a:tr>
              <a:tr h="239724">
                <a:tc>
                  <a:txBody>
                    <a:bodyPr/>
                    <a:lstStyle/>
                    <a:p>
                      <a:pPr algn="ct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(j)</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プロジェクト検証委員会の運営</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「プロジェクトの検証」</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extLst>
                  <a:ext uri="{0D108BD9-81ED-4DB2-BD59-A6C34878D82A}">
                    <a16:rowId xmlns:a16="http://schemas.microsoft.com/office/drawing/2014/main" val="785143271"/>
                  </a:ext>
                </a:extLst>
              </a:tr>
              <a:tr h="239724">
                <a:tc>
                  <a:txBody>
                    <a:bodyPr/>
                    <a:lstStyle/>
                    <a:p>
                      <a:pPr algn="ct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(k)</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政府情報システムに係る文書管理</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extLst>
                  <a:ext uri="{0D108BD9-81ED-4DB2-BD59-A6C34878D82A}">
                    <a16:rowId xmlns:a16="http://schemas.microsoft.com/office/drawing/2014/main" val="2762141908"/>
                  </a:ext>
                </a:extLst>
              </a:tr>
              <a:tr h="239724">
                <a:tc>
                  <a:txBody>
                    <a:bodyPr/>
                    <a:lstStyle/>
                    <a:p>
                      <a:pPr algn="ct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(l</a:t>
                      </a:r>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kumimoji="1"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ＣＩＯ補佐官の環境整備</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extLst>
                  <a:ext uri="{0D108BD9-81ED-4DB2-BD59-A6C34878D82A}">
                    <a16:rowId xmlns:a16="http://schemas.microsoft.com/office/drawing/2014/main" val="177880923"/>
                  </a:ext>
                </a:extLst>
              </a:tr>
              <a:tr h="239724">
                <a:tc>
                  <a:txBody>
                    <a:bodyPr/>
                    <a:lstStyle/>
                    <a:p>
                      <a:pPr algn="ctr"/>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(m)</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r>
                        <a:rPr lang="ja-JP" altLang="en-US" sz="1200" dirty="0" smtClean="0">
                          <a:latin typeface="メイリオ" panose="020B0604030504040204" pitchFamily="50" charset="-128"/>
                          <a:ea typeface="メイリオ" panose="020B0604030504040204" pitchFamily="50" charset="-128"/>
                          <a:cs typeface="メイリオ" panose="020B0604030504040204" pitchFamily="50" charset="-128"/>
                        </a:rPr>
                        <a:t>連絡調整窓口</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tc>
                  <a:txBody>
                    <a:bodyPr/>
                    <a:lstStyle/>
                    <a:p>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T="36000" marB="36000"/>
                </a:tc>
                <a:extLst>
                  <a:ext uri="{0D108BD9-81ED-4DB2-BD59-A6C34878D82A}">
                    <a16:rowId xmlns:a16="http://schemas.microsoft.com/office/drawing/2014/main" val="69448099"/>
                  </a:ext>
                </a:extLst>
              </a:tr>
            </a:tbl>
          </a:graphicData>
        </a:graphic>
      </p:graphicFrame>
    </p:spTree>
    <p:extLst>
      <p:ext uri="{BB962C8B-B14F-4D97-AF65-F5344CB8AC3E}">
        <p14:creationId xmlns:p14="http://schemas.microsoft.com/office/powerpoint/2010/main" val="40153811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t>1-4</a:t>
            </a:r>
            <a:r>
              <a:rPr lang="ja-JP" altLang="en-US" dirty="0" err="1" smtClean="0"/>
              <a:t>．</a:t>
            </a:r>
            <a:r>
              <a:rPr lang="ja-JP" altLang="en-US" dirty="0" smtClean="0"/>
              <a:t>適用対象及び施行期日</a:t>
            </a:r>
            <a:endParaRPr kumimoji="1" lang="ja-JP" altLang="en-US"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10</a:t>
            </a:fld>
            <a:endParaRPr lang="ja-JP" altLang="en-US" dirty="0"/>
          </a:p>
        </p:txBody>
      </p:sp>
      <p:sp>
        <p:nvSpPr>
          <p:cNvPr id="7" name="テキスト プレースホルダー 6"/>
          <p:cNvSpPr>
            <a:spLocks noGrp="1"/>
          </p:cNvSpPr>
          <p:nvPr>
            <p:ph type="body" sz="quarter" idx="13"/>
          </p:nvPr>
        </p:nvSpPr>
        <p:spPr/>
        <p:txBody>
          <a:bodyPr/>
          <a:lstStyle/>
          <a:p>
            <a:r>
              <a:rPr lang="ja-JP" altLang="ja-JP" sz="1800" dirty="0" smtClean="0"/>
              <a:t>今回</a:t>
            </a:r>
            <a:r>
              <a:rPr lang="ja-JP" altLang="ja-JP" sz="1800" dirty="0"/>
              <a:t>の改定の施行期日は、</a:t>
            </a:r>
            <a:r>
              <a:rPr lang="en-US" altLang="ja-JP" sz="1800" dirty="0"/>
              <a:t>2019</a:t>
            </a:r>
            <a:r>
              <a:rPr lang="ja-JP" altLang="ja-JP" sz="1800" dirty="0"/>
              <a:t>年</a:t>
            </a:r>
            <a:r>
              <a:rPr lang="en-US" altLang="ja-JP" sz="1800" dirty="0"/>
              <a:t>4</a:t>
            </a:r>
            <a:r>
              <a:rPr lang="ja-JP" altLang="ja-JP" sz="1800" dirty="0"/>
              <a:t>月</a:t>
            </a:r>
            <a:r>
              <a:rPr lang="en-US" altLang="ja-JP" sz="1800" dirty="0"/>
              <a:t>1</a:t>
            </a:r>
            <a:r>
              <a:rPr lang="ja-JP" altLang="ja-JP" sz="1800" dirty="0"/>
              <a:t>日としています。</a:t>
            </a:r>
          </a:p>
          <a:p>
            <a:r>
              <a:rPr lang="ja-JP" altLang="ja-JP" sz="1800" dirty="0"/>
              <a:t>なお、プロジェクトの状況に応じて、今回の改定部分は施行期日を待たずに活用して頂いて差し支えありません。</a:t>
            </a:r>
            <a:endParaRPr lang="en-US" altLang="ja-JP" sz="1800" dirty="0"/>
          </a:p>
          <a:p>
            <a:endParaRPr lang="en-US" altLang="ja-JP" sz="1800" dirty="0"/>
          </a:p>
          <a:p>
            <a:endParaRPr kumimoji="1" lang="ja-JP" altLang="en-US" sz="1800" dirty="0"/>
          </a:p>
        </p:txBody>
      </p:sp>
      <p:sp>
        <p:nvSpPr>
          <p:cNvPr id="8" name="テキスト プレースホルダー 7"/>
          <p:cNvSpPr>
            <a:spLocks noGrp="1"/>
          </p:cNvSpPr>
          <p:nvPr>
            <p:ph type="body" sz="quarter" idx="16"/>
          </p:nvPr>
        </p:nvSpPr>
        <p:spPr/>
        <p:txBody>
          <a:bodyPr/>
          <a:lstStyle/>
          <a:p>
            <a:r>
              <a:rPr kumimoji="1" lang="ja-JP" altLang="en-US" dirty="0" smtClean="0"/>
              <a:t>全編</a:t>
            </a:r>
            <a:endParaRPr kumimoji="1" lang="ja-JP" altLang="en-US" dirty="0"/>
          </a:p>
        </p:txBody>
      </p:sp>
    </p:spTree>
    <p:extLst>
      <p:ext uri="{BB962C8B-B14F-4D97-AF65-F5344CB8AC3E}">
        <p14:creationId xmlns:p14="http://schemas.microsoft.com/office/powerpoint/2010/main" val="22392141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a:xfrm>
            <a:off x="782506" y="3789040"/>
            <a:ext cx="8706998" cy="1305145"/>
          </a:xfrm>
        </p:spPr>
        <p:txBody>
          <a:bodyPr/>
          <a:lstStyle/>
          <a:p>
            <a:pPr marL="1004888" indent="-1004888"/>
            <a:r>
              <a:rPr kumimoji="1" lang="ja-JP" altLang="en-US" dirty="0" smtClean="0"/>
              <a:t>２．</a:t>
            </a:r>
            <a:r>
              <a:rPr lang="ja-JP" altLang="en-US" dirty="0"/>
              <a:t>本ガイドライン（第</a:t>
            </a:r>
            <a:r>
              <a:rPr lang="en-US" altLang="ja-JP" dirty="0"/>
              <a:t>3</a:t>
            </a:r>
            <a:r>
              <a:rPr lang="ja-JP" altLang="en-US" dirty="0"/>
              <a:t>編）の要点と本改定での主な変更点</a:t>
            </a:r>
            <a:endParaRPr kumimoji="1" lang="ja-JP" altLang="en-US" dirty="0"/>
          </a:p>
        </p:txBody>
      </p:sp>
      <p:sp>
        <p:nvSpPr>
          <p:cNvPr id="6" name="テキスト プレースホルダー 5"/>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pPr>
              <a:defRPr/>
            </a:pPr>
            <a:fld id="{10AC68E9-93AC-4EE7-A0E0-E98C161A901A}" type="slidenum">
              <a:rPr lang="ja-JP" altLang="en-US" smtClean="0"/>
              <a:pPr>
                <a:defRPr/>
              </a:pPr>
              <a:t>11</a:t>
            </a:fld>
            <a:endParaRPr lang="ja-JP" altLang="en-US" dirty="0"/>
          </a:p>
        </p:txBody>
      </p:sp>
    </p:spTree>
    <p:extLst>
      <p:ext uri="{BB962C8B-B14F-4D97-AF65-F5344CB8AC3E}">
        <p14:creationId xmlns:p14="http://schemas.microsoft.com/office/powerpoint/2010/main" val="36144935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Autofit/>
          </a:bodyPr>
          <a:lstStyle/>
          <a:p>
            <a:pPr algn="l"/>
            <a:r>
              <a:rPr lang="en-US" altLang="ja-JP" dirty="0" smtClean="0"/>
              <a:t>2-1</a:t>
            </a:r>
            <a:r>
              <a:rPr lang="ja-JP" altLang="en-US" dirty="0" err="1" smtClean="0"/>
              <a:t>．</a:t>
            </a:r>
            <a:r>
              <a:rPr lang="ja-JP" altLang="ja-JP" dirty="0" smtClean="0"/>
              <a:t>標</a:t>
            </a:r>
            <a:r>
              <a:rPr lang="ja-JP" altLang="ja-JP" dirty="0"/>
              <a:t>準ガイドライン群体系の</a:t>
            </a:r>
            <a:r>
              <a:rPr lang="ja-JP" altLang="ja-JP" dirty="0" smtClean="0"/>
              <a:t>変更</a:t>
            </a:r>
            <a:endParaRPr kumimoji="1" lang="ja-JP" altLang="en-US"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12</a:t>
            </a:fld>
            <a:endParaRPr lang="ja-JP" altLang="en-US" dirty="0"/>
          </a:p>
        </p:txBody>
      </p:sp>
      <p:sp>
        <p:nvSpPr>
          <p:cNvPr id="6" name="テキスト プレースホルダー 5"/>
          <p:cNvSpPr>
            <a:spLocks noGrp="1"/>
          </p:cNvSpPr>
          <p:nvPr>
            <p:ph type="body" sz="quarter" idx="13"/>
          </p:nvPr>
        </p:nvSpPr>
        <p:spPr/>
        <p:txBody>
          <a:bodyPr/>
          <a:lstStyle/>
          <a:p>
            <a:r>
              <a:rPr lang="ja-JP" altLang="en-US" dirty="0" smtClean="0"/>
              <a:t>改定前</a:t>
            </a:r>
            <a:r>
              <a:rPr lang="ja-JP" altLang="en-US" dirty="0"/>
              <a:t>の版では、標準ガイドライン及び実務手引書の</a:t>
            </a:r>
            <a:r>
              <a:rPr lang="en-US" altLang="ja-JP" dirty="0"/>
              <a:t>2</a:t>
            </a:r>
            <a:r>
              <a:rPr lang="ja-JP" altLang="en-US" dirty="0"/>
              <a:t>部構成となっていました。</a:t>
            </a:r>
          </a:p>
          <a:p>
            <a:r>
              <a:rPr lang="ja-JP" altLang="en-US" dirty="0"/>
              <a:t>今回の改定で、標準ガイドラインに加え、ルールを逐条解説する解説書と、参考情報や事例を紹介する実践ガイドブックの</a:t>
            </a:r>
            <a:r>
              <a:rPr lang="en-US" altLang="ja-JP" dirty="0"/>
              <a:t>3</a:t>
            </a:r>
            <a:r>
              <a:rPr lang="ja-JP" altLang="en-US" dirty="0"/>
              <a:t>部構成に変更し、より実務で活用しやすくしました。</a:t>
            </a:r>
          </a:p>
          <a:p>
            <a:endParaRPr lang="en-US" altLang="ja-JP" b="0" dirty="0"/>
          </a:p>
        </p:txBody>
      </p:sp>
      <p:sp>
        <p:nvSpPr>
          <p:cNvPr id="3" name="テキスト プレースホルダー 2"/>
          <p:cNvSpPr>
            <a:spLocks noGrp="1"/>
          </p:cNvSpPr>
          <p:nvPr>
            <p:ph type="body" sz="quarter" idx="16"/>
          </p:nvPr>
        </p:nvSpPr>
        <p:spPr/>
        <p:txBody>
          <a:bodyPr/>
          <a:lstStyle/>
          <a:p>
            <a:r>
              <a:rPr kumimoji="1" lang="ja-JP" altLang="en-US" dirty="0" smtClean="0"/>
              <a:t>全体</a:t>
            </a:r>
            <a:endParaRPr kumimoji="1" lang="ja-JP" altLang="en-US" dirty="0"/>
          </a:p>
        </p:txBody>
      </p:sp>
      <p:grpSp>
        <p:nvGrpSpPr>
          <p:cNvPr id="42" name="グループ化 41"/>
          <p:cNvGrpSpPr/>
          <p:nvPr/>
        </p:nvGrpSpPr>
        <p:grpSpPr>
          <a:xfrm>
            <a:off x="807528" y="1805287"/>
            <a:ext cx="1405958" cy="1971680"/>
            <a:chOff x="1100571" y="1196752"/>
            <a:chExt cx="1848499" cy="2592288"/>
          </a:xfrm>
        </p:grpSpPr>
        <p:sp>
          <p:nvSpPr>
            <p:cNvPr id="44" name="正方形/長方形 43"/>
            <p:cNvSpPr/>
            <p:nvPr/>
          </p:nvSpPr>
          <p:spPr>
            <a:xfrm>
              <a:off x="1100571" y="1196752"/>
              <a:ext cx="1848499" cy="2592288"/>
            </a:xfrm>
            <a:prstGeom prst="rect">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図 44"/>
            <p:cNvPicPr>
              <a:picLocks noChangeAspect="1"/>
            </p:cNvPicPr>
            <p:nvPr/>
          </p:nvPicPr>
          <p:blipFill>
            <a:blip r:embed="rId2"/>
            <a:stretch>
              <a:fillRect/>
            </a:stretch>
          </p:blipFill>
          <p:spPr>
            <a:xfrm>
              <a:off x="1208584" y="1412776"/>
              <a:ext cx="1632475" cy="2310780"/>
            </a:xfrm>
            <a:prstGeom prst="rect">
              <a:avLst/>
            </a:prstGeom>
          </p:spPr>
        </p:pic>
      </p:grpSp>
      <p:grpSp>
        <p:nvGrpSpPr>
          <p:cNvPr id="46" name="グループ化 45"/>
          <p:cNvGrpSpPr/>
          <p:nvPr/>
        </p:nvGrpSpPr>
        <p:grpSpPr>
          <a:xfrm>
            <a:off x="2108068" y="1988841"/>
            <a:ext cx="1525858" cy="2139825"/>
            <a:chOff x="3108143" y="1196752"/>
            <a:chExt cx="1848499" cy="2592288"/>
          </a:xfrm>
        </p:grpSpPr>
        <p:sp>
          <p:nvSpPr>
            <p:cNvPr id="47" name="正方形/長方形 46"/>
            <p:cNvSpPr/>
            <p:nvPr/>
          </p:nvSpPr>
          <p:spPr>
            <a:xfrm>
              <a:off x="3108143" y="1196752"/>
              <a:ext cx="1848499" cy="2592288"/>
            </a:xfrm>
            <a:prstGeom prst="rect">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8" name="図 47"/>
            <p:cNvPicPr>
              <a:picLocks noChangeAspect="1"/>
            </p:cNvPicPr>
            <p:nvPr/>
          </p:nvPicPr>
          <p:blipFill rotWithShape="1">
            <a:blip r:embed="rId3"/>
            <a:srcRect b="273"/>
            <a:stretch/>
          </p:blipFill>
          <p:spPr>
            <a:xfrm>
              <a:off x="3160674" y="1218703"/>
              <a:ext cx="1743436" cy="2570337"/>
            </a:xfrm>
            <a:prstGeom prst="rect">
              <a:avLst/>
            </a:prstGeom>
          </p:spPr>
        </p:pic>
      </p:grpSp>
      <p:grpSp>
        <p:nvGrpSpPr>
          <p:cNvPr id="49" name="グループ化 48"/>
          <p:cNvGrpSpPr/>
          <p:nvPr/>
        </p:nvGrpSpPr>
        <p:grpSpPr>
          <a:xfrm>
            <a:off x="4964059" y="1804522"/>
            <a:ext cx="1488695" cy="2087709"/>
            <a:chOff x="1100571" y="4141093"/>
            <a:chExt cx="1848499" cy="2592288"/>
          </a:xfrm>
        </p:grpSpPr>
        <p:sp>
          <p:nvSpPr>
            <p:cNvPr id="50" name="正方形/長方形 49"/>
            <p:cNvSpPr/>
            <p:nvPr/>
          </p:nvSpPr>
          <p:spPr>
            <a:xfrm>
              <a:off x="1100571" y="4141093"/>
              <a:ext cx="1848499" cy="2592288"/>
            </a:xfrm>
            <a:prstGeom prst="rect">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1" name="図 50"/>
            <p:cNvPicPr>
              <a:picLocks noChangeAspect="1"/>
            </p:cNvPicPr>
            <p:nvPr/>
          </p:nvPicPr>
          <p:blipFill rotWithShape="1">
            <a:blip r:embed="rId4"/>
            <a:srcRect b="4423"/>
            <a:stretch/>
          </p:blipFill>
          <p:spPr>
            <a:xfrm>
              <a:off x="1162904" y="4197621"/>
              <a:ext cx="1748066" cy="2471740"/>
            </a:xfrm>
            <a:prstGeom prst="rect">
              <a:avLst/>
            </a:prstGeom>
          </p:spPr>
        </p:pic>
      </p:grpSp>
      <p:grpSp>
        <p:nvGrpSpPr>
          <p:cNvPr id="52" name="グループ化 51"/>
          <p:cNvGrpSpPr/>
          <p:nvPr/>
        </p:nvGrpSpPr>
        <p:grpSpPr>
          <a:xfrm>
            <a:off x="6271045" y="1988840"/>
            <a:ext cx="1540375" cy="2160183"/>
            <a:chOff x="3108143" y="4141093"/>
            <a:chExt cx="1848499" cy="2592288"/>
          </a:xfrm>
        </p:grpSpPr>
        <p:sp>
          <p:nvSpPr>
            <p:cNvPr id="53" name="正方形/長方形 52"/>
            <p:cNvSpPr/>
            <p:nvPr/>
          </p:nvSpPr>
          <p:spPr>
            <a:xfrm>
              <a:off x="3108143" y="4141093"/>
              <a:ext cx="1848499" cy="2592288"/>
            </a:xfrm>
            <a:prstGeom prst="rect">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4" name="図 53"/>
            <p:cNvPicPr>
              <a:picLocks noChangeAspect="1"/>
            </p:cNvPicPr>
            <p:nvPr/>
          </p:nvPicPr>
          <p:blipFill>
            <a:blip r:embed="rId5"/>
            <a:stretch>
              <a:fillRect/>
            </a:stretch>
          </p:blipFill>
          <p:spPr>
            <a:xfrm>
              <a:off x="3160674" y="4177072"/>
              <a:ext cx="1743436" cy="2474928"/>
            </a:xfrm>
            <a:prstGeom prst="rect">
              <a:avLst/>
            </a:prstGeom>
          </p:spPr>
        </p:pic>
      </p:grpSp>
      <p:grpSp>
        <p:nvGrpSpPr>
          <p:cNvPr id="55" name="グループ化 54"/>
          <p:cNvGrpSpPr/>
          <p:nvPr/>
        </p:nvGrpSpPr>
        <p:grpSpPr>
          <a:xfrm>
            <a:off x="2108068" y="4293096"/>
            <a:ext cx="1525858" cy="2139825"/>
            <a:chOff x="2066750" y="4293096"/>
            <a:chExt cx="1606166" cy="2252447"/>
          </a:xfrm>
        </p:grpSpPr>
        <p:sp>
          <p:nvSpPr>
            <p:cNvPr id="56" name="正方形/長方形 55"/>
            <p:cNvSpPr/>
            <p:nvPr/>
          </p:nvSpPr>
          <p:spPr>
            <a:xfrm>
              <a:off x="2066750" y="4293096"/>
              <a:ext cx="1606166" cy="2252447"/>
            </a:xfrm>
            <a:prstGeom prst="rect">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7" name="図 56"/>
            <p:cNvPicPr>
              <a:picLocks noChangeAspect="1"/>
            </p:cNvPicPr>
            <p:nvPr/>
          </p:nvPicPr>
          <p:blipFill>
            <a:blip r:embed="rId6"/>
            <a:stretch>
              <a:fillRect/>
            </a:stretch>
          </p:blipFill>
          <p:spPr>
            <a:xfrm>
              <a:off x="2099292" y="4365104"/>
              <a:ext cx="1551007" cy="2160240"/>
            </a:xfrm>
            <a:prstGeom prst="rect">
              <a:avLst/>
            </a:prstGeom>
          </p:spPr>
        </p:pic>
      </p:grpSp>
      <p:grpSp>
        <p:nvGrpSpPr>
          <p:cNvPr id="58" name="グループ化 57"/>
          <p:cNvGrpSpPr/>
          <p:nvPr/>
        </p:nvGrpSpPr>
        <p:grpSpPr>
          <a:xfrm>
            <a:off x="4869777" y="4293096"/>
            <a:ext cx="1606166" cy="2252447"/>
            <a:chOff x="4877242" y="4293096"/>
            <a:chExt cx="1606166" cy="2252447"/>
          </a:xfrm>
        </p:grpSpPr>
        <p:sp>
          <p:nvSpPr>
            <p:cNvPr id="59" name="正方形/長方形 58"/>
            <p:cNvSpPr/>
            <p:nvPr/>
          </p:nvSpPr>
          <p:spPr>
            <a:xfrm>
              <a:off x="4877242" y="4293096"/>
              <a:ext cx="1606166" cy="2252447"/>
            </a:xfrm>
            <a:prstGeom prst="rect">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0" name="図 59"/>
            <p:cNvPicPr>
              <a:picLocks noChangeAspect="1"/>
            </p:cNvPicPr>
            <p:nvPr/>
          </p:nvPicPr>
          <p:blipFill>
            <a:blip r:embed="rId7"/>
            <a:stretch>
              <a:fillRect/>
            </a:stretch>
          </p:blipFill>
          <p:spPr>
            <a:xfrm>
              <a:off x="4985641" y="4345731"/>
              <a:ext cx="1402365" cy="2179613"/>
            </a:xfrm>
            <a:prstGeom prst="rect">
              <a:avLst/>
            </a:prstGeom>
          </p:spPr>
        </p:pic>
      </p:grpSp>
      <p:grpSp>
        <p:nvGrpSpPr>
          <p:cNvPr id="61" name="グループ化 60"/>
          <p:cNvGrpSpPr/>
          <p:nvPr/>
        </p:nvGrpSpPr>
        <p:grpSpPr>
          <a:xfrm>
            <a:off x="7725268" y="4293096"/>
            <a:ext cx="1606166" cy="2252447"/>
            <a:chOff x="7721250" y="4293096"/>
            <a:chExt cx="1606166" cy="2252447"/>
          </a:xfrm>
        </p:grpSpPr>
        <p:sp>
          <p:nvSpPr>
            <p:cNvPr id="62" name="正方形/長方形 61"/>
            <p:cNvSpPr/>
            <p:nvPr/>
          </p:nvSpPr>
          <p:spPr>
            <a:xfrm>
              <a:off x="7721250" y="4293096"/>
              <a:ext cx="1606166" cy="2252447"/>
            </a:xfrm>
            <a:prstGeom prst="rect">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3" name="図 62"/>
            <p:cNvPicPr>
              <a:picLocks noChangeAspect="1"/>
            </p:cNvPicPr>
            <p:nvPr/>
          </p:nvPicPr>
          <p:blipFill rotWithShape="1">
            <a:blip r:embed="rId8"/>
            <a:srcRect t="1" r="3117" b="2779"/>
            <a:stretch/>
          </p:blipFill>
          <p:spPr>
            <a:xfrm>
              <a:off x="7751723" y="4304965"/>
              <a:ext cx="1556099" cy="2220379"/>
            </a:xfrm>
            <a:prstGeom prst="rect">
              <a:avLst/>
            </a:prstGeom>
          </p:spPr>
        </p:pic>
      </p:grpSp>
      <p:sp>
        <p:nvSpPr>
          <p:cNvPr id="64" name="角丸四角形 63"/>
          <p:cNvSpPr/>
          <p:nvPr/>
        </p:nvSpPr>
        <p:spPr>
          <a:xfrm>
            <a:off x="2006901" y="1848501"/>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a:solidFill>
                  <a:prstClr val="white"/>
                </a:solidFill>
                <a:latin typeface="+mn-ea"/>
              </a:rPr>
              <a:t>本編</a:t>
            </a:r>
          </a:p>
        </p:txBody>
      </p:sp>
      <p:sp>
        <p:nvSpPr>
          <p:cNvPr id="65" name="角丸四角形 64"/>
          <p:cNvSpPr/>
          <p:nvPr/>
        </p:nvSpPr>
        <p:spPr>
          <a:xfrm>
            <a:off x="6177136" y="1848501"/>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a:solidFill>
                  <a:prstClr val="white"/>
                </a:solidFill>
                <a:latin typeface="+mn-ea"/>
              </a:rPr>
              <a:t>実務手引書</a:t>
            </a:r>
          </a:p>
        </p:txBody>
      </p:sp>
      <p:sp>
        <p:nvSpPr>
          <p:cNvPr id="66" name="上矢印 65"/>
          <p:cNvSpPr/>
          <p:nvPr/>
        </p:nvSpPr>
        <p:spPr>
          <a:xfrm rot="10800000">
            <a:off x="2471038" y="3744496"/>
            <a:ext cx="799919" cy="759539"/>
          </a:xfrm>
          <a:prstGeom prst="up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上矢印 66"/>
          <p:cNvSpPr/>
          <p:nvPr/>
        </p:nvSpPr>
        <p:spPr>
          <a:xfrm rot="12600000">
            <a:off x="5461584" y="3749305"/>
            <a:ext cx="799919" cy="759539"/>
          </a:xfrm>
          <a:prstGeom prst="up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上矢印 67"/>
          <p:cNvSpPr/>
          <p:nvPr/>
        </p:nvSpPr>
        <p:spPr>
          <a:xfrm rot="9000000">
            <a:off x="7813836" y="3749305"/>
            <a:ext cx="799919" cy="759539"/>
          </a:xfrm>
          <a:prstGeom prst="up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テキスト ボックス 68"/>
          <p:cNvSpPr txBox="1"/>
          <p:nvPr/>
        </p:nvSpPr>
        <p:spPr>
          <a:xfrm>
            <a:off x="2583536" y="5322917"/>
            <a:ext cx="1591246" cy="71903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現行版をベースに</a:t>
            </a:r>
            <a:r>
              <a:rPr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r>
            <a:br>
              <a:rPr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ルールの追加や変更</a:t>
            </a:r>
            <a:endParaRPr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Rectangle 22"/>
          <p:cNvSpPr>
            <a:spLocks noChangeArrowheads="1"/>
          </p:cNvSpPr>
          <p:nvPr/>
        </p:nvSpPr>
        <p:spPr bwMode="auto">
          <a:xfrm>
            <a:off x="59937" y="4365344"/>
            <a:ext cx="462449" cy="2160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a:solidFill>
                  <a:prstClr val="white"/>
                </a:solidFill>
                <a:latin typeface="+mn-ea"/>
                <a:ea typeface="+mn-ea"/>
              </a:rPr>
              <a:t>改定後</a:t>
            </a:r>
          </a:p>
        </p:txBody>
      </p:sp>
      <p:sp>
        <p:nvSpPr>
          <p:cNvPr id="71" name="Rectangle 22"/>
          <p:cNvSpPr>
            <a:spLocks noChangeArrowheads="1"/>
          </p:cNvSpPr>
          <p:nvPr/>
        </p:nvSpPr>
        <p:spPr bwMode="auto">
          <a:xfrm>
            <a:off x="59875" y="1876774"/>
            <a:ext cx="462449" cy="216024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a:solidFill>
                  <a:prstClr val="white"/>
                </a:solidFill>
                <a:latin typeface="+mn-ea"/>
                <a:ea typeface="+mn-ea"/>
              </a:rPr>
              <a:t>改定前</a:t>
            </a:r>
          </a:p>
        </p:txBody>
      </p:sp>
      <p:sp>
        <p:nvSpPr>
          <p:cNvPr id="72" name="テキスト ボックス 71"/>
          <p:cNvSpPr txBox="1"/>
          <p:nvPr/>
        </p:nvSpPr>
        <p:spPr>
          <a:xfrm>
            <a:off x="5327666" y="5322917"/>
            <a:ext cx="1591246" cy="71903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ルール部分の</a:t>
            </a:r>
            <a:r>
              <a:rPr lang="en-US" altLang="ja-JP"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r>
            <a:br>
              <a:rPr lang="en-US" altLang="ja-JP"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逐条解説</a:t>
            </a:r>
            <a:endParaRPr lang="en-US" altLang="ja-JP"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（趣旨や例示等）</a:t>
            </a:r>
            <a:endParaRPr lang="en-US" altLang="ja-JP"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3" name="テキスト ボックス 72"/>
          <p:cNvSpPr txBox="1"/>
          <p:nvPr/>
        </p:nvSpPr>
        <p:spPr>
          <a:xfrm>
            <a:off x="8141340" y="5322917"/>
            <a:ext cx="1719277" cy="71903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ひな形、実例、</a:t>
            </a:r>
            <a:r>
              <a:rPr lang="en-US" altLang="ja-JP"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r>
            <a:br>
              <a:rPr lang="en-US" altLang="ja-JP"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ノウハウ、注意点等を</a:t>
            </a:r>
            <a:r>
              <a:rPr lang="en-US" altLang="ja-JP"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r>
            <a:br>
              <a:rPr lang="en-US" altLang="ja-JP"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中心に構成</a:t>
            </a:r>
            <a:endParaRPr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4" name="テキスト ボックス 73"/>
          <p:cNvSpPr txBox="1"/>
          <p:nvPr/>
        </p:nvSpPr>
        <p:spPr>
          <a:xfrm>
            <a:off x="2583536" y="2597377"/>
            <a:ext cx="1591246" cy="7190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遵守すべきルールを</a:t>
            </a:r>
            <a:endParaRPr lang="en-US" altLang="ja-JP"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記載</a:t>
            </a:r>
            <a:endParaRPr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5" name="テキスト ボックス 74"/>
          <p:cNvSpPr txBox="1"/>
          <p:nvPr/>
        </p:nvSpPr>
        <p:spPr>
          <a:xfrm>
            <a:off x="6474642" y="2597377"/>
            <a:ext cx="1591246" cy="7190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200" b="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ルール解説や、参考（ひな形、事例等）を記載</a:t>
            </a:r>
            <a:endParaRPr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角丸四角形 38"/>
          <p:cNvSpPr/>
          <p:nvPr/>
        </p:nvSpPr>
        <p:spPr>
          <a:xfrm>
            <a:off x="2006901" y="6359151"/>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a:solidFill>
                  <a:prstClr val="white"/>
                </a:solidFill>
                <a:latin typeface="+mn-ea"/>
              </a:rPr>
              <a:t>本編</a:t>
            </a:r>
          </a:p>
        </p:txBody>
      </p:sp>
      <p:sp>
        <p:nvSpPr>
          <p:cNvPr id="40" name="角丸四角形 39"/>
          <p:cNvSpPr/>
          <p:nvPr/>
        </p:nvSpPr>
        <p:spPr>
          <a:xfrm>
            <a:off x="4808764" y="6370806"/>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解説</a:t>
            </a:r>
            <a:r>
              <a:rPr lang="ja-JP" altLang="en-US" dirty="0">
                <a:solidFill>
                  <a:prstClr val="white"/>
                </a:solidFill>
                <a:latin typeface="+mn-ea"/>
              </a:rPr>
              <a:t>書</a:t>
            </a:r>
          </a:p>
        </p:txBody>
      </p:sp>
      <p:sp>
        <p:nvSpPr>
          <p:cNvPr id="41" name="角丸四角形 40"/>
          <p:cNvSpPr/>
          <p:nvPr/>
        </p:nvSpPr>
        <p:spPr>
          <a:xfrm>
            <a:off x="7664255" y="6370806"/>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実践ガイドブック</a:t>
            </a:r>
            <a:endParaRPr lang="ja-JP" altLang="en-US" dirty="0">
              <a:solidFill>
                <a:prstClr val="white"/>
              </a:solidFill>
              <a:latin typeface="+mn-ea"/>
            </a:endParaRPr>
          </a:p>
        </p:txBody>
      </p:sp>
    </p:spTree>
    <p:extLst>
      <p:ext uri="{BB962C8B-B14F-4D97-AF65-F5344CB8AC3E}">
        <p14:creationId xmlns:p14="http://schemas.microsoft.com/office/powerpoint/2010/main" val="34306135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2-2</a:t>
            </a:r>
            <a:r>
              <a:rPr lang="ja-JP" altLang="en-US" dirty="0" err="1" smtClean="0"/>
              <a:t>．</a:t>
            </a:r>
            <a:r>
              <a:rPr lang="ja-JP" altLang="en-US" dirty="0" smtClean="0"/>
              <a:t>解説書について</a:t>
            </a:r>
            <a:endParaRPr kumimoji="1" lang="ja-JP" altLang="en-US" dirty="0"/>
          </a:p>
        </p:txBody>
      </p:sp>
      <p:sp>
        <p:nvSpPr>
          <p:cNvPr id="3" name="スライド番号プレースホルダー 2"/>
          <p:cNvSpPr>
            <a:spLocks noGrp="1"/>
          </p:cNvSpPr>
          <p:nvPr>
            <p:ph type="sldNum" sz="quarter" idx="12"/>
          </p:nvPr>
        </p:nvSpPr>
        <p:spPr/>
        <p:txBody>
          <a:bodyPr/>
          <a:lstStyle/>
          <a:p>
            <a:pPr>
              <a:defRPr/>
            </a:pPr>
            <a:fld id="{03107573-41B3-4804-A7D3-1E2DB8777170}" type="slidenum">
              <a:rPr lang="ja-JP" altLang="en-US" smtClean="0"/>
              <a:pPr>
                <a:defRPr/>
              </a:pPr>
              <a:t>13</a:t>
            </a:fld>
            <a:endParaRPr lang="ja-JP" altLang="en-US" dirty="0"/>
          </a:p>
        </p:txBody>
      </p:sp>
      <p:sp>
        <p:nvSpPr>
          <p:cNvPr id="5" name="テキスト プレースホルダー 4"/>
          <p:cNvSpPr>
            <a:spLocks noGrp="1"/>
          </p:cNvSpPr>
          <p:nvPr>
            <p:ph type="body" sz="quarter" idx="13"/>
          </p:nvPr>
        </p:nvSpPr>
        <p:spPr/>
        <p:txBody>
          <a:bodyPr/>
          <a:lstStyle/>
          <a:p>
            <a:r>
              <a:rPr lang="ja-JP" altLang="en-US" dirty="0" smtClean="0"/>
              <a:t>解説書は、ルールを記載したガイドライン本編とは異なり、参考</a:t>
            </a:r>
            <a:r>
              <a:rPr lang="ja-JP" altLang="en-US" dirty="0"/>
              <a:t>文書という</a:t>
            </a:r>
            <a:r>
              <a:rPr lang="ja-JP" altLang="en-US" dirty="0" smtClean="0"/>
              <a:t>扱いです。</a:t>
            </a:r>
            <a:endParaRPr lang="en-US" altLang="ja-JP" dirty="0" smtClean="0"/>
          </a:p>
          <a:p>
            <a:r>
              <a:rPr lang="ja-JP" altLang="en-US" dirty="0" smtClean="0"/>
              <a:t>解説書</a:t>
            </a:r>
            <a:r>
              <a:rPr lang="ja-JP" altLang="en-US" dirty="0"/>
              <a:t>の中では、本編（第３編）の全ての記載について、分割して掲載しています。そして、特に解説が必要な部分に下線を引き、それぞれの箇所に対して解説を記載するという構成になっています</a:t>
            </a:r>
            <a:r>
              <a:rPr lang="ja-JP" altLang="en-US" dirty="0" smtClean="0"/>
              <a:t>。</a:t>
            </a:r>
            <a:endParaRPr lang="ja-JP" altLang="en-US" dirty="0"/>
          </a:p>
        </p:txBody>
      </p:sp>
      <p:sp>
        <p:nvSpPr>
          <p:cNvPr id="6" name="テキスト プレースホルダー 5"/>
          <p:cNvSpPr>
            <a:spLocks noGrp="1"/>
          </p:cNvSpPr>
          <p:nvPr>
            <p:ph type="body" sz="quarter" idx="16"/>
          </p:nvPr>
        </p:nvSpPr>
        <p:spPr/>
        <p:txBody>
          <a:bodyPr/>
          <a:lstStyle/>
          <a:p>
            <a:r>
              <a:rPr kumimoji="1" lang="ja-JP" altLang="en-US" dirty="0" smtClean="0"/>
              <a:t>全体</a:t>
            </a:r>
            <a:endParaRPr kumimoji="1" lang="ja-JP" altLang="en-US" dirty="0"/>
          </a:p>
        </p:txBody>
      </p:sp>
      <p:pic>
        <p:nvPicPr>
          <p:cNvPr id="8" name="コンテンツ プレースホルダー 7"/>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49028" y="1962000"/>
            <a:ext cx="5463507" cy="4042601"/>
          </a:xfrm>
          <a:prstGeom prst="rect">
            <a:avLst/>
          </a:prstGeom>
          <a:noFill/>
          <a:ln>
            <a:noFill/>
          </a:ln>
        </p:spPr>
      </p:pic>
      <p:sp>
        <p:nvSpPr>
          <p:cNvPr id="11" name="テキスト ボックス 10"/>
          <p:cNvSpPr txBox="1"/>
          <p:nvPr/>
        </p:nvSpPr>
        <p:spPr>
          <a:xfrm>
            <a:off x="484565" y="5200307"/>
            <a:ext cx="8936870" cy="1325037"/>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a:solidFill>
                  <a:schemeClr val="bg1"/>
                </a:solidFill>
                <a:latin typeface="メイリオ" panose="020B0604030504040204" pitchFamily="50" charset="-128"/>
                <a:ea typeface="メイリオ" panose="020B0604030504040204" pitchFamily="50" charset="-128"/>
              </a:rPr>
              <a:t>記述形式</a:t>
            </a:r>
            <a:r>
              <a:rPr lang="ja-JP" altLang="en-US" sz="1600" b="0" dirty="0">
                <a:solidFill>
                  <a:schemeClr val="bg1"/>
                </a:solidFill>
                <a:latin typeface="メイリオ" panose="020B0604030504040204" pitchFamily="50" charset="-128"/>
                <a:ea typeface="メイリオ" panose="020B0604030504040204" pitchFamily="50" charset="-128"/>
              </a:rPr>
              <a:t>：職員が理解</a:t>
            </a:r>
            <a:r>
              <a:rPr lang="ja-JP" altLang="en-US" sz="1600" b="0" dirty="0" smtClean="0">
                <a:solidFill>
                  <a:schemeClr val="bg1"/>
                </a:solidFill>
                <a:latin typeface="メイリオ" panose="020B0604030504040204" pitchFamily="50" charset="-128"/>
                <a:ea typeface="メイリオ" panose="020B0604030504040204" pitchFamily="50" charset="-128"/>
              </a:rPr>
              <a:t>しやすい表記形式</a:t>
            </a:r>
            <a:r>
              <a:rPr lang="ja-JP" altLang="en-US" sz="1600" b="0" dirty="0">
                <a:solidFill>
                  <a:schemeClr val="bg1"/>
                </a:solidFill>
                <a:latin typeface="メイリオ" panose="020B0604030504040204" pitchFamily="50" charset="-128"/>
                <a:ea typeface="メイリオ" panose="020B0604030504040204" pitchFamily="50" charset="-128"/>
              </a:rPr>
              <a:t>である</a:t>
            </a:r>
            <a:r>
              <a:rPr lang="ja-JP" altLang="en-US" sz="1600" u="sng" dirty="0">
                <a:solidFill>
                  <a:schemeClr val="bg1"/>
                </a:solidFill>
                <a:latin typeface="メイリオ" panose="020B0604030504040204" pitchFamily="50" charset="-128"/>
                <a:ea typeface="メイリオ" panose="020B0604030504040204" pitchFamily="50" charset="-128"/>
              </a:rPr>
              <a:t>逐条解説</a:t>
            </a:r>
            <a:r>
              <a:rPr lang="ja-JP" altLang="en-US" sz="1600" b="0" dirty="0">
                <a:solidFill>
                  <a:schemeClr val="bg1"/>
                </a:solidFill>
                <a:latin typeface="メイリオ" panose="020B0604030504040204" pitchFamily="50" charset="-128"/>
                <a:ea typeface="メイリオ" panose="020B0604030504040204" pitchFamily="50" charset="-128"/>
              </a:rPr>
              <a:t>を採用</a:t>
            </a: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解説内容</a:t>
            </a:r>
            <a:r>
              <a:rPr lang="ja-JP" altLang="en-US" sz="1600" b="0" dirty="0">
                <a:solidFill>
                  <a:schemeClr val="bg1"/>
                </a:solidFill>
                <a:latin typeface="メイリオ" panose="020B0604030504040204" pitchFamily="50" charset="-128"/>
                <a:ea typeface="メイリオ" panose="020B0604030504040204" pitchFamily="50" charset="-128"/>
              </a:rPr>
              <a:t>：</a:t>
            </a:r>
            <a:r>
              <a:rPr lang="ja-JP" altLang="en-US" sz="1600" u="sng" dirty="0">
                <a:solidFill>
                  <a:schemeClr val="bg1"/>
                </a:solidFill>
                <a:latin typeface="メイリオ" panose="020B0604030504040204" pitchFamily="50" charset="-128"/>
                <a:ea typeface="メイリオ" panose="020B0604030504040204" pitchFamily="50" charset="-128"/>
              </a:rPr>
              <a:t>ＰＪＭＯの視点</a:t>
            </a:r>
            <a:r>
              <a:rPr lang="ja-JP" altLang="en-US" sz="1600" b="0" dirty="0">
                <a:solidFill>
                  <a:schemeClr val="bg1"/>
                </a:solidFill>
                <a:latin typeface="メイリオ" panose="020B0604030504040204" pitchFamily="50" charset="-128"/>
                <a:ea typeface="メイリオ" panose="020B0604030504040204" pitchFamily="50" charset="-128"/>
              </a:rPr>
              <a:t>で実際にプロジェクトを進める中</a:t>
            </a:r>
            <a:r>
              <a:rPr lang="ja-JP" altLang="en-US" sz="1600" b="0" dirty="0" smtClean="0">
                <a:solidFill>
                  <a:schemeClr val="bg1"/>
                </a:solidFill>
                <a:latin typeface="メイリオ" panose="020B0604030504040204" pitchFamily="50" charset="-128"/>
                <a:ea typeface="メイリオ" panose="020B0604030504040204" pitchFamily="50" charset="-128"/>
              </a:rPr>
              <a:t>で必要になる</a:t>
            </a:r>
            <a:r>
              <a:rPr lang="ja-JP" altLang="en-US" sz="1600" b="0" dirty="0">
                <a:solidFill>
                  <a:schemeClr val="bg1"/>
                </a:solidFill>
                <a:latin typeface="メイリオ" panose="020B0604030504040204" pitchFamily="50" charset="-128"/>
                <a:ea typeface="メイリオ" panose="020B0604030504040204" pitchFamily="50" charset="-128"/>
              </a:rPr>
              <a:t>ことを具体的に説明</a:t>
            </a:r>
          </a:p>
          <a:p>
            <a:pPr algn="l">
              <a:lnSpc>
                <a:spcPct val="120000"/>
              </a:lnSpc>
              <a:spcBef>
                <a:spcPts val="600"/>
              </a:spcBef>
            </a:pPr>
            <a:r>
              <a:rPr lang="ja-JP" altLang="en-US" b="0" dirty="0" smtClean="0">
                <a:solidFill>
                  <a:schemeClr val="bg1"/>
                </a:solidFill>
                <a:latin typeface="メイリオ" panose="020B0604030504040204" pitchFamily="50" charset="-128"/>
                <a:ea typeface="メイリオ" panose="020B0604030504040204" pitchFamily="50" charset="-128"/>
              </a:rPr>
              <a:t>改定前の実務手引書に記載されていたノウハウ等は、実践ガイドブックに移管し、ルール解説に特化した内容</a:t>
            </a:r>
            <a:endParaRPr lang="en-US" altLang="ja-JP" b="0" dirty="0" smtClean="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1402762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2-3</a:t>
            </a:r>
            <a:r>
              <a:rPr lang="ja-JP" altLang="en-US" dirty="0" err="1" smtClean="0"/>
              <a:t>．</a:t>
            </a:r>
            <a:r>
              <a:rPr lang="ja-JP" altLang="en-US" dirty="0" smtClean="0"/>
              <a:t>実践ガイドブックについて</a:t>
            </a:r>
            <a:endParaRPr kumimoji="1" lang="ja-JP" altLang="en-US" dirty="0"/>
          </a:p>
        </p:txBody>
      </p:sp>
      <p:sp>
        <p:nvSpPr>
          <p:cNvPr id="3" name="スライド番号プレースホルダー 2"/>
          <p:cNvSpPr>
            <a:spLocks noGrp="1"/>
          </p:cNvSpPr>
          <p:nvPr>
            <p:ph type="sldNum" sz="quarter" idx="12"/>
          </p:nvPr>
        </p:nvSpPr>
        <p:spPr/>
        <p:txBody>
          <a:bodyPr/>
          <a:lstStyle/>
          <a:p>
            <a:pPr>
              <a:defRPr/>
            </a:pPr>
            <a:fld id="{03107573-41B3-4804-A7D3-1E2DB8777170}" type="slidenum">
              <a:rPr lang="ja-JP" altLang="en-US" smtClean="0"/>
              <a:pPr>
                <a:defRPr/>
              </a:pPr>
              <a:t>14</a:t>
            </a:fld>
            <a:endParaRPr lang="ja-JP" altLang="en-US" dirty="0"/>
          </a:p>
        </p:txBody>
      </p:sp>
      <p:sp>
        <p:nvSpPr>
          <p:cNvPr id="5" name="テキスト プレースホルダー 4"/>
          <p:cNvSpPr>
            <a:spLocks noGrp="1"/>
          </p:cNvSpPr>
          <p:nvPr>
            <p:ph type="body" sz="quarter" idx="13"/>
          </p:nvPr>
        </p:nvSpPr>
        <p:spPr/>
        <p:txBody>
          <a:bodyPr/>
          <a:lstStyle/>
          <a:p>
            <a:r>
              <a:rPr lang="ja-JP" altLang="en-US" dirty="0" smtClean="0"/>
              <a:t>実践ガイドブックは、今回</a:t>
            </a:r>
            <a:r>
              <a:rPr lang="ja-JP" altLang="en-US" dirty="0"/>
              <a:t>の改定の目玉になる部分です</a:t>
            </a:r>
            <a:r>
              <a:rPr lang="ja-JP" altLang="en-US" dirty="0" smtClean="0"/>
              <a:t>。ルール</a:t>
            </a:r>
            <a:r>
              <a:rPr lang="ja-JP" altLang="en-US" dirty="0"/>
              <a:t>としての無機質で面白みのない部分は本編や解説書に任せておいて、実際のプロジェクトで役立つような生々しいノウハウ、進め方、注意点、ひな形等を、なるべく面白く、そして分かりやすくまとめようとしたドキュメントです</a:t>
            </a:r>
            <a:r>
              <a:rPr lang="ja-JP" altLang="en-US" dirty="0" smtClean="0"/>
              <a:t>。</a:t>
            </a:r>
            <a:endParaRPr lang="ja-JP" altLang="en-US" dirty="0"/>
          </a:p>
          <a:p>
            <a:endParaRPr kumimoji="1" lang="ja-JP" altLang="en-US" dirty="0"/>
          </a:p>
        </p:txBody>
      </p:sp>
      <p:sp>
        <p:nvSpPr>
          <p:cNvPr id="6" name="テキスト プレースホルダー 5"/>
          <p:cNvSpPr>
            <a:spLocks noGrp="1"/>
          </p:cNvSpPr>
          <p:nvPr>
            <p:ph type="body" sz="quarter" idx="16"/>
          </p:nvPr>
        </p:nvSpPr>
        <p:spPr/>
        <p:txBody>
          <a:bodyPr/>
          <a:lstStyle/>
          <a:p>
            <a:r>
              <a:rPr kumimoji="1" lang="ja-JP" altLang="en-US" dirty="0" smtClean="0"/>
              <a:t>全体</a:t>
            </a:r>
            <a:endParaRPr kumimoji="1" lang="ja-JP" altLang="en-US" dirty="0"/>
          </a:p>
        </p:txBody>
      </p:sp>
      <p:pic>
        <p:nvPicPr>
          <p:cNvPr id="8" name="コンテンツ プレースホルダー 7"/>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46033" y="1962150"/>
            <a:ext cx="6469497" cy="4491038"/>
          </a:xfrm>
          <a:prstGeom prst="rect">
            <a:avLst/>
          </a:prstGeom>
          <a:noFill/>
          <a:ln>
            <a:noFill/>
          </a:ln>
        </p:spPr>
      </p:pic>
      <p:sp>
        <p:nvSpPr>
          <p:cNvPr id="11" name="テキスト ボックス 10"/>
          <p:cNvSpPr txBox="1"/>
          <p:nvPr/>
        </p:nvSpPr>
        <p:spPr>
          <a:xfrm>
            <a:off x="484565" y="5209907"/>
            <a:ext cx="8936870" cy="1325037"/>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a:solidFill>
                  <a:schemeClr val="bg1"/>
                </a:solidFill>
                <a:latin typeface="メイリオ" panose="020B0604030504040204" pitchFamily="50" charset="-128"/>
                <a:ea typeface="メイリオ" panose="020B0604030504040204" pitchFamily="50" charset="-128"/>
              </a:rPr>
              <a:t>記述形式</a:t>
            </a:r>
            <a:r>
              <a:rPr lang="ja-JP" altLang="en-US" sz="1600" b="0" dirty="0" smtClean="0">
                <a:solidFill>
                  <a:schemeClr val="bg1"/>
                </a:solidFill>
                <a:latin typeface="メイリオ" panose="020B0604030504040204" pitchFamily="50" charset="-128"/>
                <a:ea typeface="メイリオ" panose="020B0604030504040204" pitchFamily="50" charset="-128"/>
              </a:rPr>
              <a:t>：豊富</a:t>
            </a:r>
            <a:r>
              <a:rPr lang="ja-JP" altLang="en-US" sz="1600" b="0" dirty="0">
                <a:solidFill>
                  <a:schemeClr val="bg1"/>
                </a:solidFill>
                <a:latin typeface="メイリオ" panose="020B0604030504040204" pitchFamily="50" charset="-128"/>
                <a:ea typeface="メイリオ" panose="020B0604030504040204" pitchFamily="50" charset="-128"/>
              </a:rPr>
              <a:t>な図表</a:t>
            </a:r>
            <a:r>
              <a:rPr lang="ja-JP" altLang="en-US" sz="1600" b="0" dirty="0" smtClean="0">
                <a:solidFill>
                  <a:schemeClr val="bg1"/>
                </a:solidFill>
                <a:latin typeface="メイリオ" panose="020B0604030504040204" pitchFamily="50" charset="-128"/>
                <a:ea typeface="メイリオ" panose="020B0604030504040204" pitchFamily="50" charset="-128"/>
              </a:rPr>
              <a:t>や失敗例</a:t>
            </a:r>
            <a:r>
              <a:rPr lang="ja-JP" altLang="en-US" sz="1600" b="0" dirty="0">
                <a:solidFill>
                  <a:schemeClr val="bg1"/>
                </a:solidFill>
                <a:latin typeface="メイリオ" panose="020B0604030504040204" pitchFamily="50" charset="-128"/>
                <a:ea typeface="メイリオ" panose="020B0604030504040204" pitchFamily="50" charset="-128"/>
              </a:rPr>
              <a:t>・成功例の実例を</a:t>
            </a:r>
            <a:r>
              <a:rPr lang="ja-JP" altLang="en-US" sz="1600" b="0" dirty="0" smtClean="0">
                <a:solidFill>
                  <a:schemeClr val="bg1"/>
                </a:solidFill>
                <a:latin typeface="メイリオ" panose="020B0604030504040204" pitchFamily="50" charset="-128"/>
                <a:ea typeface="メイリオ" panose="020B0604030504040204" pitchFamily="50" charset="-128"/>
              </a:rPr>
              <a:t>掲載し、平易な文章で</a:t>
            </a:r>
            <a:r>
              <a:rPr lang="ja-JP" altLang="en-US" sz="1600" u="sng" dirty="0" smtClean="0">
                <a:solidFill>
                  <a:schemeClr val="bg1"/>
                </a:solidFill>
                <a:latin typeface="メイリオ" panose="020B0604030504040204" pitchFamily="50" charset="-128"/>
                <a:ea typeface="メイリオ" panose="020B0604030504040204" pitchFamily="50" charset="-128"/>
              </a:rPr>
              <a:t>読みやすさ</a:t>
            </a:r>
            <a:r>
              <a:rPr lang="ja-JP" altLang="en-US" sz="1600" u="sng" dirty="0">
                <a:solidFill>
                  <a:schemeClr val="bg1"/>
                </a:solidFill>
                <a:latin typeface="メイリオ" panose="020B0604030504040204" pitchFamily="50" charset="-128"/>
                <a:ea typeface="メイリオ" panose="020B0604030504040204" pitchFamily="50" charset="-128"/>
              </a:rPr>
              <a:t>を</a:t>
            </a:r>
            <a:r>
              <a:rPr lang="ja-JP" altLang="en-US" sz="1600" u="sng" dirty="0" smtClean="0">
                <a:solidFill>
                  <a:schemeClr val="bg1"/>
                </a:solidFill>
                <a:latin typeface="メイリオ" panose="020B0604030504040204" pitchFamily="50" charset="-128"/>
                <a:ea typeface="メイリオ" panose="020B0604030504040204" pitchFamily="50" charset="-128"/>
              </a:rPr>
              <a:t>重視</a:t>
            </a:r>
            <a:endParaRPr lang="ja-JP" altLang="en-US" sz="1600" b="0" dirty="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記載内容</a:t>
            </a:r>
            <a:r>
              <a:rPr lang="ja-JP" altLang="en-US" sz="1600" b="0" dirty="0">
                <a:solidFill>
                  <a:schemeClr val="bg1"/>
                </a:solidFill>
                <a:latin typeface="メイリオ" panose="020B0604030504040204" pitchFamily="50" charset="-128"/>
                <a:ea typeface="メイリオ" panose="020B0604030504040204" pitchFamily="50" charset="-128"/>
              </a:rPr>
              <a:t>：</a:t>
            </a:r>
            <a:r>
              <a:rPr lang="ja-JP" altLang="en-US" sz="1600" u="sng" dirty="0" smtClean="0">
                <a:solidFill>
                  <a:schemeClr val="bg1"/>
                </a:solidFill>
                <a:latin typeface="メイリオ" panose="020B0604030504040204" pitchFamily="50" charset="-128"/>
                <a:ea typeface="メイリオ" panose="020B0604030504040204" pitchFamily="50" charset="-128"/>
              </a:rPr>
              <a:t>ＰＪＭＯがプロジェクトの中で活用できる</a:t>
            </a:r>
            <a:r>
              <a:rPr lang="ja-JP" altLang="en-US" sz="1600" b="0" dirty="0" smtClean="0">
                <a:solidFill>
                  <a:schemeClr val="bg1"/>
                </a:solidFill>
                <a:latin typeface="メイリオ" panose="020B0604030504040204" pitchFamily="50" charset="-128"/>
                <a:ea typeface="メイリオ" panose="020B0604030504040204" pitchFamily="50" charset="-128"/>
              </a:rPr>
              <a:t>、実践的な内容を具体的に記載</a:t>
            </a:r>
            <a:endParaRPr lang="ja-JP" altLang="en-US" sz="1600" b="0" dirty="0">
              <a:solidFill>
                <a:schemeClr val="bg1"/>
              </a:solidFill>
              <a:latin typeface="メイリオ" panose="020B0604030504040204" pitchFamily="50" charset="-128"/>
              <a:ea typeface="メイリオ" panose="020B0604030504040204" pitchFamily="50" charset="-128"/>
            </a:endParaRPr>
          </a:p>
          <a:p>
            <a:pPr algn="l">
              <a:lnSpc>
                <a:spcPct val="120000"/>
              </a:lnSpc>
              <a:spcBef>
                <a:spcPts val="600"/>
              </a:spcBef>
            </a:pPr>
            <a:r>
              <a:rPr lang="ja-JP" altLang="en-US" b="0" dirty="0">
                <a:solidFill>
                  <a:schemeClr val="bg1"/>
                </a:solidFill>
                <a:latin typeface="メイリオ" panose="020B0604030504040204" pitchFamily="50" charset="-128"/>
                <a:ea typeface="メイリオ" panose="020B0604030504040204" pitchFamily="50" charset="-128"/>
              </a:rPr>
              <a:t>全体で</a:t>
            </a:r>
            <a:r>
              <a:rPr lang="en-US" altLang="ja-JP" b="0" dirty="0">
                <a:solidFill>
                  <a:schemeClr val="bg1"/>
                </a:solidFill>
                <a:latin typeface="メイリオ" panose="020B0604030504040204" pitchFamily="50" charset="-128"/>
                <a:ea typeface="メイリオ" panose="020B0604030504040204" pitchFamily="50" charset="-128"/>
              </a:rPr>
              <a:t>350</a:t>
            </a:r>
            <a:r>
              <a:rPr lang="ja-JP" altLang="en-US" b="0" dirty="0">
                <a:solidFill>
                  <a:schemeClr val="bg1"/>
                </a:solidFill>
                <a:latin typeface="メイリオ" panose="020B0604030504040204" pitchFamily="50" charset="-128"/>
                <a:ea typeface="メイリオ" panose="020B0604030504040204" pitchFamily="50" charset="-128"/>
              </a:rPr>
              <a:t>ページほどのボリュームがあるため、次ページで紹介する</a:t>
            </a:r>
            <a:r>
              <a:rPr lang="ja-JP" altLang="en-US" b="0" dirty="0" smtClean="0">
                <a:solidFill>
                  <a:schemeClr val="bg1"/>
                </a:solidFill>
                <a:latin typeface="メイリオ" panose="020B0604030504040204" pitchFamily="50" charset="-128"/>
                <a:ea typeface="メイリオ" panose="020B0604030504040204" pitchFamily="50" charset="-128"/>
              </a:rPr>
              <a:t>チェックリストの</a:t>
            </a:r>
            <a:r>
              <a:rPr lang="ja-JP" altLang="en-US" b="0" dirty="0">
                <a:solidFill>
                  <a:schemeClr val="bg1"/>
                </a:solidFill>
                <a:latin typeface="メイリオ" panose="020B0604030504040204" pitchFamily="50" charset="-128"/>
                <a:ea typeface="メイリオ" panose="020B0604030504040204" pitchFamily="50" charset="-128"/>
              </a:rPr>
              <a:t>活用を推奨</a:t>
            </a:r>
          </a:p>
        </p:txBody>
      </p:sp>
    </p:spTree>
    <p:extLst>
      <p:ext uri="{BB962C8B-B14F-4D97-AF65-F5344CB8AC3E}">
        <p14:creationId xmlns:p14="http://schemas.microsoft.com/office/powerpoint/2010/main" val="34439415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2-4</a:t>
            </a:r>
            <a:r>
              <a:rPr lang="ja-JP" altLang="en-US" dirty="0" err="1" smtClean="0"/>
              <a:t>．</a:t>
            </a:r>
            <a:r>
              <a:rPr lang="ja-JP" altLang="en-US" dirty="0" smtClean="0"/>
              <a:t>チェックリストについて</a:t>
            </a:r>
            <a:endParaRPr kumimoji="1" lang="ja-JP" altLang="en-US" dirty="0"/>
          </a:p>
        </p:txBody>
      </p:sp>
      <p:sp>
        <p:nvSpPr>
          <p:cNvPr id="3" name="スライド番号プレースホルダー 2"/>
          <p:cNvSpPr>
            <a:spLocks noGrp="1"/>
          </p:cNvSpPr>
          <p:nvPr>
            <p:ph type="sldNum" sz="quarter" idx="12"/>
          </p:nvPr>
        </p:nvSpPr>
        <p:spPr/>
        <p:txBody>
          <a:bodyPr/>
          <a:lstStyle/>
          <a:p>
            <a:pPr>
              <a:defRPr/>
            </a:pPr>
            <a:fld id="{03107573-41B3-4804-A7D3-1E2DB8777170}" type="slidenum">
              <a:rPr lang="ja-JP" altLang="en-US" smtClean="0"/>
              <a:pPr>
                <a:defRPr/>
              </a:pPr>
              <a:t>15</a:t>
            </a:fld>
            <a:endParaRPr lang="ja-JP" altLang="en-US" dirty="0"/>
          </a:p>
        </p:txBody>
      </p:sp>
      <p:sp>
        <p:nvSpPr>
          <p:cNvPr id="5" name="テキスト プレースホルダー 4"/>
          <p:cNvSpPr>
            <a:spLocks noGrp="1"/>
          </p:cNvSpPr>
          <p:nvPr>
            <p:ph type="body" sz="quarter" idx="13"/>
          </p:nvPr>
        </p:nvSpPr>
        <p:spPr/>
        <p:txBody>
          <a:bodyPr/>
          <a:lstStyle/>
          <a:p>
            <a:r>
              <a:rPr lang="ja-JP" altLang="en-US" dirty="0" smtClean="0"/>
              <a:t>実践ガイドブックの第１章</a:t>
            </a:r>
            <a:r>
              <a:rPr lang="ja-JP" altLang="en-US" dirty="0"/>
              <a:t>の中に</a:t>
            </a:r>
            <a:r>
              <a:rPr lang="ja-JP" altLang="en-US" dirty="0" smtClean="0"/>
              <a:t>、チェックリストを記載しています</a:t>
            </a:r>
            <a:r>
              <a:rPr lang="ja-JP" altLang="en-US" dirty="0"/>
              <a:t>。例えば、これから新しい企画を立てようとする際には、「１　新サービス企画時のチェックリスト」を眺めてみて、気になる部分があれば実践ガイドブックの当該部分を読んで</a:t>
            </a:r>
            <a:r>
              <a:rPr lang="ja-JP" altLang="en-US" dirty="0" smtClean="0"/>
              <a:t>みる、といった使い方で活用してください</a:t>
            </a:r>
            <a:r>
              <a:rPr lang="ja-JP" altLang="en-US" dirty="0"/>
              <a:t>。</a:t>
            </a:r>
          </a:p>
          <a:p>
            <a:endParaRPr kumimoji="1" lang="ja-JP" altLang="en-US" dirty="0"/>
          </a:p>
        </p:txBody>
      </p:sp>
      <p:sp>
        <p:nvSpPr>
          <p:cNvPr id="6" name="テキスト プレースホルダー 5"/>
          <p:cNvSpPr>
            <a:spLocks noGrp="1"/>
          </p:cNvSpPr>
          <p:nvPr>
            <p:ph type="body" sz="quarter" idx="16"/>
          </p:nvPr>
        </p:nvSpPr>
        <p:spPr/>
        <p:txBody>
          <a:bodyPr/>
          <a:lstStyle/>
          <a:p>
            <a:r>
              <a:rPr kumimoji="1" lang="ja-JP" altLang="en-US" dirty="0" smtClean="0"/>
              <a:t>全体</a:t>
            </a:r>
            <a:endParaRPr kumimoji="1" lang="ja-JP" altLang="en-US" dirty="0"/>
          </a:p>
        </p:txBody>
      </p:sp>
      <p:pic>
        <p:nvPicPr>
          <p:cNvPr id="8" name="コンテンツ プレースホルダー 7"/>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78757" y="1962150"/>
            <a:ext cx="8204048" cy="4491038"/>
          </a:xfrm>
          <a:prstGeom prst="rect">
            <a:avLst/>
          </a:prstGeom>
          <a:noFill/>
          <a:ln>
            <a:noFill/>
          </a:ln>
        </p:spPr>
      </p:pic>
      <p:sp>
        <p:nvSpPr>
          <p:cNvPr id="10" name="テキスト ボックス 9"/>
          <p:cNvSpPr txBox="1"/>
          <p:nvPr/>
        </p:nvSpPr>
        <p:spPr>
          <a:xfrm>
            <a:off x="484565" y="5209907"/>
            <a:ext cx="8936870" cy="1325037"/>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a:solidFill>
                  <a:schemeClr val="bg1"/>
                </a:solidFill>
                <a:latin typeface="メイリオ" panose="020B0604030504040204" pitchFamily="50" charset="-128"/>
                <a:ea typeface="メイリオ" panose="020B0604030504040204" pitchFamily="50" charset="-128"/>
              </a:rPr>
              <a:t>記述形式</a:t>
            </a:r>
            <a:r>
              <a:rPr lang="ja-JP" altLang="en-US" sz="1600" b="0" dirty="0" smtClean="0">
                <a:solidFill>
                  <a:schemeClr val="bg1"/>
                </a:solidFill>
                <a:latin typeface="メイリオ" panose="020B0604030504040204" pitchFamily="50" charset="-128"/>
                <a:ea typeface="メイリオ" panose="020B0604030504040204" pitchFamily="50" charset="-128"/>
              </a:rPr>
              <a:t>：</a:t>
            </a:r>
            <a:r>
              <a:rPr lang="ja-JP" altLang="en-US" sz="1600" u="sng" dirty="0" smtClean="0">
                <a:solidFill>
                  <a:schemeClr val="bg1"/>
                </a:solidFill>
                <a:latin typeface="メイリオ" panose="020B0604030504040204" pitchFamily="50" charset="-128"/>
                <a:ea typeface="メイリオ" panose="020B0604030504040204" pitchFamily="50" charset="-128"/>
              </a:rPr>
              <a:t>確認したいポイントを発見しやすい</a:t>
            </a:r>
            <a:r>
              <a:rPr lang="ja-JP" altLang="en-US" sz="1600" b="0" dirty="0" smtClean="0">
                <a:solidFill>
                  <a:schemeClr val="bg1"/>
                </a:solidFill>
                <a:latin typeface="メイリオ" panose="020B0604030504040204" pitchFamily="50" charset="-128"/>
                <a:ea typeface="メイリオ" panose="020B0604030504040204" pitchFamily="50" charset="-128"/>
              </a:rPr>
              <a:t>、チェックリスト形式</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記載内容</a:t>
            </a:r>
            <a:r>
              <a:rPr lang="ja-JP" altLang="en-US" sz="1600" b="0" dirty="0" smtClean="0">
                <a:solidFill>
                  <a:schemeClr val="bg1"/>
                </a:solidFill>
                <a:latin typeface="メイリオ" panose="020B0604030504040204" pitchFamily="50" charset="-128"/>
                <a:ea typeface="メイリオ" panose="020B0604030504040204" pitchFamily="50" charset="-128"/>
              </a:rPr>
              <a:t>：活動を</a:t>
            </a:r>
            <a:r>
              <a:rPr lang="ja-JP" altLang="en-US" sz="1600" u="sng" dirty="0" smtClean="0">
                <a:solidFill>
                  <a:schemeClr val="bg1"/>
                </a:solidFill>
                <a:latin typeface="メイリオ" panose="020B0604030504040204" pitchFamily="50" charset="-128"/>
                <a:ea typeface="メイリオ" panose="020B0604030504040204" pitchFamily="50" charset="-128"/>
              </a:rPr>
              <a:t>実施する前のタイミングでチェックすべき項目と参照箇所</a:t>
            </a:r>
            <a:r>
              <a:rPr lang="ja-JP" altLang="en-US" sz="1600" b="0" dirty="0" smtClean="0">
                <a:solidFill>
                  <a:schemeClr val="bg1"/>
                </a:solidFill>
                <a:latin typeface="メイリオ" panose="020B0604030504040204" pitchFamily="50" charset="-128"/>
                <a:ea typeface="メイリオ" panose="020B0604030504040204" pitchFamily="50" charset="-128"/>
              </a:rPr>
              <a:t>をシンプルに提示</a:t>
            </a:r>
            <a:endParaRPr lang="ja-JP" altLang="en-US" sz="1600" b="0" dirty="0">
              <a:solidFill>
                <a:schemeClr val="bg1"/>
              </a:solidFill>
              <a:latin typeface="メイリオ" panose="020B0604030504040204" pitchFamily="50" charset="-128"/>
              <a:ea typeface="メイリオ" panose="020B0604030504040204" pitchFamily="50" charset="-128"/>
            </a:endParaRPr>
          </a:p>
          <a:p>
            <a:pPr algn="l">
              <a:lnSpc>
                <a:spcPct val="120000"/>
              </a:lnSpc>
              <a:spcBef>
                <a:spcPts val="600"/>
              </a:spcBef>
            </a:pPr>
            <a:r>
              <a:rPr lang="ja-JP" altLang="en-US" b="0" dirty="0" smtClean="0">
                <a:solidFill>
                  <a:schemeClr val="bg1"/>
                </a:solidFill>
                <a:latin typeface="メイリオ" panose="020B0604030504040204" pitchFamily="50" charset="-128"/>
                <a:ea typeface="メイリオ" panose="020B0604030504040204" pitchFamily="50" charset="-128"/>
              </a:rPr>
              <a:t>自分が必要な情報が、実践ガイドブックのどの部分を参照すれば良いのか、索引的に確認可能</a:t>
            </a:r>
            <a:endParaRPr lang="ja-JP" altLang="en-US" b="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82002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第３編 第１章 ＩＴマネジメントの全体像</a:t>
            </a:r>
            <a:endParaRPr kumimoji="1" lang="ja-JP" altLang="en-US" sz="3200" dirty="0"/>
          </a:p>
        </p:txBody>
      </p:sp>
      <p:sp>
        <p:nvSpPr>
          <p:cNvPr id="5" name="テキスト プレースホルダー 4"/>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16</a:t>
            </a:fld>
            <a:endParaRPr lang="ja-JP" altLang="en-US" dirty="0"/>
          </a:p>
        </p:txBody>
      </p:sp>
    </p:spTree>
    <p:extLst>
      <p:ext uri="{BB962C8B-B14F-4D97-AF65-F5344CB8AC3E}">
        <p14:creationId xmlns:p14="http://schemas.microsoft.com/office/powerpoint/2010/main" val="5329355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2"/>
          <a:stretch>
            <a:fillRect/>
          </a:stretch>
        </p:blipFill>
        <p:spPr>
          <a:xfrm>
            <a:off x="270213" y="2245140"/>
            <a:ext cx="4430629" cy="2174914"/>
          </a:xfrm>
          <a:prstGeom prst="rect">
            <a:avLst/>
          </a:prstGeom>
        </p:spPr>
      </p:pic>
      <p:sp>
        <p:nvSpPr>
          <p:cNvPr id="5" name="タイトル 4"/>
          <p:cNvSpPr>
            <a:spLocks noGrp="1"/>
          </p:cNvSpPr>
          <p:nvPr>
            <p:ph type="title"/>
          </p:nvPr>
        </p:nvSpPr>
        <p:spPr/>
        <p:txBody>
          <a:bodyPr/>
          <a:lstStyle/>
          <a:p>
            <a:r>
              <a:rPr lang="en-US" altLang="ja-JP" dirty="0" smtClean="0"/>
              <a:t>2-</a:t>
            </a:r>
            <a:r>
              <a:rPr lang="en-US" altLang="ja-JP" dirty="0"/>
              <a:t>5</a:t>
            </a:r>
            <a:r>
              <a:rPr lang="ja-JP" altLang="en-US" dirty="0" err="1" smtClean="0"/>
              <a:t>．</a:t>
            </a:r>
            <a:r>
              <a:rPr lang="ja-JP" altLang="ja-JP" dirty="0" smtClean="0"/>
              <a:t>プロジェクト全体像</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17</a:t>
            </a:fld>
            <a:endParaRPr lang="ja-JP" altLang="en-US" dirty="0"/>
          </a:p>
        </p:txBody>
      </p:sp>
      <p:sp>
        <p:nvSpPr>
          <p:cNvPr id="11" name="テキスト プレースホルダー 10"/>
          <p:cNvSpPr>
            <a:spLocks noGrp="1"/>
          </p:cNvSpPr>
          <p:nvPr>
            <p:ph type="body" sz="quarter" idx="13"/>
          </p:nvPr>
        </p:nvSpPr>
        <p:spPr/>
        <p:txBody>
          <a:bodyPr/>
          <a:lstStyle/>
          <a:p>
            <a:r>
              <a:rPr lang="ja-JP" altLang="en-US" dirty="0" smtClean="0"/>
              <a:t>改定前</a:t>
            </a:r>
            <a:r>
              <a:rPr lang="ja-JP" altLang="en-US" dirty="0"/>
              <a:t>の版では、プロジェクトの全体像を抽象的な表現に留めていました。</a:t>
            </a:r>
          </a:p>
          <a:p>
            <a:r>
              <a:rPr lang="ja-JP" altLang="en-US" dirty="0"/>
              <a:t>今回の改定で、</a:t>
            </a:r>
            <a:r>
              <a:rPr lang="en-US" altLang="ja-JP" dirty="0"/>
              <a:t>PJMO</a:t>
            </a:r>
            <a:r>
              <a:rPr lang="ja-JP" altLang="en-US" dirty="0"/>
              <a:t>の実務により近づける観点から、プロジェクトの全期間を通して様々な活動の期間や前後関係を把握できるよう、プロジェクトの全体像についてより具体的な表現に変更しました</a:t>
            </a:r>
            <a:r>
              <a:rPr lang="ja-JP" altLang="en-US" dirty="0" smtClean="0"/>
              <a:t>。</a:t>
            </a:r>
            <a:endParaRPr lang="ja-JP" altLang="en-US" dirty="0"/>
          </a:p>
        </p:txBody>
      </p:sp>
      <p:sp>
        <p:nvSpPr>
          <p:cNvPr id="15" name="テキスト プレースホルダー 2"/>
          <p:cNvSpPr>
            <a:spLocks noGrp="1"/>
          </p:cNvSpPr>
          <p:nvPr>
            <p:ph type="body" sz="quarter" idx="16"/>
          </p:nvPr>
        </p:nvSpPr>
        <p:spPr/>
        <p:txBody>
          <a:bodyPr/>
          <a:lstStyle/>
          <a:p>
            <a:r>
              <a:rPr lang="zh-TW" altLang="en-US" dirty="0"/>
              <a:t>第３編第</a:t>
            </a:r>
            <a:r>
              <a:rPr lang="ja-JP" altLang="en-US" dirty="0"/>
              <a:t>１</a:t>
            </a:r>
            <a:r>
              <a:rPr lang="zh-TW" altLang="en-US" dirty="0"/>
              <a:t>章</a:t>
            </a:r>
          </a:p>
          <a:p>
            <a:endParaRPr lang="ja-JP" altLang="en-US" dirty="0"/>
          </a:p>
          <a:p>
            <a:endParaRPr kumimoji="1" lang="ja-JP" altLang="en-US" dirty="0"/>
          </a:p>
        </p:txBody>
      </p:sp>
      <p:sp>
        <p:nvSpPr>
          <p:cNvPr id="32" name="二等辺三角形 31"/>
          <p:cNvSpPr/>
          <p:nvPr/>
        </p:nvSpPr>
        <p:spPr>
          <a:xfrm rot="5400000">
            <a:off x="4507470" y="3316517"/>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角丸四角形 32"/>
          <p:cNvSpPr/>
          <p:nvPr/>
        </p:nvSpPr>
        <p:spPr>
          <a:xfrm>
            <a:off x="5905424" y="1895109"/>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34" name="角丸四角形 33"/>
          <p:cNvSpPr/>
          <p:nvPr/>
        </p:nvSpPr>
        <p:spPr>
          <a:xfrm>
            <a:off x="1621432" y="1895109"/>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35" name="テキスト ボックス 34"/>
          <p:cNvSpPr txBox="1"/>
          <p:nvPr/>
        </p:nvSpPr>
        <p:spPr bwMode="auto">
          <a:xfrm>
            <a:off x="992560" y="4633093"/>
            <a:ext cx="2638490" cy="668115"/>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nchor="ctr" anchorCtr="0">
            <a:noAutofit/>
          </a:bodyPr>
          <a:lstStyle/>
          <a:p>
            <a:pPr algn="ctr">
              <a:lnSpc>
                <a:spcPct val="120000"/>
              </a:lnSpc>
            </a:pPr>
            <a:r>
              <a:rPr lang="ja-JP" altLang="en-US" sz="1200" dirty="0" smtClean="0">
                <a:latin typeface="メイリオ" panose="020B0604030504040204" pitchFamily="50" charset="-128"/>
                <a:ea typeface="メイリオ" panose="020B0604030504040204" pitchFamily="50" charset="-128"/>
              </a:rPr>
              <a:t>各章の前後関係のみ</a:t>
            </a:r>
            <a:endParaRPr lang="ja-JP" altLang="ja-JP" sz="1200" dirty="0">
              <a:latin typeface="メイリオ" panose="020B0604030504040204" pitchFamily="50" charset="-128"/>
              <a:ea typeface="メイリオ" panose="020B0604030504040204" pitchFamily="50" charset="-128"/>
            </a:endParaRPr>
          </a:p>
        </p:txBody>
      </p:sp>
      <p:sp>
        <p:nvSpPr>
          <p:cNvPr id="16" name="テキスト ボックス 15"/>
          <p:cNvSpPr txBox="1"/>
          <p:nvPr/>
        </p:nvSpPr>
        <p:spPr>
          <a:xfrm>
            <a:off x="340549" y="5445224"/>
            <a:ext cx="9224902" cy="1325037"/>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a:solidFill>
                  <a:schemeClr val="bg1"/>
                </a:solidFill>
                <a:latin typeface="メイリオ" panose="020B0604030504040204" pitchFamily="50" charset="-128"/>
                <a:ea typeface="メイリオ" panose="020B0604030504040204" pitchFamily="50" charset="-128"/>
              </a:rPr>
              <a:t>ＩＴマネジメントの</a:t>
            </a:r>
            <a:r>
              <a:rPr lang="ja-JP" altLang="en-US" sz="1600" dirty="0" smtClean="0">
                <a:solidFill>
                  <a:schemeClr val="bg1"/>
                </a:solidFill>
                <a:latin typeface="メイリオ" panose="020B0604030504040204" pitchFamily="50" charset="-128"/>
                <a:ea typeface="メイリオ" panose="020B0604030504040204" pitchFamily="50" charset="-128"/>
              </a:rPr>
              <a:t>位置付けを明確化</a:t>
            </a:r>
            <a:r>
              <a:rPr lang="ja-JP" altLang="en-US" sz="1600" dirty="0">
                <a:solidFill>
                  <a:schemeClr val="bg1"/>
                </a:solidFill>
                <a:latin typeface="メイリオ" panose="020B0604030504040204" pitchFamily="50" charset="-128"/>
                <a:ea typeface="メイリオ" panose="020B0604030504040204" pitchFamily="50" charset="-128"/>
              </a:rPr>
              <a:t>　：</a:t>
            </a:r>
            <a:r>
              <a:rPr lang="ja-JP" altLang="en-US" sz="1600" b="0" dirty="0">
                <a:solidFill>
                  <a:schemeClr val="bg1"/>
                </a:solidFill>
                <a:latin typeface="メイリオ" panose="020B0604030504040204" pitchFamily="50" charset="-128"/>
                <a:ea typeface="メイリオ" panose="020B0604030504040204" pitchFamily="50" charset="-128"/>
              </a:rPr>
              <a:t>目標、ＩＴガバナンスとＩＴマネジメントの関係を明示</a:t>
            </a:r>
          </a:p>
          <a:p>
            <a:pPr algn="l">
              <a:lnSpc>
                <a:spcPct val="120000"/>
              </a:lnSpc>
            </a:pPr>
            <a:r>
              <a:rPr lang="ja-JP" altLang="en-US" sz="1600" dirty="0">
                <a:solidFill>
                  <a:schemeClr val="bg1"/>
                </a:solidFill>
                <a:latin typeface="メイリオ" panose="020B0604030504040204" pitchFamily="50" charset="-128"/>
                <a:ea typeface="メイリオ" panose="020B0604030504040204" pitchFamily="50" charset="-128"/>
              </a:rPr>
              <a:t>プロジェクトの活動スケジュールの例示：</a:t>
            </a:r>
            <a:r>
              <a:rPr lang="ja-JP" altLang="en-US" sz="1600" b="0" dirty="0">
                <a:solidFill>
                  <a:schemeClr val="bg1"/>
                </a:solidFill>
                <a:latin typeface="メイリオ" panose="020B0604030504040204" pitchFamily="50" charset="-128"/>
                <a:ea typeface="メイリオ" panose="020B0604030504040204" pitchFamily="50" charset="-128"/>
              </a:rPr>
              <a:t>標準的な活動スケジュールとして図示</a:t>
            </a:r>
          </a:p>
          <a:p>
            <a:pPr algn="l">
              <a:lnSpc>
                <a:spcPct val="120000"/>
              </a:lnSpc>
              <a:spcBef>
                <a:spcPts val="600"/>
              </a:spcBef>
            </a:pPr>
            <a:r>
              <a:rPr lang="ja-JP" altLang="en-US" b="0" dirty="0">
                <a:solidFill>
                  <a:schemeClr val="bg1"/>
                </a:solidFill>
                <a:latin typeface="メイリオ" panose="020B0604030504040204" pitchFamily="50" charset="-128"/>
                <a:ea typeface="メイリオ" panose="020B0604030504040204" pitchFamily="50" charset="-128"/>
              </a:rPr>
              <a:t>プロジェクトの期間は、当該情報システムのライフサイクル</a:t>
            </a:r>
            <a:r>
              <a:rPr lang="ja-JP" altLang="en-US" b="0" dirty="0" smtClean="0">
                <a:solidFill>
                  <a:schemeClr val="bg1"/>
                </a:solidFill>
                <a:latin typeface="メイリオ" panose="020B0604030504040204" pitchFamily="50" charset="-128"/>
                <a:ea typeface="メイリオ" panose="020B0604030504040204" pitchFamily="50" charset="-128"/>
              </a:rPr>
              <a:t>期間を基本とする</a:t>
            </a:r>
            <a:r>
              <a:rPr lang="ja-JP" altLang="en-US" b="0" dirty="0">
                <a:solidFill>
                  <a:schemeClr val="bg1"/>
                </a:solidFill>
                <a:latin typeface="メイリオ" panose="020B0604030504040204" pitchFamily="50" charset="-128"/>
                <a:ea typeface="メイリオ" panose="020B0604030504040204" pitchFamily="50" charset="-128"/>
              </a:rPr>
              <a:t>こと</a:t>
            </a:r>
            <a:r>
              <a:rPr lang="ja-JP" altLang="en-US" b="0" dirty="0" smtClean="0">
                <a:solidFill>
                  <a:schemeClr val="bg1"/>
                </a:solidFill>
                <a:latin typeface="メイリオ" panose="020B0604030504040204" pitchFamily="50" charset="-128"/>
                <a:ea typeface="メイリオ" panose="020B0604030504040204" pitchFamily="50" charset="-128"/>
              </a:rPr>
              <a:t>を明記</a:t>
            </a:r>
            <a:endParaRPr lang="ja-JP" altLang="en-US" b="0" dirty="0">
              <a:solidFill>
                <a:schemeClr val="bg1"/>
              </a:solidFill>
              <a:latin typeface="メイリオ" panose="020B0604030504040204" pitchFamily="50" charset="-128"/>
              <a:ea typeface="メイリオ" panose="020B0604030504040204" pitchFamily="50" charset="-128"/>
            </a:endParaRPr>
          </a:p>
        </p:txBody>
      </p:sp>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6139" y="2842878"/>
            <a:ext cx="2626582" cy="2602346"/>
          </a:xfrm>
          <a:prstGeom prst="rect">
            <a:avLst/>
          </a:prstGeom>
        </p:spPr>
      </p:pic>
      <p:pic>
        <p:nvPicPr>
          <p:cNvPr id="9" name="図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8516" y="2207304"/>
            <a:ext cx="3240868" cy="2775794"/>
          </a:xfrm>
          <a:prstGeom prst="rect">
            <a:avLst/>
          </a:prstGeom>
        </p:spPr>
      </p:pic>
      <p:sp>
        <p:nvSpPr>
          <p:cNvPr id="36" name="テキスト ボックス 35"/>
          <p:cNvSpPr txBox="1"/>
          <p:nvPr/>
        </p:nvSpPr>
        <p:spPr bwMode="auto">
          <a:xfrm>
            <a:off x="5235891" y="4633093"/>
            <a:ext cx="2638490" cy="668115"/>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nchor="ctr" anchorCtr="0">
            <a:noAutofit/>
          </a:bodyPr>
          <a:lstStyle/>
          <a:p>
            <a:pPr algn="ctr">
              <a:lnSpc>
                <a:spcPct val="120000"/>
              </a:lnSpc>
            </a:pPr>
            <a:r>
              <a:rPr lang="ja-JP" altLang="en-US" sz="1200" dirty="0" smtClean="0">
                <a:latin typeface="メイリオ" panose="020B0604030504040204" pitchFamily="50" charset="-128"/>
                <a:ea typeface="メイリオ" panose="020B0604030504040204" pitchFamily="50" charset="-128"/>
              </a:rPr>
              <a:t>全体像が具体的に把握できる内容</a:t>
            </a:r>
            <a:endParaRPr lang="ja-JP" altLang="ja-JP" sz="12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3843584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t>2-</a:t>
            </a:r>
            <a:r>
              <a:rPr lang="en-US" altLang="ja-JP" dirty="0"/>
              <a:t>5</a:t>
            </a:r>
            <a:r>
              <a:rPr lang="ja-JP" altLang="en-US" dirty="0" err="1" smtClean="0"/>
              <a:t>．</a:t>
            </a:r>
            <a:r>
              <a:rPr lang="ja-JP" altLang="ja-JP" dirty="0" smtClean="0"/>
              <a:t>プロジェクト全体像</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18</a:t>
            </a:fld>
            <a:endParaRPr lang="ja-JP" altLang="en-US" dirty="0"/>
          </a:p>
        </p:txBody>
      </p:sp>
      <p:sp>
        <p:nvSpPr>
          <p:cNvPr id="11" name="テキスト プレースホルダー 10"/>
          <p:cNvSpPr>
            <a:spLocks noGrp="1"/>
          </p:cNvSpPr>
          <p:nvPr>
            <p:ph type="body" sz="quarter" idx="13"/>
          </p:nvPr>
        </p:nvSpPr>
        <p:spPr>
          <a:xfrm>
            <a:off x="151200" y="860400"/>
            <a:ext cx="3433648" cy="5756300"/>
          </a:xfrm>
        </p:spPr>
        <p:txBody>
          <a:bodyPr/>
          <a:lstStyle/>
          <a:p>
            <a:r>
              <a:rPr lang="ja-JP" altLang="en-US" dirty="0" smtClean="0"/>
              <a:t>理論的な工程順序だけでなく、一般的なプロジェクトをモデルとしたスケジュールのモデルを提示しています。</a:t>
            </a:r>
            <a:endParaRPr lang="en-US" altLang="ja-JP" dirty="0" smtClean="0"/>
          </a:p>
          <a:p>
            <a:endParaRPr lang="en-US" altLang="ja-JP" dirty="0"/>
          </a:p>
          <a:p>
            <a:r>
              <a:rPr lang="ja-JP" altLang="en-US" dirty="0" smtClean="0"/>
              <a:t>・Ｎ年度を運営開始として、</a:t>
            </a:r>
            <a:endParaRPr lang="en-US" altLang="ja-JP" dirty="0" smtClean="0"/>
          </a:p>
          <a:p>
            <a:r>
              <a:rPr lang="ja-JP" altLang="en-US" dirty="0"/>
              <a:t>　</a:t>
            </a:r>
            <a:r>
              <a:rPr lang="ja-JP" altLang="en-US" dirty="0" smtClean="0"/>
              <a:t>Ｎ年度の前後４年間を図示</a:t>
            </a:r>
            <a:endParaRPr lang="en-US" altLang="ja-JP" dirty="0" smtClean="0"/>
          </a:p>
          <a:p>
            <a:endParaRPr lang="en-US" altLang="ja-JP" dirty="0"/>
          </a:p>
          <a:p>
            <a:r>
              <a:rPr lang="ja-JP" altLang="en-US" dirty="0" smtClean="0"/>
              <a:t>・第３章で説明する各工程を</a:t>
            </a:r>
            <a:endParaRPr lang="en-US" altLang="ja-JP" dirty="0" smtClean="0"/>
          </a:p>
          <a:p>
            <a:r>
              <a:rPr lang="ja-JP" altLang="en-US" dirty="0"/>
              <a:t>　</a:t>
            </a:r>
            <a:r>
              <a:rPr lang="ja-JP" altLang="en-US" dirty="0" smtClean="0"/>
              <a:t>スケジュールとして例示</a:t>
            </a:r>
            <a:endParaRPr lang="en-US" altLang="ja-JP" dirty="0" smtClean="0"/>
          </a:p>
          <a:p>
            <a:pPr>
              <a:spcBef>
                <a:spcPts val="600"/>
              </a:spcBef>
            </a:pPr>
            <a:r>
              <a:rPr lang="ja-JP" altLang="en-US" dirty="0">
                <a:solidFill>
                  <a:schemeClr val="tx1">
                    <a:lumMod val="50000"/>
                    <a:lumOff val="50000"/>
                  </a:schemeClr>
                </a:solidFill>
              </a:rPr>
              <a:t>　</a:t>
            </a:r>
            <a:r>
              <a:rPr lang="ja-JP" altLang="en-US" dirty="0" smtClean="0">
                <a:solidFill>
                  <a:schemeClr val="tx1">
                    <a:lumMod val="50000"/>
                    <a:lumOff val="50000"/>
                  </a:schemeClr>
                </a:solidFill>
              </a:rPr>
              <a:t>－ プロジェクト管理</a:t>
            </a:r>
            <a:endParaRPr lang="en-US" altLang="ja-JP" dirty="0" smtClean="0">
              <a:solidFill>
                <a:schemeClr val="tx1">
                  <a:lumMod val="50000"/>
                  <a:lumOff val="50000"/>
                </a:schemeClr>
              </a:solidFill>
            </a:endParaRPr>
          </a:p>
          <a:p>
            <a:r>
              <a:rPr lang="ja-JP" altLang="en-US" dirty="0">
                <a:solidFill>
                  <a:schemeClr val="tx1">
                    <a:lumMod val="50000"/>
                    <a:lumOff val="50000"/>
                  </a:schemeClr>
                </a:solidFill>
              </a:rPr>
              <a:t>　</a:t>
            </a:r>
            <a:r>
              <a:rPr lang="ja-JP" altLang="en-US" dirty="0" smtClean="0">
                <a:solidFill>
                  <a:schemeClr val="tx1">
                    <a:lumMod val="50000"/>
                    <a:lumOff val="50000"/>
                  </a:schemeClr>
                </a:solidFill>
              </a:rPr>
              <a:t>－ 予算要求</a:t>
            </a:r>
            <a:endParaRPr lang="en-US" altLang="ja-JP" dirty="0" smtClean="0">
              <a:solidFill>
                <a:schemeClr val="tx1">
                  <a:lumMod val="50000"/>
                  <a:lumOff val="50000"/>
                </a:schemeClr>
              </a:solidFill>
            </a:endParaRPr>
          </a:p>
          <a:p>
            <a:r>
              <a:rPr lang="ja-JP" altLang="en-US" dirty="0">
                <a:solidFill>
                  <a:schemeClr val="tx1">
                    <a:lumMod val="50000"/>
                    <a:lumOff val="50000"/>
                  </a:schemeClr>
                </a:solidFill>
              </a:rPr>
              <a:t>　</a:t>
            </a:r>
            <a:r>
              <a:rPr lang="ja-JP" altLang="en-US" dirty="0" smtClean="0">
                <a:solidFill>
                  <a:schemeClr val="tx1">
                    <a:lumMod val="50000"/>
                    <a:lumOff val="50000"/>
                  </a:schemeClr>
                </a:solidFill>
              </a:rPr>
              <a:t>－ サービス・業務企画</a:t>
            </a:r>
            <a:endParaRPr lang="en-US" altLang="ja-JP" dirty="0" smtClean="0">
              <a:solidFill>
                <a:schemeClr val="tx1">
                  <a:lumMod val="50000"/>
                  <a:lumOff val="50000"/>
                </a:schemeClr>
              </a:solidFill>
            </a:endParaRPr>
          </a:p>
          <a:p>
            <a:r>
              <a:rPr lang="ja-JP" altLang="en-US" dirty="0">
                <a:solidFill>
                  <a:schemeClr val="tx1">
                    <a:lumMod val="50000"/>
                    <a:lumOff val="50000"/>
                  </a:schemeClr>
                </a:solidFill>
              </a:rPr>
              <a:t>　</a:t>
            </a:r>
            <a:r>
              <a:rPr lang="ja-JP" altLang="en-US" dirty="0" smtClean="0">
                <a:solidFill>
                  <a:schemeClr val="tx1">
                    <a:lumMod val="50000"/>
                    <a:lumOff val="50000"/>
                  </a:schemeClr>
                </a:solidFill>
              </a:rPr>
              <a:t>－ 要件定義</a:t>
            </a:r>
            <a:endParaRPr lang="en-US" altLang="ja-JP" dirty="0" smtClean="0">
              <a:solidFill>
                <a:schemeClr val="tx1">
                  <a:lumMod val="50000"/>
                  <a:lumOff val="50000"/>
                </a:schemeClr>
              </a:solidFill>
            </a:endParaRPr>
          </a:p>
          <a:p>
            <a:r>
              <a:rPr lang="ja-JP" altLang="en-US" dirty="0">
                <a:solidFill>
                  <a:schemeClr val="tx1">
                    <a:lumMod val="50000"/>
                    <a:lumOff val="50000"/>
                  </a:schemeClr>
                </a:solidFill>
              </a:rPr>
              <a:t>　</a:t>
            </a:r>
            <a:r>
              <a:rPr lang="ja-JP" altLang="en-US" dirty="0" smtClean="0">
                <a:solidFill>
                  <a:schemeClr val="tx1">
                    <a:lumMod val="50000"/>
                    <a:lumOff val="50000"/>
                  </a:schemeClr>
                </a:solidFill>
              </a:rPr>
              <a:t>－ 調達</a:t>
            </a:r>
            <a:endParaRPr lang="en-US" altLang="ja-JP" dirty="0" smtClean="0">
              <a:solidFill>
                <a:schemeClr val="tx1">
                  <a:lumMod val="50000"/>
                  <a:lumOff val="50000"/>
                </a:schemeClr>
              </a:solidFill>
            </a:endParaRPr>
          </a:p>
          <a:p>
            <a:r>
              <a:rPr lang="ja-JP" altLang="en-US" dirty="0">
                <a:solidFill>
                  <a:schemeClr val="tx1">
                    <a:lumMod val="50000"/>
                    <a:lumOff val="50000"/>
                  </a:schemeClr>
                </a:solidFill>
              </a:rPr>
              <a:t>　</a:t>
            </a:r>
            <a:r>
              <a:rPr lang="ja-JP" altLang="en-US" dirty="0" smtClean="0">
                <a:solidFill>
                  <a:schemeClr val="tx1">
                    <a:lumMod val="50000"/>
                    <a:lumOff val="50000"/>
                  </a:schemeClr>
                </a:solidFill>
              </a:rPr>
              <a:t>－</a:t>
            </a:r>
            <a:r>
              <a:rPr lang="ja-JP" altLang="en-US" dirty="0" smtClean="0">
                <a:solidFill>
                  <a:schemeClr val="tx1">
                    <a:lumMod val="50000"/>
                    <a:lumOff val="50000"/>
                  </a:schemeClr>
                </a:solidFill>
              </a:rPr>
              <a:t> 設計・開発</a:t>
            </a:r>
            <a:endParaRPr lang="en-US" altLang="ja-JP" dirty="0" smtClean="0">
              <a:solidFill>
                <a:schemeClr val="tx1">
                  <a:lumMod val="50000"/>
                  <a:lumOff val="50000"/>
                </a:schemeClr>
              </a:solidFill>
            </a:endParaRPr>
          </a:p>
          <a:p>
            <a:r>
              <a:rPr lang="ja-JP" altLang="en-US" dirty="0">
                <a:solidFill>
                  <a:schemeClr val="tx1">
                    <a:lumMod val="50000"/>
                    <a:lumOff val="50000"/>
                  </a:schemeClr>
                </a:solidFill>
              </a:rPr>
              <a:t>　</a:t>
            </a:r>
            <a:r>
              <a:rPr lang="ja-JP" altLang="en-US" dirty="0" smtClean="0">
                <a:solidFill>
                  <a:schemeClr val="tx1">
                    <a:lumMod val="50000"/>
                    <a:lumOff val="50000"/>
                  </a:schemeClr>
                </a:solidFill>
              </a:rPr>
              <a:t>－ サービス・業務の運営と改善</a:t>
            </a:r>
            <a:endParaRPr lang="en-US" altLang="ja-JP" dirty="0" smtClean="0">
              <a:solidFill>
                <a:schemeClr val="tx1">
                  <a:lumMod val="50000"/>
                  <a:lumOff val="50000"/>
                </a:schemeClr>
              </a:solidFill>
            </a:endParaRPr>
          </a:p>
          <a:p>
            <a:r>
              <a:rPr lang="ja-JP" altLang="en-US" dirty="0">
                <a:solidFill>
                  <a:schemeClr val="tx1">
                    <a:lumMod val="50000"/>
                    <a:lumOff val="50000"/>
                  </a:schemeClr>
                </a:solidFill>
              </a:rPr>
              <a:t>　</a:t>
            </a:r>
            <a:r>
              <a:rPr lang="ja-JP" altLang="en-US" dirty="0" smtClean="0">
                <a:solidFill>
                  <a:schemeClr val="tx1">
                    <a:lumMod val="50000"/>
                    <a:lumOff val="50000"/>
                  </a:schemeClr>
                </a:solidFill>
              </a:rPr>
              <a:t>－ 運用及び保守</a:t>
            </a:r>
            <a:endParaRPr lang="en-US" altLang="ja-JP" dirty="0" smtClean="0">
              <a:solidFill>
                <a:schemeClr val="tx1">
                  <a:lumMod val="50000"/>
                  <a:lumOff val="50000"/>
                </a:schemeClr>
              </a:solidFill>
            </a:endParaRPr>
          </a:p>
          <a:p>
            <a:r>
              <a:rPr lang="ja-JP" altLang="en-US" dirty="0">
                <a:solidFill>
                  <a:schemeClr val="tx1">
                    <a:lumMod val="50000"/>
                    <a:lumOff val="50000"/>
                  </a:schemeClr>
                </a:solidFill>
              </a:rPr>
              <a:t>　</a:t>
            </a:r>
            <a:r>
              <a:rPr lang="ja-JP" altLang="en-US" dirty="0" smtClean="0">
                <a:solidFill>
                  <a:schemeClr val="tx1">
                    <a:lumMod val="50000"/>
                    <a:lumOff val="50000"/>
                  </a:schemeClr>
                </a:solidFill>
              </a:rPr>
              <a:t>－ システム監査</a:t>
            </a:r>
            <a:endParaRPr lang="en-US" altLang="ja-JP" dirty="0" smtClean="0">
              <a:solidFill>
                <a:schemeClr val="tx1">
                  <a:lumMod val="50000"/>
                  <a:lumOff val="50000"/>
                </a:schemeClr>
              </a:solidFill>
            </a:endParaRPr>
          </a:p>
        </p:txBody>
      </p:sp>
      <p:sp>
        <p:nvSpPr>
          <p:cNvPr id="15" name="テキスト プレースホルダー 2"/>
          <p:cNvSpPr>
            <a:spLocks noGrp="1"/>
          </p:cNvSpPr>
          <p:nvPr>
            <p:ph type="body" sz="quarter" idx="16"/>
          </p:nvPr>
        </p:nvSpPr>
        <p:spPr/>
        <p:txBody>
          <a:bodyPr/>
          <a:lstStyle/>
          <a:p>
            <a:r>
              <a:rPr lang="zh-TW" altLang="en-US" dirty="0"/>
              <a:t>第３編第</a:t>
            </a:r>
            <a:r>
              <a:rPr lang="ja-JP" altLang="en-US" dirty="0"/>
              <a:t>１</a:t>
            </a:r>
            <a:r>
              <a:rPr lang="zh-TW" altLang="en-US" dirty="0"/>
              <a:t>章</a:t>
            </a:r>
          </a:p>
          <a:p>
            <a:endParaRPr lang="ja-JP" altLang="en-US" dirty="0"/>
          </a:p>
          <a:p>
            <a:endParaRPr kumimoji="1" lang="ja-JP" altLang="en-US" dirty="0"/>
          </a:p>
        </p:txBody>
      </p:sp>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4848" y="777607"/>
            <a:ext cx="6011241" cy="5955774"/>
          </a:xfrm>
          <a:prstGeom prst="rect">
            <a:avLst/>
          </a:prstGeom>
        </p:spPr>
      </p:pic>
    </p:spTree>
    <p:extLst>
      <p:ext uri="{BB962C8B-B14F-4D97-AF65-F5344CB8AC3E}">
        <p14:creationId xmlns:p14="http://schemas.microsoft.com/office/powerpoint/2010/main" val="19896083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第３編 </a:t>
            </a:r>
            <a:r>
              <a:rPr lang="ja-JP" altLang="en-US" sz="3200" dirty="0" smtClean="0"/>
              <a:t>第２章 プロジェクト</a:t>
            </a:r>
            <a:r>
              <a:rPr lang="ja-JP" altLang="en-US" sz="3200" dirty="0"/>
              <a:t>の</a:t>
            </a:r>
            <a:r>
              <a:rPr lang="ja-JP" altLang="en-US" sz="3200" dirty="0" smtClean="0"/>
              <a:t>管理</a:t>
            </a:r>
            <a:endParaRPr kumimoji="1" lang="ja-JP" altLang="en-US" sz="3200" dirty="0"/>
          </a:p>
        </p:txBody>
      </p:sp>
      <p:sp>
        <p:nvSpPr>
          <p:cNvPr id="5" name="テキスト プレースホルダー 4"/>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19</a:t>
            </a:fld>
            <a:endParaRPr lang="ja-JP" altLang="en-US" dirty="0"/>
          </a:p>
        </p:txBody>
      </p:sp>
    </p:spTree>
    <p:extLst>
      <p:ext uri="{BB962C8B-B14F-4D97-AF65-F5344CB8AC3E}">
        <p14:creationId xmlns:p14="http://schemas.microsoft.com/office/powerpoint/2010/main" val="18508170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t>2-</a:t>
            </a:r>
            <a:r>
              <a:rPr lang="en-US" altLang="ja-JP" dirty="0"/>
              <a:t>6</a:t>
            </a:r>
            <a:r>
              <a:rPr lang="ja-JP" altLang="en-US" dirty="0" err="1" smtClean="0"/>
              <a:t>．</a:t>
            </a:r>
            <a:r>
              <a:rPr lang="ja-JP" altLang="ja-JP" dirty="0" smtClean="0"/>
              <a:t>プロジェクト</a:t>
            </a:r>
            <a:r>
              <a:rPr lang="ja-JP" altLang="ja-JP" dirty="0"/>
              <a:t>の</a:t>
            </a:r>
            <a:r>
              <a:rPr lang="ja-JP" altLang="ja-JP" dirty="0" smtClean="0"/>
              <a:t>立</a:t>
            </a:r>
            <a:r>
              <a:rPr lang="ja-JP" altLang="en-US" dirty="0" smtClean="0"/>
              <a:t>ち</a:t>
            </a:r>
            <a:r>
              <a:rPr lang="ja-JP" altLang="ja-JP" dirty="0" smtClean="0"/>
              <a:t>上げプロセス</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20</a:t>
            </a:fld>
            <a:endParaRPr lang="ja-JP" altLang="en-US" dirty="0"/>
          </a:p>
        </p:txBody>
      </p:sp>
      <p:sp>
        <p:nvSpPr>
          <p:cNvPr id="9" name="テキスト プレースホルダー 8"/>
          <p:cNvSpPr>
            <a:spLocks noGrp="1"/>
          </p:cNvSpPr>
          <p:nvPr>
            <p:ph type="body" sz="quarter" idx="16"/>
          </p:nvPr>
        </p:nvSpPr>
        <p:spPr/>
        <p:txBody>
          <a:bodyPr/>
          <a:lstStyle/>
          <a:p>
            <a:r>
              <a:rPr lang="zh-TW" altLang="en-US" dirty="0"/>
              <a:t>第３編 </a:t>
            </a:r>
            <a:r>
              <a:rPr lang="zh-TW" altLang="en-US" dirty="0" smtClean="0"/>
              <a:t>第２章</a:t>
            </a:r>
            <a:endParaRPr lang="zh-TW" altLang="en-US" dirty="0"/>
          </a:p>
        </p:txBody>
      </p:sp>
      <p:sp>
        <p:nvSpPr>
          <p:cNvPr id="23" name="テキスト プレースホルダー 9"/>
          <p:cNvSpPr>
            <a:spLocks noGrp="1"/>
          </p:cNvSpPr>
          <p:nvPr>
            <p:ph type="body" sz="quarter" idx="13"/>
          </p:nvPr>
        </p:nvSpPr>
        <p:spPr>
          <a:xfrm>
            <a:off x="151200" y="860400"/>
            <a:ext cx="9659988" cy="979200"/>
          </a:xfrm>
        </p:spPr>
        <p:txBody>
          <a:bodyPr/>
          <a:lstStyle/>
          <a:p>
            <a:r>
              <a:rPr lang="ja-JP" altLang="en-US" dirty="0"/>
              <a:t>改定前の版では、プロジェクト計画書の作成から</a:t>
            </a:r>
            <a:r>
              <a:rPr lang="en-US" altLang="ja-JP" dirty="0"/>
              <a:t>PJMO</a:t>
            </a:r>
            <a:r>
              <a:rPr lang="ja-JP" altLang="en-US" dirty="0"/>
              <a:t>の作業が始まっていました。</a:t>
            </a:r>
          </a:p>
          <a:p>
            <a:r>
              <a:rPr lang="ja-JP" altLang="en-US" dirty="0"/>
              <a:t>今回の改定で、最初に「プロジェクトの立ち上げ及び初動」を追記し、目標の明確化や体制準備等について全面的に追記しました。</a:t>
            </a:r>
          </a:p>
        </p:txBody>
      </p:sp>
      <p:grpSp>
        <p:nvGrpSpPr>
          <p:cNvPr id="17" name="グループ化 16"/>
          <p:cNvGrpSpPr/>
          <p:nvPr/>
        </p:nvGrpSpPr>
        <p:grpSpPr>
          <a:xfrm>
            <a:off x="318797" y="2081163"/>
            <a:ext cx="3310128" cy="3331792"/>
            <a:chOff x="80038" y="2131380"/>
            <a:chExt cx="4562475" cy="4592335"/>
          </a:xfrm>
        </p:grpSpPr>
        <p:pic>
          <p:nvPicPr>
            <p:cNvPr id="18" name="図 17"/>
            <p:cNvPicPr>
              <a:picLocks noChangeAspect="1"/>
            </p:cNvPicPr>
            <p:nvPr/>
          </p:nvPicPr>
          <p:blipFill rotWithShape="1">
            <a:blip r:embed="rId2"/>
            <a:srcRect t="1404"/>
            <a:stretch/>
          </p:blipFill>
          <p:spPr>
            <a:xfrm>
              <a:off x="80038" y="2131380"/>
              <a:ext cx="4562475" cy="4592335"/>
            </a:xfrm>
            <a:prstGeom prst="rect">
              <a:avLst/>
            </a:prstGeom>
            <a:ln>
              <a:solidFill>
                <a:schemeClr val="bg1">
                  <a:lumMod val="50000"/>
                </a:schemeClr>
              </a:solidFill>
            </a:ln>
          </p:spPr>
        </p:pic>
        <p:sp>
          <p:nvSpPr>
            <p:cNvPr id="19" name="Freeform 490"/>
            <p:cNvSpPr>
              <a:spLocks/>
            </p:cNvSpPr>
            <p:nvPr/>
          </p:nvSpPr>
          <p:spPr bwMode="auto">
            <a:xfrm>
              <a:off x="356109" y="5570221"/>
              <a:ext cx="4216093" cy="73025"/>
            </a:xfrm>
            <a:custGeom>
              <a:avLst/>
              <a:gdLst>
                <a:gd name="T0" fmla="*/ 0 w 2903"/>
                <a:gd name="T1" fmla="*/ 91 h 91"/>
                <a:gd name="T2" fmla="*/ 181 w 2903"/>
                <a:gd name="T3" fmla="*/ 0 h 91"/>
                <a:gd name="T4" fmla="*/ 363 w 2903"/>
                <a:gd name="T5" fmla="*/ 91 h 91"/>
                <a:gd name="T6" fmla="*/ 544 w 2903"/>
                <a:gd name="T7" fmla="*/ 0 h 91"/>
                <a:gd name="T8" fmla="*/ 726 w 2903"/>
                <a:gd name="T9" fmla="*/ 91 h 91"/>
                <a:gd name="T10" fmla="*/ 907 w 2903"/>
                <a:gd name="T11" fmla="*/ 0 h 91"/>
                <a:gd name="T12" fmla="*/ 1089 w 2903"/>
                <a:gd name="T13" fmla="*/ 91 h 91"/>
                <a:gd name="T14" fmla="*/ 1270 w 2903"/>
                <a:gd name="T15" fmla="*/ 0 h 91"/>
                <a:gd name="T16" fmla="*/ 1451 w 2903"/>
                <a:gd name="T17" fmla="*/ 91 h 91"/>
                <a:gd name="T18" fmla="*/ 1633 w 2903"/>
                <a:gd name="T19" fmla="*/ 0 h 91"/>
                <a:gd name="T20" fmla="*/ 1814 w 2903"/>
                <a:gd name="T21" fmla="*/ 91 h 91"/>
                <a:gd name="T22" fmla="*/ 1996 w 2903"/>
                <a:gd name="T23" fmla="*/ 0 h 91"/>
                <a:gd name="T24" fmla="*/ 2177 w 2903"/>
                <a:gd name="T25" fmla="*/ 91 h 91"/>
                <a:gd name="T26" fmla="*/ 2359 w 2903"/>
                <a:gd name="T27" fmla="*/ 0 h 91"/>
                <a:gd name="T28" fmla="*/ 2540 w 2903"/>
                <a:gd name="T29" fmla="*/ 91 h 91"/>
                <a:gd name="T30" fmla="*/ 2722 w 2903"/>
                <a:gd name="T31" fmla="*/ 0 h 91"/>
                <a:gd name="T32" fmla="*/ 2903 w 2903"/>
                <a:gd name="T3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03" h="91">
                  <a:moveTo>
                    <a:pt x="0" y="91"/>
                  </a:moveTo>
                  <a:cubicBezTo>
                    <a:pt x="60" y="45"/>
                    <a:pt x="121" y="0"/>
                    <a:pt x="181" y="0"/>
                  </a:cubicBezTo>
                  <a:cubicBezTo>
                    <a:pt x="241" y="0"/>
                    <a:pt x="303" y="91"/>
                    <a:pt x="363" y="91"/>
                  </a:cubicBezTo>
                  <a:cubicBezTo>
                    <a:pt x="423" y="91"/>
                    <a:pt x="484" y="0"/>
                    <a:pt x="544" y="0"/>
                  </a:cubicBezTo>
                  <a:cubicBezTo>
                    <a:pt x="604" y="0"/>
                    <a:pt x="666" y="91"/>
                    <a:pt x="726" y="91"/>
                  </a:cubicBezTo>
                  <a:cubicBezTo>
                    <a:pt x="786" y="91"/>
                    <a:pt x="847" y="0"/>
                    <a:pt x="907" y="0"/>
                  </a:cubicBezTo>
                  <a:cubicBezTo>
                    <a:pt x="967" y="0"/>
                    <a:pt x="1029" y="91"/>
                    <a:pt x="1089" y="91"/>
                  </a:cubicBezTo>
                  <a:cubicBezTo>
                    <a:pt x="1149" y="91"/>
                    <a:pt x="1210" y="0"/>
                    <a:pt x="1270" y="0"/>
                  </a:cubicBezTo>
                  <a:cubicBezTo>
                    <a:pt x="1330" y="0"/>
                    <a:pt x="1391" y="91"/>
                    <a:pt x="1451" y="91"/>
                  </a:cubicBezTo>
                  <a:cubicBezTo>
                    <a:pt x="1511" y="91"/>
                    <a:pt x="1573" y="0"/>
                    <a:pt x="1633" y="0"/>
                  </a:cubicBezTo>
                  <a:cubicBezTo>
                    <a:pt x="1693" y="0"/>
                    <a:pt x="1754" y="91"/>
                    <a:pt x="1814" y="91"/>
                  </a:cubicBezTo>
                  <a:cubicBezTo>
                    <a:pt x="1874" y="91"/>
                    <a:pt x="1936" y="0"/>
                    <a:pt x="1996" y="0"/>
                  </a:cubicBezTo>
                  <a:cubicBezTo>
                    <a:pt x="2056" y="0"/>
                    <a:pt x="2117" y="91"/>
                    <a:pt x="2177" y="91"/>
                  </a:cubicBezTo>
                  <a:cubicBezTo>
                    <a:pt x="2237" y="91"/>
                    <a:pt x="2299" y="0"/>
                    <a:pt x="2359" y="0"/>
                  </a:cubicBezTo>
                  <a:cubicBezTo>
                    <a:pt x="2419" y="0"/>
                    <a:pt x="2480" y="91"/>
                    <a:pt x="2540" y="91"/>
                  </a:cubicBezTo>
                  <a:cubicBezTo>
                    <a:pt x="2600" y="91"/>
                    <a:pt x="2662" y="0"/>
                    <a:pt x="2722" y="0"/>
                  </a:cubicBezTo>
                  <a:cubicBezTo>
                    <a:pt x="2782" y="0"/>
                    <a:pt x="2842" y="45"/>
                    <a:pt x="2903" y="91"/>
                  </a:cubicBezTo>
                </a:path>
              </a:pathLst>
            </a:custGeom>
            <a:solidFill>
              <a:schemeClr val="bg1"/>
            </a:solidFill>
            <a:ln w="12700">
              <a:solidFill>
                <a:schemeClr val="bg1">
                  <a:lumMod val="50000"/>
                </a:schemeClr>
              </a:solidFill>
              <a:round/>
              <a:headEnd/>
              <a:tailEnd/>
            </a:ln>
            <a:effectLst/>
            <a:extLst/>
          </p:spPr>
          <p:txBody>
            <a:bodyPr/>
            <a:lstStyle/>
            <a:p>
              <a:endParaRPr lang="ja-JP" altLang="en-US">
                <a:latin typeface="+mn-ea"/>
                <a:ea typeface="+mn-ea"/>
              </a:endParaRPr>
            </a:p>
          </p:txBody>
        </p:sp>
      </p:grpSp>
      <p:sp>
        <p:nvSpPr>
          <p:cNvPr id="21" name="下矢印 20"/>
          <p:cNvSpPr/>
          <p:nvPr/>
        </p:nvSpPr>
        <p:spPr>
          <a:xfrm rot="16200000">
            <a:off x="4962765" y="3472218"/>
            <a:ext cx="891044" cy="744355"/>
          </a:xfrm>
          <a:prstGeom prst="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pic>
        <p:nvPicPr>
          <p:cNvPr id="22" name="図 21"/>
          <p:cNvPicPr>
            <a:picLocks noChangeAspect="1"/>
          </p:cNvPicPr>
          <p:nvPr/>
        </p:nvPicPr>
        <p:blipFill rotWithShape="1">
          <a:blip r:embed="rId3"/>
          <a:srcRect l="694" t="261" b="-1"/>
          <a:stretch/>
        </p:blipFill>
        <p:spPr>
          <a:xfrm>
            <a:off x="4133850" y="2073275"/>
            <a:ext cx="3457575" cy="4470831"/>
          </a:xfrm>
          <a:prstGeom prst="rect">
            <a:avLst/>
          </a:prstGeom>
          <a:ln>
            <a:solidFill>
              <a:schemeClr val="bg1">
                <a:lumMod val="50000"/>
              </a:schemeClr>
            </a:solidFill>
          </a:ln>
        </p:spPr>
      </p:pic>
      <p:sp>
        <p:nvSpPr>
          <p:cNvPr id="24" name="角丸四角形 23"/>
          <p:cNvSpPr/>
          <p:nvPr/>
        </p:nvSpPr>
        <p:spPr>
          <a:xfrm>
            <a:off x="1071301" y="1904377"/>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35" name="二等辺三角形 34"/>
          <p:cNvSpPr/>
          <p:nvPr/>
        </p:nvSpPr>
        <p:spPr>
          <a:xfrm rot="5400000">
            <a:off x="3353185" y="3522519"/>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p:cNvSpPr txBox="1"/>
          <p:nvPr/>
        </p:nvSpPr>
        <p:spPr bwMode="auto">
          <a:xfrm>
            <a:off x="616152" y="2822810"/>
            <a:ext cx="2638490" cy="668115"/>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nchor="ctr" anchorCtr="0">
            <a:noAutofit/>
          </a:bodyPr>
          <a:lstStyle/>
          <a:p>
            <a:pPr algn="ctr">
              <a:lnSpc>
                <a:spcPct val="120000"/>
              </a:lnSpc>
            </a:pPr>
            <a:r>
              <a:rPr lang="ja-JP" altLang="en-US" dirty="0" smtClean="0">
                <a:latin typeface="メイリオ" panose="020B0604030504040204" pitchFamily="50" charset="-128"/>
                <a:ea typeface="メイリオ" panose="020B0604030504040204" pitchFamily="50" charset="-128"/>
              </a:rPr>
              <a:t>立ち上げの記載なし</a:t>
            </a:r>
            <a:endParaRPr lang="en-US" altLang="ja-JP" dirty="0" smtClean="0">
              <a:latin typeface="メイリオ" panose="020B0604030504040204" pitchFamily="50" charset="-128"/>
              <a:ea typeface="メイリオ" panose="020B0604030504040204" pitchFamily="50" charset="-128"/>
            </a:endParaRPr>
          </a:p>
          <a:p>
            <a:pPr algn="ctr">
              <a:lnSpc>
                <a:spcPct val="120000"/>
              </a:lnSpc>
            </a:pPr>
            <a:r>
              <a:rPr lang="ja-JP" altLang="en-US" sz="1200" b="0" dirty="0" smtClean="0">
                <a:latin typeface="メイリオ" panose="020B0604030504040204" pitchFamily="50" charset="-128"/>
                <a:ea typeface="メイリオ" panose="020B0604030504040204" pitchFamily="50" charset="-128"/>
              </a:rPr>
              <a:t>（プロジェクト計画書から開始）</a:t>
            </a:r>
            <a:endParaRPr lang="ja-JP" altLang="ja-JP" sz="1200" b="0" dirty="0">
              <a:latin typeface="メイリオ" panose="020B0604030504040204" pitchFamily="50" charset="-128"/>
              <a:ea typeface="メイリオ" panose="020B0604030504040204" pitchFamily="50" charset="-128"/>
            </a:endParaRPr>
          </a:p>
        </p:txBody>
      </p:sp>
      <p:sp>
        <p:nvSpPr>
          <p:cNvPr id="37" name="角丸四角形 36"/>
          <p:cNvSpPr/>
          <p:nvPr/>
        </p:nvSpPr>
        <p:spPr>
          <a:xfrm>
            <a:off x="5216407" y="1904377"/>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pic>
        <p:nvPicPr>
          <p:cNvPr id="38" name="図 37"/>
          <p:cNvPicPr>
            <a:picLocks noChangeAspect="1"/>
          </p:cNvPicPr>
          <p:nvPr/>
        </p:nvPicPr>
        <p:blipFill rotWithShape="1">
          <a:blip r:embed="rId4"/>
          <a:srcRect l="807" t="561"/>
          <a:stretch/>
        </p:blipFill>
        <p:spPr>
          <a:xfrm>
            <a:off x="6537176" y="2996952"/>
            <a:ext cx="3284016" cy="3552834"/>
          </a:xfrm>
          <a:prstGeom prst="rect">
            <a:avLst/>
          </a:prstGeom>
          <a:ln>
            <a:solidFill>
              <a:schemeClr val="bg1">
                <a:lumMod val="50000"/>
              </a:schemeClr>
            </a:solidFill>
          </a:ln>
        </p:spPr>
      </p:pic>
      <p:sp>
        <p:nvSpPr>
          <p:cNvPr id="39" name="テキスト ボックス 38"/>
          <p:cNvSpPr txBox="1"/>
          <p:nvPr/>
        </p:nvSpPr>
        <p:spPr bwMode="auto">
          <a:xfrm>
            <a:off x="5527326" y="2822810"/>
            <a:ext cx="2638490" cy="668115"/>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nchor="ctr" anchorCtr="0">
            <a:noAutofit/>
          </a:bodyPr>
          <a:lstStyle/>
          <a:p>
            <a:pPr algn="ctr">
              <a:lnSpc>
                <a:spcPct val="120000"/>
              </a:lnSpc>
            </a:pPr>
            <a:r>
              <a:rPr lang="ja-JP" altLang="en-US" dirty="0" smtClean="0">
                <a:latin typeface="メイリオ" panose="020B0604030504040204" pitchFamily="50" charset="-128"/>
                <a:ea typeface="メイリオ" panose="020B0604030504040204" pitchFamily="50" charset="-128"/>
              </a:rPr>
              <a:t>立ち上げについて</a:t>
            </a:r>
            <a:endParaRPr lang="en-US" altLang="ja-JP" dirty="0" smtClean="0">
              <a:latin typeface="メイリオ" panose="020B0604030504040204" pitchFamily="50" charset="-128"/>
              <a:ea typeface="メイリオ" panose="020B0604030504040204" pitchFamily="50" charset="-128"/>
            </a:endParaRPr>
          </a:p>
          <a:p>
            <a:pPr algn="ctr">
              <a:lnSpc>
                <a:spcPct val="120000"/>
              </a:lnSpc>
            </a:pPr>
            <a:r>
              <a:rPr lang="ja-JP" altLang="en-US" dirty="0" smtClean="0">
                <a:latin typeface="メイリオ" panose="020B0604030504040204" pitchFamily="50" charset="-128"/>
                <a:ea typeface="メイリオ" panose="020B0604030504040204" pitchFamily="50" charset="-128"/>
              </a:rPr>
              <a:t>全面的に追記</a:t>
            </a:r>
            <a:endParaRPr lang="ja-JP" altLang="ja-JP" b="0" dirty="0">
              <a:latin typeface="メイリオ" panose="020B0604030504040204" pitchFamily="50" charset="-128"/>
              <a:ea typeface="メイリオ" panose="020B0604030504040204" pitchFamily="50" charset="-128"/>
            </a:endParaRPr>
          </a:p>
        </p:txBody>
      </p:sp>
      <p:sp>
        <p:nvSpPr>
          <p:cNvPr id="40" name="テキスト ボックス 39"/>
          <p:cNvSpPr txBox="1"/>
          <p:nvPr/>
        </p:nvSpPr>
        <p:spPr>
          <a:xfrm>
            <a:off x="480626" y="4935163"/>
            <a:ext cx="8936870" cy="1763625"/>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目標の明確化</a:t>
            </a:r>
            <a:r>
              <a:rPr lang="ja-JP" altLang="en-US" sz="1600" b="0" dirty="0" smtClean="0">
                <a:solidFill>
                  <a:schemeClr val="bg1"/>
                </a:solidFill>
                <a:latin typeface="メイリオ" panose="020B0604030504040204" pitchFamily="50" charset="-128"/>
                <a:ea typeface="メイリオ" panose="020B0604030504040204" pitchFamily="50" charset="-128"/>
              </a:rPr>
              <a:t>　：利用者視点から</a:t>
            </a:r>
            <a:r>
              <a:rPr lang="ja-JP" altLang="en-US" sz="1600" u="sng" dirty="0" smtClean="0">
                <a:solidFill>
                  <a:schemeClr val="bg1"/>
                </a:solidFill>
                <a:latin typeface="メイリオ" panose="020B0604030504040204" pitchFamily="50" charset="-128"/>
                <a:ea typeface="メイリオ" panose="020B0604030504040204" pitchFamily="50" charset="-128"/>
              </a:rPr>
              <a:t>十分に効果を実感</a:t>
            </a:r>
            <a:r>
              <a:rPr lang="ja-JP" altLang="en-US" sz="1600" b="0" dirty="0" smtClean="0">
                <a:solidFill>
                  <a:schemeClr val="bg1"/>
                </a:solidFill>
                <a:latin typeface="メイリオ" panose="020B0604030504040204" pitchFamily="50" charset="-128"/>
                <a:ea typeface="メイリオ" panose="020B0604030504040204" pitchFamily="50" charset="-128"/>
              </a:rPr>
              <a:t>できるように留意</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立ち上げの承認</a:t>
            </a:r>
            <a:r>
              <a:rPr lang="ja-JP" altLang="en-US" sz="1600" b="0" dirty="0" smtClean="0">
                <a:solidFill>
                  <a:schemeClr val="bg1"/>
                </a:solidFill>
                <a:latin typeface="メイリオ" panose="020B0604030504040204" pitchFamily="50" charset="-128"/>
                <a:ea typeface="メイリオ" panose="020B0604030504040204" pitchFamily="50" charset="-128"/>
              </a:rPr>
              <a:t>：府省</a:t>
            </a:r>
            <a:r>
              <a:rPr lang="en-US" altLang="ja-JP" sz="1600" b="0" dirty="0" smtClean="0">
                <a:solidFill>
                  <a:schemeClr val="bg1"/>
                </a:solidFill>
                <a:latin typeface="メイリオ" panose="020B0604030504040204" pitchFamily="50" charset="-128"/>
                <a:ea typeface="メイリオ" panose="020B0604030504040204" pitchFamily="50" charset="-128"/>
              </a:rPr>
              <a:t>CIO</a:t>
            </a:r>
            <a:r>
              <a:rPr lang="ja-JP" altLang="en-US" sz="1600" b="0" dirty="0" smtClean="0">
                <a:solidFill>
                  <a:schemeClr val="bg1"/>
                </a:solidFill>
                <a:latin typeface="メイリオ" panose="020B0604030504040204" pitchFamily="50" charset="-128"/>
                <a:ea typeface="メイリオ" panose="020B0604030504040204" pitchFamily="50" charset="-128"/>
              </a:rPr>
              <a:t>が、新規立ち上げ時に</a:t>
            </a:r>
            <a:r>
              <a:rPr lang="ja-JP" altLang="en-US" sz="1600" u="sng" dirty="0" smtClean="0">
                <a:solidFill>
                  <a:schemeClr val="bg1"/>
                </a:solidFill>
                <a:latin typeface="メイリオ" panose="020B0604030504040204" pitchFamily="50" charset="-128"/>
                <a:ea typeface="メイリオ" panose="020B0604030504040204" pitchFamily="50" charset="-128"/>
              </a:rPr>
              <a:t>目標、手段、費用対効果</a:t>
            </a:r>
            <a:r>
              <a:rPr lang="ja-JP" altLang="en-US" sz="1600" b="0" dirty="0" smtClean="0">
                <a:solidFill>
                  <a:schemeClr val="bg1"/>
                </a:solidFill>
                <a:latin typeface="メイリオ" panose="020B0604030504040204" pitchFamily="50" charset="-128"/>
                <a:ea typeface="メイリオ" panose="020B0604030504040204" pitchFamily="50" charset="-128"/>
              </a:rPr>
              <a:t>を確認して承認</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体制準備</a:t>
            </a:r>
            <a:r>
              <a:rPr lang="ja-JP" altLang="en-US" sz="1600" b="0" dirty="0" smtClean="0">
                <a:solidFill>
                  <a:schemeClr val="bg1"/>
                </a:solidFill>
                <a:latin typeface="メイリオ" panose="020B0604030504040204" pitchFamily="50" charset="-128"/>
                <a:ea typeface="メイリオ" panose="020B0604030504040204" pitchFamily="50" charset="-128"/>
              </a:rPr>
              <a:t>　　　：情報システム部門だけでなく、</a:t>
            </a:r>
            <a:r>
              <a:rPr lang="ja-JP" altLang="en-US" sz="1600" u="sng" dirty="0" smtClean="0">
                <a:solidFill>
                  <a:schemeClr val="bg1"/>
                </a:solidFill>
                <a:latin typeface="メイリオ" panose="020B0604030504040204" pitchFamily="50" charset="-128"/>
                <a:ea typeface="メイリオ" panose="020B0604030504040204" pitchFamily="50" charset="-128"/>
              </a:rPr>
              <a:t>制度</a:t>
            </a:r>
            <a:r>
              <a:rPr lang="ja-JP" altLang="en-US" sz="1600" b="0" dirty="0" smtClean="0">
                <a:solidFill>
                  <a:schemeClr val="bg1"/>
                </a:solidFill>
                <a:latin typeface="メイリオ" panose="020B0604030504040204" pitchFamily="50" charset="-128"/>
                <a:ea typeface="メイリオ" panose="020B0604030504040204" pitchFamily="50" charset="-128"/>
              </a:rPr>
              <a:t>所管部門、</a:t>
            </a:r>
            <a:r>
              <a:rPr lang="ja-JP" altLang="en-US" sz="1600" u="sng" dirty="0" smtClean="0">
                <a:solidFill>
                  <a:schemeClr val="bg1"/>
                </a:solidFill>
                <a:latin typeface="メイリオ" panose="020B0604030504040204" pitchFamily="50" charset="-128"/>
                <a:ea typeface="メイリオ" panose="020B0604030504040204" pitchFamily="50" charset="-128"/>
              </a:rPr>
              <a:t>業務</a:t>
            </a:r>
            <a:r>
              <a:rPr lang="ja-JP" altLang="en-US" sz="1600" b="0" dirty="0" smtClean="0">
                <a:solidFill>
                  <a:schemeClr val="bg1"/>
                </a:solidFill>
                <a:latin typeface="メイリオ" panose="020B0604030504040204" pitchFamily="50" charset="-128"/>
                <a:ea typeface="メイリオ" panose="020B0604030504040204" pitchFamily="50" charset="-128"/>
              </a:rPr>
              <a:t>実施部門が適切に参画</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spcBef>
                <a:spcPts val="600"/>
              </a:spcBef>
            </a:pPr>
            <a:r>
              <a:rPr lang="ja-JP" altLang="en-US" b="0" dirty="0" smtClean="0">
                <a:solidFill>
                  <a:schemeClr val="bg1"/>
                </a:solidFill>
                <a:latin typeface="メイリオ" panose="020B0604030504040204" pitchFamily="50" charset="-128"/>
                <a:ea typeface="メイリオ" panose="020B0604030504040204" pitchFamily="50" charset="-128"/>
              </a:rPr>
              <a:t>その他、事前調整、複数プロジェクトの統括管理、サブプロジェクトの導入について言及</a:t>
            </a:r>
            <a:endParaRPr lang="en-US" altLang="ja-JP" b="0" dirty="0" smtClean="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8498940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Autofit/>
          </a:bodyPr>
          <a:lstStyle/>
          <a:p>
            <a:r>
              <a:rPr kumimoji="1" lang="ja-JP" altLang="en-US" b="1" dirty="0" smtClean="0"/>
              <a:t>目標とする成果を</a:t>
            </a:r>
            <a:r>
              <a:rPr lang="ja-JP" altLang="en-US" b="1" dirty="0"/>
              <a:t>見極める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21</a:t>
            </a:fld>
            <a:endParaRPr lang="ja-JP" altLang="en-US" dirty="0"/>
          </a:p>
        </p:txBody>
      </p:sp>
      <p:sp>
        <p:nvSpPr>
          <p:cNvPr id="6" name="コンテンツ プレースホルダー 5"/>
          <p:cNvSpPr>
            <a:spLocks noGrp="1"/>
          </p:cNvSpPr>
          <p:nvPr>
            <p:ph idx="1"/>
          </p:nvPr>
        </p:nvSpPr>
        <p:spPr/>
        <p:txBody>
          <a:bodyPr/>
          <a:lstStyle/>
          <a:p>
            <a:endParaRPr lang="en-US" altLang="ja-JP" sz="1800" dirty="0" smtClean="0">
              <a:latin typeface="+mn-ea"/>
            </a:endParaRPr>
          </a:p>
          <a:p>
            <a:endParaRPr lang="en-US" altLang="ja-JP" sz="1800" dirty="0" smtClean="0">
              <a:latin typeface="+mn-ea"/>
            </a:endParaRPr>
          </a:p>
          <a:p>
            <a:endParaRPr lang="en-US" altLang="ja-JP" sz="1800" dirty="0">
              <a:latin typeface="+mn-ea"/>
            </a:endParaRPr>
          </a:p>
          <a:p>
            <a:endParaRPr lang="en-US" altLang="ja-JP" sz="1800" dirty="0" smtClean="0">
              <a:latin typeface="+mn-ea"/>
            </a:endParaRPr>
          </a:p>
          <a:p>
            <a:endParaRPr lang="en-US" altLang="ja-JP" sz="1800" dirty="0">
              <a:latin typeface="+mn-ea"/>
            </a:endParaRPr>
          </a:p>
          <a:p>
            <a:endParaRPr lang="en-US" altLang="ja-JP" sz="1800" dirty="0" smtClean="0">
              <a:latin typeface="+mn-ea"/>
            </a:endParaRPr>
          </a:p>
          <a:p>
            <a:endParaRPr lang="en-US" altLang="ja-JP" sz="1800" dirty="0">
              <a:latin typeface="+mn-ea"/>
            </a:endParaRPr>
          </a:p>
          <a:p>
            <a:endParaRPr lang="en-US" altLang="ja-JP" sz="1800" dirty="0" smtClean="0">
              <a:latin typeface="+mn-ea"/>
            </a:endParaRPr>
          </a:p>
          <a:p>
            <a:endParaRPr lang="en-US" altLang="ja-JP" sz="1800" dirty="0">
              <a:latin typeface="+mn-ea"/>
            </a:endParaRPr>
          </a:p>
        </p:txBody>
      </p:sp>
      <p:sp>
        <p:nvSpPr>
          <p:cNvPr id="4" name="テキスト プレースホルダー 3"/>
          <p:cNvSpPr>
            <a:spLocks noGrp="1"/>
          </p:cNvSpPr>
          <p:nvPr>
            <p:ph type="body" sz="quarter" idx="13"/>
          </p:nvPr>
        </p:nvSpPr>
        <p:spPr/>
        <p:txBody>
          <a:bodyPr/>
          <a:lstStyle/>
          <a:p>
            <a:r>
              <a:rPr lang="ja-JP" altLang="en-US" dirty="0"/>
              <a:t>第２章</a:t>
            </a:r>
            <a:r>
              <a:rPr lang="en-US" altLang="ja-JP" dirty="0" smtClean="0"/>
              <a:t>Step.</a:t>
            </a:r>
            <a:r>
              <a:rPr lang="ja-JP" altLang="en-US" dirty="0" smtClean="0"/>
              <a:t>２</a:t>
            </a:r>
            <a:r>
              <a:rPr lang="en-US" altLang="ja-JP" dirty="0" smtClean="0"/>
              <a:t>-</a:t>
            </a:r>
            <a:r>
              <a:rPr lang="ja-JP" altLang="en-US" dirty="0" smtClean="0"/>
              <a:t>１</a:t>
            </a:r>
            <a:endParaRPr lang="en-US" altLang="ja-JP" dirty="0"/>
          </a:p>
        </p:txBody>
      </p:sp>
      <p:pic>
        <p:nvPicPr>
          <p:cNvPr id="12" name="図 11"/>
          <p:cNvPicPr/>
          <p:nvPr/>
        </p:nvPicPr>
        <p:blipFill>
          <a:blip r:embed="rId2">
            <a:extLst>
              <a:ext uri="{28A0092B-C50C-407E-A947-70E740481C1C}">
                <a14:useLocalDpi xmlns:a14="http://schemas.microsoft.com/office/drawing/2010/main" val="0"/>
              </a:ext>
            </a:extLst>
          </a:blip>
          <a:srcRect/>
          <a:stretch>
            <a:fillRect/>
          </a:stretch>
        </p:blipFill>
        <p:spPr bwMode="auto">
          <a:xfrm>
            <a:off x="272480" y="2469474"/>
            <a:ext cx="4752527" cy="1321948"/>
          </a:xfrm>
          <a:prstGeom prst="rect">
            <a:avLst/>
          </a:prstGeom>
          <a:noFill/>
          <a:ln>
            <a:noFill/>
          </a:ln>
        </p:spPr>
      </p:pic>
      <p:pic>
        <p:nvPicPr>
          <p:cNvPr id="13" name="図 12"/>
          <p:cNvPicPr/>
          <p:nvPr/>
        </p:nvPicPr>
        <p:blipFill>
          <a:blip r:embed="rId3">
            <a:extLst>
              <a:ext uri="{28A0092B-C50C-407E-A947-70E740481C1C}">
                <a14:useLocalDpi xmlns:a14="http://schemas.microsoft.com/office/drawing/2010/main" val="0"/>
              </a:ext>
            </a:extLst>
          </a:blip>
          <a:srcRect/>
          <a:stretch>
            <a:fillRect/>
          </a:stretch>
        </p:blipFill>
        <p:spPr bwMode="auto">
          <a:xfrm>
            <a:off x="5114319" y="2467092"/>
            <a:ext cx="4463038" cy="3626204"/>
          </a:xfrm>
          <a:prstGeom prst="rect">
            <a:avLst/>
          </a:prstGeom>
          <a:noFill/>
          <a:ln>
            <a:noFill/>
          </a:ln>
        </p:spPr>
      </p:pic>
      <p:sp>
        <p:nvSpPr>
          <p:cNvPr id="11" name="テキスト ボックス 10"/>
          <p:cNvSpPr txBox="1"/>
          <p:nvPr/>
        </p:nvSpPr>
        <p:spPr>
          <a:xfrm>
            <a:off x="272480" y="4159856"/>
            <a:ext cx="4138165" cy="1573400"/>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u="sng" dirty="0" smtClean="0">
                <a:solidFill>
                  <a:schemeClr val="bg1"/>
                </a:solidFill>
                <a:latin typeface="メイリオ" panose="020B0604030504040204" pitchFamily="50" charset="-128"/>
                <a:ea typeface="メイリオ" panose="020B0604030504040204" pitchFamily="50" charset="-128"/>
              </a:rPr>
              <a:t>誰が何に困っているのか</a:t>
            </a:r>
            <a:endParaRPr lang="en-US" altLang="ja-JP" sz="1600" u="sng" dirty="0" smtClean="0">
              <a:solidFill>
                <a:schemeClr val="bg1"/>
              </a:solidFill>
              <a:latin typeface="メイリオ" panose="020B0604030504040204" pitchFamily="50" charset="-128"/>
              <a:ea typeface="メイリオ" panose="020B0604030504040204" pitchFamily="50" charset="-128"/>
            </a:endParaRPr>
          </a:p>
          <a:p>
            <a:pPr marL="990600" indent="-990600" algn="l">
              <a:lnSpc>
                <a:spcPct val="120000"/>
              </a:lnSpc>
            </a:pPr>
            <a:r>
              <a:rPr lang="ja-JP" altLang="en-US" sz="1600" b="0" dirty="0" smtClean="0">
                <a:solidFill>
                  <a:schemeClr val="bg1"/>
                </a:solidFill>
                <a:latin typeface="メイリオ" panose="020B0604030504040204" pitchFamily="50" charset="-128"/>
                <a:ea typeface="メイリオ" panose="020B0604030504040204" pitchFamily="50" charset="-128"/>
              </a:rPr>
              <a:t>利用者　：本人や代理人、個人や法人等、様々な種類がある</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marL="990600" indent="-990600" algn="l">
              <a:lnSpc>
                <a:spcPct val="120000"/>
              </a:lnSpc>
            </a:pPr>
            <a:r>
              <a:rPr lang="ja-JP" altLang="en-US" sz="1600" b="0" dirty="0" smtClean="0">
                <a:solidFill>
                  <a:schemeClr val="bg1"/>
                </a:solidFill>
                <a:latin typeface="メイリオ" panose="020B0604030504040204" pitchFamily="50" charset="-128"/>
                <a:ea typeface="メイリオ" panose="020B0604030504040204" pitchFamily="50" charset="-128"/>
              </a:rPr>
              <a:t>申請内容：形式的な内容確認のみ、専門の審査官による審査が必要</a:t>
            </a:r>
            <a:endParaRPr lang="en-US" altLang="ja-JP" sz="1600" b="0" dirty="0" smtClean="0">
              <a:solidFill>
                <a:schemeClr val="bg1"/>
              </a:solidFill>
              <a:latin typeface="メイリオ" panose="020B0604030504040204" pitchFamily="50" charset="-128"/>
              <a:ea typeface="メイリオ" panose="020B0604030504040204" pitchFamily="50" charset="-128"/>
            </a:endParaRPr>
          </a:p>
        </p:txBody>
      </p:sp>
      <p:sp>
        <p:nvSpPr>
          <p:cNvPr id="14" name="二等辺三角形 13"/>
          <p:cNvSpPr/>
          <p:nvPr/>
        </p:nvSpPr>
        <p:spPr>
          <a:xfrm rot="5400000">
            <a:off x="4155191" y="4789606"/>
            <a:ext cx="1296146" cy="347763"/>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16" name="コンテンツ プレースホルダー 2"/>
          <p:cNvSpPr txBox="1">
            <a:spLocks/>
          </p:cNvSpPr>
          <p:nvPr/>
        </p:nvSpPr>
        <p:spPr bwMode="auto">
          <a:xfrm>
            <a:off x="488504" y="945764"/>
            <a:ext cx="9073008" cy="1763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lvl1pPr marL="0" indent="0" algn="l" rtl="0" eaLnBrk="1" fontAlgn="base" hangingPunct="1">
              <a:spcBef>
                <a:spcPct val="20000"/>
              </a:spcBef>
              <a:spcAft>
                <a:spcPct val="0"/>
              </a:spcAft>
              <a:buFont typeface="Wingdings" pitchFamily="2" charset="2"/>
              <a:buNone/>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741363" indent="-284163" algn="l" rtl="0" eaLnBrk="1" fontAlgn="base" hangingPunct="1">
              <a:spcBef>
                <a:spcPct val="20000"/>
              </a:spcBef>
              <a:spcAft>
                <a:spcPct val="0"/>
              </a:spcAft>
              <a:buFont typeface="Wingdings" pitchFamily="2" charset="2"/>
              <a:buChar char="Ø"/>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14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5986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58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3671"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702"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733"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764"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b="0" dirty="0" smtClean="0"/>
              <a:t>失敗プロジェクトには、業務</a:t>
            </a:r>
            <a:r>
              <a:rPr lang="ja-JP" altLang="en-US" b="0" dirty="0"/>
              <a:t>分析を軽視</a:t>
            </a:r>
            <a:r>
              <a:rPr lang="ja-JP" altLang="en-US" b="0" dirty="0" smtClean="0"/>
              <a:t>し、楽観的</a:t>
            </a:r>
            <a:r>
              <a:rPr lang="ja-JP" altLang="en-US" b="0" dirty="0"/>
              <a:t>な</a:t>
            </a:r>
            <a:r>
              <a:rPr lang="ja-JP" altLang="en-US" b="0" dirty="0" smtClean="0"/>
              <a:t>推測による過大な想定効果を見積って</a:t>
            </a:r>
            <a:r>
              <a:rPr lang="ja-JP" altLang="en-US" b="0" dirty="0"/>
              <a:t>いたという</a:t>
            </a:r>
            <a:r>
              <a:rPr lang="ja-JP" altLang="en-US" b="0" dirty="0" smtClean="0"/>
              <a:t>傾向が見られる</a:t>
            </a:r>
            <a:endParaRPr lang="en-US" altLang="ja-JP" b="0" dirty="0" smtClean="0"/>
          </a:p>
          <a:p>
            <a:r>
              <a:rPr lang="ja-JP" altLang="en-US" b="0" dirty="0"/>
              <a:t>　</a:t>
            </a:r>
            <a:r>
              <a:rPr lang="ja-JP" altLang="en-US" b="0" dirty="0" smtClean="0"/>
              <a:t>→ 利用者</a:t>
            </a:r>
            <a:r>
              <a:rPr lang="ja-JP" altLang="en-US" b="0" dirty="0"/>
              <a:t>視点を重視</a:t>
            </a:r>
            <a:r>
              <a:rPr lang="ja-JP" altLang="en-US" b="0" dirty="0" smtClean="0"/>
              <a:t>して、現場</a:t>
            </a:r>
            <a:r>
              <a:rPr lang="ja-JP" altLang="en-US" b="0" dirty="0"/>
              <a:t>で発生していること</a:t>
            </a:r>
            <a:r>
              <a:rPr lang="ja-JP" altLang="en-US" b="0" dirty="0" smtClean="0"/>
              <a:t>を正確に調査する</a:t>
            </a:r>
            <a:endParaRPr lang="en-US" altLang="ja-JP" b="0" dirty="0"/>
          </a:p>
          <a:p>
            <a:r>
              <a:rPr lang="ja-JP" altLang="en-US" b="0" dirty="0"/>
              <a:t>　</a:t>
            </a:r>
            <a:r>
              <a:rPr lang="ja-JP" altLang="en-US" b="0" dirty="0" smtClean="0"/>
              <a:t>→ 本当に困っていることに対する、対策と効果を検討する</a:t>
            </a:r>
            <a:endParaRPr lang="ja-JP" altLang="en-US" b="0" dirty="0"/>
          </a:p>
        </p:txBody>
      </p:sp>
    </p:spTree>
    <p:extLst>
      <p:ext uri="{BB962C8B-B14F-4D97-AF65-F5344CB8AC3E}">
        <p14:creationId xmlns:p14="http://schemas.microsoft.com/office/powerpoint/2010/main" val="9801407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68500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a:off x="200472" y="197979"/>
            <a:ext cx="9433048" cy="6418721"/>
          </a:xfrm>
          <a:prstGeom prst="roundRect">
            <a:avLst>
              <a:gd name="adj" fmla="val 41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4"/>
          <p:cNvSpPr>
            <a:spLocks noGrp="1"/>
          </p:cNvSpPr>
          <p:nvPr>
            <p:ph type="title"/>
          </p:nvPr>
        </p:nvSpPr>
        <p:spPr>
          <a:xfrm>
            <a:off x="488504" y="203368"/>
            <a:ext cx="9001000" cy="708819"/>
          </a:xfrm>
          <a:noFill/>
        </p:spPr>
        <p:txBody>
          <a:bodyPr>
            <a:normAutofit/>
          </a:bodyPr>
          <a:lstStyle/>
          <a:p>
            <a:r>
              <a:rPr lang="ja-JP" altLang="en-US" b="1" dirty="0" smtClean="0">
                <a:latin typeface="メイリオ" panose="020B0604030504040204" pitchFamily="50" charset="-128"/>
                <a:ea typeface="メイリオ" panose="020B0604030504040204" pitchFamily="50" charset="-128"/>
              </a:rPr>
              <a:t>上位計画と紐</a:t>
            </a:r>
            <a:r>
              <a:rPr lang="ja-JP" altLang="en-US" b="1" dirty="0">
                <a:latin typeface="メイリオ" panose="020B0604030504040204" pitchFamily="50" charset="-128"/>
                <a:ea typeface="メイリオ" panose="020B0604030504040204" pitchFamily="50" charset="-128"/>
              </a:rPr>
              <a:t>付</a:t>
            </a:r>
            <a:r>
              <a:rPr lang="ja-JP" altLang="en-US" b="1" dirty="0" smtClean="0">
                <a:latin typeface="メイリオ" panose="020B0604030504040204" pitchFamily="50" charset="-128"/>
                <a:ea typeface="メイリオ" panose="020B0604030504040204" pitchFamily="50" charset="-128"/>
              </a:rPr>
              <a:t>ける</a:t>
            </a:r>
            <a:endParaRPr kumimoji="1" lang="ja-JP" altLang="en-US" sz="2400" b="1" dirty="0">
              <a:latin typeface="メイリオ" panose="020B0604030504040204" pitchFamily="50" charset="-128"/>
              <a:ea typeface="メイリオ" panose="020B0604030504040204" pitchFamily="50" charset="-128"/>
            </a:endParaRPr>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22</a:t>
            </a:fld>
            <a:endParaRPr lang="ja-JP" altLang="en-US" dirty="0"/>
          </a:p>
        </p:txBody>
      </p:sp>
      <p:pic>
        <p:nvPicPr>
          <p:cNvPr id="7" name="図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472" y="2204864"/>
            <a:ext cx="4188741" cy="3672408"/>
          </a:xfrm>
          <a:prstGeom prst="rect">
            <a:avLst/>
          </a:prstGeom>
          <a:noFill/>
          <a:ln>
            <a:noFill/>
          </a:ln>
        </p:spPr>
      </p:pic>
      <p:pic>
        <p:nvPicPr>
          <p:cNvPr id="8" name="図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7784" y="2396391"/>
            <a:ext cx="4515493" cy="2688793"/>
          </a:xfrm>
          <a:prstGeom prst="rect">
            <a:avLst/>
          </a:prstGeom>
          <a:noFill/>
          <a:ln>
            <a:noFill/>
          </a:ln>
        </p:spPr>
      </p:pic>
      <p:sp>
        <p:nvSpPr>
          <p:cNvPr id="9" name="テキスト ボックス 8"/>
          <p:cNvSpPr txBox="1"/>
          <p:nvPr/>
        </p:nvSpPr>
        <p:spPr>
          <a:xfrm>
            <a:off x="359841" y="5027665"/>
            <a:ext cx="3957165" cy="986559"/>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nSpc>
                <a:spcPct val="120000"/>
              </a:lnSpc>
            </a:pPr>
            <a:r>
              <a:rPr lang="ja-JP" altLang="en-US" sz="1600" u="sng" dirty="0">
                <a:solidFill>
                  <a:schemeClr val="bg1"/>
                </a:solidFill>
                <a:latin typeface="メイリオ" panose="020B0604030504040204" pitchFamily="50" charset="-128"/>
                <a:ea typeface="メイリオ" panose="020B0604030504040204" pitchFamily="50" charset="-128"/>
              </a:rPr>
              <a:t>ＫＰＩトレーサビリティ・</a:t>
            </a:r>
            <a:r>
              <a:rPr lang="ja-JP" altLang="en-US" sz="1600" u="sng" dirty="0" smtClean="0">
                <a:solidFill>
                  <a:schemeClr val="bg1"/>
                </a:solidFill>
                <a:latin typeface="メイリオ" panose="020B0604030504040204" pitchFamily="50" charset="-128"/>
                <a:ea typeface="メイリオ" panose="020B0604030504040204" pitchFamily="50" charset="-128"/>
              </a:rPr>
              <a:t>ツリー</a:t>
            </a:r>
            <a:r>
              <a:rPr lang="ja-JP" altLang="en-US" sz="1600" b="0" dirty="0">
                <a:solidFill>
                  <a:schemeClr val="bg1"/>
                </a:solidFill>
                <a:latin typeface="メイリオ" panose="020B0604030504040204" pitchFamily="50" charset="-128"/>
                <a:ea typeface="メイリオ" panose="020B0604030504040204" pitchFamily="50" charset="-128"/>
              </a:rPr>
              <a:t>の</a:t>
            </a:r>
            <a:r>
              <a:rPr lang="ja-JP" altLang="en-US" sz="1600" b="0" dirty="0" smtClean="0">
                <a:solidFill>
                  <a:schemeClr val="bg1"/>
                </a:solidFill>
                <a:latin typeface="メイリオ" panose="020B0604030504040204" pitchFamily="50" charset="-128"/>
                <a:ea typeface="メイリオ" panose="020B0604030504040204" pitchFamily="50" charset="-128"/>
              </a:rPr>
              <a:t>活用（上位</a:t>
            </a:r>
            <a:r>
              <a:rPr lang="ja-JP" altLang="en-US" sz="1600" b="0" dirty="0">
                <a:solidFill>
                  <a:schemeClr val="bg1"/>
                </a:solidFill>
                <a:latin typeface="メイリオ" panose="020B0604030504040204" pitchFamily="50" charset="-128"/>
                <a:ea typeface="メイリオ" panose="020B0604030504040204" pitchFamily="50" charset="-128"/>
              </a:rPr>
              <a:t>計画の目標</a:t>
            </a:r>
            <a:r>
              <a:rPr lang="ja-JP" altLang="en-US" sz="1600" b="0" dirty="0" smtClean="0">
                <a:solidFill>
                  <a:schemeClr val="bg1"/>
                </a:solidFill>
                <a:latin typeface="メイリオ" panose="020B0604030504040204" pitchFamily="50" charset="-128"/>
                <a:ea typeface="メイリオ" panose="020B0604030504040204" pitchFamily="50" charset="-128"/>
              </a:rPr>
              <a:t>との紐づけ）</a:t>
            </a:r>
            <a:endParaRPr lang="en-US" altLang="ja-JP" sz="1600" b="0" dirty="0" smtClean="0">
              <a:solidFill>
                <a:schemeClr val="bg1"/>
              </a:solidFill>
              <a:latin typeface="メイリオ" panose="020B0604030504040204" pitchFamily="50" charset="-128"/>
              <a:ea typeface="メイリオ" panose="020B0604030504040204" pitchFamily="50" charset="-128"/>
            </a:endParaRPr>
          </a:p>
        </p:txBody>
      </p:sp>
      <p:sp>
        <p:nvSpPr>
          <p:cNvPr id="3" name="二等辺三角形 2"/>
          <p:cNvSpPr/>
          <p:nvPr/>
        </p:nvSpPr>
        <p:spPr>
          <a:xfrm rot="5400000">
            <a:off x="3915019" y="3706961"/>
            <a:ext cx="1296146" cy="347763"/>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11" name="正方形/長方形 10"/>
          <p:cNvSpPr/>
          <p:nvPr/>
        </p:nvSpPr>
        <p:spPr>
          <a:xfrm>
            <a:off x="7632499" y="112405"/>
            <a:ext cx="2186111" cy="617996"/>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spcAft>
                <a:spcPts val="600"/>
              </a:spcAft>
            </a:pPr>
            <a:r>
              <a:rPr kumimoji="1" lang="ja-JP" altLang="en-US" sz="1100" b="0" dirty="0" smtClean="0">
                <a:solidFill>
                  <a:schemeClr val="tx1"/>
                </a:solidFill>
                <a:latin typeface="メイリオ" panose="020B0604030504040204" pitchFamily="50" charset="-128"/>
                <a:ea typeface="メイリオ" panose="020B0604030504040204" pitchFamily="50" charset="-128"/>
              </a:rPr>
              <a:t>実践ガイドブック該当箇所</a:t>
            </a:r>
            <a:endParaRPr kumimoji="1" lang="en-US" altLang="ja-JP" sz="1100" b="0" dirty="0" smtClean="0">
              <a:solidFill>
                <a:schemeClr val="tx1"/>
              </a:solidFill>
              <a:latin typeface="メイリオ" panose="020B0604030504040204" pitchFamily="50" charset="-128"/>
              <a:ea typeface="メイリオ" panose="020B0604030504040204" pitchFamily="50" charset="-128"/>
            </a:endParaRPr>
          </a:p>
          <a:p>
            <a:pPr algn="ctr"/>
            <a:r>
              <a:rPr kumimoji="1" lang="ja-JP" altLang="en-US" dirty="0" smtClean="0">
                <a:solidFill>
                  <a:schemeClr val="tx1"/>
                </a:solidFill>
                <a:latin typeface="メイリオ" panose="020B0604030504040204" pitchFamily="50" charset="-128"/>
                <a:ea typeface="メイリオ" panose="020B0604030504040204" pitchFamily="50" charset="-128"/>
              </a:rPr>
              <a:t>第</a:t>
            </a:r>
            <a:r>
              <a:rPr lang="ja-JP" altLang="en-US" dirty="0">
                <a:solidFill>
                  <a:schemeClr val="tx1"/>
                </a:solidFill>
                <a:latin typeface="メイリオ" panose="020B0604030504040204" pitchFamily="50" charset="-128"/>
                <a:ea typeface="メイリオ" panose="020B0604030504040204" pitchFamily="50" charset="-128"/>
              </a:rPr>
              <a:t>２</a:t>
            </a:r>
            <a:r>
              <a:rPr kumimoji="1" lang="ja-JP" altLang="en-US" dirty="0" smtClean="0">
                <a:solidFill>
                  <a:schemeClr val="tx1"/>
                </a:solidFill>
                <a:latin typeface="メイリオ" panose="020B0604030504040204" pitchFamily="50" charset="-128"/>
                <a:ea typeface="メイリオ" panose="020B0604030504040204" pitchFamily="50" charset="-128"/>
              </a:rPr>
              <a:t>章</a:t>
            </a:r>
            <a:r>
              <a:rPr kumimoji="1" lang="en-US" altLang="ja-JP" dirty="0" smtClean="0">
                <a:solidFill>
                  <a:schemeClr val="tx1"/>
                </a:solidFill>
                <a:latin typeface="メイリオ" panose="020B0604030504040204" pitchFamily="50" charset="-128"/>
                <a:ea typeface="メイリオ" panose="020B0604030504040204" pitchFamily="50" charset="-128"/>
              </a:rPr>
              <a:t>Step.</a:t>
            </a:r>
            <a:r>
              <a:rPr kumimoji="1" lang="ja-JP" altLang="en-US" dirty="0" smtClean="0">
                <a:solidFill>
                  <a:schemeClr val="tx1"/>
                </a:solidFill>
                <a:latin typeface="メイリオ" panose="020B0604030504040204" pitchFamily="50" charset="-128"/>
                <a:ea typeface="メイリオ" panose="020B0604030504040204" pitchFamily="50" charset="-128"/>
              </a:rPr>
              <a:t>２</a:t>
            </a:r>
            <a:r>
              <a:rPr kumimoji="1" lang="en-US" altLang="ja-JP" dirty="0" smtClean="0">
                <a:solidFill>
                  <a:schemeClr val="tx1"/>
                </a:solidFill>
                <a:latin typeface="メイリオ" panose="020B0604030504040204" pitchFamily="50" charset="-128"/>
                <a:ea typeface="メイリオ" panose="020B0604030504040204" pitchFamily="50" charset="-128"/>
              </a:rPr>
              <a:t>-</a:t>
            </a:r>
            <a:r>
              <a:rPr kumimoji="1" lang="ja-JP" altLang="en-US" dirty="0" smtClean="0">
                <a:solidFill>
                  <a:schemeClr val="tx1"/>
                </a:solidFill>
                <a:latin typeface="メイリオ" panose="020B0604030504040204" pitchFamily="50" charset="-128"/>
                <a:ea typeface="メイリオ" panose="020B0604030504040204" pitchFamily="50" charset="-128"/>
              </a:rPr>
              <a:t>１</a:t>
            </a:r>
            <a:endParaRPr kumimoji="1" lang="ja-JP" altLang="en-US" dirty="0">
              <a:solidFill>
                <a:schemeClr val="tx1"/>
              </a:solidFill>
              <a:latin typeface="メイリオ" panose="020B0604030504040204" pitchFamily="50" charset="-128"/>
              <a:ea typeface="メイリオ" panose="020B0604030504040204" pitchFamily="50" charset="-128"/>
            </a:endParaRPr>
          </a:p>
        </p:txBody>
      </p:sp>
      <p:sp>
        <p:nvSpPr>
          <p:cNvPr id="13" name="テキスト ボックス 12"/>
          <p:cNvSpPr txBox="1"/>
          <p:nvPr/>
        </p:nvSpPr>
        <p:spPr>
          <a:xfrm>
            <a:off x="5385048" y="5027665"/>
            <a:ext cx="3960440" cy="986559"/>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nSpc>
                <a:spcPct val="120000"/>
              </a:lnSpc>
            </a:pPr>
            <a:r>
              <a:rPr lang="ja-JP" altLang="en-US" sz="1600" b="0" dirty="0">
                <a:solidFill>
                  <a:schemeClr val="bg1"/>
                </a:solidFill>
                <a:latin typeface="メイリオ" panose="020B0604030504040204" pitchFamily="50" charset="-128"/>
                <a:ea typeface="メイリオ" panose="020B0604030504040204" pitchFamily="50" charset="-128"/>
              </a:rPr>
              <a:t>プロジェクトの目標に沿って、要件定義や設計、テスト工程の仕様を</a:t>
            </a:r>
            <a:r>
              <a:rPr lang="ja-JP" altLang="en-US" sz="1600" b="0" dirty="0" smtClean="0">
                <a:solidFill>
                  <a:schemeClr val="bg1"/>
                </a:solidFill>
                <a:latin typeface="メイリオ" panose="020B0604030504040204" pitchFamily="50" charset="-128"/>
                <a:ea typeface="メイリオ" panose="020B0604030504040204" pitchFamily="50" charset="-128"/>
              </a:rPr>
              <a:t>策定</a:t>
            </a:r>
            <a:endParaRPr lang="en-US" altLang="ja-JP" sz="1600" b="0" dirty="0" smtClean="0">
              <a:solidFill>
                <a:schemeClr val="bg1"/>
              </a:solidFill>
              <a:latin typeface="メイリオ" panose="020B0604030504040204" pitchFamily="50" charset="-128"/>
              <a:ea typeface="メイリオ" panose="020B0604030504040204" pitchFamily="50" charset="-128"/>
            </a:endParaRPr>
          </a:p>
        </p:txBody>
      </p:sp>
      <p:sp>
        <p:nvSpPr>
          <p:cNvPr id="15" name="コンテンツ プレースホルダー 2"/>
          <p:cNvSpPr txBox="1">
            <a:spLocks/>
          </p:cNvSpPr>
          <p:nvPr/>
        </p:nvSpPr>
        <p:spPr bwMode="auto">
          <a:xfrm>
            <a:off x="488504" y="945764"/>
            <a:ext cx="9073008" cy="1763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lvl1pPr marL="341313" indent="-341313" algn="l" rtl="0" eaLnBrk="1" fontAlgn="base" hangingPunct="1">
              <a:spcBef>
                <a:spcPct val="20000"/>
              </a:spcBef>
              <a:spcAft>
                <a:spcPct val="0"/>
              </a:spcAft>
              <a:buFont typeface="Wingdings" pitchFamily="2" charset="2"/>
              <a:buChar char="n"/>
              <a:defRPr kumimoji="1" sz="18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741363" indent="-284163" algn="l" rtl="0" eaLnBrk="1" fontAlgn="base" hangingPunct="1">
              <a:spcBef>
                <a:spcPct val="20000"/>
              </a:spcBef>
              <a:spcAft>
                <a:spcPct val="0"/>
              </a:spcAft>
              <a:buFont typeface="Wingdings" pitchFamily="2" charset="2"/>
              <a:buChar char="Ø"/>
              <a:defRPr kumimoji="1" sz="20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1413" indent="-227013" algn="l" rtl="0" eaLnBrk="1" fontAlgn="base" hangingPunct="1">
              <a:spcBef>
                <a:spcPct val="20000"/>
              </a:spcBef>
              <a:spcAft>
                <a:spcPct val="0"/>
              </a:spcAft>
              <a:buFont typeface="Arial" charset="0"/>
              <a:buChar char="•"/>
              <a:defRPr kumimoji="1" sz="18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598613" indent="-227013" algn="l" rtl="0" eaLnBrk="1" fontAlgn="base" hangingPunct="1">
              <a:spcBef>
                <a:spcPct val="20000"/>
              </a:spcBef>
              <a:spcAft>
                <a:spcPct val="0"/>
              </a:spcAft>
              <a:buFont typeface="Arial" charset="0"/>
              <a:buChar char="–"/>
              <a:defRPr kumimoji="1" sz="16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5813" indent="-227013" algn="l" rtl="0" eaLnBrk="1" fontAlgn="base" hangingPunct="1">
              <a:spcBef>
                <a:spcPct val="20000"/>
              </a:spcBef>
              <a:spcAft>
                <a:spcPct val="0"/>
              </a:spcAft>
              <a:buFont typeface="Arial" charset="0"/>
              <a:buChar char="»"/>
              <a:defRPr kumimoji="1" sz="16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3671"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702"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733"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764"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pPr>
            <a:r>
              <a:rPr lang="ja-JP" altLang="en-US" b="0" dirty="0"/>
              <a:t>楽観的な推測だと、想定効果を過大に見積もって</a:t>
            </a:r>
            <a:r>
              <a:rPr lang="ja-JP" altLang="en-US" b="0" dirty="0" smtClean="0"/>
              <a:t>しまう</a:t>
            </a:r>
            <a:endParaRPr lang="en-US" altLang="ja-JP" b="0" dirty="0" smtClean="0"/>
          </a:p>
          <a:p>
            <a:pPr marL="0" indent="0">
              <a:buNone/>
            </a:pPr>
            <a:r>
              <a:rPr lang="ja-JP" altLang="en-US" b="0" dirty="0" smtClean="0"/>
              <a:t>　→ </a:t>
            </a:r>
            <a:r>
              <a:rPr lang="ja-JP" altLang="en-US" sz="1800" b="0" dirty="0" smtClean="0"/>
              <a:t>現場</a:t>
            </a:r>
            <a:r>
              <a:rPr lang="ja-JP" altLang="en-US" sz="1800" b="0" dirty="0"/>
              <a:t>で</a:t>
            </a:r>
            <a:r>
              <a:rPr lang="ja-JP" altLang="en-US" sz="1800" u="sng" dirty="0"/>
              <a:t>発生している事実</a:t>
            </a:r>
            <a:r>
              <a:rPr lang="ja-JP" altLang="en-US" sz="1800" b="0" dirty="0"/>
              <a:t>をつかんだ上で今後の目標を</a:t>
            </a:r>
            <a:r>
              <a:rPr lang="ja-JP" altLang="en-US" sz="1800" b="0" dirty="0" smtClean="0"/>
              <a:t>定める</a:t>
            </a:r>
            <a:endParaRPr lang="en-US" altLang="ja-JP" sz="1800" b="0" dirty="0" smtClean="0"/>
          </a:p>
          <a:p>
            <a:pPr marL="0" indent="0">
              <a:buNone/>
            </a:pPr>
            <a:r>
              <a:rPr lang="ja-JP" altLang="en-US" b="0" dirty="0"/>
              <a:t>　</a:t>
            </a:r>
            <a:r>
              <a:rPr lang="ja-JP" altLang="en-US" b="0" dirty="0" smtClean="0"/>
              <a:t>→ </a:t>
            </a:r>
            <a:r>
              <a:rPr lang="ja-JP" altLang="en-US" sz="1800" u="sng" dirty="0" smtClean="0"/>
              <a:t>上位</a:t>
            </a:r>
            <a:r>
              <a:rPr lang="ja-JP" altLang="en-US" sz="1800" u="sng" dirty="0"/>
              <a:t>計画の目標</a:t>
            </a:r>
            <a:r>
              <a:rPr lang="ja-JP" altLang="en-US" sz="1800" b="0" dirty="0"/>
              <a:t>をブレークダウンし、プロジェクト目標と</a:t>
            </a:r>
            <a:r>
              <a:rPr lang="ja-JP" altLang="en-US" sz="1800" b="0" dirty="0" smtClean="0"/>
              <a:t>紐づける</a:t>
            </a:r>
            <a:endParaRPr lang="ja-JP" altLang="en-US" sz="1800" b="0" dirty="0"/>
          </a:p>
        </p:txBody>
      </p:sp>
    </p:spTree>
    <p:extLst>
      <p:ext uri="{BB962C8B-B14F-4D97-AF65-F5344CB8AC3E}">
        <p14:creationId xmlns:p14="http://schemas.microsoft.com/office/powerpoint/2010/main" val="12536301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b="1" dirty="0" smtClean="0"/>
              <a:t>機能する体制</a:t>
            </a:r>
            <a:r>
              <a:rPr lang="ja-JP" altLang="en-US" b="1" dirty="0"/>
              <a:t>を作る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23</a:t>
            </a:fld>
            <a:endParaRPr lang="ja-JP" altLang="en-US" dirty="0"/>
          </a:p>
        </p:txBody>
      </p:sp>
      <p:sp>
        <p:nvSpPr>
          <p:cNvPr id="5" name="テキスト プレースホルダー 4"/>
          <p:cNvSpPr>
            <a:spLocks noGrp="1"/>
          </p:cNvSpPr>
          <p:nvPr>
            <p:ph type="body" sz="quarter" idx="13"/>
          </p:nvPr>
        </p:nvSpPr>
        <p:spPr/>
        <p:txBody>
          <a:bodyPr/>
          <a:lstStyle/>
          <a:p>
            <a:r>
              <a:rPr lang="ja-JP" altLang="en-US" dirty="0"/>
              <a:t>第２章</a:t>
            </a:r>
            <a:r>
              <a:rPr lang="en-US" altLang="ja-JP" dirty="0" smtClean="0"/>
              <a:t>Step.</a:t>
            </a:r>
            <a:r>
              <a:rPr lang="ja-JP" altLang="en-US" dirty="0" smtClean="0"/>
              <a:t>２</a:t>
            </a:r>
            <a:r>
              <a:rPr lang="en-US" altLang="ja-JP" dirty="0" smtClean="0"/>
              <a:t>-</a:t>
            </a:r>
            <a:r>
              <a:rPr lang="ja-JP" altLang="en-US" smtClean="0"/>
              <a:t>３</a:t>
            </a:r>
            <a:endParaRPr lang="en-US" altLang="ja-JP" dirty="0"/>
          </a:p>
        </p:txBody>
      </p:sp>
      <p:pic>
        <p:nvPicPr>
          <p:cNvPr id="8" name="図 7" descr="C:\Users\masahiro.takeda\Downloads\事例\2-n-n_事例_制度・業務・システムの三位一体のプロジェクト体制.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72680" y="2102436"/>
            <a:ext cx="6179753" cy="3990860"/>
          </a:xfrm>
          <a:prstGeom prst="rect">
            <a:avLst/>
          </a:prstGeom>
          <a:noFill/>
          <a:ln>
            <a:noFill/>
          </a:ln>
        </p:spPr>
      </p:pic>
      <p:sp>
        <p:nvSpPr>
          <p:cNvPr id="11" name="コンテンツ プレースホルダー 5"/>
          <p:cNvSpPr txBox="1">
            <a:spLocks/>
          </p:cNvSpPr>
          <p:nvPr/>
        </p:nvSpPr>
        <p:spPr bwMode="auto">
          <a:xfrm>
            <a:off x="488504" y="945764"/>
            <a:ext cx="8856984" cy="1160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lvl1pPr marL="341313" indent="-341313" algn="l" rtl="0" eaLnBrk="1" fontAlgn="base" hangingPunct="1">
              <a:spcBef>
                <a:spcPct val="20000"/>
              </a:spcBef>
              <a:spcAft>
                <a:spcPct val="0"/>
              </a:spcAft>
              <a:buFont typeface="Wingdings" pitchFamily="2" charset="2"/>
              <a:buChar char="n"/>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741363" indent="-284163" algn="l" rtl="0" eaLnBrk="1" fontAlgn="base" hangingPunct="1">
              <a:spcBef>
                <a:spcPct val="20000"/>
              </a:spcBef>
              <a:spcAft>
                <a:spcPct val="0"/>
              </a:spcAft>
              <a:buFont typeface="Wingdings" pitchFamily="2" charset="2"/>
              <a:buChar char="Ø"/>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14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5986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58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3671"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702"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733"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764"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pPr>
            <a:r>
              <a:rPr lang="ja-JP" altLang="en-US" b="0" dirty="0" smtClean="0"/>
              <a:t>プロジェクト初期の体制構築を誤ると、プロジェクト</a:t>
            </a:r>
            <a:r>
              <a:rPr lang="ja-JP" altLang="en-US" b="0" dirty="0"/>
              <a:t>の円滑な</a:t>
            </a:r>
            <a:r>
              <a:rPr lang="ja-JP" altLang="en-US" b="0" dirty="0" smtClean="0"/>
              <a:t>運営の失敗に繋がる</a:t>
            </a:r>
            <a:endParaRPr lang="en-US" altLang="ja-JP" b="0" dirty="0" smtClean="0"/>
          </a:p>
          <a:p>
            <a:pPr marL="0" indent="0">
              <a:buNone/>
            </a:pPr>
            <a:r>
              <a:rPr lang="ja-JP" altLang="en-US" b="0" dirty="0" smtClean="0"/>
              <a:t>　→ 情報</a:t>
            </a:r>
            <a:r>
              <a:rPr lang="ja-JP" altLang="en-US" b="0" dirty="0"/>
              <a:t>システム</a:t>
            </a:r>
            <a:r>
              <a:rPr lang="ja-JP" altLang="en-US" b="0" dirty="0" smtClean="0"/>
              <a:t>部門に加え、</a:t>
            </a:r>
            <a:r>
              <a:rPr lang="ja-JP" altLang="en-US" u="sng" dirty="0"/>
              <a:t>サービスに</a:t>
            </a:r>
            <a:r>
              <a:rPr lang="ja-JP" altLang="en-US" u="sng" dirty="0" smtClean="0"/>
              <a:t>関わる部門が協働する</a:t>
            </a:r>
            <a:r>
              <a:rPr lang="ja-JP" altLang="en-US" b="0" dirty="0" smtClean="0"/>
              <a:t>体制を構築</a:t>
            </a:r>
            <a:endParaRPr lang="en-US" altLang="ja-JP" b="0" dirty="0" smtClean="0"/>
          </a:p>
          <a:p>
            <a:pPr marL="0" indent="0">
              <a:buNone/>
            </a:pPr>
            <a:r>
              <a:rPr lang="ja-JP" altLang="en-US" b="0" dirty="0" smtClean="0"/>
              <a:t>　→ </a:t>
            </a:r>
            <a:r>
              <a:rPr lang="ja-JP" altLang="en-US" u="sng" dirty="0" smtClean="0"/>
              <a:t>複数部門が円滑に情報連携</a:t>
            </a:r>
            <a:r>
              <a:rPr lang="ja-JP" altLang="en-US" b="0" dirty="0" smtClean="0"/>
              <a:t>するために必要となるルール等を整備</a:t>
            </a:r>
            <a:endParaRPr lang="en-US" altLang="ja-JP" b="0" dirty="0" smtClean="0"/>
          </a:p>
          <a:p>
            <a:endParaRPr lang="en-US" altLang="ja-JP" b="0" dirty="0" smtClean="0"/>
          </a:p>
          <a:p>
            <a:endParaRPr lang="en-US" altLang="ja-JP" b="0" dirty="0" smtClean="0"/>
          </a:p>
          <a:p>
            <a:endParaRPr lang="en-US" altLang="ja-JP" b="0" dirty="0" smtClean="0"/>
          </a:p>
          <a:p>
            <a:endParaRPr lang="en-US" altLang="ja-JP" b="0" dirty="0" smtClean="0"/>
          </a:p>
          <a:p>
            <a:endParaRPr lang="en-US" altLang="ja-JP" b="0" dirty="0" smtClean="0"/>
          </a:p>
          <a:p>
            <a:endParaRPr lang="en-US" altLang="ja-JP" b="0" dirty="0"/>
          </a:p>
        </p:txBody>
      </p:sp>
      <p:sp>
        <p:nvSpPr>
          <p:cNvPr id="12" name="テキスト ボックス 11"/>
          <p:cNvSpPr txBox="1"/>
          <p:nvPr/>
        </p:nvSpPr>
        <p:spPr>
          <a:xfrm>
            <a:off x="3183974" y="5538785"/>
            <a:ext cx="3957165" cy="986559"/>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nSpc>
                <a:spcPct val="120000"/>
              </a:lnSpc>
            </a:pPr>
            <a:r>
              <a:rPr lang="ja-JP" altLang="en-US" sz="1600" b="0" dirty="0" smtClean="0">
                <a:solidFill>
                  <a:schemeClr val="bg1"/>
                </a:solidFill>
                <a:latin typeface="メイリオ" panose="020B0604030504040204" pitchFamily="50" charset="-128"/>
                <a:ea typeface="メイリオ" panose="020B0604030504040204" pitchFamily="50" charset="-128"/>
              </a:rPr>
              <a:t>制度・業務・システムの</a:t>
            </a:r>
            <a:r>
              <a:rPr lang="en-US" altLang="ja-JP" sz="1600" b="0" dirty="0" smtClean="0">
                <a:solidFill>
                  <a:schemeClr val="bg1"/>
                </a:solidFill>
                <a:latin typeface="メイリオ" panose="020B0604030504040204" pitchFamily="50" charset="-128"/>
                <a:ea typeface="メイリオ" panose="020B0604030504040204" pitchFamily="50" charset="-128"/>
              </a:rPr>
              <a:t/>
            </a:r>
            <a:br>
              <a:rPr lang="en-US" altLang="ja-JP" sz="1600" b="0" dirty="0" smtClean="0">
                <a:solidFill>
                  <a:schemeClr val="bg1"/>
                </a:solidFill>
                <a:latin typeface="メイリオ" panose="020B0604030504040204" pitchFamily="50" charset="-128"/>
                <a:ea typeface="メイリオ" panose="020B0604030504040204" pitchFamily="50" charset="-128"/>
              </a:rPr>
            </a:br>
            <a:r>
              <a:rPr lang="ja-JP" altLang="en-US" sz="1600" u="sng" dirty="0" smtClean="0">
                <a:solidFill>
                  <a:schemeClr val="bg1"/>
                </a:solidFill>
                <a:latin typeface="メイリオ" panose="020B0604030504040204" pitchFamily="50" charset="-128"/>
                <a:ea typeface="メイリオ" panose="020B0604030504040204" pitchFamily="50" charset="-128"/>
              </a:rPr>
              <a:t>三位一体となったプロジェクト体制</a:t>
            </a:r>
            <a:endParaRPr lang="en-US" altLang="ja-JP" sz="1600" u="sng" dirty="0" smtClean="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934642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5128360" y="1900773"/>
            <a:ext cx="4505160" cy="4715928"/>
          </a:xfrm>
          <a:prstGeom prst="rect">
            <a:avLst/>
          </a:prstGeom>
          <a:ln>
            <a:solidFill>
              <a:schemeClr val="bg1">
                <a:lumMod val="50000"/>
              </a:schemeClr>
            </a:solidFill>
          </a:ln>
        </p:spPr>
      </p:pic>
      <p:sp>
        <p:nvSpPr>
          <p:cNvPr id="6" name="タイトル 5"/>
          <p:cNvSpPr>
            <a:spLocks noGrp="1"/>
          </p:cNvSpPr>
          <p:nvPr>
            <p:ph type="title"/>
          </p:nvPr>
        </p:nvSpPr>
        <p:spPr/>
        <p:txBody>
          <a:bodyPr/>
          <a:lstStyle/>
          <a:p>
            <a:r>
              <a:rPr lang="en-US" altLang="ja-JP" dirty="0" smtClean="0"/>
              <a:t>2-</a:t>
            </a:r>
            <a:r>
              <a:rPr lang="en-US" altLang="ja-JP" dirty="0"/>
              <a:t>7</a:t>
            </a:r>
            <a:r>
              <a:rPr lang="ja-JP" altLang="en-US" dirty="0" err="1" smtClean="0"/>
              <a:t>．</a:t>
            </a:r>
            <a:r>
              <a:rPr kumimoji="1" lang="ja-JP" altLang="en-US" dirty="0" smtClean="0"/>
              <a:t>プロジェクト計画書の作成</a:t>
            </a:r>
            <a:endParaRPr kumimoji="1" lang="ja-JP" altLang="en-US" dirty="0"/>
          </a:p>
        </p:txBody>
      </p:sp>
      <p:sp>
        <p:nvSpPr>
          <p:cNvPr id="3" name="スライド番号プレースホルダー 2"/>
          <p:cNvSpPr>
            <a:spLocks noGrp="1"/>
          </p:cNvSpPr>
          <p:nvPr>
            <p:ph type="sldNum" sz="quarter" idx="12"/>
          </p:nvPr>
        </p:nvSpPr>
        <p:spPr/>
        <p:txBody>
          <a:bodyPr/>
          <a:lstStyle/>
          <a:p>
            <a:pPr>
              <a:defRPr/>
            </a:pPr>
            <a:fld id="{03107573-41B3-4804-A7D3-1E2DB8777170}" type="slidenum">
              <a:rPr lang="ja-JP" altLang="en-US" smtClean="0"/>
              <a:pPr>
                <a:defRPr/>
              </a:pPr>
              <a:t>24</a:t>
            </a:fld>
            <a:endParaRPr lang="ja-JP" altLang="en-US" dirty="0"/>
          </a:p>
        </p:txBody>
      </p:sp>
      <p:pic>
        <p:nvPicPr>
          <p:cNvPr id="2" name="コンテンツ プレースホルダー 1"/>
          <p:cNvPicPr>
            <a:picLocks noGrp="1" noChangeAspect="1"/>
          </p:cNvPicPr>
          <p:nvPr>
            <p:ph idx="1"/>
          </p:nvPr>
        </p:nvPicPr>
        <p:blipFill>
          <a:blip r:embed="rId3"/>
          <a:stretch>
            <a:fillRect/>
          </a:stretch>
        </p:blipFill>
        <p:spPr>
          <a:xfrm>
            <a:off x="247359" y="1916832"/>
            <a:ext cx="4273594" cy="4491038"/>
          </a:xfrm>
          <a:prstGeom prst="rect">
            <a:avLst/>
          </a:prstGeom>
          <a:ln>
            <a:solidFill>
              <a:schemeClr val="bg1">
                <a:lumMod val="50000"/>
              </a:schemeClr>
            </a:solidFill>
          </a:ln>
        </p:spPr>
      </p:pic>
      <p:sp>
        <p:nvSpPr>
          <p:cNvPr id="8" name="テキスト プレースホルダー 7"/>
          <p:cNvSpPr>
            <a:spLocks noGrp="1"/>
          </p:cNvSpPr>
          <p:nvPr>
            <p:ph type="body" sz="quarter" idx="13"/>
          </p:nvPr>
        </p:nvSpPr>
        <p:spPr/>
        <p:txBody>
          <a:bodyPr/>
          <a:lstStyle/>
          <a:p>
            <a:r>
              <a:rPr lang="ja-JP" altLang="en-US" dirty="0"/>
              <a:t>改定前の版</a:t>
            </a:r>
            <a:r>
              <a:rPr lang="ja-JP" altLang="en-US" dirty="0" smtClean="0"/>
              <a:t>では、</a:t>
            </a:r>
            <a:r>
              <a:rPr lang="ja-JP" altLang="en-US" dirty="0"/>
              <a:t>プロジェクト</a:t>
            </a:r>
            <a:r>
              <a:rPr lang="ja-JP" altLang="en-US" dirty="0" smtClean="0"/>
              <a:t>計画書を作成するものとしており、改定後もその方針は変わりません。今回</a:t>
            </a:r>
            <a:r>
              <a:rPr lang="ja-JP" altLang="en-US" dirty="0"/>
              <a:t>の改定</a:t>
            </a:r>
            <a:r>
              <a:rPr lang="ja-JP" altLang="en-US" dirty="0" smtClean="0"/>
              <a:t>で、プロジェクト計画書の記載内容の見直しを行い、既存の記載項目のより明確化や、モニタリングを新規項目として追加しました。</a:t>
            </a:r>
            <a:endParaRPr kumimoji="1" lang="ja-JP" altLang="en-US" dirty="0"/>
          </a:p>
        </p:txBody>
      </p:sp>
      <p:sp>
        <p:nvSpPr>
          <p:cNvPr id="9" name="テキスト プレースホルダー 8"/>
          <p:cNvSpPr>
            <a:spLocks noGrp="1"/>
          </p:cNvSpPr>
          <p:nvPr>
            <p:ph type="body" sz="quarter" idx="16"/>
          </p:nvPr>
        </p:nvSpPr>
        <p:spPr/>
        <p:txBody>
          <a:bodyPr/>
          <a:lstStyle/>
          <a:p>
            <a:r>
              <a:rPr lang="zh-TW" altLang="en-US" dirty="0"/>
              <a:t>第３編第２章</a:t>
            </a:r>
          </a:p>
          <a:p>
            <a:endParaRPr kumimoji="1" lang="ja-JP" altLang="en-US" dirty="0"/>
          </a:p>
        </p:txBody>
      </p:sp>
      <p:sp>
        <p:nvSpPr>
          <p:cNvPr id="10" name="角丸四角形 9"/>
          <p:cNvSpPr/>
          <p:nvPr/>
        </p:nvSpPr>
        <p:spPr>
          <a:xfrm>
            <a:off x="1596348" y="1802534"/>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11" name="角丸四角形 10"/>
          <p:cNvSpPr/>
          <p:nvPr/>
        </p:nvSpPr>
        <p:spPr>
          <a:xfrm>
            <a:off x="6561369" y="1791797"/>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12" name="角丸四角形 11"/>
          <p:cNvSpPr/>
          <p:nvPr/>
        </p:nvSpPr>
        <p:spPr>
          <a:xfrm>
            <a:off x="634607" y="2487998"/>
            <a:ext cx="3586318" cy="3885353"/>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13" name="二等辺三角形 12"/>
          <p:cNvSpPr/>
          <p:nvPr/>
        </p:nvSpPr>
        <p:spPr>
          <a:xfrm rot="5400000">
            <a:off x="4397368" y="3526880"/>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bwMode="auto">
          <a:xfrm>
            <a:off x="1108521" y="3619755"/>
            <a:ext cx="2638490" cy="668115"/>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nchor="ctr" anchorCtr="0">
            <a:noAutofit/>
          </a:bodyPr>
          <a:lstStyle/>
          <a:p>
            <a:pPr algn="ctr">
              <a:lnSpc>
                <a:spcPct val="120000"/>
              </a:lnSpc>
            </a:pPr>
            <a:r>
              <a:rPr lang="ja-JP" altLang="en-US" sz="1200" dirty="0" smtClean="0">
                <a:latin typeface="メイリオ" panose="020B0604030504040204" pitchFamily="50" charset="-128"/>
                <a:ea typeface="メイリオ" panose="020B0604030504040204" pitchFamily="50" charset="-128"/>
              </a:rPr>
              <a:t>プロジェクト計画書の作成を明示</a:t>
            </a:r>
            <a:endParaRPr lang="ja-JP" altLang="ja-JP" sz="1200" dirty="0">
              <a:latin typeface="メイリオ" panose="020B0604030504040204" pitchFamily="50" charset="-128"/>
              <a:ea typeface="メイリオ" panose="020B0604030504040204" pitchFamily="50" charset="-128"/>
            </a:endParaRPr>
          </a:p>
        </p:txBody>
      </p:sp>
      <p:sp>
        <p:nvSpPr>
          <p:cNvPr id="15" name="テキスト ボックス 14"/>
          <p:cNvSpPr txBox="1"/>
          <p:nvPr/>
        </p:nvSpPr>
        <p:spPr bwMode="auto">
          <a:xfrm>
            <a:off x="6087065" y="3619755"/>
            <a:ext cx="2638490" cy="668115"/>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nchor="ctr" anchorCtr="0">
            <a:noAutofit/>
          </a:bodyPr>
          <a:lstStyle/>
          <a:p>
            <a:pPr algn="ctr">
              <a:lnSpc>
                <a:spcPct val="120000"/>
              </a:lnSpc>
            </a:pPr>
            <a:r>
              <a:rPr lang="ja-JP" altLang="en-US" sz="1200" b="0" dirty="0" smtClean="0">
                <a:latin typeface="メイリオ" panose="020B0604030504040204" pitchFamily="50" charset="-128"/>
                <a:ea typeface="メイリオ" panose="020B0604030504040204" pitchFamily="50" charset="-128"/>
              </a:rPr>
              <a:t>プロジェクト計画書の作成について</a:t>
            </a:r>
            <a:endParaRPr lang="en-US" altLang="ja-JP" sz="1200" b="0" dirty="0" smtClean="0">
              <a:latin typeface="メイリオ" panose="020B0604030504040204" pitchFamily="50" charset="-128"/>
              <a:ea typeface="メイリオ" panose="020B0604030504040204" pitchFamily="50" charset="-128"/>
            </a:endParaRPr>
          </a:p>
          <a:p>
            <a:pPr algn="ctr">
              <a:lnSpc>
                <a:spcPct val="120000"/>
              </a:lnSpc>
            </a:pPr>
            <a:r>
              <a:rPr lang="ja-JP" altLang="en-US" sz="1200" dirty="0" smtClean="0">
                <a:latin typeface="メイリオ" panose="020B0604030504040204" pitchFamily="50" charset="-128"/>
                <a:ea typeface="メイリオ" panose="020B0604030504040204" pitchFamily="50" charset="-128"/>
              </a:rPr>
              <a:t>記載内容の変更と</a:t>
            </a:r>
            <a:r>
              <a:rPr lang="ja-JP" altLang="en-US" sz="1200" dirty="0" smtClean="0">
                <a:latin typeface="メイリオ" panose="020B0604030504040204" pitchFamily="50" charset="-128"/>
                <a:ea typeface="メイリオ" panose="020B0604030504040204" pitchFamily="50" charset="-128"/>
              </a:rPr>
              <a:t>追加</a:t>
            </a:r>
            <a:endParaRPr lang="ja-JP" altLang="ja-JP" sz="1200" dirty="0">
              <a:latin typeface="メイリオ" panose="020B0604030504040204" pitchFamily="50" charset="-128"/>
              <a:ea typeface="メイリオ" panose="020B0604030504040204" pitchFamily="50" charset="-128"/>
            </a:endParaRPr>
          </a:p>
        </p:txBody>
      </p:sp>
      <p:sp>
        <p:nvSpPr>
          <p:cNvPr id="16" name="テキスト ボックス 15"/>
          <p:cNvSpPr txBox="1"/>
          <p:nvPr/>
        </p:nvSpPr>
        <p:spPr>
          <a:xfrm>
            <a:off x="484565" y="5178949"/>
            <a:ext cx="8936870" cy="1490411"/>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記載内容の変更</a:t>
            </a:r>
            <a:r>
              <a:rPr lang="ja-JP" altLang="en-US" sz="1600" b="0" dirty="0" smtClean="0">
                <a:solidFill>
                  <a:schemeClr val="bg1"/>
                </a:solidFill>
                <a:latin typeface="メイリオ" panose="020B0604030504040204" pitchFamily="50" charset="-128"/>
                <a:ea typeface="メイリオ" panose="020B0604030504040204" pitchFamily="50" charset="-128"/>
              </a:rPr>
              <a:t>：対象範囲、実施期間、業務の方向性等、予算、目標、体制、実施計画</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新規項目の追加</a:t>
            </a:r>
            <a:r>
              <a:rPr lang="ja-JP" altLang="en-US" sz="1600" b="0" dirty="0" smtClean="0">
                <a:solidFill>
                  <a:schemeClr val="bg1"/>
                </a:solidFill>
                <a:latin typeface="メイリオ" panose="020B0604030504040204" pitchFamily="50" charset="-128"/>
                <a:ea typeface="メイリオ" panose="020B0604030504040204" pitchFamily="50" charset="-128"/>
              </a:rPr>
              <a:t>：モニタリング</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spcBef>
                <a:spcPts val="600"/>
              </a:spcBef>
            </a:pPr>
            <a:r>
              <a:rPr lang="ja-JP" altLang="en-US" b="0" dirty="0" smtClean="0">
                <a:solidFill>
                  <a:schemeClr val="bg1"/>
                </a:solidFill>
                <a:latin typeface="メイリオ" panose="020B0604030504040204" pitchFamily="50" charset="-128"/>
                <a:ea typeface="メイリオ" panose="020B0604030504040204" pitchFamily="50" charset="-128"/>
              </a:rPr>
              <a:t>プロジェクト計画書を必ず作成することに関しては変更なし</a:t>
            </a:r>
            <a:endParaRPr lang="ja-JP" altLang="en-US" b="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418547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p:nvPr/>
        </p:nvPicPr>
        <p:blipFill>
          <a:blip r:embed="rId2">
            <a:extLst>
              <a:ext uri="{28A0092B-C50C-407E-A947-70E740481C1C}">
                <a14:useLocalDpi xmlns:a14="http://schemas.microsoft.com/office/drawing/2010/main" val="0"/>
              </a:ext>
            </a:extLst>
          </a:blip>
          <a:srcRect/>
          <a:stretch>
            <a:fillRect/>
          </a:stretch>
        </p:blipFill>
        <p:spPr bwMode="auto">
          <a:xfrm>
            <a:off x="3778938" y="747086"/>
            <a:ext cx="5660487" cy="5938872"/>
          </a:xfrm>
          <a:prstGeom prst="rect">
            <a:avLst/>
          </a:prstGeom>
          <a:noFill/>
          <a:ln>
            <a:noFill/>
          </a:ln>
        </p:spPr>
      </p:pic>
      <p:sp>
        <p:nvSpPr>
          <p:cNvPr id="9" name="コンテンツ プレースホルダー 5"/>
          <p:cNvSpPr txBox="1">
            <a:spLocks/>
          </p:cNvSpPr>
          <p:nvPr/>
        </p:nvSpPr>
        <p:spPr bwMode="auto">
          <a:xfrm>
            <a:off x="488504" y="945764"/>
            <a:ext cx="3096344" cy="413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lvl1pPr marL="341313" indent="-341313" algn="l" rtl="0" eaLnBrk="1" fontAlgn="base" hangingPunct="1">
              <a:spcBef>
                <a:spcPct val="20000"/>
              </a:spcBef>
              <a:spcAft>
                <a:spcPct val="0"/>
              </a:spcAft>
              <a:buFont typeface="Wingdings" pitchFamily="2" charset="2"/>
              <a:buChar char="n"/>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741363" indent="-284163" algn="l" rtl="0" eaLnBrk="1" fontAlgn="base" hangingPunct="1">
              <a:spcBef>
                <a:spcPct val="20000"/>
              </a:spcBef>
              <a:spcAft>
                <a:spcPct val="0"/>
              </a:spcAft>
              <a:buFont typeface="Wingdings" pitchFamily="2" charset="2"/>
              <a:buChar char="Ø"/>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14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5986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58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3671"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702"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733"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764"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pPr>
            <a:r>
              <a:rPr lang="ja-JP" altLang="en-US" b="0" dirty="0" smtClean="0"/>
              <a:t>プロジェクト毎に管理項目等が異なると、プロジェクト管理の品質に差が発生</a:t>
            </a:r>
            <a:r>
              <a:rPr lang="ja-JP" altLang="en-US" b="0" dirty="0" smtClean="0"/>
              <a:t>する</a:t>
            </a:r>
            <a:endParaRPr lang="en-US" altLang="ja-JP" b="0" dirty="0" smtClean="0"/>
          </a:p>
          <a:p>
            <a:pPr marL="0" indent="0">
              <a:buNone/>
            </a:pPr>
            <a:endParaRPr lang="en-US" altLang="ja-JP" b="0" dirty="0" smtClean="0"/>
          </a:p>
          <a:p>
            <a:pPr marL="0" indent="0">
              <a:buNone/>
            </a:pPr>
            <a:endParaRPr lang="en-US" altLang="ja-JP" b="0" dirty="0"/>
          </a:p>
          <a:p>
            <a:pPr marL="273050" indent="-273050">
              <a:buNone/>
            </a:pPr>
            <a:r>
              <a:rPr lang="ja-JP" altLang="en-US" b="0" dirty="0" smtClean="0"/>
              <a:t>→ </a:t>
            </a:r>
            <a:r>
              <a:rPr lang="ja-JP" altLang="en-US" b="0" dirty="0" smtClean="0"/>
              <a:t>別紙の</a:t>
            </a:r>
            <a:r>
              <a:rPr lang="ja-JP" altLang="en-US" u="sng" dirty="0" smtClean="0"/>
              <a:t>プロジェクト計画書のひな形・記載例を基に</a:t>
            </a:r>
            <a:r>
              <a:rPr lang="ja-JP" altLang="en-US" b="0" dirty="0" smtClean="0"/>
              <a:t>、プロジェクト毎に必要な内容を加筆する。</a:t>
            </a:r>
            <a:endParaRPr lang="en-US" altLang="ja-JP" b="0" dirty="0" smtClean="0"/>
          </a:p>
          <a:p>
            <a:endParaRPr lang="en-US" altLang="ja-JP" b="0" dirty="0"/>
          </a:p>
        </p:txBody>
      </p:sp>
      <p:sp>
        <p:nvSpPr>
          <p:cNvPr id="6" name="タイトル 5"/>
          <p:cNvSpPr>
            <a:spLocks noGrp="1"/>
          </p:cNvSpPr>
          <p:nvPr>
            <p:ph type="title"/>
          </p:nvPr>
        </p:nvSpPr>
        <p:spPr>
          <a:xfrm>
            <a:off x="488504" y="203368"/>
            <a:ext cx="7560840" cy="708819"/>
          </a:xfrm>
        </p:spPr>
        <p:txBody>
          <a:bodyPr/>
          <a:lstStyle/>
          <a:p>
            <a:r>
              <a:rPr lang="ja-JP" altLang="en-US" b="1" dirty="0" smtClean="0"/>
              <a:t>プロジェクト計画書のひな形</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25</a:t>
            </a:fld>
            <a:endParaRPr lang="ja-JP" altLang="en-US" dirty="0"/>
          </a:p>
        </p:txBody>
      </p:sp>
      <p:sp>
        <p:nvSpPr>
          <p:cNvPr id="4" name="テキスト プレースホルダー 3"/>
          <p:cNvSpPr>
            <a:spLocks noGrp="1"/>
          </p:cNvSpPr>
          <p:nvPr>
            <p:ph type="body" sz="quarter" idx="13"/>
          </p:nvPr>
        </p:nvSpPr>
        <p:spPr/>
        <p:txBody>
          <a:bodyPr/>
          <a:lstStyle/>
          <a:p>
            <a:r>
              <a:rPr lang="ja-JP" altLang="en-US" dirty="0"/>
              <a:t>第２章</a:t>
            </a:r>
            <a:r>
              <a:rPr lang="en-US" altLang="ja-JP" dirty="0" smtClean="0"/>
              <a:t>Step.</a:t>
            </a:r>
            <a:r>
              <a:rPr lang="ja-JP" altLang="en-US" dirty="0" smtClean="0"/>
              <a:t>３</a:t>
            </a:r>
            <a:r>
              <a:rPr lang="en-US" altLang="ja-JP" dirty="0" smtClean="0"/>
              <a:t>-</a:t>
            </a:r>
            <a:r>
              <a:rPr lang="ja-JP" altLang="en-US" dirty="0"/>
              <a:t>１</a:t>
            </a:r>
          </a:p>
        </p:txBody>
      </p:sp>
      <p:sp>
        <p:nvSpPr>
          <p:cNvPr id="12" name="テキスト ボックス 11"/>
          <p:cNvSpPr txBox="1"/>
          <p:nvPr/>
        </p:nvSpPr>
        <p:spPr>
          <a:xfrm>
            <a:off x="488504" y="2276872"/>
            <a:ext cx="3024336" cy="419301"/>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ひな形</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の活用</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4375737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p:cNvPicPr>
            <a:picLocks noChangeAspect="1"/>
          </p:cNvPicPr>
          <p:nvPr/>
        </p:nvPicPr>
        <p:blipFill rotWithShape="1">
          <a:blip r:embed="rId3"/>
          <a:srcRect b="26422"/>
          <a:stretch/>
        </p:blipFill>
        <p:spPr>
          <a:xfrm>
            <a:off x="511722" y="1965034"/>
            <a:ext cx="3832089" cy="3661426"/>
          </a:xfrm>
          <a:prstGeom prst="rect">
            <a:avLst/>
          </a:prstGeom>
          <a:ln>
            <a:solidFill>
              <a:schemeClr val="bg1">
                <a:lumMod val="50000"/>
              </a:schemeClr>
            </a:solidFill>
          </a:ln>
        </p:spPr>
      </p:pic>
      <p:sp>
        <p:nvSpPr>
          <p:cNvPr id="5" name="タイトル 4"/>
          <p:cNvSpPr>
            <a:spLocks noGrp="1"/>
          </p:cNvSpPr>
          <p:nvPr>
            <p:ph type="title"/>
          </p:nvPr>
        </p:nvSpPr>
        <p:spPr/>
        <p:txBody>
          <a:bodyPr/>
          <a:lstStyle/>
          <a:p>
            <a:r>
              <a:rPr lang="en-US" altLang="ja-JP" dirty="0" smtClean="0"/>
              <a:t>2-</a:t>
            </a:r>
            <a:r>
              <a:rPr lang="en-US" altLang="ja-JP" dirty="0"/>
              <a:t>8</a:t>
            </a:r>
            <a:r>
              <a:rPr lang="ja-JP" altLang="en-US" dirty="0" err="1" smtClean="0"/>
              <a:t>．</a:t>
            </a:r>
            <a:r>
              <a:rPr lang="ja-JP" altLang="ja-JP" dirty="0" smtClean="0"/>
              <a:t>プロジェクト</a:t>
            </a:r>
            <a:r>
              <a:rPr lang="ja-JP" altLang="ja-JP" dirty="0"/>
              <a:t>計画書等の段階的な</a:t>
            </a:r>
            <a:r>
              <a:rPr lang="ja-JP" altLang="ja-JP" dirty="0" smtClean="0"/>
              <a:t>改定</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26</a:t>
            </a:fld>
            <a:endParaRPr lang="ja-JP" altLang="en-US" dirty="0"/>
          </a:p>
        </p:txBody>
      </p:sp>
      <p:sp>
        <p:nvSpPr>
          <p:cNvPr id="7" name="テキスト プレースホルダー 6"/>
          <p:cNvSpPr>
            <a:spLocks noGrp="1"/>
          </p:cNvSpPr>
          <p:nvPr>
            <p:ph type="body" sz="quarter" idx="13"/>
          </p:nvPr>
        </p:nvSpPr>
        <p:spPr/>
        <p:txBody>
          <a:bodyPr>
            <a:noAutofit/>
          </a:bodyPr>
          <a:lstStyle/>
          <a:p>
            <a:r>
              <a:rPr lang="ja-JP" altLang="en-US" dirty="0"/>
              <a:t>改定前の版では、プロジェクト計画書の具体的な改定時期や改定内容は明示していませんでした。</a:t>
            </a:r>
          </a:p>
          <a:p>
            <a:r>
              <a:rPr lang="ja-JP" altLang="en-US" dirty="0"/>
              <a:t>今回の改定で、プロジェクト計画書を改定すべき時期を示し、プロジェクトの実現内容やスケジュール等の具体化・詳細化を行うことを追記しました。</a:t>
            </a:r>
          </a:p>
        </p:txBody>
      </p:sp>
      <p:sp>
        <p:nvSpPr>
          <p:cNvPr id="18" name="テキスト プレースホルダー 2"/>
          <p:cNvSpPr>
            <a:spLocks noGrp="1"/>
          </p:cNvSpPr>
          <p:nvPr>
            <p:ph type="body" sz="quarter" idx="16"/>
          </p:nvPr>
        </p:nvSpPr>
        <p:spPr/>
        <p:txBody>
          <a:bodyPr/>
          <a:lstStyle/>
          <a:p>
            <a:r>
              <a:rPr lang="zh-TW" altLang="en-US" dirty="0"/>
              <a:t>第３編</a:t>
            </a:r>
            <a:r>
              <a:rPr lang="zh-TW" altLang="en-US" dirty="0" smtClean="0"/>
              <a:t>第２章</a:t>
            </a:r>
            <a:endParaRPr lang="zh-TW" altLang="en-US" dirty="0"/>
          </a:p>
        </p:txBody>
      </p:sp>
      <p:pic>
        <p:nvPicPr>
          <p:cNvPr id="21" name="図 20"/>
          <p:cNvPicPr>
            <a:picLocks noChangeAspect="1"/>
          </p:cNvPicPr>
          <p:nvPr/>
        </p:nvPicPr>
        <p:blipFill rotWithShape="1">
          <a:blip r:embed="rId4"/>
          <a:srcRect l="476" t="296"/>
          <a:stretch/>
        </p:blipFill>
        <p:spPr>
          <a:xfrm>
            <a:off x="5437212" y="1940308"/>
            <a:ext cx="3275110" cy="4211245"/>
          </a:xfrm>
          <a:prstGeom prst="rect">
            <a:avLst/>
          </a:prstGeom>
          <a:ln>
            <a:solidFill>
              <a:schemeClr val="bg1">
                <a:lumMod val="50000"/>
              </a:schemeClr>
            </a:solidFill>
          </a:ln>
        </p:spPr>
      </p:pic>
      <p:pic>
        <p:nvPicPr>
          <p:cNvPr id="22" name="図 21"/>
          <p:cNvPicPr>
            <a:picLocks noChangeAspect="1"/>
          </p:cNvPicPr>
          <p:nvPr/>
        </p:nvPicPr>
        <p:blipFill rotWithShape="1">
          <a:blip r:embed="rId5"/>
          <a:srcRect l="750" t="1596" r="888"/>
          <a:stretch/>
        </p:blipFill>
        <p:spPr>
          <a:xfrm>
            <a:off x="6273800" y="4626992"/>
            <a:ext cx="3236913" cy="890240"/>
          </a:xfrm>
          <a:prstGeom prst="rect">
            <a:avLst/>
          </a:prstGeom>
          <a:ln>
            <a:solidFill>
              <a:schemeClr val="bg1">
                <a:lumMod val="50000"/>
              </a:schemeClr>
            </a:solidFill>
          </a:ln>
        </p:spPr>
      </p:pic>
      <p:sp>
        <p:nvSpPr>
          <p:cNvPr id="23" name="角丸四角形 22"/>
          <p:cNvSpPr/>
          <p:nvPr/>
        </p:nvSpPr>
        <p:spPr>
          <a:xfrm>
            <a:off x="1596348" y="1802534"/>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24" name="角丸四角形 23"/>
          <p:cNvSpPr/>
          <p:nvPr/>
        </p:nvSpPr>
        <p:spPr>
          <a:xfrm>
            <a:off x="6249144" y="1772816"/>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25" name="角丸四角形 24"/>
          <p:cNvSpPr/>
          <p:nvPr/>
        </p:nvSpPr>
        <p:spPr>
          <a:xfrm>
            <a:off x="634607" y="2487999"/>
            <a:ext cx="3586318" cy="1082048"/>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29" name="二等辺三角形 28"/>
          <p:cNvSpPr/>
          <p:nvPr/>
        </p:nvSpPr>
        <p:spPr>
          <a:xfrm rot="5400000">
            <a:off x="4330292" y="3526880"/>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484565" y="5490179"/>
            <a:ext cx="8936870" cy="1188815"/>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2006600" indent="-2006600"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段階的な改定の時期</a:t>
            </a:r>
            <a:r>
              <a:rPr lang="ja-JP" altLang="en-US" sz="1600" b="0" dirty="0" smtClean="0">
                <a:solidFill>
                  <a:schemeClr val="bg1"/>
                </a:solidFill>
                <a:latin typeface="メイリオ" panose="020B0604030504040204" pitchFamily="50" charset="-128"/>
                <a:ea typeface="メイリオ" panose="020B0604030504040204" pitchFamily="50" charset="-128"/>
              </a:rPr>
              <a:t>：構想段階、計画</a:t>
            </a:r>
            <a:r>
              <a:rPr lang="ja-JP" altLang="en-US" sz="1600" b="0" dirty="0">
                <a:solidFill>
                  <a:schemeClr val="bg1"/>
                </a:solidFill>
                <a:latin typeface="メイリオ" panose="020B0604030504040204" pitchFamily="50" charset="-128"/>
                <a:ea typeface="メイリオ" panose="020B0604030504040204" pitchFamily="50" charset="-128"/>
              </a:rPr>
              <a:t>段階、</a:t>
            </a:r>
            <a:r>
              <a:rPr lang="ja-JP" altLang="en-US" sz="1600" b="0" dirty="0" smtClean="0">
                <a:solidFill>
                  <a:schemeClr val="bg1"/>
                </a:solidFill>
                <a:latin typeface="メイリオ" panose="020B0604030504040204" pitchFamily="50" charset="-128"/>
                <a:ea typeface="メイリオ" panose="020B0604030504040204" pitchFamily="50" charset="-128"/>
              </a:rPr>
              <a:t>調達及び設計</a:t>
            </a:r>
            <a:r>
              <a:rPr lang="ja-JP" altLang="en-US" sz="1600" b="0" dirty="0">
                <a:solidFill>
                  <a:schemeClr val="bg1"/>
                </a:solidFill>
                <a:latin typeface="メイリオ" panose="020B0604030504040204" pitchFamily="50" charset="-128"/>
                <a:ea typeface="メイリオ" panose="020B0604030504040204" pitchFamily="50" charset="-128"/>
              </a:rPr>
              <a:t>・</a:t>
            </a:r>
            <a:r>
              <a:rPr lang="ja-JP" altLang="en-US" sz="1600" b="0" dirty="0" smtClean="0">
                <a:solidFill>
                  <a:schemeClr val="bg1"/>
                </a:solidFill>
                <a:latin typeface="メイリオ" panose="020B0604030504040204" pitchFamily="50" charset="-128"/>
                <a:ea typeface="メイリオ" panose="020B0604030504040204" pitchFamily="50" charset="-128"/>
              </a:rPr>
              <a:t>開発開始前</a:t>
            </a:r>
            <a:r>
              <a:rPr lang="ja-JP" altLang="en-US" sz="1600" b="0" dirty="0">
                <a:solidFill>
                  <a:schemeClr val="bg1"/>
                </a:solidFill>
                <a:latin typeface="メイリオ" panose="020B0604030504040204" pitchFamily="50" charset="-128"/>
                <a:ea typeface="メイリオ" panose="020B0604030504040204" pitchFamily="50" charset="-128"/>
              </a:rPr>
              <a:t>、</a:t>
            </a:r>
            <a:r>
              <a:rPr lang="ja-JP" altLang="en-US" sz="1600" b="0" dirty="0" smtClean="0">
                <a:solidFill>
                  <a:schemeClr val="bg1"/>
                </a:solidFill>
                <a:latin typeface="メイリオ" panose="020B0604030504040204" pitchFamily="50" charset="-128"/>
                <a:ea typeface="メイリオ" panose="020B0604030504040204" pitchFamily="50" charset="-128"/>
              </a:rPr>
              <a:t>運用及び保守開始前、サービス・業務</a:t>
            </a:r>
            <a:r>
              <a:rPr lang="ja-JP" altLang="en-US" sz="1600" b="0" dirty="0">
                <a:solidFill>
                  <a:schemeClr val="bg1"/>
                </a:solidFill>
                <a:latin typeface="メイリオ" panose="020B0604030504040204" pitchFamily="50" charset="-128"/>
                <a:ea typeface="メイリオ" panose="020B0604030504040204" pitchFamily="50" charset="-128"/>
              </a:rPr>
              <a:t>の</a:t>
            </a:r>
            <a:r>
              <a:rPr lang="ja-JP" altLang="en-US" sz="1600" b="0" dirty="0" smtClean="0">
                <a:solidFill>
                  <a:schemeClr val="bg1"/>
                </a:solidFill>
                <a:latin typeface="メイリオ" panose="020B0604030504040204" pitchFamily="50" charset="-128"/>
                <a:ea typeface="メイリオ" panose="020B0604030504040204" pitchFamily="50" charset="-128"/>
              </a:rPr>
              <a:t>運営段階、サブプロジェクト組成時、工程完了時</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spcBef>
                <a:spcPts val="600"/>
              </a:spcBef>
            </a:pPr>
            <a:r>
              <a:rPr lang="ja-JP" altLang="en-US" b="0" dirty="0" smtClean="0">
                <a:solidFill>
                  <a:schemeClr val="bg1"/>
                </a:solidFill>
                <a:latin typeface="メイリオ" panose="020B0604030504040204" pitchFamily="50" charset="-128"/>
                <a:ea typeface="メイリオ" panose="020B0604030504040204" pitchFamily="50" charset="-128"/>
              </a:rPr>
              <a:t>それぞれのタイミングで詳細化すべき代表的な内容を記載</a:t>
            </a:r>
            <a:endParaRPr lang="en-US" altLang="ja-JP" b="0" dirty="0" smtClean="0">
              <a:solidFill>
                <a:schemeClr val="bg1"/>
              </a:solidFill>
              <a:latin typeface="メイリオ" panose="020B0604030504040204" pitchFamily="50" charset="-128"/>
              <a:ea typeface="メイリオ" panose="020B0604030504040204" pitchFamily="50" charset="-128"/>
            </a:endParaRPr>
          </a:p>
        </p:txBody>
      </p:sp>
      <p:sp>
        <p:nvSpPr>
          <p:cNvPr id="30" name="テキスト ボックス 29"/>
          <p:cNvSpPr txBox="1"/>
          <p:nvPr/>
        </p:nvSpPr>
        <p:spPr bwMode="auto">
          <a:xfrm>
            <a:off x="1140173" y="3637099"/>
            <a:ext cx="2638490" cy="668115"/>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nchor="ctr" anchorCtr="0">
            <a:noAutofit/>
          </a:bodyPr>
          <a:lstStyle/>
          <a:p>
            <a:pPr algn="ctr">
              <a:lnSpc>
                <a:spcPct val="120000"/>
              </a:lnSpc>
            </a:pPr>
            <a:r>
              <a:rPr lang="ja-JP" altLang="en-US" sz="1200" dirty="0" smtClean="0">
                <a:latin typeface="メイリオ" panose="020B0604030504040204" pitchFamily="50" charset="-128"/>
                <a:ea typeface="メイリオ" panose="020B0604030504040204" pitchFamily="50" charset="-128"/>
              </a:rPr>
              <a:t>段階的改定の具体的な記載</a:t>
            </a:r>
            <a:r>
              <a:rPr lang="ja-JP" altLang="en-US" sz="1200" dirty="0" smtClean="0">
                <a:latin typeface="メイリオ" panose="020B0604030504040204" pitchFamily="50" charset="-128"/>
                <a:ea typeface="メイリオ" panose="020B0604030504040204" pitchFamily="50" charset="-128"/>
              </a:rPr>
              <a:t>はなし</a:t>
            </a:r>
            <a:endParaRPr lang="ja-JP" altLang="ja-JP" sz="1200" dirty="0">
              <a:latin typeface="メイリオ" panose="020B0604030504040204" pitchFamily="50" charset="-128"/>
              <a:ea typeface="メイリオ" panose="020B0604030504040204" pitchFamily="50" charset="-128"/>
            </a:endParaRPr>
          </a:p>
        </p:txBody>
      </p:sp>
      <p:sp>
        <p:nvSpPr>
          <p:cNvPr id="31" name="テキスト ボックス 30"/>
          <p:cNvSpPr txBox="1"/>
          <p:nvPr/>
        </p:nvSpPr>
        <p:spPr bwMode="auto">
          <a:xfrm>
            <a:off x="5793995" y="3619755"/>
            <a:ext cx="2638490" cy="668115"/>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nchor="ctr" anchorCtr="0">
            <a:noAutofit/>
          </a:bodyPr>
          <a:lstStyle/>
          <a:p>
            <a:pPr algn="ctr">
              <a:lnSpc>
                <a:spcPct val="120000"/>
              </a:lnSpc>
            </a:pPr>
            <a:r>
              <a:rPr lang="ja-JP" altLang="en-US" sz="1200" dirty="0" smtClean="0">
                <a:latin typeface="メイリオ" panose="020B0604030504040204" pitchFamily="50" charset="-128"/>
                <a:ea typeface="メイリオ" panose="020B0604030504040204" pitchFamily="50" charset="-128"/>
              </a:rPr>
              <a:t>段階的に改定する前提で、</a:t>
            </a:r>
            <a:endParaRPr lang="en-US" altLang="ja-JP" sz="1200" dirty="0" smtClean="0">
              <a:latin typeface="メイリオ" panose="020B0604030504040204" pitchFamily="50" charset="-128"/>
              <a:ea typeface="メイリオ" panose="020B0604030504040204" pitchFamily="50" charset="-128"/>
            </a:endParaRPr>
          </a:p>
          <a:p>
            <a:pPr algn="ctr">
              <a:lnSpc>
                <a:spcPct val="120000"/>
              </a:lnSpc>
            </a:pPr>
            <a:r>
              <a:rPr lang="ja-JP" altLang="en-US" sz="1200" dirty="0">
                <a:latin typeface="メイリオ" panose="020B0604030504040204" pitchFamily="50" charset="-128"/>
                <a:ea typeface="メイリオ" panose="020B0604030504040204" pitchFamily="50" charset="-128"/>
              </a:rPr>
              <a:t>改定</a:t>
            </a:r>
            <a:r>
              <a:rPr lang="ja-JP" altLang="en-US" sz="1200" dirty="0" smtClean="0">
                <a:latin typeface="メイリオ" panose="020B0604030504040204" pitchFamily="50" charset="-128"/>
                <a:ea typeface="メイリオ" panose="020B0604030504040204" pitchFamily="50" charset="-128"/>
              </a:rPr>
              <a:t>時期</a:t>
            </a:r>
            <a:r>
              <a:rPr lang="ja-JP" altLang="en-US" sz="1200" dirty="0" smtClean="0">
                <a:latin typeface="メイリオ" panose="020B0604030504040204" pitchFamily="50" charset="-128"/>
                <a:ea typeface="メイリオ" panose="020B0604030504040204" pitchFamily="50" charset="-128"/>
              </a:rPr>
              <a:t>と改定内容を明記</a:t>
            </a:r>
            <a:endParaRPr lang="ja-JP" altLang="ja-JP" sz="12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1928717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コンテンツ プレースホルダー 5"/>
          <p:cNvSpPr txBox="1">
            <a:spLocks/>
          </p:cNvSpPr>
          <p:nvPr/>
        </p:nvSpPr>
        <p:spPr bwMode="auto">
          <a:xfrm>
            <a:off x="488504" y="945764"/>
            <a:ext cx="8856984" cy="1160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lvl1pPr marL="341313" indent="-341313" algn="l" rtl="0" eaLnBrk="1" fontAlgn="base" hangingPunct="1">
              <a:spcBef>
                <a:spcPct val="20000"/>
              </a:spcBef>
              <a:spcAft>
                <a:spcPct val="0"/>
              </a:spcAft>
              <a:buFont typeface="Wingdings" pitchFamily="2" charset="2"/>
              <a:buChar char="n"/>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741363" indent="-284163" algn="l" rtl="0" eaLnBrk="1" fontAlgn="base" hangingPunct="1">
              <a:spcBef>
                <a:spcPct val="20000"/>
              </a:spcBef>
              <a:spcAft>
                <a:spcPct val="0"/>
              </a:spcAft>
              <a:buFont typeface="Wingdings" pitchFamily="2" charset="2"/>
              <a:buChar char="Ø"/>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14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5986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58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3671"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702"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733"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764"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pPr>
            <a:r>
              <a:rPr lang="ja-JP" altLang="en-US" b="0" dirty="0"/>
              <a:t>プロジェクト計画書は</a:t>
            </a:r>
            <a:r>
              <a:rPr lang="ja-JP" altLang="en-US" b="0" dirty="0" smtClean="0"/>
              <a:t>、プロジェクト初期に作成した後、更新されない傾向がある</a:t>
            </a:r>
            <a:endParaRPr lang="en-US" altLang="ja-JP" b="0" dirty="0" smtClean="0"/>
          </a:p>
          <a:p>
            <a:pPr marL="0" indent="0">
              <a:buNone/>
            </a:pPr>
            <a:r>
              <a:rPr lang="ja-JP" altLang="en-US" b="0" dirty="0" smtClean="0"/>
              <a:t>　→ プロジェクトの進行に合わせ、</a:t>
            </a:r>
            <a:r>
              <a:rPr lang="ja-JP" altLang="en-US" u="sng" dirty="0" smtClean="0"/>
              <a:t>段階的に追加・詳細化</a:t>
            </a:r>
            <a:r>
              <a:rPr lang="ja-JP" altLang="en-US" b="0" dirty="0" smtClean="0"/>
              <a:t>する</a:t>
            </a:r>
            <a:endParaRPr lang="en-US" altLang="ja-JP" b="0" dirty="0" smtClean="0"/>
          </a:p>
          <a:p>
            <a:pPr marL="0" indent="0">
              <a:buNone/>
            </a:pPr>
            <a:r>
              <a:rPr lang="ja-JP" altLang="en-US" b="0" dirty="0" smtClean="0"/>
              <a:t>　→ 運用・保守段階に入ってからも、</a:t>
            </a:r>
            <a:r>
              <a:rPr lang="ja-JP" altLang="en-US" u="sng" dirty="0" smtClean="0"/>
              <a:t>定期的に見直しする</a:t>
            </a:r>
            <a:endParaRPr lang="en-US" altLang="ja-JP" b="0" dirty="0" smtClean="0"/>
          </a:p>
          <a:p>
            <a:endParaRPr lang="en-US" altLang="ja-JP" b="0" dirty="0" smtClean="0"/>
          </a:p>
          <a:p>
            <a:endParaRPr lang="en-US" altLang="ja-JP" b="0" dirty="0" smtClean="0"/>
          </a:p>
          <a:p>
            <a:endParaRPr lang="en-US" altLang="ja-JP" b="0" dirty="0" smtClean="0"/>
          </a:p>
          <a:p>
            <a:endParaRPr lang="en-US" altLang="ja-JP" b="0" dirty="0" smtClean="0"/>
          </a:p>
          <a:p>
            <a:endParaRPr lang="en-US" altLang="ja-JP" b="0" dirty="0" smtClean="0"/>
          </a:p>
          <a:p>
            <a:endParaRPr lang="en-US" altLang="ja-JP" b="0" dirty="0"/>
          </a:p>
        </p:txBody>
      </p:sp>
      <p:sp>
        <p:nvSpPr>
          <p:cNvPr id="6" name="タイトル 5"/>
          <p:cNvSpPr>
            <a:spLocks noGrp="1"/>
          </p:cNvSpPr>
          <p:nvPr>
            <p:ph type="title"/>
          </p:nvPr>
        </p:nvSpPr>
        <p:spPr/>
        <p:txBody>
          <a:bodyPr/>
          <a:lstStyle/>
          <a:p>
            <a:r>
              <a:rPr lang="ja-JP" altLang="en-US" b="1" dirty="0"/>
              <a:t>プロジェクト計画書は段階的に詳細化する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27</a:t>
            </a:fld>
            <a:endParaRPr lang="ja-JP" altLang="en-US" dirty="0"/>
          </a:p>
        </p:txBody>
      </p:sp>
      <p:sp>
        <p:nvSpPr>
          <p:cNvPr id="4" name="テキスト プレースホルダー 3"/>
          <p:cNvSpPr>
            <a:spLocks noGrp="1"/>
          </p:cNvSpPr>
          <p:nvPr>
            <p:ph type="body" sz="quarter" idx="13"/>
          </p:nvPr>
        </p:nvSpPr>
        <p:spPr/>
        <p:txBody>
          <a:bodyPr/>
          <a:lstStyle/>
          <a:p>
            <a:r>
              <a:rPr lang="ja-JP" altLang="en-US" dirty="0"/>
              <a:t>第２章</a:t>
            </a:r>
            <a:r>
              <a:rPr lang="en-US" altLang="ja-JP" dirty="0"/>
              <a:t>Step.</a:t>
            </a:r>
            <a:r>
              <a:rPr lang="ja-JP" altLang="en-US" dirty="0"/>
              <a:t>３</a:t>
            </a:r>
            <a:r>
              <a:rPr lang="en-US" altLang="ja-JP" dirty="0"/>
              <a:t>-</a:t>
            </a:r>
            <a:r>
              <a:rPr lang="ja-JP" altLang="en-US" dirty="0" smtClean="0"/>
              <a:t>１</a:t>
            </a:r>
            <a:endParaRPr lang="ja-JP" altLang="en-US" dirty="0"/>
          </a:p>
        </p:txBody>
      </p:sp>
      <p:pic>
        <p:nvPicPr>
          <p:cNvPr id="8" name="Picture"/>
          <p:cNvPicPr/>
          <p:nvPr/>
        </p:nvPicPr>
        <p:blipFill>
          <a:blip r:embed="rId2"/>
          <a:stretch>
            <a:fillRect/>
          </a:stretch>
        </p:blipFill>
        <p:spPr bwMode="auto">
          <a:xfrm>
            <a:off x="344488" y="3645024"/>
            <a:ext cx="5477619" cy="2781413"/>
          </a:xfrm>
          <a:prstGeom prst="rect">
            <a:avLst/>
          </a:prstGeom>
          <a:noFill/>
          <a:ln w="9525">
            <a:noFill/>
            <a:headEnd/>
            <a:tailEnd/>
          </a:ln>
        </p:spPr>
      </p:pic>
      <p:pic>
        <p:nvPicPr>
          <p:cNvPr id="9" name="Picture"/>
          <p:cNvPicPr/>
          <p:nvPr/>
        </p:nvPicPr>
        <p:blipFill>
          <a:blip r:embed="rId3"/>
          <a:stretch>
            <a:fillRect/>
          </a:stretch>
        </p:blipFill>
        <p:spPr bwMode="auto">
          <a:xfrm>
            <a:off x="1500980" y="1993047"/>
            <a:ext cx="6832031" cy="1764942"/>
          </a:xfrm>
          <a:prstGeom prst="rect">
            <a:avLst/>
          </a:prstGeom>
          <a:noFill/>
          <a:ln w="9525">
            <a:noFill/>
            <a:headEnd/>
            <a:tailEnd/>
          </a:ln>
        </p:spPr>
      </p:pic>
      <p:sp>
        <p:nvSpPr>
          <p:cNvPr id="12" name="テキスト ボックス 11"/>
          <p:cNvSpPr txBox="1"/>
          <p:nvPr/>
        </p:nvSpPr>
        <p:spPr>
          <a:xfrm>
            <a:off x="5777944" y="4029560"/>
            <a:ext cx="3626961" cy="2012341"/>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nSpc>
                <a:spcPct val="120000"/>
              </a:lnSpc>
            </a:pPr>
            <a:r>
              <a:rPr lang="ja-JP" altLang="en-US" sz="1600" b="0" dirty="0" smtClean="0">
                <a:solidFill>
                  <a:schemeClr val="bg1"/>
                </a:solidFill>
                <a:latin typeface="メイリオ" panose="020B0604030504040204" pitchFamily="50" charset="-128"/>
                <a:ea typeface="メイリオ" panose="020B0604030504040204" pitchFamily="50" charset="-128"/>
              </a:rPr>
              <a:t>詳細化の過程で、</a:t>
            </a:r>
            <a:r>
              <a:rPr lang="ja-JP" altLang="en-US" sz="1600" b="0" dirty="0">
                <a:solidFill>
                  <a:schemeClr val="bg1"/>
                </a:solidFill>
                <a:latin typeface="メイリオ" panose="020B0604030504040204" pitchFamily="50" charset="-128"/>
                <a:ea typeface="メイリオ" panose="020B0604030504040204" pitchFamily="50" charset="-128"/>
              </a:rPr>
              <a:t>別紙構成としたり、サブプロジェクト計画書を切り出したりといった形で、プロジェクト計画書の本体に追加して</a:t>
            </a:r>
            <a:r>
              <a:rPr lang="ja-JP" altLang="en-US" sz="1600" b="0" dirty="0" smtClean="0">
                <a:solidFill>
                  <a:schemeClr val="bg1"/>
                </a:solidFill>
                <a:latin typeface="メイリオ" panose="020B0604030504040204" pitchFamily="50" charset="-128"/>
                <a:ea typeface="メイリオ" panose="020B0604030504040204" pitchFamily="50" charset="-128"/>
              </a:rPr>
              <a:t>いく</a:t>
            </a:r>
            <a:endParaRPr lang="en-US" altLang="ja-JP" sz="1600" b="0" dirty="0" smtClean="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317807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図 24"/>
          <p:cNvPicPr>
            <a:picLocks noChangeAspect="1"/>
          </p:cNvPicPr>
          <p:nvPr/>
        </p:nvPicPr>
        <p:blipFill rotWithShape="1">
          <a:blip r:embed="rId2"/>
          <a:srcRect t="656" b="1"/>
          <a:stretch/>
        </p:blipFill>
        <p:spPr>
          <a:xfrm>
            <a:off x="451546" y="2016919"/>
            <a:ext cx="3731947" cy="4791053"/>
          </a:xfrm>
          <a:prstGeom prst="rect">
            <a:avLst/>
          </a:prstGeom>
          <a:ln>
            <a:solidFill>
              <a:schemeClr val="bg1">
                <a:lumMod val="50000"/>
              </a:schemeClr>
            </a:solidFill>
          </a:ln>
        </p:spPr>
      </p:pic>
      <p:pic>
        <p:nvPicPr>
          <p:cNvPr id="26" name="図 25"/>
          <p:cNvPicPr>
            <a:picLocks noChangeAspect="1"/>
          </p:cNvPicPr>
          <p:nvPr/>
        </p:nvPicPr>
        <p:blipFill rotWithShape="1">
          <a:blip r:embed="rId3"/>
          <a:srcRect l="896" t="656" r="715" b="1"/>
          <a:stretch/>
        </p:blipFill>
        <p:spPr>
          <a:xfrm>
            <a:off x="5210175" y="2016919"/>
            <a:ext cx="3703265" cy="4791054"/>
          </a:xfrm>
          <a:prstGeom prst="rect">
            <a:avLst/>
          </a:prstGeom>
          <a:ln>
            <a:solidFill>
              <a:schemeClr val="bg1">
                <a:lumMod val="50000"/>
              </a:schemeClr>
            </a:solidFill>
          </a:ln>
        </p:spPr>
      </p:pic>
      <p:sp>
        <p:nvSpPr>
          <p:cNvPr id="5" name="タイトル 4"/>
          <p:cNvSpPr>
            <a:spLocks noGrp="1"/>
          </p:cNvSpPr>
          <p:nvPr>
            <p:ph type="title"/>
          </p:nvPr>
        </p:nvSpPr>
        <p:spPr/>
        <p:txBody>
          <a:bodyPr/>
          <a:lstStyle/>
          <a:p>
            <a:r>
              <a:rPr lang="en-US" altLang="ja-JP" dirty="0" smtClean="0"/>
              <a:t>2-9</a:t>
            </a:r>
            <a:r>
              <a:rPr lang="ja-JP" altLang="en-US" dirty="0" err="1" smtClean="0"/>
              <a:t>．</a:t>
            </a:r>
            <a:r>
              <a:rPr lang="ja-JP" altLang="ja-JP" dirty="0" smtClean="0"/>
              <a:t>プロジェクト</a:t>
            </a:r>
            <a:r>
              <a:rPr lang="ja-JP" altLang="ja-JP" dirty="0"/>
              <a:t>管理</a:t>
            </a:r>
            <a:r>
              <a:rPr lang="ja-JP" altLang="ja-JP" dirty="0" smtClean="0"/>
              <a:t>要領</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28</a:t>
            </a:fld>
            <a:endParaRPr lang="ja-JP" altLang="en-US" dirty="0"/>
          </a:p>
        </p:txBody>
      </p:sp>
      <p:sp>
        <p:nvSpPr>
          <p:cNvPr id="7" name="テキスト プレースホルダー 6"/>
          <p:cNvSpPr>
            <a:spLocks noGrp="1"/>
          </p:cNvSpPr>
          <p:nvPr>
            <p:ph type="body" sz="quarter" idx="13"/>
          </p:nvPr>
        </p:nvSpPr>
        <p:spPr/>
        <p:txBody>
          <a:bodyPr/>
          <a:lstStyle/>
          <a:p>
            <a:r>
              <a:rPr lang="ja-JP" altLang="en-US" dirty="0"/>
              <a:t>改定前の版では、ステークホルダーや品質、記録の管理については、他の管理項目と区別して記述して</a:t>
            </a:r>
            <a:r>
              <a:rPr lang="ja-JP" altLang="en-US" dirty="0" smtClean="0"/>
              <a:t>いなかったため、管理対象から漏れてしまうことがありました。</a:t>
            </a:r>
            <a:endParaRPr lang="en-US" altLang="ja-JP" dirty="0"/>
          </a:p>
          <a:p>
            <a:r>
              <a:rPr lang="ja-JP" altLang="en-US" dirty="0"/>
              <a:t>今回</a:t>
            </a:r>
            <a:r>
              <a:rPr lang="ja-JP" altLang="en-US" dirty="0" smtClean="0"/>
              <a:t>の</a:t>
            </a:r>
            <a:r>
              <a:rPr lang="ja-JP" altLang="en-US" dirty="0"/>
              <a:t>改定</a:t>
            </a:r>
            <a:r>
              <a:rPr lang="ja-JP" altLang="en-US" dirty="0" smtClean="0"/>
              <a:t>では</a:t>
            </a:r>
            <a:r>
              <a:rPr lang="ja-JP" altLang="en-US" dirty="0"/>
              <a:t>、プロジェクト管理強化の観点から、これらを区別して記載しました。</a:t>
            </a:r>
          </a:p>
        </p:txBody>
      </p:sp>
      <p:sp>
        <p:nvSpPr>
          <p:cNvPr id="17" name="テキスト プレースホルダー 2"/>
          <p:cNvSpPr>
            <a:spLocks noGrp="1"/>
          </p:cNvSpPr>
          <p:nvPr>
            <p:ph type="body" sz="quarter" idx="16"/>
          </p:nvPr>
        </p:nvSpPr>
        <p:spPr/>
        <p:txBody>
          <a:bodyPr/>
          <a:lstStyle/>
          <a:p>
            <a:r>
              <a:rPr lang="zh-TW" altLang="en-US" dirty="0"/>
              <a:t>第３編</a:t>
            </a:r>
            <a:r>
              <a:rPr lang="zh-TW" altLang="en-US" dirty="0" smtClean="0"/>
              <a:t>第２章</a:t>
            </a:r>
            <a:endParaRPr lang="zh-TW" altLang="en-US" dirty="0"/>
          </a:p>
        </p:txBody>
      </p:sp>
      <p:pic>
        <p:nvPicPr>
          <p:cNvPr id="19" name="図 18"/>
          <p:cNvPicPr>
            <a:picLocks noChangeAspect="1"/>
          </p:cNvPicPr>
          <p:nvPr/>
        </p:nvPicPr>
        <p:blipFill rotWithShape="1">
          <a:blip r:embed="rId4"/>
          <a:srcRect l="517" t="1930" r="1311" b="1"/>
          <a:stretch/>
        </p:blipFill>
        <p:spPr>
          <a:xfrm>
            <a:off x="6033120" y="3202282"/>
            <a:ext cx="3695080" cy="3114075"/>
          </a:xfrm>
          <a:prstGeom prst="rect">
            <a:avLst/>
          </a:prstGeom>
          <a:ln>
            <a:solidFill>
              <a:schemeClr val="bg1">
                <a:lumMod val="50000"/>
              </a:schemeClr>
            </a:solidFill>
          </a:ln>
        </p:spPr>
      </p:pic>
      <p:sp>
        <p:nvSpPr>
          <p:cNvPr id="21" name="角丸四角形 20"/>
          <p:cNvSpPr/>
          <p:nvPr/>
        </p:nvSpPr>
        <p:spPr>
          <a:xfrm>
            <a:off x="6194283" y="1855511"/>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22" name="二等辺三角形 21"/>
          <p:cNvSpPr/>
          <p:nvPr/>
        </p:nvSpPr>
        <p:spPr>
          <a:xfrm rot="5400000">
            <a:off x="4134349" y="4036597"/>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 19"/>
          <p:cNvSpPr/>
          <p:nvPr/>
        </p:nvSpPr>
        <p:spPr>
          <a:xfrm>
            <a:off x="1453423" y="1839600"/>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30" name="テキスト ボックス 29"/>
          <p:cNvSpPr txBox="1"/>
          <p:nvPr/>
        </p:nvSpPr>
        <p:spPr bwMode="auto">
          <a:xfrm>
            <a:off x="1147367" y="3784568"/>
            <a:ext cx="2638490" cy="668115"/>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nchor="ctr" anchorCtr="0">
            <a:noAutofit/>
          </a:bodyPr>
          <a:lstStyle/>
          <a:p>
            <a:pPr algn="ctr">
              <a:lnSpc>
                <a:spcPct val="120000"/>
              </a:lnSpc>
            </a:pPr>
            <a:r>
              <a:rPr lang="ja-JP" altLang="en-US" sz="1200" b="0" dirty="0" smtClean="0">
                <a:latin typeface="メイリオ" panose="020B0604030504040204" pitchFamily="50" charset="-128"/>
                <a:ea typeface="メイリオ" panose="020B0604030504040204" pitchFamily="50" charset="-128"/>
              </a:rPr>
              <a:t>一部の管理項目が混在</a:t>
            </a:r>
            <a:endParaRPr lang="ja-JP" altLang="ja-JP" sz="1200" b="0" dirty="0">
              <a:latin typeface="メイリオ" panose="020B0604030504040204" pitchFamily="50" charset="-128"/>
              <a:ea typeface="メイリオ" panose="020B0604030504040204" pitchFamily="50" charset="-128"/>
            </a:endParaRPr>
          </a:p>
        </p:txBody>
      </p:sp>
      <p:sp>
        <p:nvSpPr>
          <p:cNvPr id="31" name="テキスト ボックス 30"/>
          <p:cNvSpPr txBox="1"/>
          <p:nvPr/>
        </p:nvSpPr>
        <p:spPr bwMode="auto">
          <a:xfrm>
            <a:off x="6238404" y="3651247"/>
            <a:ext cx="2638490" cy="668115"/>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nchor="ctr" anchorCtr="0">
            <a:noAutofit/>
          </a:bodyPr>
          <a:lstStyle/>
          <a:p>
            <a:pPr algn="ctr">
              <a:lnSpc>
                <a:spcPct val="120000"/>
              </a:lnSpc>
            </a:pPr>
            <a:r>
              <a:rPr lang="ja-JP" altLang="en-US" sz="1200" b="0" dirty="0" smtClean="0">
                <a:latin typeface="メイリオ" panose="020B0604030504040204" pitchFamily="50" charset="-128"/>
                <a:ea typeface="メイリオ" panose="020B0604030504040204" pitchFamily="50" charset="-128"/>
              </a:rPr>
              <a:t>ステークホルダー管理、品質管理、記録管理を追加</a:t>
            </a:r>
            <a:endParaRPr lang="ja-JP" altLang="ja-JP" sz="1200" b="0" dirty="0">
              <a:latin typeface="メイリオ" panose="020B0604030504040204" pitchFamily="50" charset="-128"/>
              <a:ea typeface="メイリオ" panose="020B0604030504040204" pitchFamily="50" charset="-128"/>
            </a:endParaRPr>
          </a:p>
        </p:txBody>
      </p:sp>
      <p:sp>
        <p:nvSpPr>
          <p:cNvPr id="16" name="テキスト ボックス 15"/>
          <p:cNvSpPr txBox="1"/>
          <p:nvPr/>
        </p:nvSpPr>
        <p:spPr>
          <a:xfrm>
            <a:off x="488504" y="5178949"/>
            <a:ext cx="8936870" cy="1490411"/>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ステークホルダー管理</a:t>
            </a:r>
            <a:r>
              <a:rPr lang="ja-JP" altLang="en-US" sz="1600" b="0" dirty="0" smtClean="0">
                <a:solidFill>
                  <a:schemeClr val="bg1"/>
                </a:solidFill>
                <a:latin typeface="メイリオ" panose="020B0604030504040204" pitchFamily="50" charset="-128"/>
                <a:ea typeface="メイリオ" panose="020B0604030504040204" pitchFamily="50" charset="-128"/>
              </a:rPr>
              <a:t>：</a:t>
            </a:r>
            <a:r>
              <a:rPr lang="ja-JP" altLang="en-US" sz="1600" u="sng" dirty="0" smtClean="0">
                <a:solidFill>
                  <a:schemeClr val="bg1"/>
                </a:solidFill>
                <a:latin typeface="メイリオ" panose="020B0604030504040204" pitchFamily="50" charset="-128"/>
                <a:ea typeface="メイリオ" panose="020B0604030504040204" pitchFamily="50" charset="-128"/>
              </a:rPr>
              <a:t>主要な</a:t>
            </a:r>
            <a:r>
              <a:rPr lang="ja-JP" altLang="en-US" sz="1600" b="0" dirty="0" smtClean="0">
                <a:solidFill>
                  <a:schemeClr val="bg1"/>
                </a:solidFill>
                <a:latin typeface="メイリオ" panose="020B0604030504040204" pitchFamily="50" charset="-128"/>
                <a:ea typeface="メイリオ" panose="020B0604030504040204" pitchFamily="50" charset="-128"/>
              </a:rPr>
              <a:t>ステークホルダーの</a:t>
            </a:r>
            <a:r>
              <a:rPr lang="ja-JP" altLang="en-US" sz="1600" u="sng" dirty="0" smtClean="0">
                <a:solidFill>
                  <a:schemeClr val="bg1"/>
                </a:solidFill>
                <a:latin typeface="メイリオ" panose="020B0604030504040204" pitchFamily="50" charset="-128"/>
                <a:ea typeface="メイリオ" panose="020B0604030504040204" pitchFamily="50" charset="-128"/>
              </a:rPr>
              <a:t>明確化</a:t>
            </a:r>
            <a:r>
              <a:rPr lang="ja-JP" altLang="en-US" sz="1600" b="0" dirty="0" smtClean="0">
                <a:solidFill>
                  <a:schemeClr val="bg1"/>
                </a:solidFill>
                <a:latin typeface="メイリオ" panose="020B0604030504040204" pitchFamily="50" charset="-128"/>
                <a:ea typeface="メイリオ" panose="020B0604030504040204" pitchFamily="50" charset="-128"/>
              </a:rPr>
              <a:t>、関わり方の定義</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品質管理　　　　　　</a:t>
            </a:r>
            <a:r>
              <a:rPr lang="ja-JP" altLang="en-US" sz="1600" b="0" dirty="0" smtClean="0">
                <a:solidFill>
                  <a:schemeClr val="bg1"/>
                </a:solidFill>
                <a:latin typeface="メイリオ" panose="020B0604030504040204" pitchFamily="50" charset="-128"/>
                <a:ea typeface="メイリオ" panose="020B0604030504040204" pitchFamily="50" charset="-128"/>
              </a:rPr>
              <a:t>：プロジェクトの各工程の</a:t>
            </a:r>
            <a:r>
              <a:rPr lang="ja-JP" altLang="en-US" sz="1600" u="sng" dirty="0" smtClean="0">
                <a:solidFill>
                  <a:schemeClr val="bg1"/>
                </a:solidFill>
                <a:latin typeface="メイリオ" panose="020B0604030504040204" pitchFamily="50" charset="-128"/>
                <a:ea typeface="メイリオ" panose="020B0604030504040204" pitchFamily="50" charset="-128"/>
              </a:rPr>
              <a:t>品質管理手法</a:t>
            </a:r>
            <a:r>
              <a:rPr lang="ja-JP" altLang="en-US" sz="1600" b="0" dirty="0" smtClean="0">
                <a:solidFill>
                  <a:schemeClr val="bg1"/>
                </a:solidFill>
                <a:latin typeface="メイリオ" panose="020B0604030504040204" pitchFamily="50" charset="-128"/>
                <a:ea typeface="メイリオ" panose="020B0604030504040204" pitchFamily="50" charset="-128"/>
              </a:rPr>
              <a:t>、</a:t>
            </a:r>
            <a:r>
              <a:rPr lang="ja-JP" altLang="en-US" sz="1600" u="sng" dirty="0" smtClean="0">
                <a:solidFill>
                  <a:schemeClr val="bg1"/>
                </a:solidFill>
                <a:latin typeface="メイリオ" panose="020B0604030504040204" pitchFamily="50" charset="-128"/>
                <a:ea typeface="メイリオ" panose="020B0604030504040204" pitchFamily="50" charset="-128"/>
              </a:rPr>
              <a:t>改善手法</a:t>
            </a:r>
            <a:r>
              <a:rPr lang="ja-JP" altLang="en-US" sz="1600" b="0" dirty="0" smtClean="0">
                <a:solidFill>
                  <a:schemeClr val="bg1"/>
                </a:solidFill>
                <a:latin typeface="メイリオ" panose="020B0604030504040204" pitchFamily="50" charset="-128"/>
                <a:ea typeface="メイリオ" panose="020B0604030504040204" pitchFamily="50" charset="-128"/>
              </a:rPr>
              <a:t>の定義</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a:solidFill>
                  <a:schemeClr val="bg1"/>
                </a:solidFill>
                <a:latin typeface="メイリオ" panose="020B0604030504040204" pitchFamily="50" charset="-128"/>
                <a:ea typeface="メイリオ" panose="020B0604030504040204" pitchFamily="50" charset="-128"/>
              </a:rPr>
              <a:t>記録</a:t>
            </a:r>
            <a:r>
              <a:rPr lang="ja-JP" altLang="en-US" sz="1600" dirty="0" smtClean="0">
                <a:solidFill>
                  <a:schemeClr val="bg1"/>
                </a:solidFill>
                <a:latin typeface="メイリオ" panose="020B0604030504040204" pitchFamily="50" charset="-128"/>
                <a:ea typeface="メイリオ" panose="020B0604030504040204" pitchFamily="50" charset="-128"/>
              </a:rPr>
              <a:t>管理　　　　　　</a:t>
            </a:r>
            <a:r>
              <a:rPr lang="ja-JP" altLang="en-US" sz="1600" b="0" dirty="0" smtClean="0">
                <a:solidFill>
                  <a:schemeClr val="bg1"/>
                </a:solidFill>
                <a:latin typeface="メイリオ" panose="020B0604030504040204" pitchFamily="50" charset="-128"/>
                <a:ea typeface="メイリオ" panose="020B0604030504040204" pitchFamily="50" charset="-128"/>
              </a:rPr>
              <a:t>：作成する各種</a:t>
            </a:r>
            <a:r>
              <a:rPr lang="ja-JP" altLang="en-US" sz="1600" u="sng" dirty="0" smtClean="0">
                <a:solidFill>
                  <a:schemeClr val="bg1"/>
                </a:solidFill>
                <a:latin typeface="メイリオ" panose="020B0604030504040204" pitchFamily="50" charset="-128"/>
                <a:ea typeface="メイリオ" panose="020B0604030504040204" pitchFamily="50" charset="-128"/>
              </a:rPr>
              <a:t>文書の保存期間</a:t>
            </a:r>
            <a:r>
              <a:rPr lang="ja-JP" altLang="en-US" sz="1600" b="0" dirty="0" smtClean="0">
                <a:solidFill>
                  <a:schemeClr val="bg1"/>
                </a:solidFill>
                <a:latin typeface="メイリオ" panose="020B0604030504040204" pitchFamily="50" charset="-128"/>
                <a:ea typeface="メイリオ" panose="020B0604030504040204" pitchFamily="50" charset="-128"/>
              </a:rPr>
              <a:t>の定義</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spcBef>
                <a:spcPts val="600"/>
              </a:spcBef>
            </a:pPr>
            <a:r>
              <a:rPr lang="ja-JP" altLang="en-US" b="0" dirty="0" smtClean="0">
                <a:solidFill>
                  <a:schemeClr val="bg1"/>
                </a:solidFill>
                <a:latin typeface="メイリオ" panose="020B0604030504040204" pitchFamily="50" charset="-128"/>
                <a:ea typeface="メイリオ" panose="020B0604030504040204" pitchFamily="50" charset="-128"/>
              </a:rPr>
              <a:t>管理項目として明確にしたことにより、これらに関する管理活動を確実に実施することが可能</a:t>
            </a:r>
            <a:endParaRPr lang="ja-JP" altLang="en-US" b="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791768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コンテンツ プレースホルダー 5"/>
          <p:cNvSpPr txBox="1">
            <a:spLocks/>
          </p:cNvSpPr>
          <p:nvPr/>
        </p:nvSpPr>
        <p:spPr bwMode="auto">
          <a:xfrm>
            <a:off x="393504" y="945764"/>
            <a:ext cx="2699921" cy="3915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lvl1pPr marL="341313" indent="-341313" algn="l" rtl="0" eaLnBrk="1" fontAlgn="base" hangingPunct="1">
              <a:spcBef>
                <a:spcPct val="20000"/>
              </a:spcBef>
              <a:spcAft>
                <a:spcPct val="0"/>
              </a:spcAft>
              <a:buFont typeface="Wingdings" pitchFamily="2" charset="2"/>
              <a:buChar char="n"/>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741363" indent="-284163" algn="l" rtl="0" eaLnBrk="1" fontAlgn="base" hangingPunct="1">
              <a:spcBef>
                <a:spcPct val="20000"/>
              </a:spcBef>
              <a:spcAft>
                <a:spcPct val="0"/>
              </a:spcAft>
              <a:buFont typeface="Wingdings" pitchFamily="2" charset="2"/>
              <a:buChar char="Ø"/>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14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5986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58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3671"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702"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733"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764"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pPr>
            <a:r>
              <a:rPr lang="ja-JP" altLang="en-US" b="0" dirty="0"/>
              <a:t>プロジェクトへの影響力が大きいステークホルダーとの</a:t>
            </a:r>
            <a:r>
              <a:rPr lang="ja-JP" altLang="en-US" b="0" dirty="0" smtClean="0"/>
              <a:t>関わり方を誤ると、プロジェクト</a:t>
            </a:r>
            <a:r>
              <a:rPr lang="ja-JP" altLang="en-US" b="0" dirty="0"/>
              <a:t>の成否を</a:t>
            </a:r>
            <a:r>
              <a:rPr lang="ja-JP" altLang="en-US" b="0" dirty="0" smtClean="0"/>
              <a:t>分ける結果を</a:t>
            </a:r>
            <a:r>
              <a:rPr lang="ja-JP" altLang="en-US" b="0" dirty="0" smtClean="0"/>
              <a:t>招きかねない</a:t>
            </a:r>
            <a:endParaRPr lang="en-US" altLang="ja-JP" b="0" dirty="0" smtClean="0"/>
          </a:p>
          <a:p>
            <a:pPr marL="0" indent="0">
              <a:buNone/>
            </a:pPr>
            <a:endParaRPr lang="en-US" altLang="ja-JP" b="0" dirty="0" smtClean="0"/>
          </a:p>
          <a:p>
            <a:pPr marL="0" indent="0">
              <a:buNone/>
            </a:pPr>
            <a:r>
              <a:rPr lang="ja-JP" altLang="en-US" b="0" dirty="0" smtClean="0"/>
              <a:t>→ </a:t>
            </a:r>
            <a:r>
              <a:rPr lang="ja-JP" altLang="en-US" b="0" dirty="0" smtClean="0"/>
              <a:t>ステークホルダーの</a:t>
            </a:r>
            <a:r>
              <a:rPr lang="ja-JP" altLang="en-US" u="sng" dirty="0" smtClean="0"/>
              <a:t>プロジェクトへの関わり方</a:t>
            </a:r>
            <a:r>
              <a:rPr lang="ja-JP" altLang="en-US" b="0" dirty="0" smtClean="0"/>
              <a:t>を定義する</a:t>
            </a:r>
            <a:endParaRPr lang="en-US" altLang="ja-JP" b="0" dirty="0" smtClean="0"/>
          </a:p>
          <a:p>
            <a:endParaRPr lang="en-US" altLang="ja-JP" b="0" dirty="0" smtClean="0"/>
          </a:p>
          <a:p>
            <a:endParaRPr lang="en-US" altLang="ja-JP" b="0" dirty="0" smtClean="0"/>
          </a:p>
          <a:p>
            <a:endParaRPr lang="en-US" altLang="ja-JP" b="0" dirty="0" smtClean="0"/>
          </a:p>
          <a:p>
            <a:endParaRPr lang="en-US" altLang="ja-JP" b="0" dirty="0" smtClean="0"/>
          </a:p>
          <a:p>
            <a:endParaRPr lang="en-US" altLang="ja-JP" b="0" dirty="0" smtClean="0"/>
          </a:p>
          <a:p>
            <a:endParaRPr lang="en-US" altLang="ja-JP" b="0" dirty="0"/>
          </a:p>
        </p:txBody>
      </p:sp>
      <p:sp>
        <p:nvSpPr>
          <p:cNvPr id="6" name="タイトル 5"/>
          <p:cNvSpPr>
            <a:spLocks noGrp="1"/>
          </p:cNvSpPr>
          <p:nvPr>
            <p:ph type="title"/>
          </p:nvPr>
        </p:nvSpPr>
        <p:spPr/>
        <p:txBody>
          <a:bodyPr/>
          <a:lstStyle/>
          <a:p>
            <a:r>
              <a:rPr kumimoji="1" lang="ja-JP" altLang="en-US" b="1" dirty="0" smtClean="0"/>
              <a:t>ステークホルダー管理</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29</a:t>
            </a:fld>
            <a:endParaRPr lang="ja-JP" altLang="en-US" dirty="0"/>
          </a:p>
        </p:txBody>
      </p:sp>
      <p:sp>
        <p:nvSpPr>
          <p:cNvPr id="4" name="テキスト プレースホルダー 3"/>
          <p:cNvSpPr>
            <a:spLocks noGrp="1"/>
          </p:cNvSpPr>
          <p:nvPr>
            <p:ph type="body" sz="quarter" idx="13"/>
          </p:nvPr>
        </p:nvSpPr>
        <p:spPr/>
        <p:txBody>
          <a:bodyPr/>
          <a:lstStyle/>
          <a:p>
            <a:r>
              <a:rPr lang="ja-JP" altLang="en-US" dirty="0"/>
              <a:t>第２章</a:t>
            </a:r>
            <a:r>
              <a:rPr lang="en-US" altLang="ja-JP" dirty="0" smtClean="0"/>
              <a:t>Step.</a:t>
            </a:r>
            <a:r>
              <a:rPr lang="ja-JP" altLang="en-US" dirty="0" smtClean="0"/>
              <a:t>３</a:t>
            </a:r>
            <a:r>
              <a:rPr lang="en-US" altLang="ja-JP" dirty="0" smtClean="0"/>
              <a:t>-</a:t>
            </a:r>
            <a:r>
              <a:rPr lang="ja-JP" altLang="en-US" dirty="0" smtClean="0"/>
              <a:t>２</a:t>
            </a:r>
            <a:endParaRPr kumimoji="1" lang="ja-JP" altLang="en-US" dirty="0"/>
          </a:p>
        </p:txBody>
      </p:sp>
      <p:pic>
        <p:nvPicPr>
          <p:cNvPr id="7" name="図 6"/>
          <p:cNvPicPr/>
          <p:nvPr/>
        </p:nvPicPr>
        <p:blipFill>
          <a:blip r:embed="rId2">
            <a:extLst>
              <a:ext uri="{28A0092B-C50C-407E-A947-70E740481C1C}">
                <a14:useLocalDpi xmlns:a14="http://schemas.microsoft.com/office/drawing/2010/main" val="0"/>
              </a:ext>
            </a:extLst>
          </a:blip>
          <a:srcRect/>
          <a:stretch>
            <a:fillRect/>
          </a:stretch>
        </p:blipFill>
        <p:spPr bwMode="auto">
          <a:xfrm>
            <a:off x="3152800" y="846927"/>
            <a:ext cx="6346178" cy="4819479"/>
          </a:xfrm>
          <a:prstGeom prst="rect">
            <a:avLst/>
          </a:prstGeom>
          <a:noFill/>
          <a:ln>
            <a:noFill/>
          </a:ln>
        </p:spPr>
      </p:pic>
      <p:sp>
        <p:nvSpPr>
          <p:cNvPr id="11" name="テキスト ボックス 10"/>
          <p:cNvSpPr txBox="1"/>
          <p:nvPr/>
        </p:nvSpPr>
        <p:spPr>
          <a:xfrm>
            <a:off x="1237869" y="5694185"/>
            <a:ext cx="7452828" cy="1008140"/>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nSpc>
                <a:spcPct val="120000"/>
              </a:lnSpc>
            </a:pPr>
            <a:r>
              <a:rPr lang="ja-JP" altLang="en-US" sz="1600" b="0" dirty="0" smtClean="0">
                <a:solidFill>
                  <a:schemeClr val="bg1"/>
                </a:solidFill>
                <a:latin typeface="メイリオ" panose="020B0604030504040204" pitchFamily="50" charset="-128"/>
                <a:ea typeface="メイリオ" panose="020B0604030504040204" pitchFamily="50" charset="-128"/>
              </a:rPr>
              <a:t>ステークホルダーのプロジェクトへの関わり方を定義するために必要な作業</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marL="285750" indent="-285750" algn="l">
              <a:lnSpc>
                <a:spcPct val="120000"/>
              </a:lnSpc>
              <a:buFont typeface="Arial" panose="020B0604020202020204" pitchFamily="34" charset="0"/>
              <a:buChar char="•"/>
            </a:pPr>
            <a:r>
              <a:rPr lang="ja-JP" altLang="en-US" sz="1600" u="sng" dirty="0" smtClean="0">
                <a:solidFill>
                  <a:schemeClr val="bg1"/>
                </a:solidFill>
                <a:latin typeface="メイリオ" panose="020B0604030504040204" pitchFamily="50" charset="-128"/>
                <a:ea typeface="メイリオ" panose="020B0604030504040204" pitchFamily="50" charset="-128"/>
              </a:rPr>
              <a:t>主要</a:t>
            </a:r>
            <a:r>
              <a:rPr lang="ja-JP" altLang="en-US" sz="1600" u="sng" dirty="0">
                <a:solidFill>
                  <a:schemeClr val="bg1"/>
                </a:solidFill>
                <a:latin typeface="メイリオ" panose="020B0604030504040204" pitchFamily="50" charset="-128"/>
                <a:ea typeface="メイリオ" panose="020B0604030504040204" pitchFamily="50" charset="-128"/>
              </a:rPr>
              <a:t>なステークホルダー</a:t>
            </a:r>
            <a:r>
              <a:rPr lang="ja-JP" altLang="en-US" sz="1600" b="0" dirty="0">
                <a:solidFill>
                  <a:schemeClr val="bg1"/>
                </a:solidFill>
                <a:latin typeface="メイリオ" panose="020B0604030504040204" pitchFamily="50" charset="-128"/>
                <a:ea typeface="メイリオ" panose="020B0604030504040204" pitchFamily="50" charset="-128"/>
              </a:rPr>
              <a:t>を特定</a:t>
            </a:r>
          </a:p>
          <a:p>
            <a:pPr marL="285750" indent="-285750" algn="l">
              <a:lnSpc>
                <a:spcPct val="120000"/>
              </a:lnSpc>
              <a:buFont typeface="Arial" panose="020B0604020202020204" pitchFamily="34" charset="0"/>
              <a:buChar char="•"/>
            </a:pPr>
            <a:r>
              <a:rPr lang="ja-JP" altLang="en-US" sz="1600" b="0" dirty="0" smtClean="0">
                <a:solidFill>
                  <a:schemeClr val="bg1"/>
                </a:solidFill>
                <a:latin typeface="メイリオ" panose="020B0604030504040204" pitchFamily="50" charset="-128"/>
                <a:ea typeface="メイリオ" panose="020B0604030504040204" pitchFamily="50" charset="-128"/>
              </a:rPr>
              <a:t>プロジェクト</a:t>
            </a:r>
            <a:r>
              <a:rPr lang="ja-JP" altLang="en-US" sz="1600" b="0" dirty="0">
                <a:solidFill>
                  <a:schemeClr val="bg1"/>
                </a:solidFill>
                <a:latin typeface="メイリオ" panose="020B0604030504040204" pitchFamily="50" charset="-128"/>
                <a:ea typeface="メイリオ" panose="020B0604030504040204" pitchFamily="50" charset="-128"/>
              </a:rPr>
              <a:t>への</a:t>
            </a:r>
            <a:r>
              <a:rPr lang="ja-JP" altLang="en-US" sz="1600" u="sng" dirty="0">
                <a:solidFill>
                  <a:schemeClr val="bg1"/>
                </a:solidFill>
                <a:latin typeface="メイリオ" panose="020B0604030504040204" pitchFamily="50" charset="-128"/>
                <a:ea typeface="メイリオ" panose="020B0604030504040204" pitchFamily="50" charset="-128"/>
              </a:rPr>
              <a:t>期待度合いや影響</a:t>
            </a:r>
            <a:r>
              <a:rPr lang="ja-JP" altLang="en-US" sz="1600" b="0" dirty="0">
                <a:solidFill>
                  <a:schemeClr val="bg1"/>
                </a:solidFill>
                <a:latin typeface="メイリオ" panose="020B0604030504040204" pitchFamily="50" charset="-128"/>
                <a:ea typeface="メイリオ" panose="020B0604030504040204" pitchFamily="50" charset="-128"/>
              </a:rPr>
              <a:t>等を分析</a:t>
            </a:r>
          </a:p>
        </p:txBody>
      </p:sp>
    </p:spTree>
    <p:extLst>
      <p:ext uri="{BB962C8B-B14F-4D97-AF65-F5344CB8AC3E}">
        <p14:creationId xmlns:p14="http://schemas.microsoft.com/office/powerpoint/2010/main" val="40789752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p:cNvPicPr/>
          <p:nvPr/>
        </p:nvPicPr>
        <p:blipFill>
          <a:blip r:embed="rId2">
            <a:extLst>
              <a:ext uri="{28A0092B-C50C-407E-A947-70E740481C1C}">
                <a14:useLocalDpi xmlns:a14="http://schemas.microsoft.com/office/drawing/2010/main" val="0"/>
              </a:ext>
            </a:extLst>
          </a:blip>
          <a:srcRect/>
          <a:stretch>
            <a:fillRect/>
          </a:stretch>
        </p:blipFill>
        <p:spPr bwMode="auto">
          <a:xfrm>
            <a:off x="3638253" y="894710"/>
            <a:ext cx="5707235" cy="5761249"/>
          </a:xfrm>
          <a:prstGeom prst="rect">
            <a:avLst/>
          </a:prstGeom>
          <a:noFill/>
          <a:ln>
            <a:noFill/>
          </a:ln>
        </p:spPr>
      </p:pic>
      <p:sp>
        <p:nvSpPr>
          <p:cNvPr id="9" name="コンテンツ プレースホルダー 5"/>
          <p:cNvSpPr txBox="1">
            <a:spLocks/>
          </p:cNvSpPr>
          <p:nvPr/>
        </p:nvSpPr>
        <p:spPr bwMode="auto">
          <a:xfrm>
            <a:off x="488504" y="945764"/>
            <a:ext cx="2772308" cy="493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lvl1pPr marL="341313" indent="-341313" algn="l" rtl="0" eaLnBrk="1" fontAlgn="base" hangingPunct="1">
              <a:spcBef>
                <a:spcPct val="20000"/>
              </a:spcBef>
              <a:spcAft>
                <a:spcPct val="0"/>
              </a:spcAft>
              <a:buFont typeface="Wingdings" pitchFamily="2" charset="2"/>
              <a:buChar char="n"/>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741363" indent="-284163" algn="l" rtl="0" eaLnBrk="1" fontAlgn="base" hangingPunct="1">
              <a:spcBef>
                <a:spcPct val="20000"/>
              </a:spcBef>
              <a:spcAft>
                <a:spcPct val="0"/>
              </a:spcAft>
              <a:buFont typeface="Wingdings" pitchFamily="2" charset="2"/>
              <a:buChar char="Ø"/>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14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5986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58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3671"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702"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733"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764"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pPr>
            <a:r>
              <a:rPr lang="ja-JP" altLang="en-US" b="0" dirty="0" smtClean="0"/>
              <a:t>プロジェクト毎に管理項目等が異なると、プロジェクト管理の品質に差が発生</a:t>
            </a:r>
            <a:r>
              <a:rPr lang="ja-JP" altLang="en-US" b="0" dirty="0" smtClean="0"/>
              <a:t>する</a:t>
            </a:r>
            <a:endParaRPr lang="en-US" altLang="ja-JP" b="0" dirty="0" smtClean="0"/>
          </a:p>
          <a:p>
            <a:pPr marL="0" indent="0">
              <a:buNone/>
            </a:pPr>
            <a:endParaRPr lang="en-US" altLang="ja-JP" b="0" dirty="0"/>
          </a:p>
          <a:p>
            <a:pPr marL="0" indent="0">
              <a:buNone/>
            </a:pPr>
            <a:endParaRPr lang="en-US" altLang="ja-JP" b="0" dirty="0" smtClean="0"/>
          </a:p>
          <a:p>
            <a:pPr marL="177800" indent="-177800">
              <a:buNone/>
            </a:pPr>
            <a:r>
              <a:rPr lang="ja-JP" altLang="en-US" b="0" dirty="0" smtClean="0"/>
              <a:t>→ </a:t>
            </a:r>
            <a:r>
              <a:rPr lang="ja-JP" altLang="en-US" b="0" dirty="0" smtClean="0"/>
              <a:t>別紙の</a:t>
            </a:r>
            <a:r>
              <a:rPr lang="ja-JP" altLang="en-US" u="sng" dirty="0" smtClean="0"/>
              <a:t>プロジェクト管理要領のひな形・記載例を基に</a:t>
            </a:r>
            <a:r>
              <a:rPr lang="ja-JP" altLang="en-US" b="0" dirty="0" smtClean="0"/>
              <a:t>、プロジェクト毎に必要な内容を加筆する。</a:t>
            </a:r>
            <a:endParaRPr lang="en-US" altLang="ja-JP" b="0" dirty="0" smtClean="0"/>
          </a:p>
          <a:p>
            <a:endParaRPr lang="en-US" altLang="ja-JP" b="0" dirty="0"/>
          </a:p>
        </p:txBody>
      </p:sp>
      <p:sp>
        <p:nvSpPr>
          <p:cNvPr id="6" name="タイトル 5"/>
          <p:cNvSpPr>
            <a:spLocks noGrp="1"/>
          </p:cNvSpPr>
          <p:nvPr>
            <p:ph type="title"/>
          </p:nvPr>
        </p:nvSpPr>
        <p:spPr>
          <a:xfrm>
            <a:off x="488504" y="203368"/>
            <a:ext cx="7560840" cy="708819"/>
          </a:xfrm>
        </p:spPr>
        <p:txBody>
          <a:bodyPr/>
          <a:lstStyle/>
          <a:p>
            <a:r>
              <a:rPr lang="ja-JP" altLang="en-US" b="1" dirty="0"/>
              <a:t>ひな形を</a:t>
            </a:r>
            <a:r>
              <a:rPr lang="ja-JP" altLang="en-US" b="1" dirty="0" smtClean="0"/>
              <a:t>用いてプロジェクト</a:t>
            </a:r>
            <a:r>
              <a:rPr lang="ja-JP" altLang="en-US" b="1" dirty="0"/>
              <a:t>管理</a:t>
            </a:r>
            <a:r>
              <a:rPr lang="ja-JP" altLang="en-US" b="1" dirty="0" smtClean="0"/>
              <a:t>の</a:t>
            </a:r>
            <a:r>
              <a:rPr lang="ja-JP" altLang="en-US" b="1" dirty="0"/>
              <a:t>抜け漏れを無くす</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30</a:t>
            </a:fld>
            <a:endParaRPr lang="ja-JP" altLang="en-US" dirty="0"/>
          </a:p>
        </p:txBody>
      </p:sp>
      <p:sp>
        <p:nvSpPr>
          <p:cNvPr id="4" name="テキスト プレースホルダー 3"/>
          <p:cNvSpPr>
            <a:spLocks noGrp="1"/>
          </p:cNvSpPr>
          <p:nvPr>
            <p:ph type="body" sz="quarter" idx="13"/>
          </p:nvPr>
        </p:nvSpPr>
        <p:spPr/>
        <p:txBody>
          <a:bodyPr/>
          <a:lstStyle/>
          <a:p>
            <a:r>
              <a:rPr lang="ja-JP" altLang="en-US" dirty="0"/>
              <a:t>第２章</a:t>
            </a:r>
            <a:r>
              <a:rPr lang="en-US" altLang="ja-JP" dirty="0"/>
              <a:t>Step.</a:t>
            </a:r>
            <a:r>
              <a:rPr lang="ja-JP" altLang="en-US" dirty="0"/>
              <a:t>３</a:t>
            </a:r>
            <a:r>
              <a:rPr lang="en-US" altLang="ja-JP" dirty="0"/>
              <a:t>-</a:t>
            </a:r>
            <a:r>
              <a:rPr lang="ja-JP" altLang="en-US" dirty="0" smtClean="0"/>
              <a:t>２</a:t>
            </a:r>
            <a:endParaRPr lang="ja-JP" altLang="en-US" dirty="0"/>
          </a:p>
        </p:txBody>
      </p:sp>
      <p:sp>
        <p:nvSpPr>
          <p:cNvPr id="8" name="テキスト ボックス 7"/>
          <p:cNvSpPr txBox="1"/>
          <p:nvPr/>
        </p:nvSpPr>
        <p:spPr>
          <a:xfrm>
            <a:off x="488504" y="2276872"/>
            <a:ext cx="3024336" cy="419301"/>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ひな形</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の活用</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6449221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a:srcRect b="26422"/>
          <a:stretch/>
        </p:blipFill>
        <p:spPr>
          <a:xfrm>
            <a:off x="190256" y="1974851"/>
            <a:ext cx="4536504" cy="4334470"/>
          </a:xfrm>
          <a:prstGeom prst="rect">
            <a:avLst/>
          </a:prstGeom>
          <a:ln>
            <a:solidFill>
              <a:schemeClr val="bg1">
                <a:lumMod val="50000"/>
              </a:schemeClr>
            </a:solidFill>
          </a:ln>
        </p:spPr>
      </p:pic>
      <p:sp>
        <p:nvSpPr>
          <p:cNvPr id="5" name="タイトル 4"/>
          <p:cNvSpPr>
            <a:spLocks noGrp="1"/>
          </p:cNvSpPr>
          <p:nvPr>
            <p:ph type="title"/>
          </p:nvPr>
        </p:nvSpPr>
        <p:spPr/>
        <p:txBody>
          <a:bodyPr/>
          <a:lstStyle/>
          <a:p>
            <a:r>
              <a:rPr lang="en-US" altLang="ja-JP" dirty="0" smtClean="0"/>
              <a:t>2-10</a:t>
            </a:r>
            <a:r>
              <a:rPr lang="ja-JP" altLang="en-US" dirty="0" err="1" smtClean="0"/>
              <a:t>．</a:t>
            </a:r>
            <a:r>
              <a:rPr lang="ja-JP" altLang="ja-JP" dirty="0" smtClean="0"/>
              <a:t>プロジェクト</a:t>
            </a:r>
            <a:r>
              <a:rPr lang="ja-JP" altLang="ja-JP" dirty="0"/>
              <a:t>の</a:t>
            </a:r>
            <a:r>
              <a:rPr lang="ja-JP" altLang="ja-JP" dirty="0" smtClean="0"/>
              <a:t>モニタリング</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31</a:t>
            </a:fld>
            <a:endParaRPr lang="ja-JP" altLang="en-US" dirty="0"/>
          </a:p>
        </p:txBody>
      </p:sp>
      <p:sp>
        <p:nvSpPr>
          <p:cNvPr id="3" name="テキスト プレースホルダー 2"/>
          <p:cNvSpPr>
            <a:spLocks noGrp="1"/>
          </p:cNvSpPr>
          <p:nvPr>
            <p:ph type="body" sz="quarter" idx="13"/>
          </p:nvPr>
        </p:nvSpPr>
        <p:spPr/>
        <p:txBody>
          <a:bodyPr>
            <a:normAutofit/>
          </a:bodyPr>
          <a:lstStyle/>
          <a:p>
            <a:r>
              <a:rPr lang="ja-JP" altLang="en-US" dirty="0"/>
              <a:t>改定前の版では、プロジェクトの達成状況の管理方法について詳細に記述していませんでした。</a:t>
            </a:r>
          </a:p>
          <a:p>
            <a:r>
              <a:rPr lang="ja-JP" altLang="en-US" dirty="0"/>
              <a:t>今回の改定で、プロジェクトの目標と実施状況のかい離を</a:t>
            </a:r>
            <a:r>
              <a:rPr lang="ja-JP" altLang="en-US" dirty="0" smtClean="0"/>
              <a:t>防ぐため</a:t>
            </a:r>
            <a:r>
              <a:rPr lang="ja-JP" altLang="en-US" dirty="0"/>
              <a:t>に</a:t>
            </a:r>
            <a:r>
              <a:rPr lang="ja-JP" altLang="en-US" dirty="0" smtClean="0"/>
              <a:t>継続的</a:t>
            </a:r>
            <a:r>
              <a:rPr lang="ja-JP" altLang="en-US" dirty="0"/>
              <a:t>に実施する活動として、モニタリングを追加しました</a:t>
            </a:r>
            <a:r>
              <a:rPr lang="ja-JP" altLang="en-US" dirty="0" smtClean="0"/>
              <a:t>。</a:t>
            </a:r>
            <a:endParaRPr lang="ja-JP" altLang="en-US" dirty="0"/>
          </a:p>
        </p:txBody>
      </p:sp>
      <p:sp>
        <p:nvSpPr>
          <p:cNvPr id="13" name="テキスト プレースホルダー 2"/>
          <p:cNvSpPr>
            <a:spLocks noGrp="1"/>
          </p:cNvSpPr>
          <p:nvPr>
            <p:ph type="body" sz="quarter" idx="16"/>
          </p:nvPr>
        </p:nvSpPr>
        <p:spPr/>
        <p:txBody>
          <a:bodyPr/>
          <a:lstStyle/>
          <a:p>
            <a:r>
              <a:rPr lang="zh-TW" altLang="en-US" dirty="0"/>
              <a:t>第３編</a:t>
            </a:r>
            <a:r>
              <a:rPr lang="zh-TW" altLang="en-US" dirty="0" smtClean="0"/>
              <a:t>第２章</a:t>
            </a:r>
            <a:endParaRPr lang="zh-TW" altLang="en-US" dirty="0"/>
          </a:p>
        </p:txBody>
      </p:sp>
      <p:sp>
        <p:nvSpPr>
          <p:cNvPr id="23" name="角丸四角形 22"/>
          <p:cNvSpPr/>
          <p:nvPr/>
        </p:nvSpPr>
        <p:spPr>
          <a:xfrm>
            <a:off x="397880" y="2506052"/>
            <a:ext cx="4164843" cy="1409899"/>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pic>
        <p:nvPicPr>
          <p:cNvPr id="24" name="図 23"/>
          <p:cNvPicPr>
            <a:picLocks noChangeAspect="1"/>
          </p:cNvPicPr>
          <p:nvPr/>
        </p:nvPicPr>
        <p:blipFill rotWithShape="1">
          <a:blip r:embed="rId4"/>
          <a:srcRect l="568" t="430" r="669"/>
          <a:stretch/>
        </p:blipFill>
        <p:spPr>
          <a:xfrm>
            <a:off x="5241032" y="1974850"/>
            <a:ext cx="4505991" cy="4387008"/>
          </a:xfrm>
          <a:prstGeom prst="rect">
            <a:avLst/>
          </a:prstGeom>
          <a:ln>
            <a:solidFill>
              <a:schemeClr val="bg1">
                <a:lumMod val="50000"/>
              </a:schemeClr>
            </a:solidFill>
          </a:ln>
        </p:spPr>
      </p:pic>
      <p:sp>
        <p:nvSpPr>
          <p:cNvPr id="25" name="角丸四角形 24"/>
          <p:cNvSpPr/>
          <p:nvPr/>
        </p:nvSpPr>
        <p:spPr>
          <a:xfrm>
            <a:off x="1598842" y="1812185"/>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26" name="角丸四角形 25"/>
          <p:cNvSpPr/>
          <p:nvPr/>
        </p:nvSpPr>
        <p:spPr>
          <a:xfrm>
            <a:off x="6621411" y="1812184"/>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27" name="二等辺三角形 26"/>
          <p:cNvSpPr/>
          <p:nvPr/>
        </p:nvSpPr>
        <p:spPr>
          <a:xfrm rot="5400000">
            <a:off x="4475690" y="3794027"/>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bwMode="auto">
          <a:xfrm>
            <a:off x="1143693" y="4264393"/>
            <a:ext cx="2638490" cy="668115"/>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nchor="ctr" anchorCtr="0">
            <a:noAutofit/>
          </a:bodyPr>
          <a:lstStyle/>
          <a:p>
            <a:pPr algn="ctr">
              <a:lnSpc>
                <a:spcPct val="120000"/>
              </a:lnSpc>
            </a:pPr>
            <a:r>
              <a:rPr lang="ja-JP" altLang="en-US" sz="1200" dirty="0" smtClean="0">
                <a:latin typeface="メイリオ" panose="020B0604030504040204" pitchFamily="50" charset="-128"/>
                <a:ea typeface="メイリオ" panose="020B0604030504040204" pitchFamily="50" charset="-128"/>
              </a:rPr>
              <a:t>具体的な活動内容なし</a:t>
            </a:r>
            <a:endParaRPr lang="ja-JP" altLang="ja-JP" sz="1200" dirty="0">
              <a:latin typeface="メイリオ" panose="020B0604030504040204" pitchFamily="50" charset="-128"/>
              <a:ea typeface="メイリオ" panose="020B0604030504040204" pitchFamily="50" charset="-128"/>
            </a:endParaRPr>
          </a:p>
        </p:txBody>
      </p:sp>
      <p:sp>
        <p:nvSpPr>
          <p:cNvPr id="19" name="テキスト ボックス 18"/>
          <p:cNvSpPr txBox="1"/>
          <p:nvPr/>
        </p:nvSpPr>
        <p:spPr bwMode="auto">
          <a:xfrm>
            <a:off x="6177053" y="4264393"/>
            <a:ext cx="2638490" cy="668115"/>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wrap="square" lIns="91406" tIns="45704" rIns="91406" bIns="45704" rtlCol="0" anchor="ctr" anchorCtr="0">
            <a:noAutofit/>
          </a:bodyPr>
          <a:lstStyle/>
          <a:p>
            <a:pPr algn="ctr">
              <a:lnSpc>
                <a:spcPct val="120000"/>
              </a:lnSpc>
            </a:pPr>
            <a:r>
              <a:rPr lang="ja-JP" altLang="en-US" sz="1200" dirty="0" smtClean="0">
                <a:latin typeface="メイリオ" panose="020B0604030504040204" pitchFamily="50" charset="-128"/>
                <a:ea typeface="メイリオ" panose="020B0604030504040204" pitchFamily="50" charset="-128"/>
              </a:rPr>
              <a:t>実施内容を明記</a:t>
            </a:r>
            <a:endParaRPr lang="ja-JP" altLang="ja-JP" sz="1200" dirty="0">
              <a:latin typeface="メイリオ" panose="020B0604030504040204" pitchFamily="50" charset="-128"/>
              <a:ea typeface="メイリオ" panose="020B0604030504040204" pitchFamily="50" charset="-128"/>
            </a:endParaRPr>
          </a:p>
        </p:txBody>
      </p:sp>
      <p:sp>
        <p:nvSpPr>
          <p:cNvPr id="28" name="テキスト ボックス 27"/>
          <p:cNvSpPr txBox="1"/>
          <p:nvPr/>
        </p:nvSpPr>
        <p:spPr>
          <a:xfrm>
            <a:off x="595335" y="5187350"/>
            <a:ext cx="8936870" cy="1336347"/>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モニタリング</a:t>
            </a:r>
            <a:r>
              <a:rPr lang="ja-JP" altLang="en-US" sz="1600" b="0" dirty="0" smtClean="0">
                <a:solidFill>
                  <a:schemeClr val="bg1"/>
                </a:solidFill>
                <a:latin typeface="メイリオ" panose="020B0604030504040204" pitchFamily="50" charset="-128"/>
                <a:ea typeface="メイリオ" panose="020B0604030504040204" pitchFamily="50" charset="-128"/>
              </a:rPr>
              <a:t>：</a:t>
            </a:r>
            <a:r>
              <a:rPr lang="ja-JP" altLang="en-US" sz="1600" u="sng" dirty="0" smtClean="0">
                <a:solidFill>
                  <a:schemeClr val="bg1"/>
                </a:solidFill>
                <a:latin typeface="メイリオ" panose="020B0604030504040204" pitchFamily="50" charset="-128"/>
                <a:ea typeface="メイリオ" panose="020B0604030504040204" pitchFamily="50" charset="-128"/>
              </a:rPr>
              <a:t>継続的・定期的な</a:t>
            </a:r>
            <a:r>
              <a:rPr lang="ja-JP" altLang="en-US" sz="1600" b="0" dirty="0" smtClean="0">
                <a:solidFill>
                  <a:schemeClr val="bg1"/>
                </a:solidFill>
                <a:latin typeface="メイリオ" panose="020B0604030504040204" pitchFamily="50" charset="-128"/>
                <a:ea typeface="メイリオ" panose="020B0604030504040204" pitchFamily="50" charset="-128"/>
              </a:rPr>
              <a:t>各活動の品質状況の把握、対策の実施</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停止・改善　</a:t>
            </a:r>
            <a:r>
              <a:rPr lang="ja-JP" altLang="en-US" sz="1600" b="0" dirty="0" smtClean="0">
                <a:solidFill>
                  <a:schemeClr val="bg1"/>
                </a:solidFill>
                <a:latin typeface="メイリオ" panose="020B0604030504040204" pitchFamily="50" charset="-128"/>
                <a:ea typeface="メイリオ" panose="020B0604030504040204" pitchFamily="50" charset="-128"/>
              </a:rPr>
              <a:t>：状況に応じた</a:t>
            </a:r>
            <a:r>
              <a:rPr lang="ja-JP" altLang="en-US" sz="1600" u="sng" dirty="0" smtClean="0">
                <a:solidFill>
                  <a:schemeClr val="bg1"/>
                </a:solidFill>
                <a:latin typeface="メイリオ" panose="020B0604030504040204" pitchFamily="50" charset="-128"/>
                <a:ea typeface="メイリオ" panose="020B0604030504040204" pitchFamily="50" charset="-128"/>
              </a:rPr>
              <a:t>プロジェクト検証委員会の設置</a:t>
            </a:r>
            <a:r>
              <a:rPr lang="ja-JP" altLang="en-US" sz="1600" b="0" dirty="0" smtClean="0">
                <a:solidFill>
                  <a:schemeClr val="bg1"/>
                </a:solidFill>
                <a:latin typeface="メイリオ" panose="020B0604030504040204" pitchFamily="50" charset="-128"/>
                <a:ea typeface="メイリオ" panose="020B0604030504040204" pitchFamily="50" charset="-128"/>
              </a:rPr>
              <a:t>、改善・停止の判断</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spcBef>
                <a:spcPts val="600"/>
              </a:spcBef>
            </a:pPr>
            <a:r>
              <a:rPr lang="ja-JP" altLang="en-US" b="0" dirty="0" smtClean="0">
                <a:solidFill>
                  <a:schemeClr val="bg1"/>
                </a:solidFill>
                <a:latin typeface="メイリオ" panose="020B0604030504040204" pitchFamily="50" charset="-128"/>
                <a:ea typeface="メイリオ" panose="020B0604030504040204" pitchFamily="50" charset="-128"/>
              </a:rPr>
              <a:t>モニタリングにより、プロジェクトの核活動の品質状況を把握し、深刻な状況になる前の段階で対応が可能</a:t>
            </a:r>
            <a:endParaRPr lang="en-US" altLang="ja-JP" b="0" dirty="0" smtClean="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03510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コンテンツ プレースホルダー 5"/>
          <p:cNvSpPr txBox="1">
            <a:spLocks/>
          </p:cNvSpPr>
          <p:nvPr/>
        </p:nvSpPr>
        <p:spPr bwMode="auto">
          <a:xfrm>
            <a:off x="488504" y="945764"/>
            <a:ext cx="8856984" cy="1160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lvl1pPr marL="341313" indent="-341313" algn="l" rtl="0" eaLnBrk="1" fontAlgn="base" hangingPunct="1">
              <a:spcBef>
                <a:spcPct val="20000"/>
              </a:spcBef>
              <a:spcAft>
                <a:spcPct val="0"/>
              </a:spcAft>
              <a:buFont typeface="Wingdings" pitchFamily="2" charset="2"/>
              <a:buChar char="n"/>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741363" indent="-284163" algn="l" rtl="0" eaLnBrk="1" fontAlgn="base" hangingPunct="1">
              <a:spcBef>
                <a:spcPct val="20000"/>
              </a:spcBef>
              <a:spcAft>
                <a:spcPct val="0"/>
              </a:spcAft>
              <a:buFont typeface="Wingdings" pitchFamily="2" charset="2"/>
              <a:buChar char="Ø"/>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14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5986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5813" indent="-227013" algn="l" rtl="0" eaLnBrk="1" fontAlgn="base" hangingPunct="1">
              <a:spcBef>
                <a:spcPct val="20000"/>
              </a:spcBef>
              <a:spcAft>
                <a:spcPct val="0"/>
              </a:spcAft>
              <a:buFont typeface="Arial" charset="0"/>
              <a:buChar char="»"/>
              <a:defRPr kumimoji="1" sz="1800" kern="120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3671"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702"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733"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764" indent="-228516" algn="l" defTabSz="914063"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pPr>
            <a:r>
              <a:rPr lang="ja-JP" altLang="en-US" b="0" dirty="0" smtClean="0"/>
              <a:t>様々な要因で、計画どおりにプロジェクトが進行できない状況になってしまった</a:t>
            </a:r>
            <a:endParaRPr lang="ja-JP" altLang="en-US" b="0" dirty="0"/>
          </a:p>
          <a:p>
            <a:pPr marL="0" indent="0">
              <a:buNone/>
            </a:pPr>
            <a:r>
              <a:rPr lang="ja-JP" altLang="en-US" b="0" dirty="0"/>
              <a:t>　</a:t>
            </a:r>
            <a:r>
              <a:rPr lang="ja-JP" altLang="en-US" b="0" dirty="0" smtClean="0"/>
              <a:t>→ 客観的な資料を揃えて、関係者に</a:t>
            </a:r>
            <a:r>
              <a:rPr lang="ja-JP" altLang="en-US" u="sng" dirty="0" smtClean="0"/>
              <a:t>正確な実状を共有</a:t>
            </a:r>
            <a:endParaRPr lang="en-US" altLang="ja-JP" u="sng" dirty="0" smtClean="0"/>
          </a:p>
          <a:p>
            <a:pPr marL="0" indent="0">
              <a:buNone/>
            </a:pPr>
            <a:r>
              <a:rPr lang="ja-JP" altLang="en-US" b="0" dirty="0"/>
              <a:t>　</a:t>
            </a:r>
            <a:r>
              <a:rPr lang="ja-JP" altLang="en-US" b="0" dirty="0" smtClean="0"/>
              <a:t>→ 事態</a:t>
            </a:r>
            <a:r>
              <a:rPr lang="ja-JP" altLang="en-US" b="0" dirty="0"/>
              <a:t>が</a:t>
            </a:r>
            <a:r>
              <a:rPr lang="ja-JP" altLang="en-US" b="0" dirty="0" smtClean="0"/>
              <a:t>深刻化する前に</a:t>
            </a:r>
            <a:r>
              <a:rPr lang="ja-JP" altLang="en-US" b="0" dirty="0"/>
              <a:t>、</a:t>
            </a:r>
            <a:r>
              <a:rPr lang="ja-JP" altLang="en-US" u="sng" dirty="0" smtClean="0"/>
              <a:t>抜本的な見直しや、停止・改善の判断</a:t>
            </a:r>
            <a:r>
              <a:rPr lang="ja-JP" altLang="en-US" b="0" dirty="0" smtClean="0"/>
              <a:t>を実施</a:t>
            </a:r>
            <a:endParaRPr lang="en-US" altLang="ja-JP" b="0" dirty="0" smtClean="0"/>
          </a:p>
          <a:p>
            <a:endParaRPr lang="en-US" altLang="ja-JP" b="0" dirty="0" smtClean="0"/>
          </a:p>
          <a:p>
            <a:endParaRPr lang="en-US" altLang="ja-JP" b="0" dirty="0" smtClean="0"/>
          </a:p>
          <a:p>
            <a:endParaRPr lang="en-US" altLang="ja-JP" b="0" dirty="0" smtClean="0"/>
          </a:p>
          <a:p>
            <a:endParaRPr lang="en-US" altLang="ja-JP" b="0" dirty="0" smtClean="0"/>
          </a:p>
          <a:p>
            <a:endParaRPr lang="en-US" altLang="ja-JP" b="0" dirty="0" smtClean="0"/>
          </a:p>
          <a:p>
            <a:endParaRPr lang="en-US" altLang="ja-JP" b="0" dirty="0" smtClean="0"/>
          </a:p>
          <a:p>
            <a:endParaRPr lang="en-US" altLang="ja-JP" b="0" dirty="0"/>
          </a:p>
        </p:txBody>
      </p:sp>
      <p:sp>
        <p:nvSpPr>
          <p:cNvPr id="6" name="タイトル 5"/>
          <p:cNvSpPr>
            <a:spLocks noGrp="1"/>
          </p:cNvSpPr>
          <p:nvPr>
            <p:ph type="title"/>
          </p:nvPr>
        </p:nvSpPr>
        <p:spPr/>
        <p:txBody>
          <a:bodyPr/>
          <a:lstStyle/>
          <a:p>
            <a:r>
              <a:rPr kumimoji="1" lang="ja-JP" altLang="en-US" b="1" dirty="0" smtClean="0"/>
              <a:t>モニタリングは適時に実施する</a:t>
            </a:r>
            <a:endParaRPr kumimoji="1" lang="ja-JP" altLang="en-US" b="1" dirty="0"/>
          </a:p>
        </p:txBody>
      </p:sp>
      <p:sp>
        <p:nvSpPr>
          <p:cNvPr id="3" name="スライド番号プレースホルダー 2"/>
          <p:cNvSpPr>
            <a:spLocks noGrp="1"/>
          </p:cNvSpPr>
          <p:nvPr>
            <p:ph type="sldNum" sz="quarter" idx="12"/>
          </p:nvPr>
        </p:nvSpPr>
        <p:spPr/>
        <p:txBody>
          <a:bodyPr/>
          <a:lstStyle/>
          <a:p>
            <a:pPr>
              <a:defRPr/>
            </a:pPr>
            <a:fld id="{03107573-41B3-4804-A7D3-1E2DB8777170}" type="slidenum">
              <a:rPr lang="ja-JP" altLang="en-US" smtClean="0"/>
              <a:pPr>
                <a:defRPr/>
              </a:pPr>
              <a:t>32</a:t>
            </a:fld>
            <a:endParaRPr lang="ja-JP" altLang="en-US" dirty="0"/>
          </a:p>
        </p:txBody>
      </p:sp>
      <p:sp>
        <p:nvSpPr>
          <p:cNvPr id="4" name="テキスト プレースホルダー 3"/>
          <p:cNvSpPr>
            <a:spLocks noGrp="1"/>
          </p:cNvSpPr>
          <p:nvPr>
            <p:ph type="body" sz="quarter" idx="13"/>
          </p:nvPr>
        </p:nvSpPr>
        <p:spPr/>
        <p:txBody>
          <a:bodyPr/>
          <a:lstStyle/>
          <a:p>
            <a:r>
              <a:rPr lang="ja-JP" altLang="en-US" dirty="0"/>
              <a:t>第２章</a:t>
            </a:r>
            <a:r>
              <a:rPr lang="en-US" altLang="ja-JP" dirty="0" smtClean="0"/>
              <a:t>Step.</a:t>
            </a:r>
            <a:r>
              <a:rPr lang="ja-JP" altLang="en-US" dirty="0" smtClean="0"/>
              <a:t>４</a:t>
            </a:r>
            <a:r>
              <a:rPr lang="en-US" altLang="ja-JP" dirty="0" smtClean="0"/>
              <a:t>-</a:t>
            </a:r>
            <a:r>
              <a:rPr lang="ja-JP" altLang="en-US" dirty="0" smtClean="0"/>
              <a:t>１</a:t>
            </a:r>
            <a:endParaRPr lang="en-US" altLang="ja-JP" dirty="0"/>
          </a:p>
        </p:txBody>
      </p:sp>
      <p:pic>
        <p:nvPicPr>
          <p:cNvPr id="7" name="図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36717" y="2156109"/>
            <a:ext cx="6360558" cy="4032448"/>
          </a:xfrm>
          <a:prstGeom prst="rect">
            <a:avLst/>
          </a:prstGeom>
          <a:solidFill>
            <a:schemeClr val="bg1"/>
          </a:solidFill>
          <a:ln>
            <a:solidFill>
              <a:schemeClr val="tx1">
                <a:lumMod val="50000"/>
                <a:lumOff val="50000"/>
              </a:schemeClr>
            </a:solidFill>
          </a:ln>
        </p:spPr>
      </p:pic>
      <p:sp>
        <p:nvSpPr>
          <p:cNvPr id="11" name="テキスト ボックス 10"/>
          <p:cNvSpPr txBox="1"/>
          <p:nvPr/>
        </p:nvSpPr>
        <p:spPr>
          <a:xfrm>
            <a:off x="4304928" y="5373216"/>
            <a:ext cx="5112568" cy="1080120"/>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nSpc>
                <a:spcPct val="120000"/>
              </a:lnSpc>
            </a:pPr>
            <a:r>
              <a:rPr lang="ja-JP" altLang="en-US" sz="1600" b="0" dirty="0" smtClean="0">
                <a:solidFill>
                  <a:schemeClr val="bg1"/>
                </a:solidFill>
                <a:latin typeface="メイリオ" panose="020B0604030504040204" pitchFamily="50" charset="-128"/>
                <a:ea typeface="メイリオ" panose="020B0604030504040204" pitchFamily="50" charset="-128"/>
              </a:rPr>
              <a:t>モニタリングの結果、抜本的な見直しが必要となった場合は、体制の検討などが必要</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nSpc>
                <a:spcPct val="120000"/>
              </a:lnSpc>
            </a:pPr>
            <a:r>
              <a:rPr lang="ja-JP" altLang="en-US" sz="1600" b="0" dirty="0" smtClean="0">
                <a:solidFill>
                  <a:schemeClr val="bg1"/>
                </a:solidFill>
                <a:latin typeface="メイリオ" panose="020B0604030504040204" pitchFamily="50" charset="-128"/>
                <a:ea typeface="メイリオ" panose="020B0604030504040204" pitchFamily="50" charset="-128"/>
              </a:rPr>
              <a:t>（プロジェクト検証委員会の立ち上げ等も考慮する）</a:t>
            </a:r>
            <a:endParaRPr lang="en-US" altLang="ja-JP" sz="1600" b="0" dirty="0" smtClean="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6168985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第３編 </a:t>
            </a:r>
            <a:r>
              <a:rPr lang="ja-JP" altLang="en-US" sz="3200" dirty="0" smtClean="0"/>
              <a:t>第</a:t>
            </a:r>
            <a:r>
              <a:rPr lang="ja-JP" altLang="en-US" sz="3200" dirty="0"/>
              <a:t>３</a:t>
            </a:r>
            <a:r>
              <a:rPr lang="ja-JP" altLang="en-US" sz="3200" dirty="0" smtClean="0"/>
              <a:t>章 予算</a:t>
            </a:r>
            <a:r>
              <a:rPr lang="ja-JP" altLang="en-US" sz="3200" dirty="0"/>
              <a:t>要求</a:t>
            </a:r>
            <a:endParaRPr kumimoji="1" lang="ja-JP" altLang="en-US" sz="3200" dirty="0"/>
          </a:p>
        </p:txBody>
      </p:sp>
      <p:sp>
        <p:nvSpPr>
          <p:cNvPr id="5" name="テキスト プレースホルダー 4"/>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33</a:t>
            </a:fld>
            <a:endParaRPr lang="ja-JP" altLang="en-US" dirty="0"/>
          </a:p>
        </p:txBody>
      </p:sp>
    </p:spTree>
    <p:extLst>
      <p:ext uri="{BB962C8B-B14F-4D97-AF65-F5344CB8AC3E}">
        <p14:creationId xmlns:p14="http://schemas.microsoft.com/office/powerpoint/2010/main" val="7011817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650541" y="2024062"/>
            <a:ext cx="3434493" cy="4459958"/>
          </a:xfrm>
          <a:prstGeom prst="rect">
            <a:avLst/>
          </a:prstGeom>
          <a:ln>
            <a:solidFill>
              <a:schemeClr val="bg1">
                <a:lumMod val="50000"/>
              </a:schemeClr>
            </a:solidFill>
          </a:ln>
        </p:spPr>
      </p:pic>
      <p:sp>
        <p:nvSpPr>
          <p:cNvPr id="5" name="タイトル 4"/>
          <p:cNvSpPr>
            <a:spLocks noGrp="1"/>
          </p:cNvSpPr>
          <p:nvPr>
            <p:ph type="title"/>
          </p:nvPr>
        </p:nvSpPr>
        <p:spPr/>
        <p:txBody>
          <a:bodyPr/>
          <a:lstStyle/>
          <a:p>
            <a:r>
              <a:rPr lang="en-US" altLang="ja-JP" dirty="0" smtClean="0"/>
              <a:t>2-11</a:t>
            </a:r>
            <a:r>
              <a:rPr lang="ja-JP" altLang="en-US" dirty="0" err="1" smtClean="0"/>
              <a:t>．</a:t>
            </a:r>
            <a:r>
              <a:rPr lang="ja-JP" altLang="ja-JP" dirty="0" smtClean="0"/>
              <a:t>予算</a:t>
            </a:r>
            <a:r>
              <a:rPr lang="ja-JP" altLang="ja-JP" dirty="0"/>
              <a:t>要求</a:t>
            </a:r>
            <a:r>
              <a:rPr lang="ja-JP" altLang="ja-JP" dirty="0" smtClean="0"/>
              <a:t>プロセス</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34</a:t>
            </a:fld>
            <a:endParaRPr lang="ja-JP" altLang="en-US" dirty="0"/>
          </a:p>
        </p:txBody>
      </p:sp>
      <p:sp>
        <p:nvSpPr>
          <p:cNvPr id="7" name="テキスト プレースホルダー 6"/>
          <p:cNvSpPr>
            <a:spLocks noGrp="1"/>
          </p:cNvSpPr>
          <p:nvPr>
            <p:ph type="body" sz="quarter" idx="13"/>
          </p:nvPr>
        </p:nvSpPr>
        <p:spPr/>
        <p:txBody>
          <a:bodyPr/>
          <a:lstStyle/>
          <a:p>
            <a:r>
              <a:rPr lang="ja-JP" altLang="en-US" dirty="0"/>
              <a:t>改定前の版では、主に経費の見積りに必要な作業を中心に記載していました。</a:t>
            </a:r>
            <a:endParaRPr lang="en-US" altLang="ja-JP" dirty="0"/>
          </a:p>
          <a:p>
            <a:r>
              <a:rPr lang="ja-JP" altLang="en-US" dirty="0"/>
              <a:t>今回の改定では、予算要求に係る関係者が十分に予算要求内容を確認・調整・予算要求内容及び費用対効果の合理性の判断ができるように、予算要求に必要となる資料を準備することを明記しました。</a:t>
            </a:r>
          </a:p>
        </p:txBody>
      </p:sp>
      <p:sp>
        <p:nvSpPr>
          <p:cNvPr id="16" name="テキスト プレースホルダー 2"/>
          <p:cNvSpPr>
            <a:spLocks noGrp="1"/>
          </p:cNvSpPr>
          <p:nvPr>
            <p:ph type="body" sz="quarter" idx="16"/>
          </p:nvPr>
        </p:nvSpPr>
        <p:spPr/>
        <p:txBody>
          <a:bodyPr/>
          <a:lstStyle/>
          <a:p>
            <a:r>
              <a:rPr lang="zh-TW" altLang="en-US" dirty="0"/>
              <a:t>第３編</a:t>
            </a:r>
            <a:r>
              <a:rPr lang="zh-TW" altLang="en-US" dirty="0" smtClean="0"/>
              <a:t>第</a:t>
            </a:r>
            <a:r>
              <a:rPr lang="ja-JP" altLang="en-US" dirty="0" smtClean="0"/>
              <a:t>３</a:t>
            </a:r>
            <a:r>
              <a:rPr lang="zh-TW" altLang="en-US" dirty="0" smtClean="0"/>
              <a:t>章</a:t>
            </a:r>
            <a:endParaRPr lang="zh-TW" altLang="en-US" dirty="0"/>
          </a:p>
        </p:txBody>
      </p:sp>
      <p:pic>
        <p:nvPicPr>
          <p:cNvPr id="19" name="図 18"/>
          <p:cNvPicPr>
            <a:picLocks noChangeAspect="1"/>
          </p:cNvPicPr>
          <p:nvPr/>
        </p:nvPicPr>
        <p:blipFill rotWithShape="1">
          <a:blip r:embed="rId4"/>
          <a:srcRect l="660" t="989" r="823" b="-1"/>
          <a:stretch/>
        </p:blipFill>
        <p:spPr>
          <a:xfrm>
            <a:off x="4953000" y="2024062"/>
            <a:ext cx="2867025" cy="3708181"/>
          </a:xfrm>
          <a:prstGeom prst="rect">
            <a:avLst/>
          </a:prstGeom>
          <a:ln>
            <a:solidFill>
              <a:schemeClr val="bg1">
                <a:lumMod val="50000"/>
              </a:schemeClr>
            </a:solidFill>
          </a:ln>
        </p:spPr>
      </p:pic>
      <p:pic>
        <p:nvPicPr>
          <p:cNvPr id="20" name="図 19"/>
          <p:cNvPicPr>
            <a:picLocks noChangeAspect="1"/>
          </p:cNvPicPr>
          <p:nvPr/>
        </p:nvPicPr>
        <p:blipFill rotWithShape="1">
          <a:blip r:embed="rId5"/>
          <a:srcRect l="469" t="1127" r="1177"/>
          <a:stretch/>
        </p:blipFill>
        <p:spPr>
          <a:xfrm>
            <a:off x="6657975" y="2276872"/>
            <a:ext cx="2862263" cy="3691768"/>
          </a:xfrm>
          <a:prstGeom prst="rect">
            <a:avLst/>
          </a:prstGeom>
          <a:ln>
            <a:solidFill>
              <a:schemeClr val="bg1">
                <a:lumMod val="50000"/>
              </a:schemeClr>
            </a:solidFill>
          </a:ln>
        </p:spPr>
      </p:pic>
      <p:sp>
        <p:nvSpPr>
          <p:cNvPr id="22" name="角丸四角形 21"/>
          <p:cNvSpPr/>
          <p:nvPr/>
        </p:nvSpPr>
        <p:spPr>
          <a:xfrm>
            <a:off x="6106953" y="1844824"/>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24" name="二等辺三角形 23"/>
          <p:cNvSpPr/>
          <p:nvPr/>
        </p:nvSpPr>
        <p:spPr>
          <a:xfrm rot="5400000">
            <a:off x="3996546" y="3777592"/>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角丸四角形 24"/>
          <p:cNvSpPr/>
          <p:nvPr/>
        </p:nvSpPr>
        <p:spPr>
          <a:xfrm>
            <a:off x="650541" y="2024062"/>
            <a:ext cx="3434493" cy="3977513"/>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15" name="テキスト ボックス 14"/>
          <p:cNvSpPr txBox="1"/>
          <p:nvPr/>
        </p:nvSpPr>
        <p:spPr>
          <a:xfrm>
            <a:off x="480626" y="5229200"/>
            <a:ext cx="8936870" cy="1469588"/>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プロセスの明確化</a:t>
            </a:r>
            <a:r>
              <a:rPr lang="ja-JP" altLang="en-US" sz="1600" b="0" dirty="0" smtClean="0">
                <a:solidFill>
                  <a:schemeClr val="bg1"/>
                </a:solidFill>
                <a:latin typeface="メイリオ" panose="020B0604030504040204" pitchFamily="50" charset="-128"/>
                <a:ea typeface="メイリオ" panose="020B0604030504040204" pitchFamily="50" charset="-128"/>
              </a:rPr>
              <a:t>　　：実際の予算要求プロセスに沿った流れに合わせ、手順を追加</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marL="2244725" indent="-2244725"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準備する資料の見直し</a:t>
            </a:r>
            <a:r>
              <a:rPr lang="ja-JP" altLang="en-US" sz="1600" b="0" dirty="0" smtClean="0">
                <a:solidFill>
                  <a:schemeClr val="bg1"/>
                </a:solidFill>
                <a:latin typeface="メイリオ" panose="020B0604030504040204" pitchFamily="50" charset="-128"/>
                <a:ea typeface="メイリオ" panose="020B0604030504040204" pitchFamily="50" charset="-128"/>
              </a:rPr>
              <a:t>：各府省の事例を参考に、予算要求時に求める資料（</a:t>
            </a:r>
            <a:r>
              <a:rPr lang="en-US" altLang="ja-JP" sz="1600" b="0" dirty="0" smtClean="0">
                <a:solidFill>
                  <a:schemeClr val="bg1"/>
                </a:solidFill>
                <a:latin typeface="メイリオ" panose="020B0604030504040204" pitchFamily="50" charset="-128"/>
                <a:ea typeface="メイリオ" panose="020B0604030504040204" pitchFamily="50" charset="-128"/>
              </a:rPr>
              <a:t>※</a:t>
            </a:r>
            <a:r>
              <a:rPr lang="ja-JP" altLang="en-US" sz="1600" b="0" dirty="0" smtClean="0">
                <a:solidFill>
                  <a:schemeClr val="bg1"/>
                </a:solidFill>
                <a:latin typeface="メイリオ" panose="020B0604030504040204" pitchFamily="50" charset="-128"/>
                <a:ea typeface="メイリオ" panose="020B0604030504040204" pitchFamily="50" charset="-128"/>
              </a:rPr>
              <a:t>）を見直し</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spcBef>
                <a:spcPts val="600"/>
              </a:spcBef>
            </a:pPr>
            <a:r>
              <a:rPr lang="ja-JP" altLang="en-US" b="0" dirty="0" smtClean="0">
                <a:solidFill>
                  <a:schemeClr val="bg1"/>
                </a:solidFill>
                <a:latin typeface="メイリオ" panose="020B0604030504040204" pitchFamily="50" charset="-128"/>
                <a:ea typeface="メイリオ" panose="020B0604030504040204" pitchFamily="50" charset="-128"/>
              </a:rPr>
              <a:t>よりＰＪＭＯの予算要求に関する実務に沿った内容に改定</a:t>
            </a:r>
            <a:r>
              <a:rPr lang="en-US" altLang="ja-JP" b="0" dirty="0" smtClean="0">
                <a:solidFill>
                  <a:schemeClr val="bg1"/>
                </a:solidFill>
                <a:latin typeface="メイリオ" panose="020B0604030504040204" pitchFamily="50" charset="-128"/>
                <a:ea typeface="メイリオ" panose="020B0604030504040204" pitchFamily="50" charset="-128"/>
              </a:rPr>
              <a:t/>
            </a:r>
            <a:br>
              <a:rPr lang="en-US" altLang="ja-JP" b="0" dirty="0" smtClean="0">
                <a:solidFill>
                  <a:schemeClr val="bg1"/>
                </a:solidFill>
                <a:latin typeface="メイリオ" panose="020B0604030504040204" pitchFamily="50" charset="-128"/>
                <a:ea typeface="メイリオ" panose="020B0604030504040204" pitchFamily="50" charset="-128"/>
              </a:rPr>
            </a:br>
            <a:r>
              <a:rPr lang="ja-JP" altLang="en-US" b="0" dirty="0" smtClean="0">
                <a:solidFill>
                  <a:schemeClr val="bg1"/>
                </a:solidFill>
                <a:latin typeface="メイリオ" panose="020B0604030504040204" pitchFamily="50" charset="-128"/>
                <a:ea typeface="メイリオ" panose="020B0604030504040204" pitchFamily="50" charset="-128"/>
              </a:rPr>
              <a:t>（</a:t>
            </a:r>
            <a:r>
              <a:rPr lang="en-US" altLang="ja-JP" b="0" dirty="0" smtClean="0">
                <a:solidFill>
                  <a:schemeClr val="bg1"/>
                </a:solidFill>
                <a:latin typeface="メイリオ" panose="020B0604030504040204" pitchFamily="50" charset="-128"/>
                <a:ea typeface="メイリオ" panose="020B0604030504040204" pitchFamily="50" charset="-128"/>
              </a:rPr>
              <a:t>※</a:t>
            </a:r>
            <a:r>
              <a:rPr lang="ja-JP" altLang="en-US" b="0" dirty="0" smtClean="0">
                <a:solidFill>
                  <a:schemeClr val="bg1"/>
                </a:solidFill>
                <a:latin typeface="メイリオ" panose="020B0604030504040204" pitchFamily="50" charset="-128"/>
                <a:ea typeface="メイリオ" panose="020B0604030504040204" pitchFamily="50" charset="-128"/>
              </a:rPr>
              <a:t>）</a:t>
            </a:r>
            <a:r>
              <a:rPr lang="ja-JP" altLang="en-US" sz="1200" b="0" dirty="0">
                <a:solidFill>
                  <a:schemeClr val="bg1"/>
                </a:solidFill>
                <a:latin typeface="メイリオ" panose="020B0604030504040204" pitchFamily="50" charset="-128"/>
                <a:ea typeface="メイリオ" panose="020B0604030504040204" pitchFamily="50" charset="-128"/>
              </a:rPr>
              <a:t>サービス・業務・情報システムの説明資料、既存情報システムの効果と役割・コスト削減に向けた取り組み</a:t>
            </a:r>
            <a:r>
              <a:rPr lang="ja-JP" altLang="en-US" sz="1200" b="0" dirty="0" smtClean="0">
                <a:solidFill>
                  <a:schemeClr val="bg1"/>
                </a:solidFill>
                <a:latin typeface="メイリオ" panose="020B0604030504040204" pitchFamily="50" charset="-128"/>
                <a:ea typeface="メイリオ" panose="020B0604030504040204" pitchFamily="50" charset="-128"/>
              </a:rPr>
              <a:t>・</a:t>
            </a:r>
            <a:r>
              <a:rPr lang="en-US" altLang="ja-JP" sz="1200" b="0" dirty="0" smtClean="0">
                <a:solidFill>
                  <a:schemeClr val="bg1"/>
                </a:solidFill>
                <a:latin typeface="メイリオ" panose="020B0604030504040204" pitchFamily="50" charset="-128"/>
                <a:ea typeface="メイリオ" panose="020B0604030504040204" pitchFamily="50" charset="-128"/>
              </a:rPr>
              <a:t/>
            </a:r>
            <a:br>
              <a:rPr lang="en-US" altLang="ja-JP" sz="1200" b="0" dirty="0" smtClean="0">
                <a:solidFill>
                  <a:schemeClr val="bg1"/>
                </a:solidFill>
                <a:latin typeface="メイリオ" panose="020B0604030504040204" pitchFamily="50" charset="-128"/>
                <a:ea typeface="メイリオ" panose="020B0604030504040204" pitchFamily="50" charset="-128"/>
              </a:rPr>
            </a:br>
            <a:r>
              <a:rPr lang="ja-JP" altLang="en-US" sz="1200" b="0" dirty="0" smtClean="0">
                <a:solidFill>
                  <a:schemeClr val="bg1"/>
                </a:solidFill>
                <a:latin typeface="メイリオ" panose="020B0604030504040204" pitchFamily="50" charset="-128"/>
                <a:ea typeface="メイリオ" panose="020B0604030504040204" pitchFamily="50" charset="-128"/>
              </a:rPr>
              <a:t>　　　 運用</a:t>
            </a:r>
            <a:r>
              <a:rPr lang="ja-JP" altLang="en-US" sz="1200" b="0" dirty="0">
                <a:solidFill>
                  <a:schemeClr val="bg1"/>
                </a:solidFill>
                <a:latin typeface="メイリオ" panose="020B0604030504040204" pitchFamily="50" charset="-128"/>
                <a:ea typeface="メイリオ" panose="020B0604030504040204" pitchFamily="50" charset="-128"/>
              </a:rPr>
              <a:t>実績・稼働</a:t>
            </a:r>
            <a:r>
              <a:rPr lang="ja-JP" altLang="en-US" sz="1200" b="0" dirty="0" smtClean="0">
                <a:solidFill>
                  <a:schemeClr val="bg1"/>
                </a:solidFill>
                <a:latin typeface="メイリオ" panose="020B0604030504040204" pitchFamily="50" charset="-128"/>
                <a:ea typeface="メイリオ" panose="020B0604030504040204" pitchFamily="50" charset="-128"/>
              </a:rPr>
              <a:t>実績、等</a:t>
            </a:r>
            <a:endParaRPr lang="en-US" altLang="ja-JP" sz="1200" b="0" dirty="0" smtClean="0">
              <a:solidFill>
                <a:schemeClr val="bg1"/>
              </a:solidFill>
              <a:latin typeface="メイリオ" panose="020B0604030504040204" pitchFamily="50" charset="-128"/>
              <a:ea typeface="メイリオ" panose="020B0604030504040204" pitchFamily="50" charset="-128"/>
            </a:endParaRPr>
          </a:p>
        </p:txBody>
      </p:sp>
      <p:sp>
        <p:nvSpPr>
          <p:cNvPr id="21" name="角丸四角形 20"/>
          <p:cNvSpPr/>
          <p:nvPr/>
        </p:nvSpPr>
        <p:spPr>
          <a:xfrm>
            <a:off x="1508101" y="1844824"/>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Tree>
    <p:extLst>
      <p:ext uri="{BB962C8B-B14F-4D97-AF65-F5344CB8AC3E}">
        <p14:creationId xmlns:p14="http://schemas.microsoft.com/office/powerpoint/2010/main" val="492224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ja-JP" altLang="en-US" b="1" dirty="0" smtClean="0"/>
              <a:t>予算要求の活動を計画的に実施する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35</a:t>
            </a:fld>
            <a:endParaRPr lang="ja-JP" altLang="en-US" dirty="0"/>
          </a:p>
        </p:txBody>
      </p:sp>
      <p:sp>
        <p:nvSpPr>
          <p:cNvPr id="4" name="テキスト プレースホルダー 3"/>
          <p:cNvSpPr>
            <a:spLocks noGrp="1"/>
          </p:cNvSpPr>
          <p:nvPr>
            <p:ph type="body" sz="quarter" idx="13"/>
          </p:nvPr>
        </p:nvSpPr>
        <p:spPr/>
        <p:txBody>
          <a:bodyPr/>
          <a:lstStyle/>
          <a:p>
            <a:r>
              <a:rPr lang="ja-JP" altLang="en-US" dirty="0" smtClean="0"/>
              <a:t>第３章</a:t>
            </a:r>
            <a:r>
              <a:rPr lang="en-US" altLang="ja-JP" dirty="0" smtClean="0"/>
              <a:t>Step.</a:t>
            </a:r>
            <a:r>
              <a:rPr lang="ja-JP" altLang="en-US" dirty="0" smtClean="0"/>
              <a:t>２</a:t>
            </a:r>
            <a:r>
              <a:rPr lang="en-US" altLang="ja-JP" dirty="0" smtClean="0"/>
              <a:t>-</a:t>
            </a:r>
            <a:r>
              <a:rPr lang="ja-JP" altLang="en-US" dirty="0" smtClean="0"/>
              <a:t>１</a:t>
            </a:r>
            <a:endParaRPr lang="ja-JP" altLang="en-US" dirty="0"/>
          </a:p>
        </p:txBody>
      </p:sp>
      <p:pic>
        <p:nvPicPr>
          <p:cNvPr id="9" name="Picture"/>
          <p:cNvPicPr>
            <a:picLocks noChangeAspect="1"/>
          </p:cNvPicPr>
          <p:nvPr/>
        </p:nvPicPr>
        <p:blipFill>
          <a:blip r:embed="rId2"/>
          <a:stretch>
            <a:fillRect/>
          </a:stretch>
        </p:blipFill>
        <p:spPr bwMode="auto">
          <a:xfrm>
            <a:off x="2399175" y="1953841"/>
            <a:ext cx="4959048" cy="3987275"/>
          </a:xfrm>
          <a:prstGeom prst="rect">
            <a:avLst/>
          </a:prstGeom>
          <a:noFill/>
          <a:ln w="9525">
            <a:noFill/>
            <a:headEnd/>
            <a:tailEnd/>
          </a:ln>
        </p:spPr>
      </p:pic>
      <p:sp>
        <p:nvSpPr>
          <p:cNvPr id="12" name="テキスト ボックス 11"/>
          <p:cNvSpPr txBox="1"/>
          <p:nvPr/>
        </p:nvSpPr>
        <p:spPr>
          <a:xfrm>
            <a:off x="1640633" y="5733256"/>
            <a:ext cx="6476134" cy="781635"/>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情報システム関係予算の予算要求全体像（例）</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をもとに理解</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（対象の特定、資料の準備、経費の見積り）</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コンテンツ プレースホルダー 2"/>
          <p:cNvSpPr>
            <a:spLocks noGrp="1"/>
          </p:cNvSpPr>
          <p:nvPr>
            <p:ph idx="1"/>
          </p:nvPr>
        </p:nvSpPr>
        <p:spPr>
          <a:xfrm>
            <a:off x="488504" y="945764"/>
            <a:ext cx="9073008" cy="1763156"/>
          </a:xfrm>
        </p:spPr>
        <p:txBody>
          <a:bodyPr/>
          <a:lstStyle/>
          <a:p>
            <a:pPr marL="0" indent="0">
              <a:buNone/>
            </a:pPr>
            <a:r>
              <a:rPr lang="ja-JP" altLang="en-US" dirty="0" smtClean="0"/>
              <a:t>作業の全体像を理解せず予算要求を進めると、作業が期日に間に合わない</a:t>
            </a:r>
            <a:endParaRPr lang="en-US" altLang="ja-JP" dirty="0"/>
          </a:p>
          <a:p>
            <a:pPr marL="254000" lvl="1" indent="0">
              <a:buNone/>
              <a:tabLst>
                <a:tab pos="449263" algn="l"/>
              </a:tabLst>
            </a:pPr>
            <a:r>
              <a:rPr lang="ja-JP" altLang="en-US" dirty="0" smtClean="0"/>
              <a:t>→ 情報システム関係予算として必要な</a:t>
            </a:r>
            <a:r>
              <a:rPr lang="ja-JP" altLang="en-US" b="1" u="sng" dirty="0" smtClean="0"/>
              <a:t>作業と実施時期</a:t>
            </a:r>
            <a:r>
              <a:rPr lang="ja-JP" altLang="en-US" dirty="0" smtClean="0"/>
              <a:t>を事前に把握する</a:t>
            </a:r>
            <a:endParaRPr lang="en-US" altLang="ja-JP" dirty="0" smtClean="0"/>
          </a:p>
          <a:p>
            <a:pPr marL="254000" lvl="1" indent="0">
              <a:buNone/>
              <a:tabLst>
                <a:tab pos="449263" algn="l"/>
              </a:tabLst>
            </a:pPr>
            <a:r>
              <a:rPr lang="ja-JP" altLang="en-US" dirty="0" smtClean="0"/>
              <a:t>→ 予算要求に向けた作業計画を立て、関係者と共有する</a:t>
            </a:r>
            <a:endParaRPr lang="ja-JP" altLang="en-US" dirty="0"/>
          </a:p>
        </p:txBody>
      </p:sp>
    </p:spTree>
    <p:extLst>
      <p:ext uri="{BB962C8B-B14F-4D97-AF65-F5344CB8AC3E}">
        <p14:creationId xmlns:p14="http://schemas.microsoft.com/office/powerpoint/2010/main" val="7453974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ja-JP" altLang="en-US" b="1" dirty="0"/>
              <a:t>詳細</a:t>
            </a:r>
            <a:r>
              <a:rPr lang="ja-JP" altLang="en-US" b="1" dirty="0" smtClean="0"/>
              <a:t>な見積りに基づいたやり取り</a:t>
            </a:r>
            <a:r>
              <a:rPr lang="ja-JP" altLang="en-US" b="1" dirty="0"/>
              <a:t>する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36</a:t>
            </a:fld>
            <a:endParaRPr lang="ja-JP" altLang="en-US" dirty="0"/>
          </a:p>
        </p:txBody>
      </p:sp>
      <p:sp>
        <p:nvSpPr>
          <p:cNvPr id="3" name="コンテンツ プレースホルダー 2"/>
          <p:cNvSpPr>
            <a:spLocks noGrp="1"/>
          </p:cNvSpPr>
          <p:nvPr>
            <p:ph idx="1"/>
          </p:nvPr>
        </p:nvSpPr>
        <p:spPr>
          <a:xfrm>
            <a:off x="488504" y="945764"/>
            <a:ext cx="9073008" cy="1763156"/>
          </a:xfrm>
        </p:spPr>
        <p:txBody>
          <a:bodyPr/>
          <a:lstStyle/>
          <a:p>
            <a:pPr marL="0" indent="0">
              <a:buNone/>
            </a:pPr>
            <a:r>
              <a:rPr lang="ja-JP" altLang="en-US" dirty="0" smtClean="0"/>
              <a:t>見積りの</a:t>
            </a:r>
            <a:r>
              <a:rPr lang="ja-JP" altLang="en-US" dirty="0"/>
              <a:t>内訳</a:t>
            </a:r>
            <a:r>
              <a:rPr lang="ja-JP" altLang="en-US" dirty="0" smtClean="0"/>
              <a:t>が</a:t>
            </a:r>
            <a:r>
              <a:rPr lang="ja-JP" altLang="en-US" dirty="0"/>
              <a:t>ばらばらだと、正しい費用の把握が行えない</a:t>
            </a:r>
            <a:endParaRPr lang="en-US" altLang="ja-JP" dirty="0"/>
          </a:p>
          <a:p>
            <a:pPr marL="254000" lvl="1" indent="0">
              <a:buNone/>
              <a:tabLst>
                <a:tab pos="449263" algn="l"/>
              </a:tabLst>
            </a:pPr>
            <a:r>
              <a:rPr lang="ja-JP" altLang="en-US" b="1" u="sng" dirty="0" smtClean="0"/>
              <a:t>→ 見積りフォーマットの指定</a:t>
            </a:r>
            <a:r>
              <a:rPr lang="ja-JP" altLang="en-US" dirty="0" smtClean="0"/>
              <a:t>により、項目</a:t>
            </a:r>
            <a:r>
              <a:rPr lang="ja-JP" altLang="en-US" dirty="0"/>
              <a:t>の過不足を無く</a:t>
            </a:r>
            <a:r>
              <a:rPr lang="ja-JP" altLang="en-US" dirty="0" smtClean="0"/>
              <a:t>し記載粒度</a:t>
            </a:r>
            <a:r>
              <a:rPr lang="ja-JP" altLang="en-US" dirty="0"/>
              <a:t>を一定に</a:t>
            </a:r>
            <a:r>
              <a:rPr lang="ja-JP" altLang="en-US" dirty="0" smtClean="0"/>
              <a:t>する</a:t>
            </a:r>
            <a:endParaRPr lang="en-US" altLang="ja-JP" dirty="0" smtClean="0"/>
          </a:p>
          <a:p>
            <a:pPr marL="254000" lvl="1" indent="0">
              <a:buNone/>
              <a:tabLst>
                <a:tab pos="449263" algn="l"/>
              </a:tabLst>
            </a:pPr>
            <a:r>
              <a:rPr lang="ja-JP" altLang="en-US" dirty="0" smtClean="0"/>
              <a:t>→ 細かすぎず</a:t>
            </a:r>
            <a:r>
              <a:rPr lang="ja-JP" altLang="en-US" dirty="0"/>
              <a:t>・粗すぎず、発注者・事業者の</a:t>
            </a:r>
            <a:r>
              <a:rPr lang="ja-JP" altLang="en-US" b="1" u="sng" dirty="0"/>
              <a:t>双方の負担を</a:t>
            </a:r>
            <a:r>
              <a:rPr lang="ja-JP" altLang="en-US" b="1" u="sng" dirty="0" smtClean="0"/>
              <a:t>減らす</a:t>
            </a:r>
            <a:endParaRPr lang="ja-JP" altLang="en-US" dirty="0"/>
          </a:p>
        </p:txBody>
      </p:sp>
      <p:sp>
        <p:nvSpPr>
          <p:cNvPr id="4" name="テキスト プレースホルダー 3"/>
          <p:cNvSpPr>
            <a:spLocks noGrp="1"/>
          </p:cNvSpPr>
          <p:nvPr>
            <p:ph type="body" sz="quarter" idx="13"/>
          </p:nvPr>
        </p:nvSpPr>
        <p:spPr/>
        <p:txBody>
          <a:bodyPr/>
          <a:lstStyle/>
          <a:p>
            <a:r>
              <a:rPr kumimoji="1" lang="ja-JP" altLang="en-US" dirty="0" smtClean="0"/>
              <a:t>第</a:t>
            </a:r>
            <a:r>
              <a:rPr lang="ja-JP" altLang="en-US" dirty="0" smtClean="0"/>
              <a:t>３</a:t>
            </a:r>
            <a:r>
              <a:rPr kumimoji="1" lang="ja-JP" altLang="en-US" dirty="0" smtClean="0"/>
              <a:t>章</a:t>
            </a:r>
            <a:r>
              <a:rPr kumimoji="1" lang="en-US" altLang="ja-JP" dirty="0" smtClean="0"/>
              <a:t>Step.</a:t>
            </a:r>
            <a:r>
              <a:rPr kumimoji="1" lang="ja-JP" altLang="en-US" dirty="0" smtClean="0"/>
              <a:t>４</a:t>
            </a:r>
            <a:endParaRPr kumimoji="1" lang="ja-JP" altLang="en-US" dirty="0"/>
          </a:p>
        </p:txBody>
      </p:sp>
      <p:pic>
        <p:nvPicPr>
          <p:cNvPr id="9" name="図 8" descr="C:\Users\masahiro.takeda\Downloads\3-n-n_見積りフォーマットの例.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61127" y="1936926"/>
            <a:ext cx="7383746" cy="1636090"/>
          </a:xfrm>
          <a:prstGeom prst="rect">
            <a:avLst/>
          </a:prstGeom>
          <a:noFill/>
          <a:ln>
            <a:noFill/>
          </a:ln>
        </p:spPr>
      </p:pic>
      <p:sp>
        <p:nvSpPr>
          <p:cNvPr id="10" name="テキスト ボックス 9"/>
          <p:cNvSpPr txBox="1"/>
          <p:nvPr/>
        </p:nvSpPr>
        <p:spPr>
          <a:xfrm>
            <a:off x="2983739" y="3503302"/>
            <a:ext cx="3528390" cy="419301"/>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見積りフォーマット</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の活用</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1" name="図 10"/>
          <p:cNvPicPr>
            <a:picLocks noChangeAspect="1"/>
          </p:cNvPicPr>
          <p:nvPr/>
        </p:nvPicPr>
        <p:blipFill rotWithShape="1">
          <a:blip r:embed="rId3" cstate="print">
            <a:extLst>
              <a:ext uri="{28A0092B-C50C-407E-A947-70E740481C1C}">
                <a14:useLocalDpi xmlns:a14="http://schemas.microsoft.com/office/drawing/2010/main" val="0"/>
              </a:ext>
            </a:extLst>
          </a:blip>
          <a:srcRect b="34921"/>
          <a:stretch/>
        </p:blipFill>
        <p:spPr bwMode="auto">
          <a:xfrm>
            <a:off x="1496616" y="4407015"/>
            <a:ext cx="6135882" cy="1711388"/>
          </a:xfrm>
          <a:prstGeom prst="rect">
            <a:avLst/>
          </a:prstGeom>
          <a:solidFill>
            <a:schemeClr val="bg1"/>
          </a:solidFill>
          <a:ln>
            <a:noFill/>
          </a:ln>
          <a:extLst>
            <a:ext uri="{53640926-AAD7-44D8-BBD7-CCE9431645EC}">
              <a14:shadowObscured xmlns:a14="http://schemas.microsoft.com/office/drawing/2010/main"/>
            </a:ext>
          </a:extLst>
        </p:spPr>
      </p:pic>
      <p:pic>
        <p:nvPicPr>
          <p:cNvPr id="15" name="図 14"/>
          <p:cNvPicPr>
            <a:picLocks noChangeAspect="1"/>
          </p:cNvPicPr>
          <p:nvPr/>
        </p:nvPicPr>
        <p:blipFill rotWithShape="1">
          <a:blip r:embed="rId4" cstate="print">
            <a:extLst>
              <a:ext uri="{28A0092B-C50C-407E-A947-70E740481C1C}">
                <a14:useLocalDpi xmlns:a14="http://schemas.microsoft.com/office/drawing/2010/main" val="0"/>
              </a:ext>
            </a:extLst>
          </a:blip>
          <a:srcRect b="34891"/>
          <a:stretch/>
        </p:blipFill>
        <p:spPr bwMode="auto">
          <a:xfrm>
            <a:off x="2360712" y="4770928"/>
            <a:ext cx="6183828" cy="1754416"/>
          </a:xfrm>
          <a:prstGeom prst="rect">
            <a:avLst/>
          </a:prstGeom>
          <a:solidFill>
            <a:schemeClr val="bg1"/>
          </a:solidFill>
          <a:ln>
            <a:noFill/>
          </a:ln>
          <a:extLst>
            <a:ext uri="{53640926-AAD7-44D8-BBD7-CCE9431645EC}">
              <a14:shadowObscured xmlns:a14="http://schemas.microsoft.com/office/drawing/2010/main"/>
            </a:ext>
          </a:extLst>
        </p:spPr>
      </p:pic>
      <p:sp>
        <p:nvSpPr>
          <p:cNvPr id="18" name="二等辺三角形 17"/>
          <p:cNvSpPr/>
          <p:nvPr/>
        </p:nvSpPr>
        <p:spPr>
          <a:xfrm rot="10800000">
            <a:off x="4099862" y="4017341"/>
            <a:ext cx="1296146" cy="347763"/>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19" name="テキスト ボックス 18"/>
          <p:cNvSpPr txBox="1"/>
          <p:nvPr/>
        </p:nvSpPr>
        <p:spPr>
          <a:xfrm>
            <a:off x="2646723" y="5873868"/>
            <a:ext cx="4202422" cy="674296"/>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見積りフォーマットにあわせて、明細を記載する（一式、まとめの排除）</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5225620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ja-JP" altLang="en-US" b="1" dirty="0" smtClean="0"/>
              <a:t>観点を理解してコストを削減する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37</a:t>
            </a:fld>
            <a:endParaRPr lang="ja-JP" altLang="en-US" dirty="0"/>
          </a:p>
        </p:txBody>
      </p:sp>
      <p:sp>
        <p:nvSpPr>
          <p:cNvPr id="4" name="テキスト プレースホルダー 3"/>
          <p:cNvSpPr>
            <a:spLocks noGrp="1"/>
          </p:cNvSpPr>
          <p:nvPr>
            <p:ph type="body" sz="quarter" idx="13"/>
          </p:nvPr>
        </p:nvSpPr>
        <p:spPr/>
        <p:txBody>
          <a:bodyPr/>
          <a:lstStyle/>
          <a:p>
            <a:r>
              <a:rPr lang="ja-JP" altLang="en-US" dirty="0"/>
              <a:t>第３章</a:t>
            </a:r>
            <a:r>
              <a:rPr lang="en-US" altLang="ja-JP" dirty="0" smtClean="0"/>
              <a:t>Step.</a:t>
            </a:r>
            <a:r>
              <a:rPr lang="ja-JP" altLang="en-US" dirty="0" smtClean="0"/>
              <a:t>２</a:t>
            </a:r>
            <a:r>
              <a:rPr lang="en-US" altLang="ja-JP" dirty="0" smtClean="0"/>
              <a:t>-</a:t>
            </a:r>
            <a:r>
              <a:rPr lang="ja-JP" altLang="en-US" dirty="0"/>
              <a:t>３</a:t>
            </a:r>
          </a:p>
        </p:txBody>
      </p:sp>
      <p:pic>
        <p:nvPicPr>
          <p:cNvPr id="15" name="図 14"/>
          <p:cNvPicPr>
            <a:picLocks noChangeAspect="1"/>
          </p:cNvPicPr>
          <p:nvPr/>
        </p:nvPicPr>
        <p:blipFill>
          <a:blip r:embed="rId2"/>
          <a:stretch>
            <a:fillRect/>
          </a:stretch>
        </p:blipFill>
        <p:spPr>
          <a:xfrm>
            <a:off x="2787998" y="1916832"/>
            <a:ext cx="4297203" cy="3672408"/>
          </a:xfrm>
          <a:prstGeom prst="rect">
            <a:avLst/>
          </a:prstGeom>
        </p:spPr>
      </p:pic>
      <p:sp>
        <p:nvSpPr>
          <p:cNvPr id="7" name="コンテンツ プレースホルダー 2"/>
          <p:cNvSpPr>
            <a:spLocks noGrp="1"/>
          </p:cNvSpPr>
          <p:nvPr>
            <p:ph idx="1"/>
          </p:nvPr>
        </p:nvSpPr>
        <p:spPr>
          <a:xfrm>
            <a:off x="488504" y="945764"/>
            <a:ext cx="9073008" cy="1763156"/>
          </a:xfrm>
        </p:spPr>
        <p:txBody>
          <a:bodyPr/>
          <a:lstStyle/>
          <a:p>
            <a:pPr marL="0" indent="0">
              <a:buNone/>
            </a:pPr>
            <a:r>
              <a:rPr lang="ja-JP" altLang="en-US" dirty="0" smtClean="0"/>
              <a:t>現状維持や入手した見積りのまま何も</a:t>
            </a:r>
            <a:r>
              <a:rPr lang="ja-JP" altLang="en-US" dirty="0"/>
              <a:t>チェック</a:t>
            </a:r>
            <a:r>
              <a:rPr lang="ja-JP" altLang="en-US" dirty="0" smtClean="0"/>
              <a:t>しないと、高コストになる</a:t>
            </a:r>
            <a:endParaRPr lang="en-US" altLang="ja-JP" dirty="0"/>
          </a:p>
          <a:p>
            <a:pPr marL="538163" lvl="1">
              <a:tabLst>
                <a:tab pos="449263" algn="l"/>
              </a:tabLst>
            </a:pPr>
            <a:r>
              <a:rPr lang="ja-JP" altLang="en-US" dirty="0" smtClean="0"/>
              <a:t>情報システムを新規導入するのであれば予算要求内容に対して、情報</a:t>
            </a:r>
            <a:r>
              <a:rPr lang="ja-JP" altLang="en-US" dirty="0"/>
              <a:t>システムが導入済みであれば見積り依頼前に現在の状況に対して</a:t>
            </a:r>
            <a:r>
              <a:rPr lang="ja-JP" altLang="en-US" dirty="0" smtClean="0"/>
              <a:t>、</a:t>
            </a:r>
            <a:r>
              <a:rPr lang="ja-JP" altLang="en-US" b="1" u="sng" dirty="0" smtClean="0"/>
              <a:t>削減余地をチェック</a:t>
            </a:r>
            <a:r>
              <a:rPr lang="ja-JP" altLang="en-US" dirty="0" smtClean="0"/>
              <a:t>する</a:t>
            </a:r>
            <a:endParaRPr lang="ja-JP" altLang="en-US" dirty="0"/>
          </a:p>
        </p:txBody>
      </p:sp>
      <p:sp>
        <p:nvSpPr>
          <p:cNvPr id="8" name="テキスト ボックス 7"/>
          <p:cNvSpPr txBox="1"/>
          <p:nvPr/>
        </p:nvSpPr>
        <p:spPr>
          <a:xfrm>
            <a:off x="1136576" y="5673995"/>
            <a:ext cx="7600046" cy="851349"/>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コスト削減観点</a:t>
            </a:r>
            <a:r>
              <a:rPr lang="ja-JP" altLang="en-US" sz="1800" b="0"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の活用</a:t>
            </a:r>
            <a:r>
              <a:rPr lang="en-US" altLang="ja-JP" sz="1800" b="0"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r>
            <a:br>
              <a:rPr lang="en-US" altLang="ja-JP" sz="1800" b="0"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 </a:t>
            </a:r>
            <a:r>
              <a:rPr lang="ja-JP" altLang="en-US"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ハードウェア・ソフトウェアのコスト削減観点、</a:t>
            </a:r>
            <a:r>
              <a:rPr lang="en-US" altLang="ja-JP"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B. </a:t>
            </a:r>
            <a:r>
              <a:rPr lang="ja-JP" altLang="en-US"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アプリケーションのコスト削減</a:t>
            </a:r>
            <a:r>
              <a:rPr lang="ja-JP" altLang="en-US"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観点、</a:t>
            </a:r>
            <a:r>
              <a:rPr lang="en-US" altLang="ja-JP"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C. </a:t>
            </a:r>
            <a:r>
              <a:rPr lang="ja-JP" altLang="en-US"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運用業務のコスト削減</a:t>
            </a:r>
            <a:r>
              <a:rPr lang="ja-JP" altLang="en-US"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観点、</a:t>
            </a:r>
            <a:r>
              <a:rPr lang="en-US" altLang="ja-JP"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D. </a:t>
            </a:r>
            <a:r>
              <a:rPr lang="ja-JP" altLang="en-US"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その他のコスト削減観点）</a:t>
            </a:r>
            <a:endParaRPr lang="en-US" altLang="ja-JP"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2871135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第３編 </a:t>
            </a:r>
            <a:r>
              <a:rPr lang="ja-JP" altLang="en-US" sz="3200" dirty="0" smtClean="0"/>
              <a:t>第４章 サービス</a:t>
            </a:r>
            <a:r>
              <a:rPr lang="ja-JP" altLang="en-US" sz="3200" dirty="0"/>
              <a:t>・業務企画</a:t>
            </a:r>
            <a:endParaRPr kumimoji="1" lang="ja-JP" altLang="en-US" sz="3200" dirty="0"/>
          </a:p>
        </p:txBody>
      </p:sp>
      <p:sp>
        <p:nvSpPr>
          <p:cNvPr id="5" name="テキスト プレースホルダー 4"/>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38</a:t>
            </a:fld>
            <a:endParaRPr lang="ja-JP" altLang="en-US" dirty="0"/>
          </a:p>
        </p:txBody>
      </p:sp>
    </p:spTree>
    <p:extLst>
      <p:ext uri="{BB962C8B-B14F-4D97-AF65-F5344CB8AC3E}">
        <p14:creationId xmlns:p14="http://schemas.microsoft.com/office/powerpoint/2010/main" val="26903084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4947542" y="2078588"/>
            <a:ext cx="3332775" cy="4300692"/>
          </a:xfrm>
          <a:prstGeom prst="rect">
            <a:avLst/>
          </a:prstGeom>
          <a:ln>
            <a:solidFill>
              <a:schemeClr val="bg1">
                <a:lumMod val="50000"/>
              </a:schemeClr>
            </a:solidFill>
          </a:ln>
        </p:spPr>
      </p:pic>
      <p:sp>
        <p:nvSpPr>
          <p:cNvPr id="5" name="タイトル 4"/>
          <p:cNvSpPr>
            <a:spLocks noGrp="1"/>
          </p:cNvSpPr>
          <p:nvPr>
            <p:ph type="title"/>
          </p:nvPr>
        </p:nvSpPr>
        <p:spPr/>
        <p:txBody>
          <a:bodyPr/>
          <a:lstStyle/>
          <a:p>
            <a:r>
              <a:rPr lang="en-US" altLang="ja-JP" dirty="0" smtClean="0"/>
              <a:t>2-12</a:t>
            </a:r>
            <a:r>
              <a:rPr lang="ja-JP" altLang="en-US" dirty="0" err="1" smtClean="0"/>
              <a:t>．</a:t>
            </a:r>
            <a:r>
              <a:rPr lang="ja-JP" altLang="ja-JP" dirty="0" smtClean="0"/>
              <a:t>サービス</a:t>
            </a:r>
            <a:r>
              <a:rPr lang="ja-JP" altLang="ja-JP" dirty="0"/>
              <a:t>・業務</a:t>
            </a:r>
            <a:r>
              <a:rPr lang="ja-JP" altLang="ja-JP" dirty="0" smtClean="0"/>
              <a:t>企画</a:t>
            </a:r>
            <a:r>
              <a:rPr lang="ja-JP" altLang="en-US" dirty="0" smtClean="0"/>
              <a:t>プロセス</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39</a:t>
            </a:fld>
            <a:endParaRPr lang="ja-JP" altLang="en-US" dirty="0"/>
          </a:p>
        </p:txBody>
      </p:sp>
      <p:sp>
        <p:nvSpPr>
          <p:cNvPr id="3" name="テキスト プレースホルダー 2"/>
          <p:cNvSpPr>
            <a:spLocks noGrp="1"/>
          </p:cNvSpPr>
          <p:nvPr>
            <p:ph type="body" sz="quarter" idx="13"/>
          </p:nvPr>
        </p:nvSpPr>
        <p:spPr/>
        <p:txBody>
          <a:bodyPr anchor="t">
            <a:noAutofit/>
          </a:bodyPr>
          <a:lstStyle/>
          <a:p>
            <a:r>
              <a:rPr lang="ja-JP" altLang="en-US" dirty="0" smtClean="0">
                <a:latin typeface="+mn-ea"/>
              </a:rPr>
              <a:t>改定前の版では、</a:t>
            </a:r>
            <a:r>
              <a:rPr lang="ja-JP" altLang="ja-JP" dirty="0" smtClean="0">
                <a:latin typeface="+mn-ea"/>
              </a:rPr>
              <a:t>「業務の見直し」</a:t>
            </a:r>
            <a:r>
              <a:rPr lang="ja-JP" altLang="en-US" dirty="0" smtClean="0">
                <a:latin typeface="+mn-ea"/>
              </a:rPr>
              <a:t>という章名称で、職員視点での活動に軸足が置かれていました。</a:t>
            </a:r>
            <a:endParaRPr lang="en-US" altLang="ja-JP" dirty="0" smtClean="0">
              <a:latin typeface="+mn-ea"/>
            </a:endParaRPr>
          </a:p>
          <a:p>
            <a:r>
              <a:rPr lang="ja-JP" altLang="en-US" dirty="0" smtClean="0">
                <a:latin typeface="+mn-ea"/>
              </a:rPr>
              <a:t>今回の改定で</a:t>
            </a:r>
            <a:r>
              <a:rPr lang="ja-JP" altLang="ja-JP" dirty="0" smtClean="0">
                <a:latin typeface="+mn-ea"/>
              </a:rPr>
              <a:t>、利用者中心の行政サービスを提供する観点</a:t>
            </a:r>
            <a:r>
              <a:rPr lang="ja-JP" altLang="en-US" dirty="0" smtClean="0">
                <a:latin typeface="+mn-ea"/>
              </a:rPr>
              <a:t>に基づき</a:t>
            </a:r>
            <a:r>
              <a:rPr lang="ja-JP" altLang="ja-JP" dirty="0" smtClean="0">
                <a:latin typeface="+mn-ea"/>
              </a:rPr>
              <a:t>「サービス・業務企画」に名称変更し</a:t>
            </a:r>
            <a:r>
              <a:rPr lang="ja-JP" altLang="en-US" dirty="0" smtClean="0">
                <a:latin typeface="+mn-ea"/>
              </a:rPr>
              <a:t>、</a:t>
            </a:r>
            <a:r>
              <a:rPr lang="ja-JP" altLang="ja-JP" dirty="0" smtClean="0">
                <a:latin typeface="+mn-ea"/>
              </a:rPr>
              <a:t>利用者中心のサービスデザイン思考に基づいた検討を行うため</a:t>
            </a:r>
            <a:r>
              <a:rPr lang="ja-JP" altLang="en-US" dirty="0" smtClean="0">
                <a:latin typeface="+mn-ea"/>
              </a:rPr>
              <a:t>の作業を</a:t>
            </a:r>
            <a:r>
              <a:rPr lang="ja-JP" altLang="ja-JP" dirty="0" smtClean="0">
                <a:latin typeface="+mn-ea"/>
              </a:rPr>
              <a:t>追加しました。</a:t>
            </a:r>
            <a:endParaRPr lang="ja-JP" altLang="ja-JP" dirty="0">
              <a:latin typeface="+mn-ea"/>
            </a:endParaRPr>
          </a:p>
        </p:txBody>
      </p:sp>
      <p:sp>
        <p:nvSpPr>
          <p:cNvPr id="17" name="テキスト プレースホルダー 2"/>
          <p:cNvSpPr>
            <a:spLocks noGrp="1"/>
          </p:cNvSpPr>
          <p:nvPr>
            <p:ph type="body" sz="quarter" idx="16"/>
          </p:nvPr>
        </p:nvSpPr>
        <p:spPr/>
        <p:txBody>
          <a:bodyPr/>
          <a:lstStyle/>
          <a:p>
            <a:r>
              <a:rPr lang="zh-TW" altLang="en-US" dirty="0"/>
              <a:t>第３</a:t>
            </a:r>
            <a:r>
              <a:rPr lang="zh-TW" altLang="en-US" dirty="0" smtClean="0"/>
              <a:t>編第</a:t>
            </a:r>
            <a:r>
              <a:rPr lang="ja-JP" altLang="en-US" dirty="0"/>
              <a:t>４</a:t>
            </a:r>
            <a:r>
              <a:rPr lang="zh-TW" altLang="en-US" dirty="0" smtClean="0"/>
              <a:t>章</a:t>
            </a:r>
            <a:endParaRPr lang="zh-TW" altLang="en-US" dirty="0"/>
          </a:p>
          <a:p>
            <a:endParaRPr kumimoji="1" lang="ja-JP" altLang="en-US" dirty="0"/>
          </a:p>
        </p:txBody>
      </p:sp>
      <p:sp>
        <p:nvSpPr>
          <p:cNvPr id="20" name="Freeform 490"/>
          <p:cNvSpPr>
            <a:spLocks/>
          </p:cNvSpPr>
          <p:nvPr/>
        </p:nvSpPr>
        <p:spPr bwMode="auto">
          <a:xfrm>
            <a:off x="448651" y="6318088"/>
            <a:ext cx="4216093" cy="73025"/>
          </a:xfrm>
          <a:custGeom>
            <a:avLst/>
            <a:gdLst>
              <a:gd name="T0" fmla="*/ 0 w 2903"/>
              <a:gd name="T1" fmla="*/ 91 h 91"/>
              <a:gd name="T2" fmla="*/ 181 w 2903"/>
              <a:gd name="T3" fmla="*/ 0 h 91"/>
              <a:gd name="T4" fmla="*/ 363 w 2903"/>
              <a:gd name="T5" fmla="*/ 91 h 91"/>
              <a:gd name="T6" fmla="*/ 544 w 2903"/>
              <a:gd name="T7" fmla="*/ 0 h 91"/>
              <a:gd name="T8" fmla="*/ 726 w 2903"/>
              <a:gd name="T9" fmla="*/ 91 h 91"/>
              <a:gd name="T10" fmla="*/ 907 w 2903"/>
              <a:gd name="T11" fmla="*/ 0 h 91"/>
              <a:gd name="T12" fmla="*/ 1089 w 2903"/>
              <a:gd name="T13" fmla="*/ 91 h 91"/>
              <a:gd name="T14" fmla="*/ 1270 w 2903"/>
              <a:gd name="T15" fmla="*/ 0 h 91"/>
              <a:gd name="T16" fmla="*/ 1451 w 2903"/>
              <a:gd name="T17" fmla="*/ 91 h 91"/>
              <a:gd name="T18" fmla="*/ 1633 w 2903"/>
              <a:gd name="T19" fmla="*/ 0 h 91"/>
              <a:gd name="T20" fmla="*/ 1814 w 2903"/>
              <a:gd name="T21" fmla="*/ 91 h 91"/>
              <a:gd name="T22" fmla="*/ 1996 w 2903"/>
              <a:gd name="T23" fmla="*/ 0 h 91"/>
              <a:gd name="T24" fmla="*/ 2177 w 2903"/>
              <a:gd name="T25" fmla="*/ 91 h 91"/>
              <a:gd name="T26" fmla="*/ 2359 w 2903"/>
              <a:gd name="T27" fmla="*/ 0 h 91"/>
              <a:gd name="T28" fmla="*/ 2540 w 2903"/>
              <a:gd name="T29" fmla="*/ 91 h 91"/>
              <a:gd name="T30" fmla="*/ 2722 w 2903"/>
              <a:gd name="T31" fmla="*/ 0 h 91"/>
              <a:gd name="T32" fmla="*/ 2903 w 2903"/>
              <a:gd name="T3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03" h="91">
                <a:moveTo>
                  <a:pt x="0" y="91"/>
                </a:moveTo>
                <a:cubicBezTo>
                  <a:pt x="60" y="45"/>
                  <a:pt x="121" y="0"/>
                  <a:pt x="181" y="0"/>
                </a:cubicBezTo>
                <a:cubicBezTo>
                  <a:pt x="241" y="0"/>
                  <a:pt x="303" y="91"/>
                  <a:pt x="363" y="91"/>
                </a:cubicBezTo>
                <a:cubicBezTo>
                  <a:pt x="423" y="91"/>
                  <a:pt x="484" y="0"/>
                  <a:pt x="544" y="0"/>
                </a:cubicBezTo>
                <a:cubicBezTo>
                  <a:pt x="604" y="0"/>
                  <a:pt x="666" y="91"/>
                  <a:pt x="726" y="91"/>
                </a:cubicBezTo>
                <a:cubicBezTo>
                  <a:pt x="786" y="91"/>
                  <a:pt x="847" y="0"/>
                  <a:pt x="907" y="0"/>
                </a:cubicBezTo>
                <a:cubicBezTo>
                  <a:pt x="967" y="0"/>
                  <a:pt x="1029" y="91"/>
                  <a:pt x="1089" y="91"/>
                </a:cubicBezTo>
                <a:cubicBezTo>
                  <a:pt x="1149" y="91"/>
                  <a:pt x="1210" y="0"/>
                  <a:pt x="1270" y="0"/>
                </a:cubicBezTo>
                <a:cubicBezTo>
                  <a:pt x="1330" y="0"/>
                  <a:pt x="1391" y="91"/>
                  <a:pt x="1451" y="91"/>
                </a:cubicBezTo>
                <a:cubicBezTo>
                  <a:pt x="1511" y="91"/>
                  <a:pt x="1573" y="0"/>
                  <a:pt x="1633" y="0"/>
                </a:cubicBezTo>
                <a:cubicBezTo>
                  <a:pt x="1693" y="0"/>
                  <a:pt x="1754" y="91"/>
                  <a:pt x="1814" y="91"/>
                </a:cubicBezTo>
                <a:cubicBezTo>
                  <a:pt x="1874" y="91"/>
                  <a:pt x="1936" y="0"/>
                  <a:pt x="1996" y="0"/>
                </a:cubicBezTo>
                <a:cubicBezTo>
                  <a:pt x="2056" y="0"/>
                  <a:pt x="2117" y="91"/>
                  <a:pt x="2177" y="91"/>
                </a:cubicBezTo>
                <a:cubicBezTo>
                  <a:pt x="2237" y="91"/>
                  <a:pt x="2299" y="0"/>
                  <a:pt x="2359" y="0"/>
                </a:cubicBezTo>
                <a:cubicBezTo>
                  <a:pt x="2419" y="0"/>
                  <a:pt x="2480" y="91"/>
                  <a:pt x="2540" y="91"/>
                </a:cubicBezTo>
                <a:cubicBezTo>
                  <a:pt x="2600" y="91"/>
                  <a:pt x="2662" y="0"/>
                  <a:pt x="2722" y="0"/>
                </a:cubicBezTo>
                <a:cubicBezTo>
                  <a:pt x="2782" y="0"/>
                  <a:pt x="2842" y="45"/>
                  <a:pt x="2903" y="91"/>
                </a:cubicBezTo>
              </a:path>
            </a:pathLst>
          </a:custGeom>
          <a:solidFill>
            <a:schemeClr val="bg1"/>
          </a:solidFill>
          <a:ln w="12700">
            <a:solidFill>
              <a:schemeClr val="tx1"/>
            </a:solidFill>
            <a:round/>
            <a:headEnd/>
            <a:tailEnd/>
          </a:ln>
          <a:effectLst/>
          <a:extLst/>
        </p:spPr>
        <p:txBody>
          <a:bodyPr/>
          <a:lstStyle/>
          <a:p>
            <a:endParaRPr lang="ja-JP" altLang="en-US"/>
          </a:p>
        </p:txBody>
      </p:sp>
      <p:pic>
        <p:nvPicPr>
          <p:cNvPr id="21" name="図 20"/>
          <p:cNvPicPr>
            <a:picLocks noChangeAspect="1"/>
          </p:cNvPicPr>
          <p:nvPr/>
        </p:nvPicPr>
        <p:blipFill>
          <a:blip r:embed="rId4"/>
          <a:stretch>
            <a:fillRect/>
          </a:stretch>
        </p:blipFill>
        <p:spPr>
          <a:xfrm>
            <a:off x="448651" y="2078588"/>
            <a:ext cx="3403434" cy="4245374"/>
          </a:xfrm>
          <a:prstGeom prst="rect">
            <a:avLst/>
          </a:prstGeom>
          <a:ln>
            <a:solidFill>
              <a:schemeClr val="bg1">
                <a:lumMod val="50000"/>
              </a:schemeClr>
            </a:solidFill>
          </a:ln>
        </p:spPr>
      </p:pic>
      <p:pic>
        <p:nvPicPr>
          <p:cNvPr id="22" name="図 21"/>
          <p:cNvPicPr>
            <a:picLocks noChangeAspect="1"/>
          </p:cNvPicPr>
          <p:nvPr/>
        </p:nvPicPr>
        <p:blipFill>
          <a:blip r:embed="rId5"/>
          <a:stretch>
            <a:fillRect/>
          </a:stretch>
        </p:blipFill>
        <p:spPr>
          <a:xfrm>
            <a:off x="1426776" y="4221088"/>
            <a:ext cx="3181393" cy="1666444"/>
          </a:xfrm>
          <a:prstGeom prst="rect">
            <a:avLst/>
          </a:prstGeom>
          <a:ln>
            <a:solidFill>
              <a:schemeClr val="bg1">
                <a:lumMod val="50000"/>
              </a:schemeClr>
            </a:solidFill>
          </a:ln>
        </p:spPr>
      </p:pic>
      <p:pic>
        <p:nvPicPr>
          <p:cNvPr id="24" name="図 23"/>
          <p:cNvPicPr>
            <a:picLocks noChangeAspect="1"/>
          </p:cNvPicPr>
          <p:nvPr/>
        </p:nvPicPr>
        <p:blipFill>
          <a:blip r:embed="rId6"/>
          <a:stretch>
            <a:fillRect/>
          </a:stretch>
        </p:blipFill>
        <p:spPr>
          <a:xfrm>
            <a:off x="6224987" y="3503558"/>
            <a:ext cx="3332775" cy="3075086"/>
          </a:xfrm>
          <a:prstGeom prst="rect">
            <a:avLst/>
          </a:prstGeom>
          <a:ln>
            <a:solidFill>
              <a:schemeClr val="bg1">
                <a:lumMod val="50000"/>
              </a:schemeClr>
            </a:solidFill>
          </a:ln>
        </p:spPr>
      </p:pic>
      <p:sp>
        <p:nvSpPr>
          <p:cNvPr id="26" name="角丸四角形 25"/>
          <p:cNvSpPr/>
          <p:nvPr/>
        </p:nvSpPr>
        <p:spPr>
          <a:xfrm>
            <a:off x="1250238" y="1916832"/>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27" name="角丸四角形 26"/>
          <p:cNvSpPr/>
          <p:nvPr/>
        </p:nvSpPr>
        <p:spPr>
          <a:xfrm>
            <a:off x="6163182" y="1916832"/>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28" name="二等辺三角形 27"/>
          <p:cNvSpPr/>
          <p:nvPr/>
        </p:nvSpPr>
        <p:spPr>
          <a:xfrm rot="5400000">
            <a:off x="3941961" y="3476163"/>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484565" y="5344323"/>
            <a:ext cx="8936870" cy="1325037"/>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心構えと視点</a:t>
            </a:r>
            <a:r>
              <a:rPr lang="ja-JP" altLang="en-US" sz="1600" b="0" dirty="0" smtClean="0">
                <a:solidFill>
                  <a:schemeClr val="bg1"/>
                </a:solidFill>
                <a:latin typeface="メイリオ" panose="020B0604030504040204" pitchFamily="50" charset="-128"/>
                <a:ea typeface="メイリオ" panose="020B0604030504040204" pitchFamily="50" charset="-128"/>
              </a:rPr>
              <a:t>　：利用者視点を推進するため、</a:t>
            </a:r>
            <a:r>
              <a:rPr lang="ja-JP" altLang="en-US" sz="1600" u="sng" dirty="0" smtClean="0">
                <a:solidFill>
                  <a:schemeClr val="bg1"/>
                </a:solidFill>
                <a:latin typeface="メイリオ" panose="020B0604030504040204" pitchFamily="50" charset="-128"/>
                <a:ea typeface="メイリオ" panose="020B0604030504040204" pitchFamily="50" charset="-128"/>
              </a:rPr>
              <a:t>サービス設計</a:t>
            </a:r>
            <a:r>
              <a:rPr lang="en-US" altLang="ja-JP" sz="1600" u="sng" dirty="0" smtClean="0">
                <a:solidFill>
                  <a:schemeClr val="bg1"/>
                </a:solidFill>
                <a:latin typeface="メイリオ" panose="020B0604030504040204" pitchFamily="50" charset="-128"/>
                <a:ea typeface="メイリオ" panose="020B0604030504040204" pitchFamily="50" charset="-128"/>
              </a:rPr>
              <a:t>12</a:t>
            </a:r>
            <a:r>
              <a:rPr lang="ja-JP" altLang="en-US" sz="1600" u="sng" dirty="0" smtClean="0">
                <a:solidFill>
                  <a:schemeClr val="bg1"/>
                </a:solidFill>
                <a:latin typeface="メイリオ" panose="020B0604030504040204" pitchFamily="50" charset="-128"/>
                <a:ea typeface="メイリオ" panose="020B0604030504040204" pitchFamily="50" charset="-128"/>
              </a:rPr>
              <a:t>箇条</a:t>
            </a:r>
            <a:r>
              <a:rPr lang="ja-JP" altLang="en-US" sz="1600" b="0" dirty="0" smtClean="0">
                <a:solidFill>
                  <a:schemeClr val="bg1"/>
                </a:solidFill>
                <a:latin typeface="メイリオ" panose="020B0604030504040204" pitchFamily="50" charset="-128"/>
                <a:ea typeface="メイリオ" panose="020B0604030504040204" pitchFamily="50" charset="-128"/>
              </a:rPr>
              <a:t>を記載</a:t>
            </a:r>
            <a:endParaRPr lang="en-US" altLang="ja-JP" sz="1600"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把握と分析・企画内容の検討：サービスデザイン思考を踏まえて、</a:t>
            </a:r>
            <a:r>
              <a:rPr lang="ja-JP" altLang="en-US" sz="1600" u="sng" dirty="0" smtClean="0">
                <a:solidFill>
                  <a:schemeClr val="bg1"/>
                </a:solidFill>
                <a:latin typeface="メイリオ" panose="020B0604030504040204" pitchFamily="50" charset="-128"/>
                <a:ea typeface="メイリオ" panose="020B0604030504040204" pitchFamily="50" charset="-128"/>
              </a:rPr>
              <a:t>分析や企画内容を補強</a:t>
            </a:r>
            <a:endParaRPr lang="en-US" altLang="ja-JP" sz="1600" u="sng"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軌道</a:t>
            </a:r>
            <a:r>
              <a:rPr lang="ja-JP" altLang="en-US" sz="1600" dirty="0">
                <a:solidFill>
                  <a:schemeClr val="bg1"/>
                </a:solidFill>
                <a:latin typeface="メイリオ" panose="020B0604030504040204" pitchFamily="50" charset="-128"/>
                <a:ea typeface="メイリオ" panose="020B0604030504040204" pitchFamily="50" charset="-128"/>
              </a:rPr>
              <a:t>修正</a:t>
            </a:r>
            <a:r>
              <a:rPr lang="ja-JP" altLang="en-US" sz="1600" b="0" dirty="0" smtClean="0">
                <a:solidFill>
                  <a:schemeClr val="bg1"/>
                </a:solidFill>
                <a:latin typeface="メイリオ" panose="020B0604030504040204" pitchFamily="50" charset="-128"/>
                <a:ea typeface="メイリオ" panose="020B0604030504040204" pitchFamily="50" charset="-128"/>
              </a:rPr>
              <a:t>　　　：</a:t>
            </a:r>
            <a:r>
              <a:rPr lang="ja-JP" altLang="en-US" sz="1600" b="0" dirty="0">
                <a:solidFill>
                  <a:schemeClr val="bg1"/>
                </a:solidFill>
                <a:latin typeface="メイリオ" panose="020B0604030504040204" pitchFamily="50" charset="-128"/>
                <a:ea typeface="メイリオ" panose="020B0604030504040204" pitchFamily="50" charset="-128"/>
              </a:rPr>
              <a:t>分析</a:t>
            </a:r>
            <a:r>
              <a:rPr lang="ja-JP" altLang="en-US" sz="1600" b="0" dirty="0" smtClean="0">
                <a:solidFill>
                  <a:schemeClr val="bg1"/>
                </a:solidFill>
                <a:latin typeface="メイリオ" panose="020B0604030504040204" pitchFamily="50" charset="-128"/>
                <a:ea typeface="メイリオ" panose="020B0604030504040204" pitchFamily="50" charset="-128"/>
              </a:rPr>
              <a:t>や企画結果を踏まえた</a:t>
            </a:r>
            <a:r>
              <a:rPr lang="ja-JP" altLang="en-US" sz="1600" u="sng" dirty="0" smtClean="0">
                <a:solidFill>
                  <a:schemeClr val="bg1"/>
                </a:solidFill>
                <a:latin typeface="メイリオ" panose="020B0604030504040204" pitchFamily="50" charset="-128"/>
                <a:ea typeface="メイリオ" panose="020B0604030504040204" pitchFamily="50" charset="-128"/>
              </a:rPr>
              <a:t>プロジェクトの方向性の修正</a:t>
            </a:r>
            <a:endParaRPr lang="en-US" altLang="ja-JP" u="sng" dirty="0" smtClean="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97793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kumimoji="1" lang="ja-JP" altLang="en-US" b="1" dirty="0" smtClean="0"/>
              <a:t>サービス・業務企画の開始準備</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40</a:t>
            </a:fld>
            <a:endParaRPr lang="ja-JP" altLang="en-US" dirty="0"/>
          </a:p>
        </p:txBody>
      </p:sp>
      <p:sp>
        <p:nvSpPr>
          <p:cNvPr id="4" name="コンテンツ プレースホルダー 3"/>
          <p:cNvSpPr>
            <a:spLocks noGrp="1"/>
          </p:cNvSpPr>
          <p:nvPr>
            <p:ph idx="1"/>
          </p:nvPr>
        </p:nvSpPr>
        <p:spPr>
          <a:xfrm>
            <a:off x="488504" y="945764"/>
            <a:ext cx="3168352" cy="2827180"/>
          </a:xfrm>
        </p:spPr>
        <p:txBody>
          <a:bodyPr/>
          <a:lstStyle/>
          <a:p>
            <a:pPr marL="0" indent="0">
              <a:lnSpc>
                <a:spcPct val="120000"/>
              </a:lnSpc>
              <a:buNone/>
            </a:pPr>
            <a:r>
              <a:rPr lang="ja-JP" altLang="en-US" sz="1800" dirty="0" smtClean="0"/>
              <a:t>利用者</a:t>
            </a:r>
            <a:r>
              <a:rPr lang="ja-JP" altLang="en-US" sz="1800" dirty="0"/>
              <a:t>中心の行政サービスを提供し、プロジェクトを成功に導くため</a:t>
            </a:r>
            <a:r>
              <a:rPr lang="ja-JP" altLang="en-US" sz="1800" dirty="0" smtClean="0"/>
              <a:t>には、重要</a:t>
            </a:r>
            <a:r>
              <a:rPr lang="ja-JP" altLang="en-US" sz="1800" dirty="0"/>
              <a:t>な考え方である</a:t>
            </a:r>
            <a:r>
              <a:rPr lang="ja-JP" altLang="en-US" sz="1800" b="1" u="sng" dirty="0"/>
              <a:t>サービスデザイン</a:t>
            </a:r>
            <a:r>
              <a:rPr lang="ja-JP" altLang="en-US" sz="1800" b="1" u="sng" dirty="0" smtClean="0"/>
              <a:t>思考を理解</a:t>
            </a:r>
            <a:r>
              <a:rPr lang="ja-JP" altLang="en-US" sz="1800" dirty="0" smtClean="0"/>
              <a:t>することが</a:t>
            </a:r>
            <a:r>
              <a:rPr lang="ja-JP" altLang="en-US" sz="1800" dirty="0" smtClean="0"/>
              <a:t>不可欠</a:t>
            </a:r>
            <a:endParaRPr lang="ja-JP" altLang="en-US" sz="1800" dirty="0"/>
          </a:p>
        </p:txBody>
      </p:sp>
      <p:sp>
        <p:nvSpPr>
          <p:cNvPr id="5" name="テキスト プレースホルダー 4"/>
          <p:cNvSpPr>
            <a:spLocks noGrp="1"/>
          </p:cNvSpPr>
          <p:nvPr>
            <p:ph type="body" sz="quarter" idx="13"/>
          </p:nvPr>
        </p:nvSpPr>
        <p:spPr/>
        <p:txBody>
          <a:bodyPr/>
          <a:lstStyle/>
          <a:p>
            <a:r>
              <a:rPr lang="ja-JP" altLang="en-US" dirty="0"/>
              <a:t>第４章</a:t>
            </a:r>
            <a:r>
              <a:rPr lang="en-US" altLang="ja-JP" dirty="0" smtClean="0"/>
              <a:t>Step.</a:t>
            </a:r>
            <a:r>
              <a:rPr lang="ja-JP" altLang="en-US" dirty="0" smtClean="0"/>
              <a:t>２</a:t>
            </a:r>
            <a:endParaRPr lang="en-US" altLang="ja-JP" dirty="0"/>
          </a:p>
          <a:p>
            <a:endParaRPr kumimoji="1" lang="ja-JP" altLang="en-US" dirty="0"/>
          </a:p>
        </p:txBody>
      </p:sp>
      <p:pic>
        <p:nvPicPr>
          <p:cNvPr id="7" name="図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7322" y="623553"/>
            <a:ext cx="5748432" cy="6052522"/>
          </a:xfrm>
          <a:prstGeom prst="rect">
            <a:avLst/>
          </a:prstGeom>
          <a:noFill/>
          <a:ln>
            <a:noFill/>
          </a:ln>
        </p:spPr>
      </p:pic>
      <p:sp>
        <p:nvSpPr>
          <p:cNvPr id="8" name="正方形/長方形 7"/>
          <p:cNvSpPr/>
          <p:nvPr/>
        </p:nvSpPr>
        <p:spPr>
          <a:xfrm>
            <a:off x="2762133" y="1728469"/>
            <a:ext cx="1277817" cy="170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15" name="正方形/長方形 14"/>
          <p:cNvSpPr/>
          <p:nvPr/>
        </p:nvSpPr>
        <p:spPr>
          <a:xfrm>
            <a:off x="2986847" y="3370268"/>
            <a:ext cx="1277817" cy="170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19" name="正方形/長方形 18"/>
          <p:cNvSpPr/>
          <p:nvPr/>
        </p:nvSpPr>
        <p:spPr>
          <a:xfrm>
            <a:off x="2792129" y="4666771"/>
            <a:ext cx="1277817" cy="170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23" name="正方形/長方形 22"/>
          <p:cNvSpPr/>
          <p:nvPr/>
        </p:nvSpPr>
        <p:spPr>
          <a:xfrm>
            <a:off x="6084456" y="2230838"/>
            <a:ext cx="1277817" cy="170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24" name="正方形/長方形 23"/>
          <p:cNvSpPr/>
          <p:nvPr/>
        </p:nvSpPr>
        <p:spPr>
          <a:xfrm>
            <a:off x="5833399" y="3602568"/>
            <a:ext cx="1277817" cy="170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25" name="正方形/長方形 24"/>
          <p:cNvSpPr/>
          <p:nvPr/>
        </p:nvSpPr>
        <p:spPr>
          <a:xfrm>
            <a:off x="5996998" y="5476731"/>
            <a:ext cx="1277817" cy="170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22" name="テキスト ボックス 21"/>
          <p:cNvSpPr txBox="1"/>
          <p:nvPr/>
        </p:nvSpPr>
        <p:spPr>
          <a:xfrm>
            <a:off x="530173" y="2809250"/>
            <a:ext cx="3085014" cy="1410607"/>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どのような目的で、何を検討し、その結果をどの作業のインプットにするのか、全体感を理解したうえで活動する</a:t>
            </a:r>
            <a:endParaRPr lang="en-US" altLang="ja-JP" sz="16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8257074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165618" y="1245682"/>
            <a:ext cx="7297065" cy="3651773"/>
          </a:xfrm>
          <a:prstGeom prst="rect">
            <a:avLst/>
          </a:prstGeom>
          <a:noFill/>
          <a:ln>
            <a:noFill/>
          </a:ln>
        </p:spPr>
      </p:pic>
      <p:sp>
        <p:nvSpPr>
          <p:cNvPr id="3" name="タイトル 2"/>
          <p:cNvSpPr>
            <a:spLocks noGrp="1"/>
          </p:cNvSpPr>
          <p:nvPr>
            <p:ph type="title"/>
          </p:nvPr>
        </p:nvSpPr>
        <p:spPr/>
        <p:txBody>
          <a:bodyPr>
            <a:noAutofit/>
          </a:bodyPr>
          <a:lstStyle/>
          <a:p>
            <a:r>
              <a:rPr lang="ja-JP" altLang="en-US" b="1" dirty="0" smtClean="0"/>
              <a:t>利用者</a:t>
            </a:r>
            <a:r>
              <a:rPr kumimoji="1" lang="ja-JP" altLang="en-US" b="1" dirty="0" smtClean="0"/>
              <a:t>視点でのニーズ把握</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41</a:t>
            </a:fld>
            <a:endParaRPr lang="ja-JP" altLang="en-US" dirty="0"/>
          </a:p>
        </p:txBody>
      </p:sp>
      <p:sp>
        <p:nvSpPr>
          <p:cNvPr id="4" name="コンテンツ プレースホルダー 3"/>
          <p:cNvSpPr>
            <a:spLocks noGrp="1"/>
          </p:cNvSpPr>
          <p:nvPr>
            <p:ph idx="1"/>
          </p:nvPr>
        </p:nvSpPr>
        <p:spPr/>
        <p:txBody>
          <a:bodyPr/>
          <a:lstStyle/>
          <a:p>
            <a:r>
              <a:rPr lang="ja-JP" altLang="en-US" dirty="0" smtClean="0"/>
              <a:t>「利用者」を理解しなければ、</a:t>
            </a:r>
            <a:r>
              <a:rPr lang="ja-JP" altLang="en-US" dirty="0"/>
              <a:t>利用者中心の行政サービスを</a:t>
            </a:r>
            <a:r>
              <a:rPr lang="ja-JP" altLang="en-US" dirty="0" smtClean="0"/>
              <a:t>提供することは不可能</a:t>
            </a:r>
            <a:endParaRPr lang="en-US" altLang="ja-JP" dirty="0" smtClean="0"/>
          </a:p>
          <a:p>
            <a:r>
              <a:rPr lang="ja-JP" altLang="en-US" dirty="0" smtClean="0"/>
              <a:t>　→ </a:t>
            </a:r>
            <a:r>
              <a:rPr lang="ja-JP" altLang="en-US" sz="1800" dirty="0" smtClean="0"/>
              <a:t>最も</a:t>
            </a:r>
            <a:r>
              <a:rPr lang="ja-JP" altLang="en-US" sz="1800" dirty="0"/>
              <a:t>重要な</a:t>
            </a:r>
            <a:r>
              <a:rPr lang="ja-JP" altLang="en-US" sz="1800" b="1" u="sng" dirty="0"/>
              <a:t>「利用者」に着目した調査・分析の</a:t>
            </a:r>
            <a:r>
              <a:rPr lang="ja-JP" altLang="en-US" sz="1800" b="1" u="sng" dirty="0" smtClean="0"/>
              <a:t>手法</a:t>
            </a:r>
            <a:r>
              <a:rPr lang="ja-JP" altLang="en-US" sz="1800" dirty="0" smtClean="0"/>
              <a:t>を、具体例</a:t>
            </a:r>
            <a:r>
              <a:rPr lang="ja-JP" altLang="en-US" sz="1800" dirty="0"/>
              <a:t>を</a:t>
            </a:r>
            <a:r>
              <a:rPr lang="ja-JP" altLang="en-US" sz="1800" dirty="0" smtClean="0"/>
              <a:t>示して解説</a:t>
            </a:r>
            <a:endParaRPr lang="ja-JP" altLang="en-US" sz="1800" dirty="0"/>
          </a:p>
        </p:txBody>
      </p:sp>
      <p:sp>
        <p:nvSpPr>
          <p:cNvPr id="7" name="テキスト プレースホルダー 6"/>
          <p:cNvSpPr>
            <a:spLocks noGrp="1"/>
          </p:cNvSpPr>
          <p:nvPr>
            <p:ph type="body" sz="quarter" idx="13"/>
          </p:nvPr>
        </p:nvSpPr>
        <p:spPr/>
        <p:txBody>
          <a:bodyPr/>
          <a:lstStyle/>
          <a:p>
            <a:r>
              <a:rPr lang="ja-JP" altLang="en-US" dirty="0"/>
              <a:t>第４章</a:t>
            </a:r>
            <a:r>
              <a:rPr lang="en-US" altLang="ja-JP" dirty="0" smtClean="0"/>
              <a:t>Step.</a:t>
            </a:r>
            <a:r>
              <a:rPr lang="ja-JP" altLang="en-US" dirty="0" smtClean="0"/>
              <a:t>３</a:t>
            </a:r>
            <a:endParaRPr kumimoji="1" lang="ja-JP" altLang="en-US" dirty="0"/>
          </a:p>
        </p:txBody>
      </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9144" y="4735270"/>
            <a:ext cx="2390751" cy="1533588"/>
          </a:xfrm>
          <a:prstGeom prst="rect">
            <a:avLst/>
          </a:prstGeom>
          <a:noFill/>
          <a:ln>
            <a:noFill/>
          </a:ln>
        </p:spPr>
      </p:pic>
      <p:pic>
        <p:nvPicPr>
          <p:cNvPr id="8" name="図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8099" y="4725144"/>
            <a:ext cx="2376264" cy="1553841"/>
          </a:xfrm>
          <a:prstGeom prst="rect">
            <a:avLst/>
          </a:prstGeom>
          <a:noFill/>
          <a:ln>
            <a:noFill/>
          </a:ln>
        </p:spPr>
      </p:pic>
      <p:sp>
        <p:nvSpPr>
          <p:cNvPr id="10" name="テキスト ボックス 9"/>
          <p:cNvSpPr txBox="1"/>
          <p:nvPr/>
        </p:nvSpPr>
        <p:spPr>
          <a:xfrm>
            <a:off x="2414285" y="6049822"/>
            <a:ext cx="1386587" cy="405876"/>
          </a:xfrm>
          <a:prstGeom prst="rect">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200" b="0" dirty="0" smtClean="0">
                <a:solidFill>
                  <a:schemeClr val="tx1"/>
                </a:solidFill>
                <a:latin typeface="+mn-ea"/>
                <a:ea typeface="+mn-ea"/>
              </a:rPr>
              <a:t>ペルソナ分析</a:t>
            </a:r>
            <a:endParaRPr lang="en-US" altLang="ja-JP" sz="1200" b="0" dirty="0" smtClean="0">
              <a:solidFill>
                <a:schemeClr val="tx1"/>
              </a:solidFill>
              <a:latin typeface="+mn-ea"/>
              <a:ea typeface="+mn-ea"/>
            </a:endParaRPr>
          </a:p>
        </p:txBody>
      </p:sp>
      <p:sp>
        <p:nvSpPr>
          <p:cNvPr id="12" name="テキスト ボックス 11"/>
          <p:cNvSpPr txBox="1"/>
          <p:nvPr/>
        </p:nvSpPr>
        <p:spPr>
          <a:xfrm>
            <a:off x="7697654" y="6049822"/>
            <a:ext cx="1386587" cy="405876"/>
          </a:xfrm>
          <a:prstGeom prst="rect">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200" b="0" dirty="0">
                <a:solidFill>
                  <a:schemeClr val="tx1"/>
                </a:solidFill>
                <a:latin typeface="+mn-ea"/>
                <a:ea typeface="+mn-ea"/>
              </a:rPr>
              <a:t>ジャーニーマップ</a:t>
            </a:r>
            <a:endParaRPr lang="en-US" altLang="ja-JP" sz="1200" b="0" dirty="0" smtClean="0">
              <a:solidFill>
                <a:schemeClr val="tx1"/>
              </a:solidFill>
              <a:latin typeface="+mn-ea"/>
              <a:ea typeface="+mn-ea"/>
            </a:endParaRPr>
          </a:p>
        </p:txBody>
      </p:sp>
      <p:sp>
        <p:nvSpPr>
          <p:cNvPr id="17" name="テキスト ボックス 16"/>
          <p:cNvSpPr txBox="1"/>
          <p:nvPr/>
        </p:nvSpPr>
        <p:spPr>
          <a:xfrm>
            <a:off x="3451168" y="5158337"/>
            <a:ext cx="2725967" cy="687454"/>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stStyle>
          <a:p>
            <a:r>
              <a:rPr lang="ja-JP" altLang="en-US" dirty="0" smtClean="0"/>
              <a:t>様々な手法で多角的な</a:t>
            </a:r>
            <a:r>
              <a:rPr lang="en-US" altLang="ja-JP" dirty="0" smtClean="0"/>
              <a:t/>
            </a:r>
            <a:br>
              <a:rPr lang="en-US" altLang="ja-JP" dirty="0" smtClean="0"/>
            </a:br>
            <a:r>
              <a:rPr lang="ja-JP" altLang="en-US" dirty="0" smtClean="0"/>
              <a:t>分析を行う</a:t>
            </a:r>
            <a:endParaRPr lang="en-US" altLang="ja-JP" dirty="0"/>
          </a:p>
        </p:txBody>
      </p:sp>
    </p:spTree>
    <p:extLst>
      <p:ext uri="{BB962C8B-B14F-4D97-AF65-F5344CB8AC3E}">
        <p14:creationId xmlns:p14="http://schemas.microsoft.com/office/powerpoint/2010/main" val="26890254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8504" y="2084598"/>
            <a:ext cx="6264696" cy="4479526"/>
          </a:xfrm>
          <a:prstGeom prst="rect">
            <a:avLst/>
          </a:prstGeom>
          <a:noFill/>
          <a:ln>
            <a:noFill/>
          </a:ln>
        </p:spPr>
      </p:pic>
      <p:sp>
        <p:nvSpPr>
          <p:cNvPr id="3" name="タイトル 2"/>
          <p:cNvSpPr>
            <a:spLocks noGrp="1"/>
          </p:cNvSpPr>
          <p:nvPr>
            <p:ph type="title"/>
          </p:nvPr>
        </p:nvSpPr>
        <p:spPr/>
        <p:txBody>
          <a:bodyPr/>
          <a:lstStyle/>
          <a:p>
            <a:r>
              <a:rPr lang="ja-JP" altLang="en-US" b="1" dirty="0"/>
              <a:t>事実を詳細に把握する</a:t>
            </a:r>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42</a:t>
            </a:fld>
            <a:endParaRPr lang="ja-JP" altLang="en-US" dirty="0"/>
          </a:p>
        </p:txBody>
      </p:sp>
      <p:sp>
        <p:nvSpPr>
          <p:cNvPr id="4" name="コンテンツ プレースホルダー 3"/>
          <p:cNvSpPr>
            <a:spLocks noGrp="1"/>
          </p:cNvSpPr>
          <p:nvPr>
            <p:ph idx="1"/>
          </p:nvPr>
        </p:nvSpPr>
        <p:spPr>
          <a:xfrm>
            <a:off x="488504" y="945764"/>
            <a:ext cx="8856984" cy="1369795"/>
          </a:xfrm>
        </p:spPr>
        <p:txBody>
          <a:bodyPr/>
          <a:lstStyle/>
          <a:p>
            <a:pPr marL="0" indent="0">
              <a:buNone/>
            </a:pPr>
            <a:r>
              <a:rPr lang="ja-JP" altLang="en-US" sz="1800" dirty="0">
                <a:latin typeface="+mn-ea"/>
              </a:rPr>
              <a:t>現状</a:t>
            </a:r>
            <a:r>
              <a:rPr lang="ja-JP" altLang="en-US" sz="1800" dirty="0" smtClean="0">
                <a:latin typeface="+mn-ea"/>
              </a:rPr>
              <a:t>を把握</a:t>
            </a:r>
            <a:r>
              <a:rPr lang="ja-JP" altLang="en-US" sz="1800" dirty="0">
                <a:latin typeface="+mn-ea"/>
              </a:rPr>
              <a:t>せずにサービス・業務企画を行うと</a:t>
            </a:r>
            <a:r>
              <a:rPr lang="ja-JP" altLang="en-US" sz="1800" dirty="0" smtClean="0">
                <a:latin typeface="+mn-ea"/>
              </a:rPr>
              <a:t>、新しい</a:t>
            </a:r>
            <a:r>
              <a:rPr lang="ja-JP" altLang="en-US" sz="1800" dirty="0">
                <a:latin typeface="+mn-ea"/>
              </a:rPr>
              <a:t>サービスが実現できたように見えても</a:t>
            </a:r>
            <a:r>
              <a:rPr lang="ja-JP" altLang="en-US" sz="1800" dirty="0" smtClean="0">
                <a:latin typeface="+mn-ea"/>
              </a:rPr>
              <a:t>、様々なトラブル</a:t>
            </a:r>
            <a:r>
              <a:rPr lang="ja-JP" altLang="en-US" dirty="0" smtClean="0">
                <a:latin typeface="+mn-ea"/>
              </a:rPr>
              <a:t>が発生する可能性がある</a:t>
            </a:r>
            <a:endParaRPr lang="en-US" altLang="ja-JP" dirty="0" smtClean="0">
              <a:latin typeface="+mn-ea"/>
            </a:endParaRPr>
          </a:p>
          <a:p>
            <a:r>
              <a:rPr lang="ja-JP" altLang="en-US" dirty="0" smtClean="0">
                <a:latin typeface="+mn-ea"/>
              </a:rPr>
              <a:t>　→ 現場</a:t>
            </a:r>
            <a:r>
              <a:rPr lang="ja-JP" altLang="en-US" dirty="0">
                <a:latin typeface="+mn-ea"/>
              </a:rPr>
              <a:t>を観察し、業務で発生する実データを確認しながら</a:t>
            </a:r>
            <a:r>
              <a:rPr lang="ja-JP" altLang="en-US" dirty="0" smtClean="0">
                <a:latin typeface="+mn-ea"/>
              </a:rPr>
              <a:t>、先入観なく調査する</a:t>
            </a:r>
            <a:endParaRPr lang="en-US" altLang="ja-JP" dirty="0" smtClean="0">
              <a:latin typeface="+mn-ea"/>
            </a:endParaRPr>
          </a:p>
          <a:p>
            <a:r>
              <a:rPr lang="ja-JP" altLang="en-US" dirty="0" smtClean="0"/>
              <a:t>　→ </a:t>
            </a:r>
            <a:r>
              <a:rPr lang="ja-JP" altLang="ja-JP" dirty="0" smtClean="0"/>
              <a:t>事実</a:t>
            </a:r>
            <a:r>
              <a:rPr lang="ja-JP" altLang="ja-JP" dirty="0"/>
              <a:t>に基づいて</a:t>
            </a:r>
            <a:r>
              <a:rPr lang="ja-JP" altLang="ja-JP" dirty="0" smtClean="0"/>
              <a:t>問題</a:t>
            </a:r>
            <a:r>
              <a:rPr lang="ja-JP" altLang="en-US" dirty="0" smtClean="0"/>
              <a:t>を</a:t>
            </a:r>
            <a:r>
              <a:rPr lang="ja-JP" altLang="ja-JP" dirty="0" smtClean="0"/>
              <a:t>可視化</a:t>
            </a:r>
            <a:r>
              <a:rPr lang="ja-JP" altLang="en-US" dirty="0" smtClean="0"/>
              <a:t>、その</a:t>
            </a:r>
            <a:r>
              <a:rPr lang="ja-JP" altLang="ja-JP" dirty="0" smtClean="0"/>
              <a:t>因果関係</a:t>
            </a:r>
            <a:r>
              <a:rPr lang="ja-JP" altLang="en-US" dirty="0" smtClean="0"/>
              <a:t>を</a:t>
            </a:r>
            <a:r>
              <a:rPr lang="ja-JP" altLang="ja-JP" dirty="0" smtClean="0"/>
              <a:t>整理</a:t>
            </a:r>
            <a:r>
              <a:rPr lang="ja-JP" altLang="en-US" dirty="0" smtClean="0"/>
              <a:t>し、</a:t>
            </a:r>
            <a:r>
              <a:rPr lang="ja-JP" altLang="ja-JP" dirty="0" smtClean="0"/>
              <a:t>具体的</a:t>
            </a:r>
            <a:r>
              <a:rPr lang="ja-JP" altLang="ja-JP" dirty="0"/>
              <a:t>な改善策を</a:t>
            </a:r>
            <a:r>
              <a:rPr lang="ja-JP" altLang="ja-JP" dirty="0" smtClean="0"/>
              <a:t>打つ</a:t>
            </a:r>
            <a:endParaRPr lang="en-US" altLang="ja-JP" sz="1800" dirty="0" smtClean="0">
              <a:latin typeface="+mn-ea"/>
            </a:endParaRPr>
          </a:p>
        </p:txBody>
      </p:sp>
      <p:sp>
        <p:nvSpPr>
          <p:cNvPr id="5" name="テキスト プレースホルダー 4"/>
          <p:cNvSpPr>
            <a:spLocks noGrp="1"/>
          </p:cNvSpPr>
          <p:nvPr>
            <p:ph type="body" sz="quarter" idx="13"/>
          </p:nvPr>
        </p:nvSpPr>
        <p:spPr/>
        <p:txBody>
          <a:bodyPr/>
          <a:lstStyle/>
          <a:p>
            <a:r>
              <a:rPr lang="ja-JP" altLang="en-US" dirty="0"/>
              <a:t>第４章</a:t>
            </a:r>
            <a:r>
              <a:rPr lang="en-US" altLang="ja-JP" dirty="0" smtClean="0"/>
              <a:t>Step.</a:t>
            </a:r>
            <a:r>
              <a:rPr lang="ja-JP" altLang="en-US" dirty="0" smtClean="0"/>
              <a:t>３</a:t>
            </a:r>
            <a:endParaRPr lang="en-US" altLang="ja-JP" dirty="0"/>
          </a:p>
          <a:p>
            <a:endParaRPr kumimoji="1" lang="ja-JP" altLang="en-US" dirty="0"/>
          </a:p>
        </p:txBody>
      </p:sp>
      <p:sp>
        <p:nvSpPr>
          <p:cNvPr id="14" name="テキスト ボックス 13"/>
          <p:cNvSpPr txBox="1"/>
          <p:nvPr/>
        </p:nvSpPr>
        <p:spPr>
          <a:xfrm>
            <a:off x="6387486" y="2924944"/>
            <a:ext cx="2794607" cy="2592287"/>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l"/>
            <a:r>
              <a:rPr lang="ja-JP" altLang="en-US" b="1" u="sng" dirty="0" smtClean="0"/>
              <a:t>症状が分からないと治療できない！　本当に発生している事実を</a:t>
            </a:r>
            <a:r>
              <a:rPr lang="ja-JP" altLang="en-US" b="1" u="sng" dirty="0" smtClean="0"/>
              <a:t>詳細に把握する</a:t>
            </a:r>
            <a:endParaRPr lang="en-US" altLang="ja-JP" dirty="0" smtClean="0"/>
          </a:p>
          <a:p>
            <a:pPr algn="l"/>
            <a:endParaRPr lang="en-US" altLang="ja-JP" dirty="0" smtClean="0"/>
          </a:p>
          <a:p>
            <a:pPr marL="285750" indent="-285750" algn="l">
              <a:buFont typeface="Arial" panose="020B0604020202020204" pitchFamily="34" charset="0"/>
              <a:buChar char="•"/>
            </a:pPr>
            <a:r>
              <a:rPr lang="ja-JP" altLang="en-US" dirty="0" smtClean="0"/>
              <a:t>業務を観察する</a:t>
            </a:r>
            <a:endParaRPr lang="en-US" altLang="ja-JP" dirty="0" smtClean="0"/>
          </a:p>
          <a:p>
            <a:pPr marL="285750" indent="-285750" algn="l">
              <a:buFont typeface="Arial" panose="020B0604020202020204" pitchFamily="34" charset="0"/>
              <a:buChar char="•"/>
            </a:pPr>
            <a:r>
              <a:rPr lang="ja-JP" altLang="en-US" dirty="0" smtClean="0"/>
              <a:t>実績</a:t>
            </a:r>
            <a:r>
              <a:rPr lang="ja-JP" altLang="en-US" dirty="0" smtClean="0"/>
              <a:t>データを分析する</a:t>
            </a:r>
            <a:endParaRPr lang="en-US" altLang="ja-JP" dirty="0" smtClean="0"/>
          </a:p>
          <a:p>
            <a:pPr marL="285750" indent="-285750" algn="l">
              <a:buFont typeface="Arial" panose="020B0604020202020204" pitchFamily="34" charset="0"/>
              <a:buChar char="•"/>
            </a:pPr>
            <a:r>
              <a:rPr lang="ja-JP" altLang="en-US" dirty="0" smtClean="0"/>
              <a:t>業務を可視化する</a:t>
            </a:r>
            <a:endParaRPr lang="en-US" altLang="ja-JP" dirty="0"/>
          </a:p>
        </p:txBody>
      </p:sp>
    </p:spTree>
    <p:extLst>
      <p:ext uri="{BB962C8B-B14F-4D97-AF65-F5344CB8AC3E}">
        <p14:creationId xmlns:p14="http://schemas.microsoft.com/office/powerpoint/2010/main" val="25855982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sz="2400" b="1" dirty="0" smtClean="0"/>
              <a:t>業務</a:t>
            </a:r>
            <a:r>
              <a:rPr lang="ja-JP" altLang="en-US" b="1" dirty="0" smtClean="0"/>
              <a:t>を可視化する</a:t>
            </a:r>
            <a:endParaRPr kumimoji="1" lang="ja-JP" altLang="en-US" sz="2400"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43</a:t>
            </a:fld>
            <a:endParaRPr lang="ja-JP" altLang="en-US" dirty="0"/>
          </a:p>
        </p:txBody>
      </p:sp>
      <p:sp>
        <p:nvSpPr>
          <p:cNvPr id="4" name="コンテンツ プレースホルダー 3"/>
          <p:cNvSpPr>
            <a:spLocks noGrp="1"/>
          </p:cNvSpPr>
          <p:nvPr>
            <p:ph idx="1"/>
          </p:nvPr>
        </p:nvSpPr>
        <p:spPr/>
        <p:txBody>
          <a:bodyPr/>
          <a:lstStyle/>
          <a:p>
            <a:pPr marL="0" indent="0">
              <a:buNone/>
            </a:pPr>
            <a:r>
              <a:rPr lang="ja-JP" altLang="en-US" dirty="0" smtClean="0">
                <a:latin typeface="+mn-ea"/>
              </a:rPr>
              <a:t>複数の関係者へ口頭や文章のみで、業務の状況を的確に伝えることは、非常に困難</a:t>
            </a:r>
            <a:endParaRPr lang="en-US" altLang="ja-JP" dirty="0" smtClean="0">
              <a:latin typeface="+mn-ea"/>
            </a:endParaRPr>
          </a:p>
          <a:p>
            <a:pPr marL="533400" indent="-533400">
              <a:buNone/>
            </a:pPr>
            <a:r>
              <a:rPr lang="ja-JP" altLang="en-US" dirty="0" smtClean="0">
                <a:latin typeface="+mn-ea"/>
              </a:rPr>
              <a:t>　→ 「</a:t>
            </a:r>
            <a:r>
              <a:rPr lang="ja-JP" altLang="en-US" dirty="0">
                <a:latin typeface="+mn-ea"/>
              </a:rPr>
              <a:t>誰が（どの組織が）」「いつ」「何を」「どの順番で」実施している</a:t>
            </a:r>
            <a:r>
              <a:rPr lang="ja-JP" altLang="en-US" dirty="0" smtClean="0">
                <a:latin typeface="+mn-ea"/>
              </a:rPr>
              <a:t>か「</a:t>
            </a:r>
            <a:r>
              <a:rPr lang="ja-JP" altLang="en-US" dirty="0">
                <a:latin typeface="+mn-ea"/>
              </a:rPr>
              <a:t>どの範囲が情報システム化されているか」</a:t>
            </a:r>
            <a:r>
              <a:rPr lang="ja-JP" altLang="en-US" dirty="0" smtClean="0">
                <a:latin typeface="+mn-ea"/>
              </a:rPr>
              <a:t>を</a:t>
            </a:r>
            <a:r>
              <a:rPr lang="ja-JP" altLang="en-US" b="1" u="sng" dirty="0" smtClean="0">
                <a:latin typeface="+mn-ea"/>
              </a:rPr>
              <a:t>業務フローで可視化</a:t>
            </a:r>
            <a:r>
              <a:rPr lang="en-US" altLang="ja-JP" b="1" u="sng" dirty="0" smtClean="0">
                <a:latin typeface="+mn-ea"/>
              </a:rPr>
              <a:t/>
            </a:r>
            <a:br>
              <a:rPr lang="en-US" altLang="ja-JP" b="1" u="sng" dirty="0" smtClean="0">
                <a:latin typeface="+mn-ea"/>
              </a:rPr>
            </a:br>
            <a:r>
              <a:rPr lang="ja-JP" altLang="en-US" dirty="0" smtClean="0">
                <a:latin typeface="+mn-ea"/>
              </a:rPr>
              <a:t>（併せて、業務記述書や業務ルールも書き出す。）</a:t>
            </a:r>
            <a:endParaRPr lang="en-US" altLang="ja-JP" dirty="0" smtClean="0">
              <a:latin typeface="+mn-ea"/>
            </a:endParaRPr>
          </a:p>
          <a:p>
            <a:pPr marL="0" indent="0">
              <a:buNone/>
            </a:pPr>
            <a:r>
              <a:rPr kumimoji="1" lang="ja-JP" altLang="en-US" sz="1800" dirty="0" smtClean="0">
                <a:latin typeface="+mn-ea"/>
              </a:rPr>
              <a:t>　→ </a:t>
            </a:r>
            <a:r>
              <a:rPr kumimoji="1" lang="ja-JP" altLang="en-US" sz="1800" b="1" u="sng" dirty="0" smtClean="0">
                <a:latin typeface="+mn-ea"/>
              </a:rPr>
              <a:t>関係者が同一のイメージを共有</a:t>
            </a:r>
            <a:r>
              <a:rPr kumimoji="1" lang="ja-JP" altLang="en-US" sz="1800" dirty="0" smtClean="0">
                <a:latin typeface="+mn-ea"/>
              </a:rPr>
              <a:t>し、認識齟齬なく課題解決に向けた検討を実施</a:t>
            </a:r>
            <a:endParaRPr kumimoji="1" lang="ja-JP" altLang="en-US" sz="1800" dirty="0">
              <a:latin typeface="+mn-ea"/>
            </a:endParaRPr>
          </a:p>
        </p:txBody>
      </p:sp>
      <p:sp>
        <p:nvSpPr>
          <p:cNvPr id="5" name="テキスト プレースホルダー 4"/>
          <p:cNvSpPr>
            <a:spLocks noGrp="1"/>
          </p:cNvSpPr>
          <p:nvPr>
            <p:ph type="body" sz="quarter" idx="13"/>
          </p:nvPr>
        </p:nvSpPr>
        <p:spPr/>
        <p:txBody>
          <a:bodyPr/>
          <a:lstStyle/>
          <a:p>
            <a:r>
              <a:rPr lang="ja-JP" altLang="en-US" dirty="0"/>
              <a:t>第４章</a:t>
            </a:r>
            <a:r>
              <a:rPr lang="en-US" altLang="ja-JP" dirty="0" smtClean="0"/>
              <a:t>Step.</a:t>
            </a:r>
            <a:r>
              <a:rPr lang="ja-JP" altLang="en-US" dirty="0" smtClean="0"/>
              <a:t>３</a:t>
            </a:r>
            <a:endParaRPr lang="en-US" altLang="ja-JP" dirty="0"/>
          </a:p>
          <a:p>
            <a:endParaRPr kumimoji="1" lang="ja-JP" altLang="en-US" dirty="0"/>
          </a:p>
        </p:txBody>
      </p:sp>
      <p:pic>
        <p:nvPicPr>
          <p:cNvPr id="13" name="図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421829" y="2712484"/>
            <a:ext cx="4147857" cy="2869838"/>
          </a:xfrm>
          <a:prstGeom prst="rect">
            <a:avLst/>
          </a:prstGeom>
          <a:noFill/>
          <a:ln>
            <a:noFill/>
          </a:ln>
        </p:spPr>
      </p:pic>
      <p:sp>
        <p:nvSpPr>
          <p:cNvPr id="17" name="テキスト ボックス 16"/>
          <p:cNvSpPr txBox="1"/>
          <p:nvPr/>
        </p:nvSpPr>
        <p:spPr>
          <a:xfrm>
            <a:off x="1055597" y="5665873"/>
            <a:ext cx="2880320" cy="719034"/>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ja-JP" altLang="en-US" dirty="0"/>
              <a:t>現行（</a:t>
            </a:r>
            <a:r>
              <a:rPr lang="en-US" altLang="ja-JP" dirty="0" err="1"/>
              <a:t>AsIs</a:t>
            </a:r>
            <a:r>
              <a:rPr lang="ja-JP" altLang="en-US" dirty="0" smtClean="0"/>
              <a:t>）の業務フロー</a:t>
            </a:r>
            <a:endParaRPr lang="ja-JP" altLang="en-US" dirty="0"/>
          </a:p>
        </p:txBody>
      </p:sp>
      <p:pic>
        <p:nvPicPr>
          <p:cNvPr id="9" name="図 8"/>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264759" y="2704548"/>
            <a:ext cx="4177640" cy="2884692"/>
          </a:xfrm>
          <a:prstGeom prst="rect">
            <a:avLst/>
          </a:prstGeom>
          <a:noFill/>
          <a:ln>
            <a:noFill/>
          </a:ln>
        </p:spPr>
      </p:pic>
      <p:sp>
        <p:nvSpPr>
          <p:cNvPr id="11" name="テキスト ボックス 10"/>
          <p:cNvSpPr txBox="1"/>
          <p:nvPr/>
        </p:nvSpPr>
        <p:spPr>
          <a:xfrm>
            <a:off x="5913419" y="5665873"/>
            <a:ext cx="2880320" cy="719034"/>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ja-JP" altLang="en-US" dirty="0"/>
              <a:t>将来</a:t>
            </a:r>
            <a:r>
              <a:rPr lang="ja-JP" altLang="en-US" dirty="0" smtClean="0"/>
              <a:t>（</a:t>
            </a:r>
            <a:r>
              <a:rPr lang="en-US" altLang="ja-JP" dirty="0" err="1" smtClean="0"/>
              <a:t>ToBe</a:t>
            </a:r>
            <a:r>
              <a:rPr lang="ja-JP" altLang="en-US" dirty="0" smtClean="0"/>
              <a:t>）の業務フロー</a:t>
            </a:r>
            <a:endParaRPr lang="ja-JP" altLang="en-US" dirty="0"/>
          </a:p>
        </p:txBody>
      </p:sp>
      <p:sp>
        <p:nvSpPr>
          <p:cNvPr id="12" name="二等辺三角形 11"/>
          <p:cNvSpPr/>
          <p:nvPr/>
        </p:nvSpPr>
        <p:spPr>
          <a:xfrm rot="5400000">
            <a:off x="4318138" y="3728419"/>
            <a:ext cx="1296146" cy="347763"/>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14" name="テキスト ボックス 13"/>
          <p:cNvSpPr txBox="1"/>
          <p:nvPr/>
        </p:nvSpPr>
        <p:spPr>
          <a:xfrm>
            <a:off x="5140093" y="4376647"/>
            <a:ext cx="2492406" cy="719034"/>
          </a:xfrm>
          <a:prstGeom prst="ellipse">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ja-JP" altLang="en-US" dirty="0" smtClean="0"/>
              <a:t>効果を紐づける！</a:t>
            </a:r>
            <a:endParaRPr lang="ja-JP" altLang="en-US" dirty="0"/>
          </a:p>
        </p:txBody>
      </p:sp>
    </p:spTree>
    <p:extLst>
      <p:ext uri="{BB962C8B-B14F-4D97-AF65-F5344CB8AC3E}">
        <p14:creationId xmlns:p14="http://schemas.microsoft.com/office/powerpoint/2010/main" val="29685729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b="1" dirty="0" smtClean="0"/>
              <a:t>時間</a:t>
            </a:r>
            <a:r>
              <a:rPr lang="ja-JP" altLang="en-US" b="1" dirty="0"/>
              <a:t>と期間を区別して滞留状況をつかむ</a:t>
            </a:r>
            <a:endParaRPr kumimoji="1" lang="ja-JP" altLang="en-US" sz="2400"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44</a:t>
            </a:fld>
            <a:endParaRPr lang="ja-JP" altLang="en-US" dirty="0"/>
          </a:p>
        </p:txBody>
      </p:sp>
      <p:sp>
        <p:nvSpPr>
          <p:cNvPr id="5" name="コンテンツ プレースホルダー 4"/>
          <p:cNvSpPr>
            <a:spLocks noGrp="1"/>
          </p:cNvSpPr>
          <p:nvPr>
            <p:ph idx="1"/>
          </p:nvPr>
        </p:nvSpPr>
        <p:spPr/>
        <p:txBody>
          <a:bodyPr/>
          <a:lstStyle/>
          <a:p>
            <a:pPr marL="0" indent="0">
              <a:buNone/>
            </a:pPr>
            <a:r>
              <a:rPr lang="ja-JP" altLang="en-US" dirty="0" smtClean="0"/>
              <a:t>業務フローでは、業務のどこで滞留しているかについて表現することは困難</a:t>
            </a:r>
            <a:endParaRPr lang="en-US" altLang="ja-JP" dirty="0" smtClean="0"/>
          </a:p>
          <a:p>
            <a:pPr marL="0" indent="0">
              <a:buNone/>
            </a:pPr>
            <a:r>
              <a:rPr lang="ja-JP" altLang="en-US" dirty="0"/>
              <a:t>　</a:t>
            </a:r>
            <a:r>
              <a:rPr lang="ja-JP" altLang="en-US" dirty="0" smtClean="0"/>
              <a:t>→ １件</a:t>
            </a:r>
            <a:r>
              <a:rPr lang="ja-JP" altLang="en-US" dirty="0"/>
              <a:t>１件の業務処理の</a:t>
            </a:r>
            <a:r>
              <a:rPr lang="ja-JP" altLang="en-US" b="1" u="sng" dirty="0"/>
              <a:t>滞留状況を可視化</a:t>
            </a:r>
            <a:r>
              <a:rPr lang="ja-JP" altLang="en-US" dirty="0"/>
              <a:t>（ヘビ図</a:t>
            </a:r>
            <a:r>
              <a:rPr lang="ja-JP" altLang="en-US" dirty="0" smtClean="0"/>
              <a:t>）</a:t>
            </a:r>
            <a:endParaRPr lang="en-US" altLang="ja-JP" dirty="0" smtClean="0"/>
          </a:p>
          <a:p>
            <a:pPr marL="0" indent="0">
              <a:buNone/>
            </a:pPr>
            <a:r>
              <a:rPr kumimoji="1" lang="ja-JP" altLang="en-US" dirty="0"/>
              <a:t>　</a:t>
            </a:r>
            <a:r>
              <a:rPr lang="ja-JP" altLang="en-US" dirty="0" smtClean="0"/>
              <a:t>→ 大きな</a:t>
            </a:r>
            <a:r>
              <a:rPr lang="ja-JP" altLang="en-US" dirty="0"/>
              <a:t>ボトルネックが発生している</a:t>
            </a:r>
            <a:r>
              <a:rPr lang="ja-JP" altLang="en-US" dirty="0" smtClean="0"/>
              <a:t>箇所の原因を明らかにする</a:t>
            </a:r>
            <a:endParaRPr kumimoji="1" lang="ja-JP" altLang="en-US" dirty="0"/>
          </a:p>
        </p:txBody>
      </p:sp>
      <p:sp>
        <p:nvSpPr>
          <p:cNvPr id="6" name="テキスト プレースホルダー 5"/>
          <p:cNvSpPr>
            <a:spLocks noGrp="1"/>
          </p:cNvSpPr>
          <p:nvPr>
            <p:ph type="body" sz="quarter" idx="13"/>
          </p:nvPr>
        </p:nvSpPr>
        <p:spPr/>
        <p:txBody>
          <a:bodyPr/>
          <a:lstStyle/>
          <a:p>
            <a:r>
              <a:rPr lang="ja-JP" altLang="en-US" dirty="0"/>
              <a:t>第４章</a:t>
            </a:r>
            <a:r>
              <a:rPr lang="en-US" altLang="ja-JP" dirty="0" smtClean="0"/>
              <a:t>Step.</a:t>
            </a:r>
            <a:r>
              <a:rPr lang="ja-JP" altLang="en-US" dirty="0" smtClean="0"/>
              <a:t>３</a:t>
            </a:r>
            <a:endParaRPr lang="en-US" altLang="ja-JP" dirty="0"/>
          </a:p>
          <a:p>
            <a:endParaRPr kumimoji="1" lang="ja-JP" altLang="en-US" dirty="0"/>
          </a:p>
        </p:txBody>
      </p:sp>
      <p:pic>
        <p:nvPicPr>
          <p:cNvPr id="7" name="図 6"/>
          <p:cNvPicPr/>
          <p:nvPr/>
        </p:nvPicPr>
        <p:blipFill>
          <a:blip r:embed="rId2" cstate="print">
            <a:extLst>
              <a:ext uri="{28A0092B-C50C-407E-A947-70E740481C1C}">
                <a14:useLocalDpi xmlns:a14="http://schemas.microsoft.com/office/drawing/2010/main" val="0"/>
              </a:ext>
            </a:extLst>
          </a:blip>
          <a:stretch>
            <a:fillRect/>
          </a:stretch>
        </p:blipFill>
        <p:spPr>
          <a:xfrm>
            <a:off x="1712640" y="2204864"/>
            <a:ext cx="6507478" cy="2952990"/>
          </a:xfrm>
          <a:prstGeom prst="rect">
            <a:avLst/>
          </a:prstGeom>
          <a:solidFill>
            <a:schemeClr val="bg1"/>
          </a:solidFill>
        </p:spPr>
      </p:pic>
      <p:sp>
        <p:nvSpPr>
          <p:cNvPr id="10" name="テキスト ボックス 9"/>
          <p:cNvSpPr txBox="1"/>
          <p:nvPr/>
        </p:nvSpPr>
        <p:spPr>
          <a:xfrm>
            <a:off x="1308865" y="5491896"/>
            <a:ext cx="7315029" cy="719034"/>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ja-JP" altLang="en-US" b="1" u="sng" dirty="0"/>
              <a:t>業務フローに紐づいた計測ポイントを設定</a:t>
            </a:r>
            <a:r>
              <a:rPr lang="ja-JP" altLang="en-US" dirty="0"/>
              <a:t>し</a:t>
            </a:r>
            <a:r>
              <a:rPr lang="ja-JP" altLang="en-US" dirty="0" smtClean="0"/>
              <a:t>、業務</a:t>
            </a:r>
            <a:r>
              <a:rPr lang="ja-JP" altLang="en-US" dirty="0"/>
              <a:t>処理の１件１件の単位で、それぞれの計測ポイント</a:t>
            </a:r>
            <a:r>
              <a:rPr lang="ja-JP" altLang="en-US" dirty="0" smtClean="0"/>
              <a:t>を通過</a:t>
            </a:r>
            <a:r>
              <a:rPr lang="ja-JP" altLang="en-US" dirty="0"/>
              <a:t>した日時を</a:t>
            </a:r>
            <a:r>
              <a:rPr lang="ja-JP" altLang="en-US" dirty="0" smtClean="0"/>
              <a:t>確認する</a:t>
            </a:r>
            <a:endParaRPr lang="ja-JP" altLang="en-US" dirty="0"/>
          </a:p>
        </p:txBody>
      </p:sp>
    </p:spTree>
    <p:extLst>
      <p:ext uri="{BB962C8B-B14F-4D97-AF65-F5344CB8AC3E}">
        <p14:creationId xmlns:p14="http://schemas.microsoft.com/office/powerpoint/2010/main" val="385149215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b="1" dirty="0" smtClean="0"/>
              <a:t>問題は、根本</a:t>
            </a:r>
            <a:r>
              <a:rPr lang="ja-JP" altLang="en-US" b="1" dirty="0"/>
              <a:t>原因が同じになる粒度まで分類する</a:t>
            </a:r>
            <a:endParaRPr kumimoji="1" lang="ja-JP" altLang="en-US" sz="2400"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45</a:t>
            </a:fld>
            <a:endParaRPr lang="ja-JP" altLang="en-US" dirty="0"/>
          </a:p>
        </p:txBody>
      </p:sp>
      <p:sp>
        <p:nvSpPr>
          <p:cNvPr id="5" name="コンテンツ プレースホルダー 4"/>
          <p:cNvSpPr>
            <a:spLocks noGrp="1"/>
          </p:cNvSpPr>
          <p:nvPr>
            <p:ph idx="1"/>
          </p:nvPr>
        </p:nvSpPr>
        <p:spPr>
          <a:xfrm>
            <a:off x="488504" y="945764"/>
            <a:ext cx="8856984" cy="969275"/>
          </a:xfrm>
        </p:spPr>
        <p:txBody>
          <a:bodyPr/>
          <a:lstStyle/>
          <a:p>
            <a:r>
              <a:rPr kumimoji="1" lang="ja-JP" altLang="en-US" dirty="0" smtClean="0"/>
              <a:t>問合せや要望等を、大まかな分類で分析しても、根本的な問題対応には至らない</a:t>
            </a:r>
            <a:endParaRPr kumimoji="1" lang="en-US" altLang="ja-JP" dirty="0" smtClean="0"/>
          </a:p>
          <a:p>
            <a:r>
              <a:rPr lang="ja-JP" altLang="en-US" dirty="0" smtClean="0"/>
              <a:t>　→ 問合せ</a:t>
            </a:r>
            <a:r>
              <a:rPr lang="ja-JP" altLang="en-US" dirty="0"/>
              <a:t>が発生した</a:t>
            </a:r>
            <a:r>
              <a:rPr lang="ja-JP" altLang="en-US" b="1" u="sng" dirty="0"/>
              <a:t>根本原因が同じ所に行きつくまで</a:t>
            </a:r>
            <a:r>
              <a:rPr lang="ja-JP" altLang="en-US" dirty="0"/>
              <a:t>、詳細に分類</a:t>
            </a:r>
            <a:r>
              <a:rPr lang="ja-JP" altLang="en-US" dirty="0" smtClean="0"/>
              <a:t>する</a:t>
            </a:r>
            <a:endParaRPr lang="en-US" altLang="ja-JP" dirty="0" smtClean="0"/>
          </a:p>
          <a:p>
            <a:r>
              <a:rPr lang="ja-JP" altLang="en-US" dirty="0" smtClean="0"/>
              <a:t>　→ </a:t>
            </a:r>
            <a:r>
              <a:rPr lang="ja-JP" altLang="en-US" b="1" u="sng" dirty="0" smtClean="0"/>
              <a:t>同じ</a:t>
            </a:r>
            <a:r>
              <a:rPr lang="ja-JP" altLang="en-US" b="1" u="sng" dirty="0"/>
              <a:t>原因別に</a:t>
            </a:r>
            <a:r>
              <a:rPr lang="ja-JP" altLang="en-US" b="1" u="sng" dirty="0" smtClean="0"/>
              <a:t>分類したうえで</a:t>
            </a:r>
            <a:r>
              <a:rPr lang="ja-JP" altLang="en-US" dirty="0" smtClean="0"/>
              <a:t>、その</a:t>
            </a:r>
            <a:r>
              <a:rPr lang="ja-JP" altLang="en-US" dirty="0"/>
              <a:t>発生傾向を</a:t>
            </a:r>
            <a:r>
              <a:rPr lang="ja-JP" altLang="en-US" dirty="0" smtClean="0"/>
              <a:t>分析し、対策を検討する</a:t>
            </a:r>
            <a:endParaRPr kumimoji="1" lang="ja-JP" altLang="en-US" dirty="0"/>
          </a:p>
        </p:txBody>
      </p:sp>
      <p:sp>
        <p:nvSpPr>
          <p:cNvPr id="6" name="テキスト プレースホルダー 5"/>
          <p:cNvSpPr>
            <a:spLocks noGrp="1"/>
          </p:cNvSpPr>
          <p:nvPr>
            <p:ph type="body" sz="quarter" idx="13"/>
          </p:nvPr>
        </p:nvSpPr>
        <p:spPr/>
        <p:txBody>
          <a:bodyPr/>
          <a:lstStyle/>
          <a:p>
            <a:r>
              <a:rPr lang="ja-JP" altLang="en-US" dirty="0" smtClean="0"/>
              <a:t>第</a:t>
            </a:r>
            <a:r>
              <a:rPr lang="ja-JP" altLang="en-US" dirty="0"/>
              <a:t>４</a:t>
            </a:r>
            <a:r>
              <a:rPr lang="ja-JP" altLang="en-US" dirty="0" smtClean="0"/>
              <a:t>章</a:t>
            </a:r>
            <a:r>
              <a:rPr lang="en-US" altLang="ja-JP" dirty="0" smtClean="0"/>
              <a:t>Step.</a:t>
            </a:r>
            <a:r>
              <a:rPr lang="ja-JP" altLang="en-US" dirty="0" smtClean="0"/>
              <a:t>３</a:t>
            </a:r>
            <a:endParaRPr lang="en-US" altLang="ja-JP" dirty="0"/>
          </a:p>
          <a:p>
            <a:endParaRPr kumimoji="1" lang="ja-JP" altLang="en-US" dirty="0"/>
          </a:p>
        </p:txBody>
      </p:sp>
      <p:pic>
        <p:nvPicPr>
          <p:cNvPr id="11" name="図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12640" y="1917958"/>
            <a:ext cx="6637153" cy="3815298"/>
          </a:xfrm>
          <a:prstGeom prst="rect">
            <a:avLst/>
          </a:prstGeom>
          <a:noFill/>
          <a:ln>
            <a:noFill/>
          </a:ln>
        </p:spPr>
      </p:pic>
      <p:sp>
        <p:nvSpPr>
          <p:cNvPr id="10" name="テキスト ボックス 9"/>
          <p:cNvSpPr txBox="1"/>
          <p:nvPr/>
        </p:nvSpPr>
        <p:spPr>
          <a:xfrm>
            <a:off x="920552" y="5192313"/>
            <a:ext cx="8064896" cy="1081885"/>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l"/>
            <a:r>
              <a:rPr lang="ja-JP" altLang="en-US" dirty="0" smtClean="0"/>
              <a:t>同じ</a:t>
            </a:r>
            <a:r>
              <a:rPr lang="ja-JP" altLang="en-US" dirty="0"/>
              <a:t>分類とされているグループの中</a:t>
            </a:r>
            <a:r>
              <a:rPr lang="ja-JP" altLang="en-US" dirty="0" smtClean="0"/>
              <a:t>に、</a:t>
            </a:r>
            <a:r>
              <a:rPr lang="ja-JP" altLang="en-US" b="1" u="sng" dirty="0"/>
              <a:t>全く異なる内容</a:t>
            </a:r>
            <a:r>
              <a:rPr lang="ja-JP" altLang="en-US" b="1" u="sng" dirty="0" smtClean="0"/>
              <a:t>が含まれていないか確認</a:t>
            </a:r>
            <a:r>
              <a:rPr lang="ja-JP" altLang="en-US" dirty="0" smtClean="0"/>
              <a:t>し、問合せ</a:t>
            </a:r>
            <a:r>
              <a:rPr lang="ja-JP" altLang="en-US" dirty="0"/>
              <a:t>の根本原因が同じ粒度になるまで分類を</a:t>
            </a:r>
            <a:r>
              <a:rPr lang="ja-JP" altLang="en-US" dirty="0" smtClean="0"/>
              <a:t>行い、問題解決策を検討</a:t>
            </a:r>
            <a:endParaRPr lang="ja-JP" altLang="en-US" dirty="0"/>
          </a:p>
        </p:txBody>
      </p:sp>
    </p:spTree>
    <p:extLst>
      <p:ext uri="{BB962C8B-B14F-4D97-AF65-F5344CB8AC3E}">
        <p14:creationId xmlns:p14="http://schemas.microsoft.com/office/powerpoint/2010/main" val="36522695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b="1" dirty="0" smtClean="0"/>
              <a:t>精緻</a:t>
            </a:r>
            <a:r>
              <a:rPr lang="ja-JP" altLang="en-US" b="1" dirty="0"/>
              <a:t>に効果を積算</a:t>
            </a:r>
            <a:r>
              <a:rPr lang="ja-JP" altLang="en-US" b="1" dirty="0" smtClean="0"/>
              <a:t>し効果</a:t>
            </a:r>
            <a:r>
              <a:rPr lang="ja-JP" altLang="en-US" b="1" dirty="0"/>
              <a:t>を実感可能なものとする</a:t>
            </a:r>
            <a:endParaRPr kumimoji="1" lang="ja-JP" altLang="en-US" sz="2400"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46</a:t>
            </a:fld>
            <a:endParaRPr lang="ja-JP" altLang="en-US" dirty="0"/>
          </a:p>
        </p:txBody>
      </p:sp>
      <p:sp>
        <p:nvSpPr>
          <p:cNvPr id="8" name="コンテンツ プレースホルダー 7"/>
          <p:cNvSpPr>
            <a:spLocks noGrp="1"/>
          </p:cNvSpPr>
          <p:nvPr>
            <p:ph idx="1"/>
          </p:nvPr>
        </p:nvSpPr>
        <p:spPr/>
        <p:txBody>
          <a:bodyPr/>
          <a:lstStyle/>
          <a:p>
            <a:r>
              <a:rPr lang="ja-JP" altLang="en-US" dirty="0" smtClean="0"/>
              <a:t>安易な効果算定は、積算効果</a:t>
            </a:r>
            <a:r>
              <a:rPr lang="ja-JP" altLang="en-US" dirty="0"/>
              <a:t>が過大（または過小）になって</a:t>
            </a:r>
            <a:r>
              <a:rPr lang="ja-JP" altLang="en-US" dirty="0" smtClean="0"/>
              <a:t>しまう結果を招く</a:t>
            </a:r>
            <a:endParaRPr lang="en-US" altLang="ja-JP" dirty="0" smtClean="0"/>
          </a:p>
          <a:p>
            <a:r>
              <a:rPr lang="ja-JP" altLang="en-US" dirty="0" smtClean="0"/>
              <a:t>　→ 効果</a:t>
            </a:r>
            <a:r>
              <a:rPr lang="ja-JP" altLang="en-US" dirty="0"/>
              <a:t>積算に用いる</a:t>
            </a:r>
            <a:r>
              <a:rPr lang="ja-JP" altLang="en-US" dirty="0" smtClean="0"/>
              <a:t>原単位は、</a:t>
            </a:r>
            <a:r>
              <a:rPr lang="ja-JP" altLang="en-US" b="1" u="sng" dirty="0"/>
              <a:t>全体を正しく代表する</a:t>
            </a:r>
            <a:r>
              <a:rPr lang="ja-JP" altLang="en-US" b="1" u="sng" dirty="0" smtClean="0"/>
              <a:t>単位</a:t>
            </a:r>
            <a:r>
              <a:rPr lang="ja-JP" altLang="en-US" dirty="0" smtClean="0"/>
              <a:t>にする</a:t>
            </a:r>
            <a:endParaRPr lang="en-US" altLang="ja-JP" dirty="0" smtClean="0"/>
          </a:p>
          <a:p>
            <a:r>
              <a:rPr kumimoji="1" lang="ja-JP" altLang="en-US" dirty="0" smtClean="0"/>
              <a:t>　→ 適切な単位を用いて、可能な範囲で詳細な積み上げを行う</a:t>
            </a:r>
            <a:endParaRPr kumimoji="1" lang="ja-JP" altLang="en-US" dirty="0"/>
          </a:p>
        </p:txBody>
      </p:sp>
      <p:sp>
        <p:nvSpPr>
          <p:cNvPr id="10" name="テキスト プレースホルダー 9"/>
          <p:cNvSpPr>
            <a:spLocks noGrp="1"/>
          </p:cNvSpPr>
          <p:nvPr>
            <p:ph type="body" sz="quarter" idx="13"/>
          </p:nvPr>
        </p:nvSpPr>
        <p:spPr/>
        <p:txBody>
          <a:bodyPr/>
          <a:lstStyle/>
          <a:p>
            <a:r>
              <a:rPr lang="ja-JP" altLang="en-US" dirty="0" smtClean="0"/>
              <a:t>第４章</a:t>
            </a:r>
            <a:r>
              <a:rPr lang="en-US" altLang="ja-JP" dirty="0" smtClean="0"/>
              <a:t>Step.</a:t>
            </a:r>
            <a:r>
              <a:rPr lang="ja-JP" altLang="en-US" dirty="0" smtClean="0"/>
              <a:t>５</a:t>
            </a:r>
            <a:endParaRPr lang="en-US" altLang="ja-JP" dirty="0"/>
          </a:p>
          <a:p>
            <a:endParaRPr kumimoji="1" lang="ja-JP" altLang="en-US" dirty="0"/>
          </a:p>
        </p:txBody>
      </p:sp>
      <p:pic>
        <p:nvPicPr>
          <p:cNvPr id="19" name="図 18"/>
          <p:cNvPicPr/>
          <p:nvPr/>
        </p:nvPicPr>
        <p:blipFill>
          <a:blip r:embed="rId2">
            <a:extLst>
              <a:ext uri="{28A0092B-C50C-407E-A947-70E740481C1C}">
                <a14:useLocalDpi xmlns:a14="http://schemas.microsoft.com/office/drawing/2010/main" val="0"/>
              </a:ext>
            </a:extLst>
          </a:blip>
          <a:stretch>
            <a:fillRect/>
          </a:stretch>
        </p:blipFill>
        <p:spPr bwMode="auto">
          <a:xfrm>
            <a:off x="2303492" y="2098402"/>
            <a:ext cx="5227007" cy="4210918"/>
          </a:xfrm>
          <a:prstGeom prst="rect">
            <a:avLst/>
          </a:prstGeom>
          <a:noFill/>
          <a:ln>
            <a:noFill/>
          </a:ln>
        </p:spPr>
      </p:pic>
      <p:sp>
        <p:nvSpPr>
          <p:cNvPr id="11" name="テキスト ボックス 10"/>
          <p:cNvSpPr txBox="1"/>
          <p:nvPr/>
        </p:nvSpPr>
        <p:spPr>
          <a:xfrm>
            <a:off x="260524" y="2898669"/>
            <a:ext cx="1997705" cy="2595906"/>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ja-JP" altLang="en-US" dirty="0"/>
              <a:t>母集団を正しく分類しないままサンプリング対象を選ぶと、積算された効果が実態と大きくかい離する結果となる</a:t>
            </a:r>
          </a:p>
        </p:txBody>
      </p:sp>
      <p:sp>
        <p:nvSpPr>
          <p:cNvPr id="12" name="テキスト ボックス 11"/>
          <p:cNvSpPr txBox="1"/>
          <p:nvPr/>
        </p:nvSpPr>
        <p:spPr>
          <a:xfrm>
            <a:off x="7599026" y="2928532"/>
            <a:ext cx="1959882" cy="2536180"/>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indent="0">
              <a:buNone/>
            </a:pPr>
            <a:r>
              <a:rPr lang="ja-JP" altLang="en-US" dirty="0"/>
              <a:t>条件がほぼ同じと考えられるグループに分けて、それぞれのグループで調査と積算を行う</a:t>
            </a:r>
          </a:p>
        </p:txBody>
      </p:sp>
    </p:spTree>
    <p:extLst>
      <p:ext uri="{BB962C8B-B14F-4D97-AF65-F5344CB8AC3E}">
        <p14:creationId xmlns:p14="http://schemas.microsoft.com/office/powerpoint/2010/main" val="10524961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b="1" dirty="0" smtClean="0"/>
              <a:t>一遍に</a:t>
            </a:r>
            <a:r>
              <a:rPr lang="ja-JP" altLang="en-US" b="1" dirty="0"/>
              <a:t>やらず、一貫してやる</a:t>
            </a:r>
            <a:endParaRPr kumimoji="1" lang="ja-JP" altLang="en-US" sz="2400"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47</a:t>
            </a:fld>
            <a:endParaRPr lang="ja-JP" altLang="en-US" dirty="0"/>
          </a:p>
        </p:txBody>
      </p:sp>
      <p:sp>
        <p:nvSpPr>
          <p:cNvPr id="5" name="コンテンツ プレースホルダー 4"/>
          <p:cNvSpPr>
            <a:spLocks noGrp="1"/>
          </p:cNvSpPr>
          <p:nvPr>
            <p:ph idx="1"/>
          </p:nvPr>
        </p:nvSpPr>
        <p:spPr>
          <a:xfrm>
            <a:off x="488504" y="945764"/>
            <a:ext cx="8856984" cy="1331108"/>
          </a:xfrm>
        </p:spPr>
        <p:txBody>
          <a:bodyPr/>
          <a:lstStyle/>
          <a:p>
            <a:pPr marL="0" indent="0">
              <a:buNone/>
            </a:pPr>
            <a:r>
              <a:rPr lang="ja-JP" altLang="en-US" dirty="0" smtClean="0"/>
              <a:t>新たなサービス提供や既存サービスの大幅な変更を伴うプロジェクトで、全て</a:t>
            </a:r>
            <a:r>
              <a:rPr lang="ja-JP" altLang="en-US" dirty="0"/>
              <a:t>を一度に</a:t>
            </a:r>
            <a:r>
              <a:rPr lang="ja-JP" altLang="en-US" dirty="0" smtClean="0"/>
              <a:t>実施すると、失敗した場合に大きな影響が発生する可能性がある</a:t>
            </a:r>
            <a:endParaRPr lang="en-US" altLang="ja-JP" dirty="0" smtClean="0"/>
          </a:p>
          <a:p>
            <a:pPr marL="0" indent="0">
              <a:buNone/>
            </a:pPr>
            <a:r>
              <a:rPr lang="ja-JP" altLang="en-US" dirty="0"/>
              <a:t>　</a:t>
            </a:r>
            <a:r>
              <a:rPr lang="ja-JP" altLang="en-US" dirty="0" smtClean="0"/>
              <a:t>→ 一部</a:t>
            </a:r>
            <a:r>
              <a:rPr lang="ja-JP" altLang="en-US" dirty="0"/>
              <a:t>の利用者を対象に</a:t>
            </a:r>
            <a:r>
              <a:rPr lang="ja-JP" altLang="en-US" b="1" u="sng" dirty="0"/>
              <a:t>実証実験を行って</a:t>
            </a:r>
            <a:r>
              <a:rPr lang="ja-JP" altLang="en-US" dirty="0" smtClean="0"/>
              <a:t>から、本格的</a:t>
            </a:r>
            <a:r>
              <a:rPr lang="ja-JP" altLang="en-US" dirty="0"/>
              <a:t>に展開</a:t>
            </a:r>
            <a:r>
              <a:rPr lang="ja-JP" altLang="en-US" dirty="0" smtClean="0"/>
              <a:t>する</a:t>
            </a:r>
            <a:endParaRPr kumimoji="1" lang="ja-JP" altLang="en-US" dirty="0"/>
          </a:p>
        </p:txBody>
      </p:sp>
      <p:sp>
        <p:nvSpPr>
          <p:cNvPr id="6" name="テキスト プレースホルダー 5"/>
          <p:cNvSpPr>
            <a:spLocks noGrp="1"/>
          </p:cNvSpPr>
          <p:nvPr>
            <p:ph type="body" sz="quarter" idx="13"/>
          </p:nvPr>
        </p:nvSpPr>
        <p:spPr/>
        <p:txBody>
          <a:bodyPr/>
          <a:lstStyle/>
          <a:p>
            <a:r>
              <a:rPr lang="ja-JP" altLang="en-US" dirty="0"/>
              <a:t>第４章</a:t>
            </a:r>
            <a:r>
              <a:rPr lang="en-US" altLang="ja-JP" dirty="0" smtClean="0"/>
              <a:t>Step.</a:t>
            </a:r>
            <a:r>
              <a:rPr lang="ja-JP" altLang="en-US" dirty="0" smtClean="0"/>
              <a:t>６</a:t>
            </a:r>
            <a:endParaRPr lang="en-US" altLang="ja-JP" dirty="0"/>
          </a:p>
          <a:p>
            <a:endParaRPr kumimoji="1" lang="ja-JP" altLang="en-US" dirty="0"/>
          </a:p>
        </p:txBody>
      </p:sp>
      <p:pic>
        <p:nvPicPr>
          <p:cNvPr id="8" name="図 7"/>
          <p:cNvPicPr/>
          <p:nvPr/>
        </p:nvPicPr>
        <p:blipFill>
          <a:blip r:embed="rId2" cstate="print">
            <a:extLst>
              <a:ext uri="{28A0092B-C50C-407E-A947-70E740481C1C}">
                <a14:useLocalDpi xmlns:a14="http://schemas.microsoft.com/office/drawing/2010/main" val="0"/>
              </a:ext>
            </a:extLst>
          </a:blip>
          <a:stretch>
            <a:fillRect/>
          </a:stretch>
        </p:blipFill>
        <p:spPr bwMode="auto">
          <a:xfrm>
            <a:off x="488504" y="2348880"/>
            <a:ext cx="4269740" cy="2571750"/>
          </a:xfrm>
          <a:prstGeom prst="rect">
            <a:avLst/>
          </a:prstGeom>
          <a:noFill/>
          <a:ln>
            <a:noFill/>
          </a:ln>
        </p:spPr>
      </p:pic>
      <p:pic>
        <p:nvPicPr>
          <p:cNvPr id="9" name="図 8"/>
          <p:cNvPicPr/>
          <p:nvPr/>
        </p:nvPicPr>
        <p:blipFill>
          <a:blip r:embed="rId3">
            <a:extLst>
              <a:ext uri="{28A0092B-C50C-407E-A947-70E740481C1C}">
                <a14:useLocalDpi xmlns:a14="http://schemas.microsoft.com/office/drawing/2010/main" val="0"/>
              </a:ext>
            </a:extLst>
          </a:blip>
          <a:stretch>
            <a:fillRect/>
          </a:stretch>
        </p:blipFill>
        <p:spPr>
          <a:xfrm>
            <a:off x="5242753" y="2655902"/>
            <a:ext cx="4102735" cy="1957705"/>
          </a:xfrm>
          <a:prstGeom prst="rect">
            <a:avLst/>
          </a:prstGeom>
        </p:spPr>
      </p:pic>
      <p:sp>
        <p:nvSpPr>
          <p:cNvPr id="10" name="テキスト ボックス 9"/>
          <p:cNvSpPr txBox="1"/>
          <p:nvPr/>
        </p:nvSpPr>
        <p:spPr>
          <a:xfrm>
            <a:off x="745188" y="4998393"/>
            <a:ext cx="3756372" cy="1093559"/>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ja-JP" altLang="en-US" dirty="0"/>
              <a:t>全国</a:t>
            </a:r>
            <a:r>
              <a:rPr lang="ja-JP" altLang="en-US" dirty="0" smtClean="0"/>
              <a:t>規模の調査で</a:t>
            </a:r>
            <a:r>
              <a:rPr lang="en-US" altLang="ja-JP" dirty="0" smtClean="0"/>
              <a:t/>
            </a:r>
            <a:br>
              <a:rPr lang="en-US" altLang="ja-JP" dirty="0" smtClean="0"/>
            </a:br>
            <a:r>
              <a:rPr lang="ja-JP" altLang="en-US" dirty="0" smtClean="0"/>
              <a:t>オンラインの回答方式を追加</a:t>
            </a:r>
            <a:endParaRPr lang="ja-JP" altLang="en-US" dirty="0"/>
          </a:p>
        </p:txBody>
      </p:sp>
      <p:sp>
        <p:nvSpPr>
          <p:cNvPr id="11" name="テキスト ボックス 10"/>
          <p:cNvSpPr txBox="1"/>
          <p:nvPr/>
        </p:nvSpPr>
        <p:spPr>
          <a:xfrm>
            <a:off x="5415934" y="4998392"/>
            <a:ext cx="3756372" cy="1093559"/>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ja-JP" altLang="en-US" dirty="0" smtClean="0"/>
              <a:t>一部の地域でサービスを試行し、</a:t>
            </a:r>
            <a:endParaRPr lang="en-US" altLang="ja-JP" dirty="0" smtClean="0"/>
          </a:p>
          <a:p>
            <a:r>
              <a:rPr lang="ja-JP" altLang="en-US" dirty="0" smtClean="0"/>
              <a:t>その結果を分析してから全国展開</a:t>
            </a:r>
            <a:endParaRPr lang="ja-JP" altLang="en-US" dirty="0"/>
          </a:p>
        </p:txBody>
      </p:sp>
      <p:sp>
        <p:nvSpPr>
          <p:cNvPr id="12" name="二等辺三角形 11"/>
          <p:cNvSpPr/>
          <p:nvPr/>
        </p:nvSpPr>
        <p:spPr>
          <a:xfrm rot="5400000">
            <a:off x="4442804" y="3367034"/>
            <a:ext cx="1296146" cy="347763"/>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Tree>
    <p:extLst>
      <p:ext uri="{BB962C8B-B14F-4D97-AF65-F5344CB8AC3E}">
        <p14:creationId xmlns:p14="http://schemas.microsoft.com/office/powerpoint/2010/main" val="261640326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第３編 </a:t>
            </a:r>
            <a:r>
              <a:rPr lang="ja-JP" altLang="en-US" sz="3200" dirty="0" smtClean="0"/>
              <a:t>第５章 要件定義</a:t>
            </a:r>
            <a:endParaRPr kumimoji="1" lang="ja-JP" altLang="en-US" sz="3200" dirty="0"/>
          </a:p>
        </p:txBody>
      </p:sp>
      <p:sp>
        <p:nvSpPr>
          <p:cNvPr id="5" name="テキスト プレースホルダー 4"/>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48</a:t>
            </a:fld>
            <a:endParaRPr lang="ja-JP" altLang="en-US" dirty="0"/>
          </a:p>
        </p:txBody>
      </p:sp>
    </p:spTree>
    <p:extLst>
      <p:ext uri="{BB962C8B-B14F-4D97-AF65-F5344CB8AC3E}">
        <p14:creationId xmlns:p14="http://schemas.microsoft.com/office/powerpoint/2010/main" val="10657734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ja-JP" altLang="en-US" b="1" dirty="0" smtClean="0"/>
              <a:t>ひな形を用いて要件定義の抜け漏れを無くす</a:t>
            </a:r>
            <a:endParaRPr kumimoji="1" lang="ja-JP" altLang="en-US" b="1" dirty="0"/>
          </a:p>
        </p:txBody>
      </p:sp>
      <p:sp>
        <p:nvSpPr>
          <p:cNvPr id="3" name="スライド番号プレースホルダー 2"/>
          <p:cNvSpPr>
            <a:spLocks noGrp="1"/>
          </p:cNvSpPr>
          <p:nvPr>
            <p:ph type="sldNum" sz="quarter" idx="12"/>
          </p:nvPr>
        </p:nvSpPr>
        <p:spPr/>
        <p:txBody>
          <a:bodyPr/>
          <a:lstStyle/>
          <a:p>
            <a:pPr>
              <a:defRPr/>
            </a:pPr>
            <a:fld id="{03107573-41B3-4804-A7D3-1E2DB8777170}" type="slidenum">
              <a:rPr lang="ja-JP" altLang="en-US" smtClean="0"/>
              <a:pPr>
                <a:defRPr/>
              </a:pPr>
              <a:t>49</a:t>
            </a:fld>
            <a:endParaRPr lang="ja-JP" altLang="en-US" dirty="0"/>
          </a:p>
        </p:txBody>
      </p:sp>
      <p:sp>
        <p:nvSpPr>
          <p:cNvPr id="12" name="テキスト プレースホルダー 11"/>
          <p:cNvSpPr>
            <a:spLocks noGrp="1"/>
          </p:cNvSpPr>
          <p:nvPr>
            <p:ph type="body" sz="quarter" idx="13"/>
          </p:nvPr>
        </p:nvSpPr>
        <p:spPr/>
        <p:txBody>
          <a:bodyPr/>
          <a:lstStyle/>
          <a:p>
            <a:r>
              <a:rPr lang="ja-JP" altLang="en-US" dirty="0"/>
              <a:t>第５章</a:t>
            </a:r>
            <a:r>
              <a:rPr lang="en-US" altLang="ja-JP" dirty="0"/>
              <a:t>Step.</a:t>
            </a:r>
            <a:r>
              <a:rPr lang="ja-JP" altLang="en-US" dirty="0" smtClean="0"/>
              <a:t>４</a:t>
            </a:r>
            <a:endParaRPr lang="ja-JP" altLang="en-US" dirty="0"/>
          </a:p>
        </p:txBody>
      </p:sp>
      <p:sp>
        <p:nvSpPr>
          <p:cNvPr id="14" name="コンテンツ プレースホルダー 2"/>
          <p:cNvSpPr>
            <a:spLocks noGrp="1"/>
          </p:cNvSpPr>
          <p:nvPr>
            <p:ph idx="1"/>
          </p:nvPr>
        </p:nvSpPr>
        <p:spPr>
          <a:xfrm>
            <a:off x="488504" y="945764"/>
            <a:ext cx="9073008" cy="1763156"/>
          </a:xfrm>
        </p:spPr>
        <p:txBody>
          <a:bodyPr/>
          <a:lstStyle/>
          <a:p>
            <a:pPr marL="0" indent="0">
              <a:buNone/>
            </a:pPr>
            <a:r>
              <a:rPr lang="ja-JP" altLang="en-US" dirty="0" smtClean="0"/>
              <a:t>プロジェクトごとに要件定義する項目がバラバラで抜け</a:t>
            </a:r>
            <a:r>
              <a:rPr lang="ja-JP" altLang="en-US" dirty="0"/>
              <a:t>漏</a:t>
            </a:r>
            <a:r>
              <a:rPr lang="ja-JP" altLang="en-US" dirty="0" smtClean="0"/>
              <a:t>れが発生してしまう。</a:t>
            </a:r>
            <a:endParaRPr lang="en-US" altLang="ja-JP" dirty="0"/>
          </a:p>
          <a:p>
            <a:pPr marL="254000" lvl="1" indent="0">
              <a:buNone/>
              <a:tabLst>
                <a:tab pos="449263" algn="l"/>
              </a:tabLst>
            </a:pPr>
            <a:r>
              <a:rPr lang="ja-JP" altLang="en-US" dirty="0" smtClean="0"/>
              <a:t>→ 要件定義の全体像と項目の定義、項目間の関係性を理解する。</a:t>
            </a:r>
            <a:endParaRPr lang="en-US" altLang="ja-JP" dirty="0" smtClean="0"/>
          </a:p>
          <a:p>
            <a:pPr marL="555625" lvl="1" indent="-301625">
              <a:buNone/>
              <a:tabLst>
                <a:tab pos="449263" algn="l"/>
              </a:tabLst>
            </a:pPr>
            <a:r>
              <a:rPr lang="ja-JP" altLang="en-US" dirty="0" smtClean="0"/>
              <a:t>→ 標準ガイドラインの定義と同期したひな形・記載例を参考に、要件定義の項目を抜け漏れなく加筆する。</a:t>
            </a:r>
            <a:endParaRPr lang="ja-JP" altLang="en-US" dirty="0"/>
          </a:p>
        </p:txBody>
      </p:sp>
      <p:pic>
        <p:nvPicPr>
          <p:cNvPr id="15" name="図 14"/>
          <p:cNvPicPr>
            <a:picLocks noChangeAspect="1"/>
          </p:cNvPicPr>
          <p:nvPr/>
        </p:nvPicPr>
        <p:blipFill>
          <a:blip r:embed="rId2"/>
          <a:stretch>
            <a:fillRect/>
          </a:stretch>
        </p:blipFill>
        <p:spPr>
          <a:xfrm>
            <a:off x="5292456" y="2564904"/>
            <a:ext cx="1827393" cy="2580821"/>
          </a:xfrm>
          <a:prstGeom prst="rect">
            <a:avLst/>
          </a:prstGeom>
          <a:ln>
            <a:solidFill>
              <a:schemeClr val="bg1">
                <a:lumMod val="75000"/>
              </a:schemeClr>
            </a:solidFill>
          </a:ln>
        </p:spPr>
      </p:pic>
      <p:pic>
        <p:nvPicPr>
          <p:cNvPr id="16" name="図 15"/>
          <p:cNvPicPr>
            <a:picLocks noChangeAspect="1"/>
          </p:cNvPicPr>
          <p:nvPr/>
        </p:nvPicPr>
        <p:blipFill>
          <a:blip r:embed="rId3"/>
          <a:stretch>
            <a:fillRect/>
          </a:stretch>
        </p:blipFill>
        <p:spPr>
          <a:xfrm>
            <a:off x="6156552" y="3375068"/>
            <a:ext cx="1827393" cy="2574212"/>
          </a:xfrm>
          <a:prstGeom prst="rect">
            <a:avLst/>
          </a:prstGeom>
          <a:ln>
            <a:solidFill>
              <a:schemeClr val="bg1">
                <a:lumMod val="75000"/>
              </a:schemeClr>
            </a:solidFill>
          </a:ln>
        </p:spPr>
      </p:pic>
      <p:pic>
        <p:nvPicPr>
          <p:cNvPr id="17" name="図 16"/>
          <p:cNvPicPr>
            <a:picLocks noChangeAspect="1"/>
          </p:cNvPicPr>
          <p:nvPr/>
        </p:nvPicPr>
        <p:blipFill>
          <a:blip r:embed="rId4"/>
          <a:stretch>
            <a:fillRect/>
          </a:stretch>
        </p:blipFill>
        <p:spPr>
          <a:xfrm>
            <a:off x="7380688" y="2564904"/>
            <a:ext cx="1820784" cy="2580821"/>
          </a:xfrm>
          <a:prstGeom prst="rect">
            <a:avLst/>
          </a:prstGeom>
          <a:ln>
            <a:solidFill>
              <a:schemeClr val="bg1">
                <a:lumMod val="75000"/>
              </a:schemeClr>
            </a:solidFill>
          </a:ln>
        </p:spPr>
      </p:pic>
      <p:sp>
        <p:nvSpPr>
          <p:cNvPr id="18" name="テキスト ボックス 17"/>
          <p:cNvSpPr txBox="1"/>
          <p:nvPr/>
        </p:nvSpPr>
        <p:spPr>
          <a:xfrm>
            <a:off x="4953000" y="5494210"/>
            <a:ext cx="4536502" cy="887118"/>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600"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ひな形</a:t>
            </a:r>
            <a:r>
              <a:rPr lang="ja-JP" altLang="en-US" sz="16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の活用</a:t>
            </a:r>
            <a:endParaRPr lang="en-US" altLang="ja-JP" sz="16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「業務要件定義書」「機能要件定義書」</a:t>
            </a:r>
            <a:r>
              <a:rPr lang="en-US" altLang="ja-JP" sz="16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r>
            <a:br>
              <a:rPr lang="en-US" altLang="ja-JP" sz="16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「非機能要件定義書」を添付</a:t>
            </a:r>
            <a:endParaRPr lang="en-US" altLang="ja-JP" sz="16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 name="Picture"/>
          <p:cNvPicPr>
            <a:picLocks noChangeAspect="1"/>
          </p:cNvPicPr>
          <p:nvPr/>
        </p:nvPicPr>
        <p:blipFill>
          <a:blip r:embed="rId5"/>
          <a:stretch>
            <a:fillRect/>
          </a:stretch>
        </p:blipFill>
        <p:spPr bwMode="auto">
          <a:xfrm>
            <a:off x="632520" y="2564904"/>
            <a:ext cx="3780903" cy="2541963"/>
          </a:xfrm>
          <a:prstGeom prst="rect">
            <a:avLst/>
          </a:prstGeom>
          <a:noFill/>
          <a:ln w="9525">
            <a:noFill/>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テキスト ボックス 10"/>
          <p:cNvSpPr txBox="1"/>
          <p:nvPr/>
        </p:nvSpPr>
        <p:spPr>
          <a:xfrm>
            <a:off x="745188" y="5359777"/>
            <a:ext cx="3756372" cy="1093559"/>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ja-JP" altLang="en-US" b="1" u="sng" dirty="0" smtClean="0"/>
              <a:t>要件定義の全体像</a:t>
            </a:r>
            <a:r>
              <a:rPr lang="ja-JP" altLang="en-US" dirty="0" smtClean="0"/>
              <a:t>を理解</a:t>
            </a:r>
            <a:endParaRPr lang="en-US" altLang="ja-JP" dirty="0" smtClean="0"/>
          </a:p>
          <a:p>
            <a:r>
              <a:rPr lang="ja-JP" altLang="en-US" dirty="0" smtClean="0"/>
              <a:t>（項目の網羅性・項目間の関係性）</a:t>
            </a:r>
            <a:endParaRPr lang="ja-JP" altLang="en-US" dirty="0"/>
          </a:p>
        </p:txBody>
      </p:sp>
    </p:spTree>
    <p:extLst>
      <p:ext uri="{BB962C8B-B14F-4D97-AF65-F5344CB8AC3E}">
        <p14:creationId xmlns:p14="http://schemas.microsoft.com/office/powerpoint/2010/main" val="3517112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t>2-13</a:t>
            </a:r>
            <a:r>
              <a:rPr lang="ja-JP" altLang="en-US" dirty="0" err="1" smtClean="0"/>
              <a:t>．</a:t>
            </a:r>
            <a:r>
              <a:rPr lang="ja-JP" altLang="ja-JP" dirty="0" smtClean="0"/>
              <a:t>クラウドサービス</a:t>
            </a:r>
            <a:r>
              <a:rPr lang="ja-JP" altLang="ja-JP" dirty="0"/>
              <a:t>の利用</a:t>
            </a:r>
            <a:r>
              <a:rPr lang="ja-JP" altLang="ja-JP" dirty="0" smtClean="0"/>
              <a:t>促進</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50</a:t>
            </a:fld>
            <a:endParaRPr lang="ja-JP" altLang="en-US" dirty="0"/>
          </a:p>
        </p:txBody>
      </p:sp>
      <p:sp>
        <p:nvSpPr>
          <p:cNvPr id="7" name="テキスト プレースホルダー 6"/>
          <p:cNvSpPr>
            <a:spLocks noGrp="1"/>
          </p:cNvSpPr>
          <p:nvPr>
            <p:ph type="body" sz="quarter" idx="13"/>
          </p:nvPr>
        </p:nvSpPr>
        <p:spPr/>
        <p:txBody>
          <a:bodyPr>
            <a:noAutofit/>
          </a:bodyPr>
          <a:lstStyle/>
          <a:p>
            <a:r>
              <a:rPr lang="ja-JP" altLang="ja-JP" dirty="0"/>
              <a:t>クラウド・バイ・デフォルト方針を踏まえ、</a:t>
            </a:r>
            <a:r>
              <a:rPr lang="ja-JP" altLang="en-US" dirty="0" smtClean="0"/>
              <a:t>改定前</a:t>
            </a:r>
            <a:r>
              <a:rPr lang="ja-JP" altLang="en-US" dirty="0"/>
              <a:t>の版</a:t>
            </a:r>
            <a:r>
              <a:rPr lang="ja-JP" altLang="en-US" dirty="0" smtClean="0"/>
              <a:t>で</a:t>
            </a:r>
            <a:r>
              <a:rPr lang="ja-JP" altLang="en-US" dirty="0" smtClean="0"/>
              <a:t>も</a:t>
            </a:r>
            <a:r>
              <a:rPr lang="ja-JP" altLang="en-US" dirty="0" smtClean="0"/>
              <a:t>第５章（要件定義）でクラウドサービスの活用を検討することを言及していました。今回</a:t>
            </a:r>
            <a:r>
              <a:rPr lang="ja-JP" altLang="en-US" dirty="0"/>
              <a:t>の改定で</a:t>
            </a:r>
            <a:r>
              <a:rPr lang="ja-JP" altLang="ja-JP" dirty="0" smtClean="0"/>
              <a:t>、</a:t>
            </a:r>
            <a:r>
              <a:rPr lang="ja-JP" altLang="en-US" dirty="0" smtClean="0"/>
              <a:t>第３章（予算要求）でも</a:t>
            </a:r>
            <a:r>
              <a:rPr lang="ja-JP" altLang="ja-JP" dirty="0" smtClean="0"/>
              <a:t>原則</a:t>
            </a:r>
            <a:r>
              <a:rPr lang="ja-JP" altLang="ja-JP" dirty="0"/>
              <a:t>としてクラウドサービスを前提と</a:t>
            </a:r>
            <a:r>
              <a:rPr lang="ja-JP" altLang="ja-JP" dirty="0" smtClean="0"/>
              <a:t>した</a:t>
            </a:r>
            <a:r>
              <a:rPr lang="ja-JP" altLang="en-US" dirty="0" smtClean="0"/>
              <a:t>見積りを取得することとしました</a:t>
            </a:r>
            <a:r>
              <a:rPr lang="ja-JP" altLang="en-US" dirty="0"/>
              <a:t>。</a:t>
            </a:r>
          </a:p>
        </p:txBody>
      </p:sp>
      <p:sp>
        <p:nvSpPr>
          <p:cNvPr id="15" name="テキスト プレースホルダー 2"/>
          <p:cNvSpPr>
            <a:spLocks noGrp="1"/>
          </p:cNvSpPr>
          <p:nvPr>
            <p:ph type="body" sz="quarter" idx="16"/>
          </p:nvPr>
        </p:nvSpPr>
        <p:spPr/>
        <p:txBody>
          <a:bodyPr/>
          <a:lstStyle/>
          <a:p>
            <a:r>
              <a:rPr lang="zh-TW" altLang="en-US" dirty="0"/>
              <a:t>第３編</a:t>
            </a:r>
            <a:r>
              <a:rPr lang="zh-TW" altLang="en-US" dirty="0" smtClean="0"/>
              <a:t>第</a:t>
            </a:r>
            <a:r>
              <a:rPr lang="ja-JP" altLang="en-US" dirty="0" smtClean="0"/>
              <a:t>５</a:t>
            </a:r>
            <a:r>
              <a:rPr lang="zh-TW" altLang="en-US" dirty="0" smtClean="0"/>
              <a:t>章</a:t>
            </a:r>
            <a:endParaRPr lang="zh-TW" altLang="en-US" dirty="0"/>
          </a:p>
        </p:txBody>
      </p:sp>
      <p:pic>
        <p:nvPicPr>
          <p:cNvPr id="26" name="図 25"/>
          <p:cNvPicPr>
            <a:picLocks noChangeAspect="1"/>
          </p:cNvPicPr>
          <p:nvPr/>
        </p:nvPicPr>
        <p:blipFill rotWithShape="1">
          <a:blip r:embed="rId2"/>
          <a:srcRect l="769" r="951"/>
          <a:stretch/>
        </p:blipFill>
        <p:spPr>
          <a:xfrm>
            <a:off x="5223784" y="1926595"/>
            <a:ext cx="3627781" cy="3399981"/>
          </a:xfrm>
          <a:prstGeom prst="rect">
            <a:avLst/>
          </a:prstGeom>
          <a:ln>
            <a:solidFill>
              <a:schemeClr val="bg1">
                <a:lumMod val="50000"/>
              </a:schemeClr>
            </a:solidFill>
          </a:ln>
        </p:spPr>
      </p:pic>
      <p:pic>
        <p:nvPicPr>
          <p:cNvPr id="27" name="図 26"/>
          <p:cNvPicPr>
            <a:picLocks noChangeAspect="1"/>
          </p:cNvPicPr>
          <p:nvPr/>
        </p:nvPicPr>
        <p:blipFill rotWithShape="1">
          <a:blip r:embed="rId3"/>
          <a:srcRect l="266" t="1868" r="244"/>
          <a:stretch/>
        </p:blipFill>
        <p:spPr>
          <a:xfrm>
            <a:off x="5817095" y="3980569"/>
            <a:ext cx="3672409" cy="1506169"/>
          </a:xfrm>
          <a:prstGeom prst="rect">
            <a:avLst/>
          </a:prstGeom>
          <a:ln>
            <a:solidFill>
              <a:schemeClr val="bg1">
                <a:lumMod val="50000"/>
              </a:schemeClr>
            </a:solidFill>
          </a:ln>
        </p:spPr>
      </p:pic>
      <p:sp>
        <p:nvSpPr>
          <p:cNvPr id="29" name="角丸四角形 28"/>
          <p:cNvSpPr/>
          <p:nvPr/>
        </p:nvSpPr>
        <p:spPr>
          <a:xfrm>
            <a:off x="6192604" y="1772816"/>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32" name="角丸四角形 31"/>
          <p:cNvSpPr/>
          <p:nvPr/>
        </p:nvSpPr>
        <p:spPr>
          <a:xfrm>
            <a:off x="7689304" y="2053861"/>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第３編第３章</a:t>
            </a:r>
            <a:endParaRPr lang="ja-JP" altLang="en-US" dirty="0">
              <a:solidFill>
                <a:prstClr val="white"/>
              </a:solidFill>
              <a:latin typeface="+mn-ea"/>
            </a:endParaRPr>
          </a:p>
        </p:txBody>
      </p:sp>
      <p:sp>
        <p:nvSpPr>
          <p:cNvPr id="33" name="角丸四角形 32"/>
          <p:cNvSpPr/>
          <p:nvPr/>
        </p:nvSpPr>
        <p:spPr>
          <a:xfrm>
            <a:off x="7689304" y="4191375"/>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第３編第５章</a:t>
            </a:r>
            <a:endParaRPr lang="ja-JP" altLang="en-US" dirty="0">
              <a:solidFill>
                <a:prstClr val="white"/>
              </a:solidFill>
              <a:latin typeface="+mn-ea"/>
            </a:endParaRPr>
          </a:p>
        </p:txBody>
      </p:sp>
      <p:sp>
        <p:nvSpPr>
          <p:cNvPr id="34" name="角丸四角形 33"/>
          <p:cNvSpPr/>
          <p:nvPr/>
        </p:nvSpPr>
        <p:spPr>
          <a:xfrm>
            <a:off x="6331285" y="5337152"/>
            <a:ext cx="2520280" cy="160143"/>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37" name="二等辺三角形 36"/>
          <p:cNvSpPr/>
          <p:nvPr/>
        </p:nvSpPr>
        <p:spPr>
          <a:xfrm rot="5400000">
            <a:off x="4238204" y="3848090"/>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484565" y="5673622"/>
            <a:ext cx="8936870" cy="977311"/>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クラウドサービスを原則前提とした検討：</a:t>
            </a:r>
            <a:r>
              <a:rPr lang="ja-JP" altLang="en-US" sz="1600" b="0" dirty="0" smtClean="0">
                <a:solidFill>
                  <a:schemeClr val="bg1"/>
                </a:solidFill>
                <a:latin typeface="メイリオ" panose="020B0604030504040204" pitchFamily="50" charset="-128"/>
                <a:ea typeface="メイリオ" panose="020B0604030504040204" pitchFamily="50" charset="-128"/>
              </a:rPr>
              <a:t>見積りの取得や実現方式について記載</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spcBef>
                <a:spcPts val="600"/>
              </a:spcBef>
            </a:pPr>
            <a:r>
              <a:rPr lang="ja-JP" altLang="en-US" b="0" dirty="0">
                <a:solidFill>
                  <a:schemeClr val="bg1"/>
                </a:solidFill>
                <a:latin typeface="メイリオ" panose="020B0604030504040204" pitchFamily="50" charset="-128"/>
                <a:ea typeface="メイリオ" panose="020B0604030504040204" pitchFamily="50" charset="-128"/>
              </a:rPr>
              <a:t>クラウドサービスの利用については、</a:t>
            </a:r>
            <a:r>
              <a:rPr lang="ja-JP" altLang="en-US" u="sng" dirty="0">
                <a:solidFill>
                  <a:schemeClr val="bg1"/>
                </a:solidFill>
                <a:latin typeface="メイリオ" panose="020B0604030504040204" pitchFamily="50" charset="-128"/>
                <a:ea typeface="メイリオ" panose="020B0604030504040204" pitchFamily="50" charset="-128"/>
              </a:rPr>
              <a:t>「政府情報システムにおけるクラウドサービスの利用に係る基本方針</a:t>
            </a:r>
            <a:r>
              <a:rPr lang="ja-JP" altLang="en-US" u="sng" dirty="0" smtClean="0">
                <a:solidFill>
                  <a:schemeClr val="bg1"/>
                </a:solidFill>
                <a:latin typeface="メイリオ" panose="020B0604030504040204" pitchFamily="50" charset="-128"/>
                <a:ea typeface="メイリオ" panose="020B0604030504040204" pitchFamily="50" charset="-128"/>
              </a:rPr>
              <a:t>」に従う。</a:t>
            </a:r>
            <a:endParaRPr lang="en-US" altLang="ja-JP" u="sng" dirty="0" smtClean="0">
              <a:solidFill>
                <a:schemeClr val="bg1"/>
              </a:solidFill>
              <a:latin typeface="メイリオ" panose="020B0604030504040204" pitchFamily="50" charset="-128"/>
              <a:ea typeface="メイリオ" panose="020B0604030504040204" pitchFamily="50" charset="-128"/>
            </a:endParaRPr>
          </a:p>
        </p:txBody>
      </p:sp>
      <p:pic>
        <p:nvPicPr>
          <p:cNvPr id="2" name="図 1"/>
          <p:cNvPicPr>
            <a:picLocks noChangeAspect="1"/>
          </p:cNvPicPr>
          <p:nvPr/>
        </p:nvPicPr>
        <p:blipFill rotWithShape="1">
          <a:blip r:embed="rId4"/>
          <a:srcRect b="57911"/>
          <a:stretch/>
        </p:blipFill>
        <p:spPr>
          <a:xfrm>
            <a:off x="633865" y="1926596"/>
            <a:ext cx="3671063" cy="2006460"/>
          </a:xfrm>
          <a:prstGeom prst="rect">
            <a:avLst/>
          </a:prstGeom>
          <a:ln>
            <a:solidFill>
              <a:schemeClr val="bg1">
                <a:lumMod val="50000"/>
              </a:schemeClr>
            </a:solidFill>
          </a:ln>
        </p:spPr>
      </p:pic>
      <p:sp>
        <p:nvSpPr>
          <p:cNvPr id="28" name="角丸四角形 27"/>
          <p:cNvSpPr/>
          <p:nvPr/>
        </p:nvSpPr>
        <p:spPr>
          <a:xfrm>
            <a:off x="1601608" y="1784418"/>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30" name="角丸四角形 29"/>
          <p:cNvSpPr/>
          <p:nvPr/>
        </p:nvSpPr>
        <p:spPr>
          <a:xfrm>
            <a:off x="1204268" y="3304437"/>
            <a:ext cx="2520280" cy="160143"/>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pic>
        <p:nvPicPr>
          <p:cNvPr id="6" name="図 5"/>
          <p:cNvPicPr>
            <a:picLocks noChangeAspect="1"/>
          </p:cNvPicPr>
          <p:nvPr/>
        </p:nvPicPr>
        <p:blipFill rotWithShape="1">
          <a:blip r:embed="rId5"/>
          <a:srcRect b="73031"/>
          <a:stretch/>
        </p:blipFill>
        <p:spPr>
          <a:xfrm>
            <a:off x="625905" y="4014804"/>
            <a:ext cx="3679023" cy="1286404"/>
          </a:xfrm>
          <a:prstGeom prst="rect">
            <a:avLst/>
          </a:prstGeom>
          <a:ln>
            <a:solidFill>
              <a:schemeClr val="bg1">
                <a:lumMod val="50000"/>
              </a:schemeClr>
            </a:solidFill>
          </a:ln>
        </p:spPr>
      </p:pic>
      <p:sp>
        <p:nvSpPr>
          <p:cNvPr id="36" name="角丸四角形 35"/>
          <p:cNvSpPr/>
          <p:nvPr/>
        </p:nvSpPr>
        <p:spPr>
          <a:xfrm>
            <a:off x="723401" y="4491753"/>
            <a:ext cx="3482013" cy="740796"/>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5975939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ja-JP" altLang="en-US" b="1" dirty="0" smtClean="0"/>
              <a:t>クラウドサービスの調達に注意する</a:t>
            </a:r>
            <a:endParaRPr kumimoji="1" lang="ja-JP" altLang="en-US" b="1" dirty="0"/>
          </a:p>
        </p:txBody>
      </p:sp>
      <p:sp>
        <p:nvSpPr>
          <p:cNvPr id="3" name="スライド番号プレースホルダー 2"/>
          <p:cNvSpPr>
            <a:spLocks noGrp="1"/>
          </p:cNvSpPr>
          <p:nvPr>
            <p:ph type="sldNum" sz="quarter" idx="12"/>
          </p:nvPr>
        </p:nvSpPr>
        <p:spPr/>
        <p:txBody>
          <a:bodyPr/>
          <a:lstStyle/>
          <a:p>
            <a:pPr>
              <a:defRPr/>
            </a:pPr>
            <a:fld id="{03107573-41B3-4804-A7D3-1E2DB8777170}"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defRPr/>
              </a:pPr>
              <a:t>51</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プレースホルダー 11"/>
          <p:cNvSpPr>
            <a:spLocks noGrp="1"/>
          </p:cNvSpPr>
          <p:nvPr>
            <p:ph type="body" sz="quarter" idx="13"/>
          </p:nvPr>
        </p:nvSpPr>
        <p:spPr/>
        <p:txBody>
          <a:bodyPr/>
          <a:lstStyle/>
          <a:p>
            <a:r>
              <a:rPr lang="ja-JP" altLang="en-US" dirty="0" smtClean="0"/>
              <a:t>第６章</a:t>
            </a:r>
            <a:r>
              <a:rPr lang="en-US" altLang="ja-JP" dirty="0" smtClean="0"/>
              <a:t>Step.</a:t>
            </a:r>
            <a:r>
              <a:rPr lang="ja-JP" altLang="en-US" dirty="0" smtClean="0"/>
              <a:t>２</a:t>
            </a:r>
            <a:r>
              <a:rPr lang="en-US" altLang="ja-JP" dirty="0" smtClean="0"/>
              <a:t>-</a:t>
            </a:r>
            <a:r>
              <a:rPr lang="ja-JP" altLang="en-US" dirty="0" smtClean="0"/>
              <a:t>１</a:t>
            </a:r>
            <a:r>
              <a:rPr lang="en-US" altLang="ja-JP" dirty="0" smtClean="0"/>
              <a:t>-</a:t>
            </a:r>
            <a:r>
              <a:rPr lang="en-US" altLang="ja-JP" dirty="0"/>
              <a:t>K</a:t>
            </a:r>
            <a:endParaRPr lang="ja-JP" altLang="en-US" dirty="0"/>
          </a:p>
        </p:txBody>
      </p:sp>
      <p:sp>
        <p:nvSpPr>
          <p:cNvPr id="14" name="コンテンツ プレースホルダー 2"/>
          <p:cNvSpPr>
            <a:spLocks noGrp="1"/>
          </p:cNvSpPr>
          <p:nvPr>
            <p:ph idx="1"/>
          </p:nvPr>
        </p:nvSpPr>
        <p:spPr>
          <a:xfrm>
            <a:off x="488504" y="945764"/>
            <a:ext cx="8136904" cy="611028"/>
          </a:xfrm>
        </p:spPr>
        <p:txBody>
          <a:bodyPr/>
          <a:lstStyle/>
          <a:p>
            <a:r>
              <a:rPr lang="ja-JP" altLang="en-US" dirty="0" smtClean="0"/>
              <a:t>クラウドサービスを調達</a:t>
            </a:r>
            <a:r>
              <a:rPr lang="ja-JP" altLang="en-US" dirty="0" smtClean="0"/>
              <a:t>する</a:t>
            </a:r>
            <a:r>
              <a:rPr lang="ja-JP" altLang="en-US" dirty="0"/>
              <a:t>際の注意点や</a:t>
            </a:r>
            <a:r>
              <a:rPr lang="ja-JP" altLang="en-US" dirty="0" smtClean="0"/>
              <a:t>要件例等</a:t>
            </a:r>
            <a:r>
              <a:rPr lang="ja-JP" altLang="en-US" dirty="0" smtClean="0"/>
              <a:t>を記載。</a:t>
            </a:r>
            <a:endParaRPr lang="ja-JP" altLang="en-US" dirty="0" smtClean="0"/>
          </a:p>
        </p:txBody>
      </p:sp>
      <p:grpSp>
        <p:nvGrpSpPr>
          <p:cNvPr id="5" name="グループ化 4"/>
          <p:cNvGrpSpPr/>
          <p:nvPr/>
        </p:nvGrpSpPr>
        <p:grpSpPr>
          <a:xfrm>
            <a:off x="330682" y="1556792"/>
            <a:ext cx="5128817" cy="3451602"/>
            <a:chOff x="1798108" y="5013176"/>
            <a:chExt cx="6450543" cy="4341101"/>
          </a:xfrm>
        </p:grpSpPr>
        <p:pic>
          <p:nvPicPr>
            <p:cNvPr id="2" name="図 1"/>
            <p:cNvPicPr>
              <a:picLocks noChangeAspect="1"/>
            </p:cNvPicPr>
            <p:nvPr/>
          </p:nvPicPr>
          <p:blipFill>
            <a:blip r:embed="rId3"/>
            <a:stretch>
              <a:fillRect/>
            </a:stretch>
          </p:blipFill>
          <p:spPr>
            <a:xfrm>
              <a:off x="1798108" y="5013176"/>
              <a:ext cx="6286500" cy="3088800"/>
            </a:xfrm>
            <a:prstGeom prst="rect">
              <a:avLst/>
            </a:prstGeom>
          </p:spPr>
        </p:pic>
        <p:pic>
          <p:nvPicPr>
            <p:cNvPr id="4" name="図 3"/>
            <p:cNvPicPr>
              <a:picLocks noChangeAspect="1"/>
            </p:cNvPicPr>
            <p:nvPr/>
          </p:nvPicPr>
          <p:blipFill rotWithShape="1">
            <a:blip r:embed="rId4"/>
            <a:srcRect t="17070"/>
            <a:stretch/>
          </p:blipFill>
          <p:spPr>
            <a:xfrm>
              <a:off x="1809750" y="7954909"/>
              <a:ext cx="6438901" cy="1399368"/>
            </a:xfrm>
            <a:prstGeom prst="rect">
              <a:avLst/>
            </a:prstGeom>
          </p:spPr>
        </p:pic>
      </p:grpSp>
      <p:graphicFrame>
        <p:nvGraphicFramePr>
          <p:cNvPr id="13" name="オブジェクト 12"/>
          <p:cNvGraphicFramePr>
            <a:graphicFrameLocks noChangeAspect="1"/>
          </p:cNvGraphicFramePr>
          <p:nvPr>
            <p:extLst>
              <p:ext uri="{D42A27DB-BD31-4B8C-83A1-F6EECF244321}">
                <p14:modId xmlns:p14="http://schemas.microsoft.com/office/powerpoint/2010/main" val="706571746"/>
              </p:ext>
            </p:extLst>
          </p:nvPr>
        </p:nvGraphicFramePr>
        <p:xfrm>
          <a:off x="5338326" y="1537633"/>
          <a:ext cx="4201700" cy="4590034"/>
        </p:xfrm>
        <a:graphic>
          <a:graphicData uri="http://schemas.openxmlformats.org/presentationml/2006/ole">
            <mc:AlternateContent xmlns:mc="http://schemas.openxmlformats.org/markup-compatibility/2006">
              <mc:Choice xmlns:v="urn:schemas-microsoft-com:vml" Requires="v">
                <p:oleObj spid="_x0000_s2141" name="文書" r:id="rId5" imgW="4860752" imgH="5310092" progId="Word.Document.12">
                  <p:embed/>
                </p:oleObj>
              </mc:Choice>
              <mc:Fallback>
                <p:oleObj name="文書" r:id="rId5" imgW="4860752" imgH="5310092" progId="Word.Document.12">
                  <p:embed/>
                  <p:pic>
                    <p:nvPicPr>
                      <p:cNvPr id="2" name="オブジェクト 1"/>
                      <p:cNvPicPr/>
                      <p:nvPr/>
                    </p:nvPicPr>
                    <p:blipFill>
                      <a:blip r:embed="rId6"/>
                      <a:stretch>
                        <a:fillRect/>
                      </a:stretch>
                    </p:blipFill>
                    <p:spPr>
                      <a:xfrm>
                        <a:off x="5338326" y="1537633"/>
                        <a:ext cx="4201700" cy="4590034"/>
                      </a:xfrm>
                      <a:prstGeom prst="rect">
                        <a:avLst/>
                      </a:prstGeom>
                    </p:spPr>
                  </p:pic>
                </p:oleObj>
              </mc:Fallback>
            </mc:AlternateContent>
          </a:graphicData>
        </a:graphic>
      </p:graphicFrame>
      <p:sp>
        <p:nvSpPr>
          <p:cNvPr id="19" name="テキスト ボックス 18"/>
          <p:cNvSpPr txBox="1"/>
          <p:nvPr/>
        </p:nvSpPr>
        <p:spPr>
          <a:xfrm>
            <a:off x="410703" y="5035446"/>
            <a:ext cx="4918365" cy="1172583"/>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ja-JP" altLang="en-US" dirty="0" smtClean="0"/>
              <a:t>クラウドサービスを活用する場合に、オンプレミスとの違いについて説明（継続性確保の方法等）</a:t>
            </a:r>
            <a:endParaRPr lang="ja-JP" altLang="en-US" dirty="0"/>
          </a:p>
        </p:txBody>
      </p:sp>
      <p:sp>
        <p:nvSpPr>
          <p:cNvPr id="11" name="テキスト ボックス 10"/>
          <p:cNvSpPr txBox="1"/>
          <p:nvPr/>
        </p:nvSpPr>
        <p:spPr>
          <a:xfrm>
            <a:off x="5664069" y="5543370"/>
            <a:ext cx="3550213" cy="642034"/>
          </a:xfrm>
          <a:prstGeom prst="rect">
            <a:avLst/>
          </a:prstGeom>
          <a:solidFill>
            <a:schemeClr val="accent3"/>
          </a:soli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defPPr>
              <a:defRPr lang="ja-JP"/>
            </a:defPPr>
            <a:lvl1pPr algn="ctr">
              <a:lnSpc>
                <a:spcPct val="120000"/>
              </a:lnSpc>
              <a:defRPr sz="1600" b="0">
                <a:solidFill>
                  <a:schemeClr val="bg1"/>
                </a:solidFill>
                <a:latin typeface="メイリオ" panose="020B0604030504040204" pitchFamily="50" charset="-128"/>
                <a:ea typeface="メイリオ" panose="020B0604030504040204" pitchFamily="50" charset="-12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ja-JP" altLang="en-US" dirty="0" smtClean="0"/>
              <a:t>クラウドサービスの要件例</a:t>
            </a:r>
            <a:endParaRPr lang="ja-JP" altLang="en-US" dirty="0"/>
          </a:p>
        </p:txBody>
      </p:sp>
    </p:spTree>
    <p:extLst>
      <p:ext uri="{BB962C8B-B14F-4D97-AF65-F5344CB8AC3E}">
        <p14:creationId xmlns:p14="http://schemas.microsoft.com/office/powerpoint/2010/main" val="423664070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a:srcRect b="10531"/>
          <a:stretch/>
        </p:blipFill>
        <p:spPr>
          <a:xfrm>
            <a:off x="738189" y="1960234"/>
            <a:ext cx="3743326" cy="4349086"/>
          </a:xfrm>
          <a:prstGeom prst="rect">
            <a:avLst/>
          </a:prstGeom>
          <a:ln>
            <a:solidFill>
              <a:schemeClr val="bg1">
                <a:lumMod val="50000"/>
              </a:schemeClr>
            </a:solidFill>
          </a:ln>
        </p:spPr>
      </p:pic>
      <p:sp>
        <p:nvSpPr>
          <p:cNvPr id="5" name="タイトル 4"/>
          <p:cNvSpPr>
            <a:spLocks noGrp="1"/>
          </p:cNvSpPr>
          <p:nvPr>
            <p:ph type="title"/>
          </p:nvPr>
        </p:nvSpPr>
        <p:spPr>
          <a:xfrm>
            <a:off x="3176" y="28800"/>
            <a:ext cx="8262192" cy="709200"/>
          </a:xfrm>
        </p:spPr>
        <p:txBody>
          <a:bodyPr/>
          <a:lstStyle/>
          <a:p>
            <a:r>
              <a:rPr lang="en-US" altLang="ja-JP" dirty="0" smtClean="0"/>
              <a:t>2-14</a:t>
            </a:r>
            <a:r>
              <a:rPr lang="ja-JP" altLang="en-US" dirty="0" err="1" smtClean="0"/>
              <a:t>．</a:t>
            </a:r>
            <a:r>
              <a:rPr lang="ja-JP" altLang="ja-JP" sz="2600" dirty="0" smtClean="0"/>
              <a:t>情報・データのオープンデータ利</a:t>
            </a:r>
            <a:r>
              <a:rPr lang="ja-JP" altLang="ja-JP" sz="2600" dirty="0"/>
              <a:t>活用</a:t>
            </a:r>
            <a:r>
              <a:rPr lang="ja-JP" altLang="ja-JP" sz="2600" dirty="0" smtClean="0"/>
              <a:t>促進</a:t>
            </a:r>
            <a:endParaRPr lang="ja-JP" altLang="ja-JP" sz="2600"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52</a:t>
            </a:fld>
            <a:endParaRPr lang="ja-JP" altLang="en-US" dirty="0"/>
          </a:p>
        </p:txBody>
      </p:sp>
      <p:sp>
        <p:nvSpPr>
          <p:cNvPr id="7" name="テキスト プレースホルダー 6"/>
          <p:cNvSpPr>
            <a:spLocks noGrp="1"/>
          </p:cNvSpPr>
          <p:nvPr>
            <p:ph type="body" sz="quarter" idx="13"/>
          </p:nvPr>
        </p:nvSpPr>
        <p:spPr/>
        <p:txBody>
          <a:bodyPr>
            <a:noAutofit/>
          </a:bodyPr>
          <a:lstStyle/>
          <a:p>
            <a:r>
              <a:rPr lang="ja-JP" altLang="en-US" dirty="0"/>
              <a:t>改定前の版で</a:t>
            </a:r>
            <a:r>
              <a:rPr lang="ja-JP" altLang="ja-JP" dirty="0"/>
              <a:t>は、オープンデータ</a:t>
            </a:r>
            <a:r>
              <a:rPr lang="ja-JP" altLang="ja-JP" dirty="0" smtClean="0"/>
              <a:t>の</a:t>
            </a:r>
            <a:r>
              <a:rPr lang="ja-JP" altLang="en-US" dirty="0" smtClean="0"/>
              <a:t>推進について、</a:t>
            </a:r>
            <a:r>
              <a:rPr lang="ja-JP" altLang="ja-JP" dirty="0" smtClean="0"/>
              <a:t>具体的取組み方法</a:t>
            </a:r>
            <a:r>
              <a:rPr lang="ja-JP" altLang="en-US" dirty="0" smtClean="0"/>
              <a:t>まで</a:t>
            </a:r>
            <a:r>
              <a:rPr lang="ja-JP" altLang="ja-JP" dirty="0" smtClean="0"/>
              <a:t>は</a:t>
            </a:r>
            <a:r>
              <a:rPr lang="ja-JP" altLang="ja-JP" dirty="0"/>
              <a:t>記載していませんでした</a:t>
            </a:r>
            <a:r>
              <a:rPr lang="ja-JP" altLang="en-US" dirty="0"/>
              <a:t>。</a:t>
            </a:r>
            <a:endParaRPr lang="en-US" altLang="ja-JP" dirty="0"/>
          </a:p>
          <a:p>
            <a:r>
              <a:rPr lang="ja-JP" altLang="en-US" dirty="0"/>
              <a:t>今回の改定で</a:t>
            </a:r>
            <a:r>
              <a:rPr lang="ja-JP" altLang="en-US" dirty="0" smtClean="0"/>
              <a:t>、</a:t>
            </a:r>
            <a:r>
              <a:rPr lang="ja-JP" altLang="ja-JP" dirty="0" smtClean="0"/>
              <a:t>オープンデータ</a:t>
            </a:r>
            <a:r>
              <a:rPr lang="ja-JP" altLang="ja-JP" dirty="0"/>
              <a:t>の公開・活用に関連</a:t>
            </a:r>
            <a:r>
              <a:rPr lang="ja-JP" altLang="ja-JP" dirty="0" smtClean="0"/>
              <a:t>する</a:t>
            </a:r>
            <a:r>
              <a:rPr lang="ja-JP" altLang="en-US" dirty="0" smtClean="0"/>
              <a:t>具体的な</a:t>
            </a:r>
            <a:r>
              <a:rPr lang="ja-JP" altLang="ja-JP" dirty="0" smtClean="0"/>
              <a:t>作業</a:t>
            </a:r>
            <a:r>
              <a:rPr lang="ja-JP" altLang="ja-JP" dirty="0"/>
              <a:t>を追加しました。</a:t>
            </a:r>
            <a:endParaRPr lang="ja-JP" altLang="en-US" dirty="0"/>
          </a:p>
        </p:txBody>
      </p:sp>
      <p:sp>
        <p:nvSpPr>
          <p:cNvPr id="3" name="テキスト プレースホルダー 2"/>
          <p:cNvSpPr>
            <a:spLocks noGrp="1"/>
          </p:cNvSpPr>
          <p:nvPr>
            <p:ph type="body" sz="quarter" idx="16"/>
          </p:nvPr>
        </p:nvSpPr>
        <p:spPr/>
        <p:txBody>
          <a:bodyPr/>
          <a:lstStyle/>
          <a:p>
            <a:r>
              <a:rPr lang="zh-TW" altLang="en-US" dirty="0"/>
              <a:t>第３編 </a:t>
            </a:r>
            <a:r>
              <a:rPr lang="zh-TW" altLang="en-US" dirty="0" smtClean="0"/>
              <a:t>第５章</a:t>
            </a:r>
            <a:endParaRPr lang="zh-TW" altLang="en-US" dirty="0"/>
          </a:p>
        </p:txBody>
      </p:sp>
      <p:sp>
        <p:nvSpPr>
          <p:cNvPr id="30" name="角丸四角形 29"/>
          <p:cNvSpPr/>
          <p:nvPr/>
        </p:nvSpPr>
        <p:spPr>
          <a:xfrm>
            <a:off x="917664" y="2400882"/>
            <a:ext cx="3384376" cy="720080"/>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34" name="二等辺三角形 33"/>
          <p:cNvSpPr/>
          <p:nvPr/>
        </p:nvSpPr>
        <p:spPr>
          <a:xfrm rot="5400000">
            <a:off x="4391782" y="3617346"/>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角丸四角形 34"/>
          <p:cNvSpPr/>
          <p:nvPr/>
        </p:nvSpPr>
        <p:spPr>
          <a:xfrm>
            <a:off x="1747849" y="1781722"/>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pic>
        <p:nvPicPr>
          <p:cNvPr id="6" name="図 5"/>
          <p:cNvPicPr>
            <a:picLocks noChangeAspect="1"/>
          </p:cNvPicPr>
          <p:nvPr/>
        </p:nvPicPr>
        <p:blipFill rotWithShape="1">
          <a:blip r:embed="rId4"/>
          <a:srcRect b="59622"/>
          <a:stretch/>
        </p:blipFill>
        <p:spPr>
          <a:xfrm>
            <a:off x="5529064" y="1957181"/>
            <a:ext cx="3619500" cy="1888888"/>
          </a:xfrm>
          <a:prstGeom prst="rect">
            <a:avLst/>
          </a:prstGeom>
          <a:ln>
            <a:solidFill>
              <a:schemeClr val="bg1">
                <a:lumMod val="50000"/>
              </a:schemeClr>
            </a:solidFill>
          </a:ln>
        </p:spPr>
      </p:pic>
      <p:sp>
        <p:nvSpPr>
          <p:cNvPr id="36" name="角丸四角形 35"/>
          <p:cNvSpPr/>
          <p:nvPr/>
        </p:nvSpPr>
        <p:spPr>
          <a:xfrm>
            <a:off x="5753106" y="1772816"/>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32" name="角丸四角形 31"/>
          <p:cNvSpPr/>
          <p:nvPr/>
        </p:nvSpPr>
        <p:spPr>
          <a:xfrm>
            <a:off x="7591425" y="1870162"/>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第３編第５章</a:t>
            </a:r>
            <a:endParaRPr lang="ja-JP" altLang="en-US" dirty="0">
              <a:solidFill>
                <a:prstClr val="white"/>
              </a:solidFill>
              <a:latin typeface="+mn-ea"/>
            </a:endParaRPr>
          </a:p>
        </p:txBody>
      </p:sp>
      <p:pic>
        <p:nvPicPr>
          <p:cNvPr id="8" name="図 7"/>
          <p:cNvPicPr>
            <a:picLocks noChangeAspect="1"/>
          </p:cNvPicPr>
          <p:nvPr/>
        </p:nvPicPr>
        <p:blipFill rotWithShape="1">
          <a:blip r:embed="rId5"/>
          <a:srcRect b="51977"/>
          <a:stretch/>
        </p:blipFill>
        <p:spPr>
          <a:xfrm>
            <a:off x="5529064" y="3933088"/>
            <a:ext cx="3596433" cy="2232216"/>
          </a:xfrm>
          <a:prstGeom prst="rect">
            <a:avLst/>
          </a:prstGeom>
          <a:ln>
            <a:solidFill>
              <a:schemeClr val="bg1">
                <a:lumMod val="50000"/>
              </a:schemeClr>
            </a:solidFill>
          </a:ln>
        </p:spPr>
      </p:pic>
      <p:sp>
        <p:nvSpPr>
          <p:cNvPr id="33" name="角丸四角形 32"/>
          <p:cNvSpPr/>
          <p:nvPr/>
        </p:nvSpPr>
        <p:spPr>
          <a:xfrm>
            <a:off x="7591425" y="3835811"/>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第３編第８章</a:t>
            </a:r>
            <a:endParaRPr lang="ja-JP" altLang="en-US" dirty="0">
              <a:solidFill>
                <a:prstClr val="white"/>
              </a:solidFill>
              <a:latin typeface="+mn-ea"/>
            </a:endParaRPr>
          </a:p>
        </p:txBody>
      </p:sp>
      <p:sp>
        <p:nvSpPr>
          <p:cNvPr id="17" name="テキスト ボックス 16"/>
          <p:cNvSpPr txBox="1"/>
          <p:nvPr/>
        </p:nvSpPr>
        <p:spPr>
          <a:xfrm>
            <a:off x="478512" y="5661867"/>
            <a:ext cx="8948976" cy="931868"/>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要件定義時　　　　　　</a:t>
            </a:r>
            <a:r>
              <a:rPr lang="ja-JP" altLang="en-US" sz="1600" b="0" dirty="0" smtClean="0">
                <a:solidFill>
                  <a:schemeClr val="bg1"/>
                </a:solidFill>
                <a:latin typeface="メイリオ" panose="020B0604030504040204" pitchFamily="50" charset="-128"/>
                <a:ea typeface="メイリオ" panose="020B0604030504040204" pitchFamily="50" charset="-128"/>
              </a:rPr>
              <a:t>：オープンデータの公開・活用に関する記載の追記</a:t>
            </a:r>
            <a:endParaRPr lang="en-US" altLang="ja-JP" sz="1600"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サービス・業務の運営時</a:t>
            </a:r>
            <a:r>
              <a:rPr lang="ja-JP" altLang="en-US" sz="1600" b="0" dirty="0" smtClean="0">
                <a:solidFill>
                  <a:schemeClr val="bg1"/>
                </a:solidFill>
                <a:latin typeface="メイリオ" panose="020B0604030504040204" pitchFamily="50" charset="-128"/>
                <a:ea typeface="メイリオ" panose="020B0604030504040204" pitchFamily="50" charset="-128"/>
              </a:rPr>
              <a:t>：データの公開・活用、データマネジメントについて追記</a:t>
            </a:r>
            <a:endParaRPr lang="en-US" altLang="ja-JP" sz="1600" b="0" dirty="0" smtClean="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66385598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第３編 </a:t>
            </a:r>
            <a:r>
              <a:rPr lang="ja-JP" altLang="en-US" sz="3200" dirty="0" smtClean="0"/>
              <a:t>第６章 調達</a:t>
            </a:r>
            <a:endParaRPr kumimoji="1" lang="ja-JP" altLang="en-US" sz="3200" dirty="0"/>
          </a:p>
        </p:txBody>
      </p:sp>
      <p:sp>
        <p:nvSpPr>
          <p:cNvPr id="5" name="テキスト プレースホルダー 4"/>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b="0" smtClean="0"/>
              <a:pPr>
                <a:defRPr/>
              </a:pPr>
              <a:t>53</a:t>
            </a:fld>
            <a:endParaRPr lang="ja-JP" altLang="en-US" b="0" dirty="0"/>
          </a:p>
        </p:txBody>
      </p:sp>
    </p:spTree>
    <p:extLst>
      <p:ext uri="{BB962C8B-B14F-4D97-AF65-F5344CB8AC3E}">
        <p14:creationId xmlns:p14="http://schemas.microsoft.com/office/powerpoint/2010/main" val="39185209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t>2-15</a:t>
            </a:r>
            <a:r>
              <a:rPr lang="ja-JP" altLang="en-US" dirty="0" err="1" smtClean="0"/>
              <a:t>．</a:t>
            </a:r>
            <a:r>
              <a:rPr lang="ja-JP" altLang="ja-JP" dirty="0" smtClean="0"/>
              <a:t>情報</a:t>
            </a:r>
            <a:r>
              <a:rPr lang="ja-JP" altLang="ja-JP" dirty="0"/>
              <a:t>システムＩＤ取得</a:t>
            </a:r>
            <a:r>
              <a:rPr lang="ja-JP" altLang="ja-JP" dirty="0" smtClean="0"/>
              <a:t>タイミング</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54</a:t>
            </a:fld>
            <a:endParaRPr lang="ja-JP" altLang="en-US" dirty="0"/>
          </a:p>
        </p:txBody>
      </p:sp>
      <p:sp>
        <p:nvSpPr>
          <p:cNvPr id="3" name="テキスト プレースホルダー 2"/>
          <p:cNvSpPr>
            <a:spLocks noGrp="1"/>
          </p:cNvSpPr>
          <p:nvPr>
            <p:ph type="body" sz="quarter" idx="13"/>
          </p:nvPr>
        </p:nvSpPr>
        <p:spPr/>
        <p:txBody>
          <a:bodyPr/>
          <a:lstStyle/>
          <a:p>
            <a:r>
              <a:rPr lang="ja-JP" altLang="en-US" dirty="0"/>
              <a:t>改定前の版で</a:t>
            </a:r>
            <a:r>
              <a:rPr lang="ja-JP" altLang="ja-JP" dirty="0"/>
              <a:t>は</a:t>
            </a:r>
            <a:r>
              <a:rPr lang="ja-JP" altLang="ja-JP" dirty="0" smtClean="0"/>
              <a:t>、情報</a:t>
            </a:r>
            <a:r>
              <a:rPr lang="ja-JP" altLang="ja-JP" dirty="0"/>
              <a:t>システムＩＤの取得タイミングは予算要求時及び調達時として</a:t>
            </a:r>
            <a:r>
              <a:rPr lang="ja-JP" altLang="ja-JP" dirty="0" smtClean="0"/>
              <a:t>いました</a:t>
            </a:r>
            <a:r>
              <a:rPr lang="ja-JP" altLang="en-US" dirty="0" smtClean="0"/>
              <a:t>。</a:t>
            </a:r>
            <a:endParaRPr lang="en-US" altLang="ja-JP" dirty="0"/>
          </a:p>
          <a:p>
            <a:r>
              <a:rPr lang="ja-JP" altLang="en-US" dirty="0"/>
              <a:t>今回の改定で</a:t>
            </a:r>
            <a:r>
              <a:rPr lang="ja-JP" altLang="en-US" dirty="0" smtClean="0"/>
              <a:t>、</a:t>
            </a:r>
            <a:r>
              <a:rPr lang="ja-JP" altLang="ja-JP" dirty="0" smtClean="0"/>
              <a:t>複数</a:t>
            </a:r>
            <a:r>
              <a:rPr lang="ja-JP" altLang="ja-JP" dirty="0"/>
              <a:t>の府省で行われている事例を参考に、取得タイミングを見直し、原則として調達時としました。</a:t>
            </a:r>
            <a:endParaRPr lang="ja-JP" altLang="en-US" dirty="0"/>
          </a:p>
        </p:txBody>
      </p:sp>
      <p:sp>
        <p:nvSpPr>
          <p:cNvPr id="2" name="テキスト プレースホルダー 1"/>
          <p:cNvSpPr>
            <a:spLocks noGrp="1"/>
          </p:cNvSpPr>
          <p:nvPr>
            <p:ph type="body" sz="quarter" idx="16"/>
          </p:nvPr>
        </p:nvSpPr>
        <p:spPr/>
        <p:txBody>
          <a:bodyPr/>
          <a:lstStyle/>
          <a:p>
            <a:r>
              <a:rPr lang="zh-TW" altLang="en-US" dirty="0"/>
              <a:t>第３編 </a:t>
            </a:r>
            <a:r>
              <a:rPr lang="zh-TW" altLang="en-US" dirty="0" smtClean="0"/>
              <a:t>第６章</a:t>
            </a:r>
            <a:endParaRPr lang="zh-TW" altLang="en-US" dirty="0"/>
          </a:p>
        </p:txBody>
      </p:sp>
      <p:pic>
        <p:nvPicPr>
          <p:cNvPr id="33" name="コンテンツ プレースホルダー 5"/>
          <p:cNvPicPr>
            <a:picLocks noGrp="1" noChangeAspect="1"/>
          </p:cNvPicPr>
          <p:nvPr>
            <p:ph idx="1"/>
          </p:nvPr>
        </p:nvPicPr>
        <p:blipFill rotWithShape="1">
          <a:blip r:embed="rId2"/>
          <a:srcRect l="908" r="924"/>
          <a:stretch/>
        </p:blipFill>
        <p:spPr>
          <a:xfrm>
            <a:off x="213360" y="1845391"/>
            <a:ext cx="4451608" cy="1781811"/>
          </a:xfrm>
          <a:prstGeom prst="rect">
            <a:avLst/>
          </a:prstGeom>
          <a:ln>
            <a:solidFill>
              <a:schemeClr val="bg1">
                <a:lumMod val="50000"/>
              </a:schemeClr>
            </a:solidFill>
          </a:ln>
        </p:spPr>
      </p:pic>
      <p:sp>
        <p:nvSpPr>
          <p:cNvPr id="35" name="角丸四角形 34"/>
          <p:cNvSpPr/>
          <p:nvPr/>
        </p:nvSpPr>
        <p:spPr>
          <a:xfrm>
            <a:off x="1571028" y="1708609"/>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36" name="角丸四角形 35"/>
          <p:cNvSpPr/>
          <p:nvPr/>
        </p:nvSpPr>
        <p:spPr>
          <a:xfrm>
            <a:off x="415233" y="2933518"/>
            <a:ext cx="4164843" cy="635839"/>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44" name="二等辺三角形 43"/>
          <p:cNvSpPr/>
          <p:nvPr/>
        </p:nvSpPr>
        <p:spPr>
          <a:xfrm rot="5400000">
            <a:off x="4638259" y="3675703"/>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p:cNvPicPr>
            <a:picLocks noChangeAspect="1"/>
          </p:cNvPicPr>
          <p:nvPr/>
        </p:nvPicPr>
        <p:blipFill>
          <a:blip r:embed="rId3"/>
          <a:stretch>
            <a:fillRect/>
          </a:stretch>
        </p:blipFill>
        <p:spPr>
          <a:xfrm>
            <a:off x="213360" y="3848920"/>
            <a:ext cx="4465321" cy="1845290"/>
          </a:xfrm>
          <a:prstGeom prst="rect">
            <a:avLst/>
          </a:prstGeom>
          <a:ln>
            <a:solidFill>
              <a:schemeClr val="bg1">
                <a:lumMod val="50000"/>
              </a:schemeClr>
            </a:solidFill>
          </a:ln>
        </p:spPr>
      </p:pic>
      <p:sp>
        <p:nvSpPr>
          <p:cNvPr id="37" name="角丸四角形 36"/>
          <p:cNvSpPr/>
          <p:nvPr/>
        </p:nvSpPr>
        <p:spPr>
          <a:xfrm>
            <a:off x="408967" y="4467758"/>
            <a:ext cx="4164843" cy="1167389"/>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pic>
        <p:nvPicPr>
          <p:cNvPr id="10" name="図 9"/>
          <p:cNvPicPr>
            <a:picLocks noChangeAspect="1"/>
          </p:cNvPicPr>
          <p:nvPr/>
        </p:nvPicPr>
        <p:blipFill rotWithShape="1">
          <a:blip r:embed="rId4"/>
          <a:srcRect b="66171"/>
          <a:stretch/>
        </p:blipFill>
        <p:spPr>
          <a:xfrm>
            <a:off x="5632782" y="4157359"/>
            <a:ext cx="4091940" cy="1791921"/>
          </a:xfrm>
          <a:prstGeom prst="rect">
            <a:avLst/>
          </a:prstGeom>
          <a:ln>
            <a:solidFill>
              <a:schemeClr val="bg1">
                <a:lumMod val="50000"/>
              </a:schemeClr>
            </a:solidFill>
          </a:ln>
        </p:spPr>
      </p:pic>
      <p:sp>
        <p:nvSpPr>
          <p:cNvPr id="42" name="角丸四角形 41"/>
          <p:cNvSpPr/>
          <p:nvPr/>
        </p:nvSpPr>
        <p:spPr>
          <a:xfrm>
            <a:off x="8039691" y="4123763"/>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第３編第６章</a:t>
            </a:r>
            <a:endParaRPr lang="ja-JP" altLang="en-US" dirty="0">
              <a:solidFill>
                <a:prstClr val="white"/>
              </a:solidFill>
              <a:latin typeface="+mn-ea"/>
            </a:endParaRPr>
          </a:p>
        </p:txBody>
      </p:sp>
      <p:pic>
        <p:nvPicPr>
          <p:cNvPr id="11" name="図 10"/>
          <p:cNvPicPr>
            <a:picLocks noChangeAspect="1"/>
          </p:cNvPicPr>
          <p:nvPr/>
        </p:nvPicPr>
        <p:blipFill>
          <a:blip r:embed="rId5"/>
          <a:stretch>
            <a:fillRect/>
          </a:stretch>
        </p:blipFill>
        <p:spPr>
          <a:xfrm>
            <a:off x="5631182" y="1831345"/>
            <a:ext cx="4091940" cy="2181081"/>
          </a:xfrm>
          <a:prstGeom prst="rect">
            <a:avLst/>
          </a:prstGeom>
          <a:ln>
            <a:solidFill>
              <a:schemeClr val="bg1">
                <a:lumMod val="50000"/>
              </a:schemeClr>
            </a:solidFill>
          </a:ln>
        </p:spPr>
      </p:pic>
      <p:sp>
        <p:nvSpPr>
          <p:cNvPr id="43" name="角丸四角形 42"/>
          <p:cNvSpPr/>
          <p:nvPr/>
        </p:nvSpPr>
        <p:spPr>
          <a:xfrm>
            <a:off x="6817434" y="1680757"/>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41" name="角丸四角形 40"/>
          <p:cNvSpPr/>
          <p:nvPr/>
        </p:nvSpPr>
        <p:spPr>
          <a:xfrm>
            <a:off x="8032093" y="1956201"/>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第２編第７章</a:t>
            </a:r>
            <a:endParaRPr lang="ja-JP" altLang="en-US" dirty="0">
              <a:solidFill>
                <a:prstClr val="white"/>
              </a:solidFill>
              <a:latin typeface="+mn-ea"/>
            </a:endParaRPr>
          </a:p>
        </p:txBody>
      </p:sp>
      <p:sp>
        <p:nvSpPr>
          <p:cNvPr id="19" name="テキスト ボックス 18"/>
          <p:cNvSpPr txBox="1"/>
          <p:nvPr/>
        </p:nvSpPr>
        <p:spPr>
          <a:xfrm>
            <a:off x="401712" y="5805264"/>
            <a:ext cx="9102576" cy="783904"/>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情報システムＩＤの取得タイミング</a:t>
            </a:r>
            <a:r>
              <a:rPr lang="ja-JP" altLang="en-US" sz="1600" b="0" dirty="0" smtClean="0">
                <a:solidFill>
                  <a:schemeClr val="bg1"/>
                </a:solidFill>
                <a:latin typeface="メイリオ" panose="020B0604030504040204" pitchFamily="50" charset="-128"/>
                <a:ea typeface="メイリオ" panose="020B0604030504040204" pitchFamily="50" charset="-128"/>
              </a:rPr>
              <a:t>：原則、調達時。ただし、各府省ＰＭＯの指定も可能</a:t>
            </a:r>
            <a:endParaRPr lang="en-US" altLang="ja-JP" sz="1600" b="0" dirty="0" smtClean="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31483064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stretch>
            <a:fillRect/>
          </a:stretch>
        </p:blipFill>
        <p:spPr>
          <a:xfrm>
            <a:off x="685800" y="2059009"/>
            <a:ext cx="3467100" cy="4495199"/>
          </a:xfrm>
          <a:prstGeom prst="rect">
            <a:avLst/>
          </a:prstGeom>
          <a:ln>
            <a:solidFill>
              <a:schemeClr val="bg1">
                <a:lumMod val="50000"/>
              </a:schemeClr>
            </a:solidFill>
          </a:ln>
        </p:spPr>
      </p:pic>
      <p:sp>
        <p:nvSpPr>
          <p:cNvPr id="5" name="タイトル 4"/>
          <p:cNvSpPr>
            <a:spLocks noGrp="1"/>
          </p:cNvSpPr>
          <p:nvPr>
            <p:ph type="title"/>
          </p:nvPr>
        </p:nvSpPr>
        <p:spPr/>
        <p:txBody>
          <a:bodyPr/>
          <a:lstStyle/>
          <a:p>
            <a:r>
              <a:rPr lang="en-US" altLang="ja-JP" dirty="0" smtClean="0"/>
              <a:t>2-16</a:t>
            </a:r>
            <a:r>
              <a:rPr lang="ja-JP" altLang="en-US" dirty="0" err="1" smtClean="0"/>
              <a:t>．</a:t>
            </a:r>
            <a:r>
              <a:rPr lang="ja-JP" altLang="ja-JP" dirty="0" smtClean="0"/>
              <a:t>調達</a:t>
            </a:r>
            <a:r>
              <a:rPr lang="ja-JP" altLang="ja-JP" dirty="0"/>
              <a:t>仕様書記載</a:t>
            </a:r>
            <a:r>
              <a:rPr lang="ja-JP" altLang="ja-JP" dirty="0" smtClean="0"/>
              <a:t>内容</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55</a:t>
            </a:fld>
            <a:endParaRPr lang="ja-JP" altLang="en-US" dirty="0"/>
          </a:p>
        </p:txBody>
      </p:sp>
      <p:sp>
        <p:nvSpPr>
          <p:cNvPr id="7" name="テキスト プレースホルダー 6"/>
          <p:cNvSpPr>
            <a:spLocks noGrp="1"/>
          </p:cNvSpPr>
          <p:nvPr>
            <p:ph type="body" sz="quarter" idx="13"/>
          </p:nvPr>
        </p:nvSpPr>
        <p:spPr/>
        <p:txBody>
          <a:bodyPr>
            <a:noAutofit/>
          </a:bodyPr>
          <a:lstStyle/>
          <a:p>
            <a:r>
              <a:rPr lang="ja-JP" altLang="en-US" dirty="0"/>
              <a:t>今回の改定で、</a:t>
            </a:r>
            <a:r>
              <a:rPr lang="ja-JP" altLang="ja-JP" dirty="0" smtClean="0"/>
              <a:t>調達</a:t>
            </a:r>
            <a:r>
              <a:rPr lang="ja-JP" altLang="ja-JP" dirty="0"/>
              <a:t>仕様書に関する従前の記載に、「継続的な機能改修や次期更改等に対する公正性及び競争性を担保する観点から、発注者側に帰属する成果物については、その範囲を明確にすること。」を追記しました</a:t>
            </a:r>
            <a:r>
              <a:rPr lang="ja-JP" altLang="ja-JP" dirty="0" smtClean="0"/>
              <a:t>。なお</a:t>
            </a:r>
            <a:r>
              <a:rPr lang="ja-JP" altLang="ja-JP" dirty="0"/>
              <a:t>、具体的な注意点に</a:t>
            </a:r>
            <a:r>
              <a:rPr lang="ja-JP" altLang="ja-JP" dirty="0" smtClean="0"/>
              <a:t>ついて、</a:t>
            </a:r>
            <a:r>
              <a:rPr lang="ja-JP" altLang="ja-JP" dirty="0"/>
              <a:t>解説書の中</a:t>
            </a:r>
            <a:r>
              <a:rPr lang="ja-JP" altLang="ja-JP" dirty="0" smtClean="0"/>
              <a:t>で例示</a:t>
            </a:r>
            <a:r>
              <a:rPr lang="ja-JP" altLang="ja-JP" dirty="0"/>
              <a:t>した上で記載しました</a:t>
            </a:r>
            <a:r>
              <a:rPr lang="ja-JP" altLang="ja-JP" dirty="0" smtClean="0"/>
              <a:t>。</a:t>
            </a:r>
            <a:endParaRPr lang="ja-JP" altLang="ja-JP" dirty="0"/>
          </a:p>
        </p:txBody>
      </p:sp>
      <p:sp>
        <p:nvSpPr>
          <p:cNvPr id="2" name="テキスト プレースホルダー 1"/>
          <p:cNvSpPr>
            <a:spLocks noGrp="1"/>
          </p:cNvSpPr>
          <p:nvPr>
            <p:ph type="body" sz="quarter" idx="16"/>
          </p:nvPr>
        </p:nvSpPr>
        <p:spPr/>
        <p:txBody>
          <a:bodyPr/>
          <a:lstStyle/>
          <a:p>
            <a:r>
              <a:rPr lang="zh-TW" altLang="en-US" dirty="0"/>
              <a:t>第３編 </a:t>
            </a:r>
            <a:r>
              <a:rPr lang="zh-TW" altLang="en-US" dirty="0" smtClean="0"/>
              <a:t>第６章</a:t>
            </a:r>
            <a:endParaRPr lang="zh-TW" altLang="en-US" dirty="0"/>
          </a:p>
        </p:txBody>
      </p:sp>
      <p:pic>
        <p:nvPicPr>
          <p:cNvPr id="18" name="図 17"/>
          <p:cNvPicPr>
            <a:picLocks noChangeAspect="1"/>
          </p:cNvPicPr>
          <p:nvPr/>
        </p:nvPicPr>
        <p:blipFill rotWithShape="1">
          <a:blip r:embed="rId3"/>
          <a:srcRect l="1019" t="1225" r="1624"/>
          <a:stretch/>
        </p:blipFill>
        <p:spPr>
          <a:xfrm>
            <a:off x="5425440" y="2113206"/>
            <a:ext cx="3855720" cy="4368182"/>
          </a:xfrm>
          <a:prstGeom prst="rect">
            <a:avLst/>
          </a:prstGeom>
          <a:ln>
            <a:solidFill>
              <a:schemeClr val="bg1">
                <a:lumMod val="50000"/>
              </a:schemeClr>
            </a:solidFill>
          </a:ln>
        </p:spPr>
      </p:pic>
      <p:sp>
        <p:nvSpPr>
          <p:cNvPr id="19" name="角丸四角形 18"/>
          <p:cNvSpPr/>
          <p:nvPr/>
        </p:nvSpPr>
        <p:spPr>
          <a:xfrm>
            <a:off x="1561462" y="1920703"/>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20" name="角丸四角形 19"/>
          <p:cNvSpPr/>
          <p:nvPr/>
        </p:nvSpPr>
        <p:spPr>
          <a:xfrm>
            <a:off x="6507389" y="1916832"/>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21" name="角丸四角形 20"/>
          <p:cNvSpPr/>
          <p:nvPr/>
        </p:nvSpPr>
        <p:spPr>
          <a:xfrm>
            <a:off x="877817" y="2449827"/>
            <a:ext cx="3168352" cy="1986627"/>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23" name="二等辺三角形 22"/>
          <p:cNvSpPr/>
          <p:nvPr/>
        </p:nvSpPr>
        <p:spPr>
          <a:xfrm rot="5400000">
            <a:off x="4244040" y="4188169"/>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401712" y="5641678"/>
            <a:ext cx="9102576" cy="975021"/>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成果物の取扱いに関する事項　</a:t>
            </a:r>
            <a:r>
              <a:rPr lang="ja-JP" altLang="en-US" sz="1600" b="0" dirty="0" smtClean="0">
                <a:solidFill>
                  <a:schemeClr val="bg1"/>
                </a:solidFill>
                <a:latin typeface="メイリオ" panose="020B0604030504040204" pitchFamily="50" charset="-128"/>
                <a:ea typeface="メイリオ" panose="020B0604030504040204" pitchFamily="50" charset="-128"/>
              </a:rPr>
              <a:t>：発注者側に帰属する成果物の範囲の明確化を追記</a:t>
            </a:r>
            <a:endParaRPr lang="en-US" altLang="ja-JP" sz="1600" b="0" dirty="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具体的な注意点（解説書）　　</a:t>
            </a:r>
            <a:r>
              <a:rPr lang="ja-JP" altLang="en-US" sz="1600" b="0" dirty="0" smtClean="0">
                <a:solidFill>
                  <a:schemeClr val="bg1"/>
                </a:solidFill>
                <a:latin typeface="メイリオ" panose="020B0604030504040204" pitchFamily="50" charset="-128"/>
                <a:ea typeface="メイリオ" panose="020B0604030504040204" pitchFamily="50" charset="-128"/>
              </a:rPr>
              <a:t>：データ</a:t>
            </a:r>
            <a:r>
              <a:rPr lang="ja-JP" altLang="en-US" sz="1600" b="0" dirty="0">
                <a:solidFill>
                  <a:schemeClr val="bg1"/>
                </a:solidFill>
                <a:latin typeface="メイリオ" panose="020B0604030504040204" pitchFamily="50" charset="-128"/>
                <a:ea typeface="メイリオ" panose="020B0604030504040204" pitchFamily="50" charset="-128"/>
              </a:rPr>
              <a:t>やログ、パッケージソフトウェア、クラウドサービス</a:t>
            </a:r>
            <a:r>
              <a:rPr lang="ja-JP" altLang="en-US" sz="1600" b="0" dirty="0" smtClean="0">
                <a:solidFill>
                  <a:schemeClr val="bg1"/>
                </a:solidFill>
                <a:latin typeface="メイリオ" panose="020B0604030504040204" pitchFamily="50" charset="-128"/>
                <a:ea typeface="メイリオ" panose="020B0604030504040204" pitchFamily="50" charset="-128"/>
              </a:rPr>
              <a:t>等。</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spcBef>
                <a:spcPts val="600"/>
              </a:spcBef>
            </a:pPr>
            <a:r>
              <a:rPr lang="ja-JP" altLang="en-US" b="0" dirty="0" smtClean="0">
                <a:solidFill>
                  <a:schemeClr val="bg1"/>
                </a:solidFill>
                <a:latin typeface="メイリオ" panose="020B0604030504040204" pitchFamily="50" charset="-128"/>
                <a:ea typeface="メイリオ" panose="020B0604030504040204" pitchFamily="50" charset="-128"/>
              </a:rPr>
              <a:t>その他、網羅性・整合性を取るための項目の追加・修正。</a:t>
            </a:r>
            <a:endParaRPr lang="en-US" altLang="ja-JP" b="0" dirty="0" smtClean="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0297911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ja-JP" altLang="en-US" b="1" dirty="0" smtClean="0"/>
              <a:t>調達仕様書のひな形</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56</a:t>
            </a:fld>
            <a:endParaRPr lang="ja-JP" altLang="en-US" dirty="0"/>
          </a:p>
        </p:txBody>
      </p:sp>
      <p:sp>
        <p:nvSpPr>
          <p:cNvPr id="16" name="テキスト プレースホルダー 15"/>
          <p:cNvSpPr>
            <a:spLocks noGrp="1"/>
          </p:cNvSpPr>
          <p:nvPr>
            <p:ph type="body" sz="quarter" idx="13"/>
          </p:nvPr>
        </p:nvSpPr>
        <p:spPr/>
        <p:txBody>
          <a:bodyPr/>
          <a:lstStyle/>
          <a:p>
            <a:r>
              <a:rPr lang="ja-JP" altLang="en-US" dirty="0"/>
              <a:t>第６章</a:t>
            </a:r>
            <a:r>
              <a:rPr lang="en-US" altLang="ja-JP" dirty="0" smtClean="0"/>
              <a:t>Step.</a:t>
            </a:r>
            <a:r>
              <a:rPr lang="ja-JP" altLang="en-US" dirty="0"/>
              <a:t>３</a:t>
            </a:r>
          </a:p>
        </p:txBody>
      </p:sp>
      <p:pic>
        <p:nvPicPr>
          <p:cNvPr id="7" name="図 6"/>
          <p:cNvPicPr>
            <a:picLocks noChangeAspect="1"/>
          </p:cNvPicPr>
          <p:nvPr/>
        </p:nvPicPr>
        <p:blipFill>
          <a:blip r:embed="rId2"/>
          <a:stretch>
            <a:fillRect/>
          </a:stretch>
        </p:blipFill>
        <p:spPr>
          <a:xfrm>
            <a:off x="1280592" y="1785919"/>
            <a:ext cx="3120390" cy="4432935"/>
          </a:xfrm>
          <a:prstGeom prst="rect">
            <a:avLst/>
          </a:prstGeom>
          <a:ln>
            <a:solidFill>
              <a:schemeClr val="tx1"/>
            </a:solidFill>
          </a:ln>
        </p:spPr>
      </p:pic>
      <p:pic>
        <p:nvPicPr>
          <p:cNvPr id="9" name="図 8"/>
          <p:cNvPicPr>
            <a:picLocks noChangeAspect="1"/>
          </p:cNvPicPr>
          <p:nvPr/>
        </p:nvPicPr>
        <p:blipFill>
          <a:blip r:embed="rId3"/>
          <a:stretch>
            <a:fillRect/>
          </a:stretch>
        </p:blipFill>
        <p:spPr>
          <a:xfrm>
            <a:off x="3230832" y="2251284"/>
            <a:ext cx="3105531" cy="4418076"/>
          </a:xfrm>
          <a:prstGeom prst="rect">
            <a:avLst/>
          </a:prstGeom>
          <a:ln>
            <a:solidFill>
              <a:schemeClr val="tx1"/>
            </a:solidFill>
          </a:ln>
        </p:spPr>
      </p:pic>
      <p:pic>
        <p:nvPicPr>
          <p:cNvPr id="10" name="図 9"/>
          <p:cNvPicPr>
            <a:picLocks noChangeAspect="1"/>
          </p:cNvPicPr>
          <p:nvPr/>
        </p:nvPicPr>
        <p:blipFill>
          <a:blip r:embed="rId4"/>
          <a:stretch>
            <a:fillRect/>
          </a:stretch>
        </p:blipFill>
        <p:spPr>
          <a:xfrm>
            <a:off x="5876035" y="1785919"/>
            <a:ext cx="3115437" cy="4427982"/>
          </a:xfrm>
          <a:prstGeom prst="rect">
            <a:avLst/>
          </a:prstGeom>
          <a:ln>
            <a:solidFill>
              <a:schemeClr val="tx1"/>
            </a:solidFill>
          </a:ln>
        </p:spPr>
      </p:pic>
      <p:sp>
        <p:nvSpPr>
          <p:cNvPr id="11" name="コンテンツ プレースホルダー 2"/>
          <p:cNvSpPr>
            <a:spLocks noGrp="1"/>
          </p:cNvSpPr>
          <p:nvPr>
            <p:ph idx="1"/>
          </p:nvPr>
        </p:nvSpPr>
        <p:spPr>
          <a:xfrm>
            <a:off x="488504" y="945764"/>
            <a:ext cx="9073008" cy="1763156"/>
          </a:xfrm>
        </p:spPr>
        <p:txBody>
          <a:bodyPr/>
          <a:lstStyle/>
          <a:p>
            <a:pPr marL="0" indent="0">
              <a:buNone/>
            </a:pPr>
            <a:r>
              <a:rPr lang="ja-JP" altLang="en-US" dirty="0" smtClean="0"/>
              <a:t>調達仕様書のひな形を例示</a:t>
            </a:r>
            <a:endParaRPr lang="en-US" altLang="ja-JP" dirty="0" smtClean="0"/>
          </a:p>
          <a:p>
            <a:pPr marL="0" indent="0">
              <a:buNone/>
            </a:pPr>
            <a:r>
              <a:rPr lang="ja-JP" altLang="en-US" dirty="0" smtClean="0"/>
              <a:t>（統一するものではなく、参考として）</a:t>
            </a:r>
            <a:endParaRPr lang="en-US" altLang="ja-JP" dirty="0" smtClean="0"/>
          </a:p>
        </p:txBody>
      </p:sp>
      <p:sp>
        <p:nvSpPr>
          <p:cNvPr id="13" name="テキスト ボックス 12"/>
          <p:cNvSpPr txBox="1"/>
          <p:nvPr/>
        </p:nvSpPr>
        <p:spPr>
          <a:xfrm>
            <a:off x="3008784" y="6093296"/>
            <a:ext cx="3528390" cy="419301"/>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ひな形</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の活用</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27710525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a:xfrm>
            <a:off x="488504" y="203368"/>
            <a:ext cx="7272808" cy="708819"/>
          </a:xfrm>
        </p:spPr>
        <p:txBody>
          <a:bodyPr/>
          <a:lstStyle/>
          <a:p>
            <a:r>
              <a:rPr lang="ja-JP" altLang="en-US" b="1" dirty="0" smtClean="0"/>
              <a:t>発注者・受注者が双方の義務を果たす</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57</a:t>
            </a:fld>
            <a:endParaRPr lang="ja-JP" altLang="en-US" dirty="0"/>
          </a:p>
        </p:txBody>
      </p:sp>
      <p:sp>
        <p:nvSpPr>
          <p:cNvPr id="16" name="テキスト プレースホルダー 15"/>
          <p:cNvSpPr>
            <a:spLocks noGrp="1"/>
          </p:cNvSpPr>
          <p:nvPr>
            <p:ph type="body" sz="quarter" idx="13"/>
          </p:nvPr>
        </p:nvSpPr>
        <p:spPr/>
        <p:txBody>
          <a:bodyPr/>
          <a:lstStyle/>
          <a:p>
            <a:r>
              <a:rPr lang="ja-JP" altLang="en-US" dirty="0"/>
              <a:t>第６章</a:t>
            </a:r>
            <a:r>
              <a:rPr lang="en-US" altLang="ja-JP" dirty="0"/>
              <a:t>Step.</a:t>
            </a:r>
            <a:r>
              <a:rPr lang="ja-JP" altLang="en-US" dirty="0" smtClean="0"/>
              <a:t>３</a:t>
            </a:r>
            <a:r>
              <a:rPr lang="en-US" altLang="ja-JP" dirty="0" smtClean="0"/>
              <a:t>-</a:t>
            </a:r>
            <a:r>
              <a:rPr lang="ja-JP" altLang="en-US" dirty="0" smtClean="0"/>
              <a:t>２</a:t>
            </a:r>
            <a:endParaRPr lang="ja-JP" altLang="en-US" dirty="0"/>
          </a:p>
        </p:txBody>
      </p:sp>
      <p:pic>
        <p:nvPicPr>
          <p:cNvPr id="4" name="図 3"/>
          <p:cNvPicPr>
            <a:picLocks noChangeAspect="1"/>
          </p:cNvPicPr>
          <p:nvPr/>
        </p:nvPicPr>
        <p:blipFill rotWithShape="1">
          <a:blip r:embed="rId2"/>
          <a:srcRect l="13906" t="17349" r="23825" b="22740"/>
          <a:stretch/>
        </p:blipFill>
        <p:spPr>
          <a:xfrm>
            <a:off x="2288704" y="1700808"/>
            <a:ext cx="3508656" cy="4724990"/>
          </a:xfrm>
          <a:prstGeom prst="rect">
            <a:avLst/>
          </a:prstGeom>
        </p:spPr>
      </p:pic>
      <p:sp>
        <p:nvSpPr>
          <p:cNvPr id="8" name="コンテンツ プレースホルダー 2"/>
          <p:cNvSpPr>
            <a:spLocks noGrp="1"/>
          </p:cNvSpPr>
          <p:nvPr>
            <p:ph idx="1"/>
          </p:nvPr>
        </p:nvSpPr>
        <p:spPr>
          <a:xfrm>
            <a:off x="488504" y="945764"/>
            <a:ext cx="9073008" cy="1763156"/>
          </a:xfrm>
        </p:spPr>
        <p:txBody>
          <a:bodyPr/>
          <a:lstStyle/>
          <a:p>
            <a:pPr marL="0" indent="0">
              <a:buNone/>
            </a:pPr>
            <a:r>
              <a:rPr lang="ja-JP" altLang="en-US" dirty="0" smtClean="0"/>
              <a:t>受注者に</a:t>
            </a:r>
            <a:r>
              <a:rPr lang="ja-JP" altLang="en-US" dirty="0" smtClean="0"/>
              <a:t>すべて</a:t>
            </a:r>
            <a:r>
              <a:rPr lang="ja-JP" altLang="en-US" dirty="0" err="1" smtClean="0"/>
              <a:t>任て</a:t>
            </a:r>
            <a:r>
              <a:rPr lang="ja-JP" altLang="en-US" dirty="0" err="1" smtClean="0"/>
              <a:t>いるだけでは</a:t>
            </a:r>
            <a:r>
              <a:rPr lang="ja-JP" altLang="en-US" dirty="0" smtClean="0"/>
              <a:t>、プロジェクトはうまく進まない</a:t>
            </a:r>
            <a:endParaRPr lang="en-US" altLang="ja-JP" dirty="0"/>
          </a:p>
          <a:p>
            <a:pPr marL="547688" lvl="1" indent="-293688">
              <a:buNone/>
              <a:tabLst>
                <a:tab pos="449263" algn="l"/>
              </a:tabLst>
            </a:pPr>
            <a:r>
              <a:rPr lang="ja-JP" altLang="en-US" dirty="0" smtClean="0"/>
              <a:t>→ 受注者には「</a:t>
            </a:r>
            <a:r>
              <a:rPr lang="ja-JP" altLang="en-US" b="1" u="sng" dirty="0" smtClean="0"/>
              <a:t>プロジェクト管理義務</a:t>
            </a:r>
            <a:r>
              <a:rPr lang="ja-JP" altLang="en-US" dirty="0" smtClean="0"/>
              <a:t>」、発注者には「</a:t>
            </a:r>
            <a:r>
              <a:rPr lang="ja-JP" altLang="en-US" b="1" u="sng" dirty="0" smtClean="0"/>
              <a:t>プロジェクト協力義務</a:t>
            </a:r>
            <a:r>
              <a:rPr lang="ja-JP" altLang="en-US" dirty="0" smtClean="0"/>
              <a:t>」が存在する。</a:t>
            </a:r>
            <a:endParaRPr lang="ja-JP" altLang="en-US" dirty="0"/>
          </a:p>
        </p:txBody>
      </p:sp>
      <p:sp>
        <p:nvSpPr>
          <p:cNvPr id="10" name="テキスト ボックス 9"/>
          <p:cNvSpPr txBox="1"/>
          <p:nvPr/>
        </p:nvSpPr>
        <p:spPr>
          <a:xfrm>
            <a:off x="5745088" y="5516267"/>
            <a:ext cx="3528392" cy="890320"/>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プロジェクトを進めるうえで、それぞれの義務の履行欠如がもたらす問題を事例で紹介</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20881872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第３編 </a:t>
            </a:r>
            <a:r>
              <a:rPr lang="ja-JP" altLang="en-US" sz="3200" dirty="0" smtClean="0"/>
              <a:t>第７章 設計</a:t>
            </a:r>
            <a:r>
              <a:rPr lang="ja-JP" altLang="en-US" sz="3200" dirty="0"/>
              <a:t>・開発</a:t>
            </a:r>
            <a:endParaRPr kumimoji="1" lang="ja-JP" altLang="en-US" sz="3200" dirty="0"/>
          </a:p>
        </p:txBody>
      </p:sp>
      <p:sp>
        <p:nvSpPr>
          <p:cNvPr id="5" name="テキスト プレースホルダー 4"/>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58</a:t>
            </a:fld>
            <a:endParaRPr lang="ja-JP" altLang="en-US" dirty="0"/>
          </a:p>
        </p:txBody>
      </p:sp>
    </p:spTree>
    <p:extLst>
      <p:ext uri="{BB962C8B-B14F-4D97-AF65-F5344CB8AC3E}">
        <p14:creationId xmlns:p14="http://schemas.microsoft.com/office/powerpoint/2010/main" val="64814818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p:cNvPicPr>
            <a:picLocks noChangeAspect="1"/>
          </p:cNvPicPr>
          <p:nvPr/>
        </p:nvPicPr>
        <p:blipFill rotWithShape="1">
          <a:blip r:embed="rId2"/>
          <a:srcRect b="2166"/>
          <a:stretch/>
        </p:blipFill>
        <p:spPr>
          <a:xfrm>
            <a:off x="488504" y="2132856"/>
            <a:ext cx="3486506" cy="4422442"/>
          </a:xfrm>
          <a:prstGeom prst="rect">
            <a:avLst/>
          </a:prstGeom>
          <a:ln>
            <a:solidFill>
              <a:schemeClr val="bg1">
                <a:lumMod val="50000"/>
              </a:schemeClr>
            </a:solidFill>
          </a:ln>
        </p:spPr>
      </p:pic>
      <p:sp>
        <p:nvSpPr>
          <p:cNvPr id="5" name="タイトル 4"/>
          <p:cNvSpPr>
            <a:spLocks noGrp="1"/>
          </p:cNvSpPr>
          <p:nvPr>
            <p:ph type="title"/>
          </p:nvPr>
        </p:nvSpPr>
        <p:spPr/>
        <p:txBody>
          <a:bodyPr>
            <a:normAutofit fontScale="90000"/>
          </a:bodyPr>
          <a:lstStyle/>
          <a:p>
            <a:r>
              <a:rPr lang="en-US" altLang="ja-JP" dirty="0" smtClean="0"/>
              <a:t>2-17</a:t>
            </a:r>
            <a:r>
              <a:rPr lang="ja-JP" altLang="en-US" dirty="0" err="1" smtClean="0"/>
              <a:t>．</a:t>
            </a:r>
            <a:r>
              <a:rPr lang="ja-JP" altLang="ja-JP" dirty="0" smtClean="0"/>
              <a:t>開発</a:t>
            </a:r>
            <a:r>
              <a:rPr lang="ja-JP" altLang="ja-JP" dirty="0"/>
              <a:t>手法に応じた設計・開発作業の</a:t>
            </a:r>
            <a:r>
              <a:rPr lang="ja-JP" altLang="ja-JP" dirty="0" smtClean="0"/>
              <a:t>明確化</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59</a:t>
            </a:fld>
            <a:endParaRPr lang="ja-JP" altLang="en-US" dirty="0"/>
          </a:p>
        </p:txBody>
      </p:sp>
      <p:sp>
        <p:nvSpPr>
          <p:cNvPr id="7" name="テキスト プレースホルダー 6"/>
          <p:cNvSpPr>
            <a:spLocks noGrp="1"/>
          </p:cNvSpPr>
          <p:nvPr>
            <p:ph type="body" sz="quarter" idx="13"/>
          </p:nvPr>
        </p:nvSpPr>
        <p:spPr/>
        <p:txBody>
          <a:bodyPr/>
          <a:lstStyle/>
          <a:p>
            <a:r>
              <a:rPr lang="ja-JP" altLang="en-US" dirty="0"/>
              <a:t>改定前の版で</a:t>
            </a:r>
            <a:r>
              <a:rPr lang="ja-JP" altLang="ja-JP" dirty="0"/>
              <a:t>は</a:t>
            </a:r>
            <a:r>
              <a:rPr lang="ja-JP" altLang="ja-JP" dirty="0" smtClean="0"/>
              <a:t>、設計</a:t>
            </a:r>
            <a:r>
              <a:rPr lang="ja-JP" altLang="ja-JP" dirty="0"/>
              <a:t>・開発における開発手法はウォーターフォール型を想定して記載して</a:t>
            </a:r>
            <a:r>
              <a:rPr lang="ja-JP" altLang="ja-JP" dirty="0" smtClean="0"/>
              <a:t>いました</a:t>
            </a:r>
            <a:r>
              <a:rPr lang="ja-JP" altLang="en-US" dirty="0" smtClean="0"/>
              <a:t>。</a:t>
            </a:r>
            <a:endParaRPr lang="en-US" altLang="ja-JP" dirty="0" smtClean="0"/>
          </a:p>
          <a:p>
            <a:r>
              <a:rPr lang="ja-JP" altLang="en-US" dirty="0"/>
              <a:t>今回の改定で</a:t>
            </a:r>
            <a:r>
              <a:rPr lang="ja-JP" altLang="en-US" dirty="0" smtClean="0"/>
              <a:t>、</a:t>
            </a:r>
            <a:r>
              <a:rPr lang="ja-JP" altLang="ja-JP" dirty="0" smtClean="0"/>
              <a:t>近年</a:t>
            </a:r>
            <a:r>
              <a:rPr lang="ja-JP" altLang="ja-JP" dirty="0"/>
              <a:t>の技術動向等を踏まえ、</a:t>
            </a:r>
            <a:r>
              <a:rPr lang="ja-JP" altLang="ja-JP" dirty="0" smtClean="0"/>
              <a:t>アジャイル型</a:t>
            </a:r>
            <a:r>
              <a:rPr lang="ja-JP" altLang="en-US" dirty="0" smtClean="0"/>
              <a:t>の採用及び</a:t>
            </a:r>
            <a:r>
              <a:rPr lang="ja-JP" altLang="ja-JP" dirty="0" smtClean="0"/>
              <a:t>採用</a:t>
            </a:r>
            <a:r>
              <a:rPr lang="ja-JP" altLang="ja-JP" dirty="0"/>
              <a:t>した場合の</a:t>
            </a:r>
            <a:r>
              <a:rPr lang="ja-JP" altLang="ja-JP" dirty="0" smtClean="0"/>
              <a:t>留意点</a:t>
            </a:r>
            <a:r>
              <a:rPr lang="ja-JP" altLang="en-US" dirty="0"/>
              <a:t>等</a:t>
            </a:r>
            <a:r>
              <a:rPr lang="ja-JP" altLang="en-US" dirty="0" smtClean="0"/>
              <a:t>を追記しました。</a:t>
            </a:r>
            <a:endParaRPr lang="ja-JP" altLang="ja-JP" dirty="0"/>
          </a:p>
        </p:txBody>
      </p:sp>
      <p:sp>
        <p:nvSpPr>
          <p:cNvPr id="3" name="テキスト プレースホルダー 2"/>
          <p:cNvSpPr>
            <a:spLocks noGrp="1"/>
          </p:cNvSpPr>
          <p:nvPr>
            <p:ph type="body" sz="quarter" idx="16"/>
          </p:nvPr>
        </p:nvSpPr>
        <p:spPr/>
        <p:txBody>
          <a:bodyPr/>
          <a:lstStyle/>
          <a:p>
            <a:r>
              <a:rPr lang="zh-TW" altLang="en-US" dirty="0"/>
              <a:t>第３編 </a:t>
            </a:r>
            <a:r>
              <a:rPr lang="zh-TW" altLang="en-US" dirty="0" smtClean="0"/>
              <a:t>第７章</a:t>
            </a:r>
            <a:endParaRPr lang="zh-TW" altLang="en-US" dirty="0"/>
          </a:p>
        </p:txBody>
      </p:sp>
      <p:pic>
        <p:nvPicPr>
          <p:cNvPr id="20" name="図 19"/>
          <p:cNvPicPr>
            <a:picLocks noChangeAspect="1"/>
          </p:cNvPicPr>
          <p:nvPr/>
        </p:nvPicPr>
        <p:blipFill rotWithShape="1">
          <a:blip r:embed="rId3"/>
          <a:srcRect l="787" t="684"/>
          <a:stretch/>
        </p:blipFill>
        <p:spPr>
          <a:xfrm>
            <a:off x="4880991" y="2132856"/>
            <a:ext cx="3381883" cy="4349330"/>
          </a:xfrm>
          <a:prstGeom prst="rect">
            <a:avLst/>
          </a:prstGeom>
          <a:ln>
            <a:solidFill>
              <a:schemeClr val="bg1">
                <a:lumMod val="50000"/>
              </a:schemeClr>
            </a:solidFill>
          </a:ln>
        </p:spPr>
      </p:pic>
      <p:pic>
        <p:nvPicPr>
          <p:cNvPr id="21" name="図 20"/>
          <p:cNvPicPr>
            <a:picLocks noChangeAspect="1"/>
          </p:cNvPicPr>
          <p:nvPr/>
        </p:nvPicPr>
        <p:blipFill rotWithShape="1">
          <a:blip r:embed="rId4"/>
          <a:srcRect l="369" t="719" r="705"/>
          <a:stretch/>
        </p:blipFill>
        <p:spPr>
          <a:xfrm>
            <a:off x="6169026" y="2940050"/>
            <a:ext cx="3333750" cy="3793331"/>
          </a:xfrm>
          <a:prstGeom prst="rect">
            <a:avLst/>
          </a:prstGeom>
          <a:ln>
            <a:solidFill>
              <a:schemeClr val="bg1">
                <a:lumMod val="50000"/>
              </a:schemeClr>
            </a:solidFill>
          </a:ln>
        </p:spPr>
      </p:pic>
      <p:sp>
        <p:nvSpPr>
          <p:cNvPr id="22" name="角丸四角形 21"/>
          <p:cNvSpPr/>
          <p:nvPr/>
        </p:nvSpPr>
        <p:spPr>
          <a:xfrm>
            <a:off x="1367661" y="1965220"/>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23" name="角丸四角形 22"/>
          <p:cNvSpPr/>
          <p:nvPr/>
        </p:nvSpPr>
        <p:spPr>
          <a:xfrm>
            <a:off x="6105128" y="1926598"/>
            <a:ext cx="1728192" cy="28435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24" name="角丸四角形 23"/>
          <p:cNvSpPr/>
          <p:nvPr/>
        </p:nvSpPr>
        <p:spPr>
          <a:xfrm>
            <a:off x="714258" y="2599128"/>
            <a:ext cx="3038344" cy="717524"/>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25" name="二等辺三角形 24"/>
          <p:cNvSpPr/>
          <p:nvPr/>
        </p:nvSpPr>
        <p:spPr>
          <a:xfrm rot="5400000">
            <a:off x="3913169" y="3964589"/>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512759" y="5960891"/>
            <a:ext cx="8936870" cy="708136"/>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3052763" indent="-3052763"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開発手法としてのアジャイル型</a:t>
            </a:r>
            <a:r>
              <a:rPr lang="ja-JP" altLang="en-US" sz="1600" b="0" dirty="0" smtClean="0">
                <a:solidFill>
                  <a:schemeClr val="bg1"/>
                </a:solidFill>
                <a:latin typeface="メイリオ" panose="020B0604030504040204" pitchFamily="50" charset="-128"/>
                <a:ea typeface="メイリオ" panose="020B0604030504040204" pitchFamily="50" charset="-128"/>
              </a:rPr>
              <a:t>：採用判断の例や設計書や要件定義書等の見直しを想定した計画立案の考慮</a:t>
            </a:r>
            <a:endParaRPr lang="en-US" altLang="ja-JP" sz="1600" b="0" dirty="0" smtClean="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42529077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r>
              <a:rPr lang="ja-JP" altLang="en-US" b="1" dirty="0" smtClean="0"/>
              <a:t>アジャイル型の特徴と導入イメージを理解する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60</a:t>
            </a:fld>
            <a:endParaRPr lang="ja-JP" altLang="en-US" dirty="0"/>
          </a:p>
        </p:txBody>
      </p:sp>
      <p:sp>
        <p:nvSpPr>
          <p:cNvPr id="4" name="テキスト プレースホルダー 3"/>
          <p:cNvSpPr>
            <a:spLocks noGrp="1"/>
          </p:cNvSpPr>
          <p:nvPr>
            <p:ph type="body" sz="quarter" idx="13"/>
          </p:nvPr>
        </p:nvSpPr>
        <p:spPr/>
        <p:txBody>
          <a:bodyPr/>
          <a:lstStyle/>
          <a:p>
            <a:r>
              <a:rPr lang="ja-JP" altLang="en-US" dirty="0"/>
              <a:t>第７章</a:t>
            </a:r>
            <a:r>
              <a:rPr lang="en-US" altLang="ja-JP" dirty="0"/>
              <a:t>Step.</a:t>
            </a:r>
            <a:r>
              <a:rPr lang="ja-JP" altLang="en-US" dirty="0"/>
              <a:t>２</a:t>
            </a:r>
            <a:r>
              <a:rPr lang="en-US" altLang="ja-JP" dirty="0"/>
              <a:t>-</a:t>
            </a:r>
            <a:r>
              <a:rPr lang="ja-JP" altLang="en-US" dirty="0" smtClean="0"/>
              <a:t>２</a:t>
            </a:r>
            <a:endParaRPr lang="ja-JP" altLang="en-US" dirty="0"/>
          </a:p>
        </p:txBody>
      </p:sp>
      <p:pic>
        <p:nvPicPr>
          <p:cNvPr id="11" name="図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14688" y="3181641"/>
            <a:ext cx="4154373" cy="817713"/>
          </a:xfrm>
          <a:prstGeom prst="rect">
            <a:avLst/>
          </a:prstGeom>
          <a:noFill/>
          <a:ln>
            <a:noFill/>
          </a:ln>
        </p:spPr>
      </p:pic>
      <p:pic>
        <p:nvPicPr>
          <p:cNvPr id="12" name="図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9311" y="4238595"/>
            <a:ext cx="3785126" cy="2378105"/>
          </a:xfrm>
          <a:prstGeom prst="rect">
            <a:avLst/>
          </a:prstGeom>
        </p:spPr>
      </p:pic>
      <p:pic>
        <p:nvPicPr>
          <p:cNvPr id="15" name="図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10396" y="1851903"/>
            <a:ext cx="4162956" cy="1041454"/>
          </a:xfrm>
          <a:prstGeom prst="rect">
            <a:avLst/>
          </a:prstGeom>
          <a:noFill/>
          <a:ln>
            <a:noFill/>
          </a:ln>
        </p:spPr>
      </p:pic>
      <p:sp>
        <p:nvSpPr>
          <p:cNvPr id="10" name="コンテンツ プレースホルダー 2"/>
          <p:cNvSpPr>
            <a:spLocks noGrp="1"/>
          </p:cNvSpPr>
          <p:nvPr>
            <p:ph idx="1"/>
          </p:nvPr>
        </p:nvSpPr>
        <p:spPr>
          <a:xfrm>
            <a:off x="488504" y="945764"/>
            <a:ext cx="9073008" cy="1763156"/>
          </a:xfrm>
        </p:spPr>
        <p:txBody>
          <a:bodyPr/>
          <a:lstStyle/>
          <a:p>
            <a:pPr marL="0" indent="0">
              <a:buNone/>
            </a:pPr>
            <a:r>
              <a:rPr lang="ja-JP" altLang="en-US" dirty="0" smtClean="0"/>
              <a:t>利用者の利便性を向上させるためには、柔軟な開発手法の導入が必要となる。</a:t>
            </a:r>
            <a:endParaRPr lang="en-US" altLang="ja-JP" dirty="0"/>
          </a:p>
          <a:p>
            <a:pPr marL="563563" lvl="1" indent="-309563">
              <a:buNone/>
              <a:tabLst>
                <a:tab pos="449263" algn="l"/>
              </a:tabLst>
            </a:pPr>
            <a:r>
              <a:rPr lang="ja-JP" altLang="en-US" dirty="0" smtClean="0"/>
              <a:t>→ アジャイル開発の進め方は、サービス設計</a:t>
            </a:r>
            <a:r>
              <a:rPr lang="en-US" altLang="ja-JP" dirty="0" smtClean="0"/>
              <a:t>12</a:t>
            </a:r>
            <a:r>
              <a:rPr lang="ja-JP" altLang="en-US" dirty="0" smtClean="0"/>
              <a:t>か条の視点「何度も繰り返す」・「一編にやらず、一貫してやる」にも沿うもの</a:t>
            </a:r>
            <a:endParaRPr lang="ja-JP" altLang="en-US" dirty="0"/>
          </a:p>
        </p:txBody>
      </p:sp>
      <p:sp>
        <p:nvSpPr>
          <p:cNvPr id="13" name="二等辺三角形 12"/>
          <p:cNvSpPr/>
          <p:nvPr/>
        </p:nvSpPr>
        <p:spPr>
          <a:xfrm rot="10800000">
            <a:off x="5343801" y="2947291"/>
            <a:ext cx="1296146" cy="193676"/>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14" name="二等辺三角形 13"/>
          <p:cNvSpPr/>
          <p:nvPr/>
        </p:nvSpPr>
        <p:spPr>
          <a:xfrm rot="10800000">
            <a:off x="5343802" y="4077072"/>
            <a:ext cx="1296146" cy="193676"/>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16" name="テキスト ボックス 15"/>
          <p:cNvSpPr txBox="1"/>
          <p:nvPr/>
        </p:nvSpPr>
        <p:spPr>
          <a:xfrm>
            <a:off x="776536" y="2060848"/>
            <a:ext cx="3024336"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標準ガイドラインで定めた</a:t>
            </a:r>
            <a:r>
              <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r>
            <a:br>
              <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工程</a:t>
            </a:r>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定義</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テキスト ボックス 16"/>
          <p:cNvSpPr txBox="1"/>
          <p:nvPr/>
        </p:nvSpPr>
        <p:spPr>
          <a:xfrm>
            <a:off x="776536" y="3212011"/>
            <a:ext cx="3024336"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アジャイル型開発の</a:t>
            </a:r>
            <a:r>
              <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r>
            <a:br>
              <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基本的な進め方</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p:cNvSpPr txBox="1"/>
          <p:nvPr/>
        </p:nvSpPr>
        <p:spPr>
          <a:xfrm>
            <a:off x="776536" y="5229200"/>
            <a:ext cx="3024336"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アジャイル型開発の</a:t>
            </a:r>
            <a:r>
              <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r>
            <a:br>
              <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具体的な事例</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10739919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t>2-18</a:t>
            </a:r>
            <a:r>
              <a:rPr lang="ja-JP" altLang="en-US" dirty="0" err="1" smtClean="0"/>
              <a:t>．</a:t>
            </a:r>
            <a:r>
              <a:rPr lang="ja-JP" altLang="ja-JP" dirty="0" smtClean="0"/>
              <a:t>設計</a:t>
            </a:r>
            <a:r>
              <a:rPr lang="ja-JP" altLang="ja-JP" dirty="0"/>
              <a:t>・開発における職員主体</a:t>
            </a:r>
            <a:r>
              <a:rPr lang="ja-JP" altLang="ja-JP" dirty="0" smtClean="0"/>
              <a:t>活動</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61</a:t>
            </a:fld>
            <a:endParaRPr lang="ja-JP" altLang="en-US" dirty="0"/>
          </a:p>
        </p:txBody>
      </p:sp>
      <p:sp>
        <p:nvSpPr>
          <p:cNvPr id="3" name="テキスト プレースホルダー 2"/>
          <p:cNvSpPr>
            <a:spLocks noGrp="1"/>
          </p:cNvSpPr>
          <p:nvPr>
            <p:ph type="body" sz="quarter" idx="13"/>
          </p:nvPr>
        </p:nvSpPr>
        <p:spPr/>
        <p:txBody>
          <a:bodyPr/>
          <a:lstStyle/>
          <a:p>
            <a:r>
              <a:rPr lang="ja-JP" altLang="en-US" dirty="0"/>
              <a:t>改定前の版で</a:t>
            </a:r>
            <a:r>
              <a:rPr lang="ja-JP" altLang="ja-JP" dirty="0"/>
              <a:t>は</a:t>
            </a:r>
            <a:r>
              <a:rPr lang="ja-JP" altLang="ja-JP" dirty="0" smtClean="0"/>
              <a:t>、設計</a:t>
            </a:r>
            <a:r>
              <a:rPr lang="ja-JP" altLang="ja-JP" dirty="0"/>
              <a:t>・開発</a:t>
            </a:r>
            <a:r>
              <a:rPr lang="ja-JP" altLang="ja-JP" dirty="0" smtClean="0"/>
              <a:t>に</a:t>
            </a:r>
            <a:r>
              <a:rPr lang="ja-JP" altLang="en-US" dirty="0"/>
              <a:t>関して職員が主体的に行う</a:t>
            </a:r>
            <a:r>
              <a:rPr lang="ja-JP" altLang="ja-JP" dirty="0" smtClean="0"/>
              <a:t>作業</a:t>
            </a:r>
            <a:r>
              <a:rPr lang="ja-JP" altLang="en-US" dirty="0" smtClean="0"/>
              <a:t>が明確になっていないものがありました。</a:t>
            </a:r>
            <a:endParaRPr lang="en-US" altLang="ja-JP" dirty="0" smtClean="0"/>
          </a:p>
          <a:p>
            <a:r>
              <a:rPr lang="ja-JP" altLang="en-US" dirty="0"/>
              <a:t>今回の改定で</a:t>
            </a:r>
            <a:r>
              <a:rPr lang="ja-JP" altLang="en-US" dirty="0" smtClean="0"/>
              <a:t>、全ての活動が</a:t>
            </a:r>
            <a:r>
              <a:rPr lang="ja-JP" altLang="ja-JP" dirty="0" smtClean="0"/>
              <a:t>事業者</a:t>
            </a:r>
            <a:r>
              <a:rPr lang="ja-JP" altLang="ja-JP" dirty="0"/>
              <a:t>任せにならないよう、ＰＪＭＯ・職員自身が実施すべきこと（工程判定や変更管理、テストの計画・実施方法、リハーサル等）を明確にしました</a:t>
            </a:r>
            <a:r>
              <a:rPr lang="ja-JP" altLang="ja-JP" dirty="0" smtClean="0"/>
              <a:t>。</a:t>
            </a:r>
            <a:endParaRPr lang="en-US" altLang="ja-JP" dirty="0" smtClean="0"/>
          </a:p>
          <a:p>
            <a:endParaRPr kumimoji="1" lang="ja-JP" altLang="en-US" dirty="0"/>
          </a:p>
        </p:txBody>
      </p:sp>
      <p:sp>
        <p:nvSpPr>
          <p:cNvPr id="17" name="テキスト プレースホルダー 16"/>
          <p:cNvSpPr>
            <a:spLocks noGrp="1"/>
          </p:cNvSpPr>
          <p:nvPr>
            <p:ph type="body" sz="quarter" idx="16"/>
          </p:nvPr>
        </p:nvSpPr>
        <p:spPr/>
        <p:txBody>
          <a:bodyPr/>
          <a:lstStyle/>
          <a:p>
            <a:r>
              <a:rPr lang="zh-TW" altLang="en-US" dirty="0"/>
              <a:t>第３編 </a:t>
            </a:r>
            <a:r>
              <a:rPr lang="zh-TW" altLang="en-US" dirty="0" smtClean="0"/>
              <a:t>第７章</a:t>
            </a:r>
            <a:endParaRPr lang="zh-TW" altLang="en-US" dirty="0"/>
          </a:p>
        </p:txBody>
      </p:sp>
      <p:pic>
        <p:nvPicPr>
          <p:cNvPr id="18" name="図 17"/>
          <p:cNvPicPr>
            <a:picLocks noChangeAspect="1"/>
          </p:cNvPicPr>
          <p:nvPr/>
        </p:nvPicPr>
        <p:blipFill>
          <a:blip r:embed="rId3"/>
          <a:stretch>
            <a:fillRect/>
          </a:stretch>
        </p:blipFill>
        <p:spPr>
          <a:xfrm>
            <a:off x="505349" y="2018479"/>
            <a:ext cx="3687463" cy="4672839"/>
          </a:xfrm>
          <a:prstGeom prst="rect">
            <a:avLst/>
          </a:prstGeom>
          <a:ln>
            <a:solidFill>
              <a:schemeClr val="bg1">
                <a:lumMod val="50000"/>
              </a:schemeClr>
            </a:solidFill>
          </a:ln>
        </p:spPr>
      </p:pic>
      <p:sp>
        <p:nvSpPr>
          <p:cNvPr id="24" name="二等辺三角形 23"/>
          <p:cNvSpPr/>
          <p:nvPr/>
        </p:nvSpPr>
        <p:spPr>
          <a:xfrm rot="5400000">
            <a:off x="4425071" y="3820573"/>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角丸四角形 24"/>
          <p:cNvSpPr/>
          <p:nvPr/>
        </p:nvSpPr>
        <p:spPr>
          <a:xfrm>
            <a:off x="505349" y="2005730"/>
            <a:ext cx="3687463" cy="4685588"/>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21" name="角丸四角形 20"/>
          <p:cNvSpPr/>
          <p:nvPr/>
        </p:nvSpPr>
        <p:spPr>
          <a:xfrm>
            <a:off x="1419815" y="1876301"/>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pic>
        <p:nvPicPr>
          <p:cNvPr id="2" name="図 1"/>
          <p:cNvPicPr>
            <a:picLocks noChangeAspect="1"/>
          </p:cNvPicPr>
          <p:nvPr/>
        </p:nvPicPr>
        <p:blipFill rotWithShape="1">
          <a:blip r:embed="rId4"/>
          <a:srcRect t="4585" b="70418"/>
          <a:stretch/>
        </p:blipFill>
        <p:spPr>
          <a:xfrm>
            <a:off x="5859651" y="1992866"/>
            <a:ext cx="3564835" cy="1152129"/>
          </a:xfrm>
          <a:prstGeom prst="rect">
            <a:avLst/>
          </a:prstGeom>
          <a:ln>
            <a:solidFill>
              <a:schemeClr val="bg1">
                <a:lumMod val="50000"/>
              </a:schemeClr>
            </a:solidFill>
          </a:ln>
        </p:spPr>
      </p:pic>
      <p:pic>
        <p:nvPicPr>
          <p:cNvPr id="23" name="図 22"/>
          <p:cNvPicPr>
            <a:picLocks noChangeAspect="1"/>
          </p:cNvPicPr>
          <p:nvPr/>
        </p:nvPicPr>
        <p:blipFill rotWithShape="1">
          <a:blip r:embed="rId4"/>
          <a:srcRect t="73261" b="11117"/>
          <a:stretch/>
        </p:blipFill>
        <p:spPr>
          <a:xfrm>
            <a:off x="5862827" y="3157681"/>
            <a:ext cx="3561660" cy="719439"/>
          </a:xfrm>
          <a:prstGeom prst="rect">
            <a:avLst/>
          </a:prstGeom>
          <a:ln>
            <a:solidFill>
              <a:schemeClr val="bg1">
                <a:lumMod val="50000"/>
              </a:schemeClr>
            </a:solidFill>
          </a:ln>
        </p:spPr>
      </p:pic>
      <p:sp>
        <p:nvSpPr>
          <p:cNvPr id="26" name="Freeform 490"/>
          <p:cNvSpPr>
            <a:spLocks/>
          </p:cNvSpPr>
          <p:nvPr/>
        </p:nvSpPr>
        <p:spPr bwMode="auto">
          <a:xfrm>
            <a:off x="5841817" y="3105849"/>
            <a:ext cx="3579166" cy="52425"/>
          </a:xfrm>
          <a:custGeom>
            <a:avLst/>
            <a:gdLst>
              <a:gd name="T0" fmla="*/ 0 w 2903"/>
              <a:gd name="T1" fmla="*/ 91 h 91"/>
              <a:gd name="T2" fmla="*/ 181 w 2903"/>
              <a:gd name="T3" fmla="*/ 0 h 91"/>
              <a:gd name="T4" fmla="*/ 363 w 2903"/>
              <a:gd name="T5" fmla="*/ 91 h 91"/>
              <a:gd name="T6" fmla="*/ 544 w 2903"/>
              <a:gd name="T7" fmla="*/ 0 h 91"/>
              <a:gd name="T8" fmla="*/ 726 w 2903"/>
              <a:gd name="T9" fmla="*/ 91 h 91"/>
              <a:gd name="T10" fmla="*/ 907 w 2903"/>
              <a:gd name="T11" fmla="*/ 0 h 91"/>
              <a:gd name="T12" fmla="*/ 1089 w 2903"/>
              <a:gd name="T13" fmla="*/ 91 h 91"/>
              <a:gd name="T14" fmla="*/ 1270 w 2903"/>
              <a:gd name="T15" fmla="*/ 0 h 91"/>
              <a:gd name="T16" fmla="*/ 1451 w 2903"/>
              <a:gd name="T17" fmla="*/ 91 h 91"/>
              <a:gd name="T18" fmla="*/ 1633 w 2903"/>
              <a:gd name="T19" fmla="*/ 0 h 91"/>
              <a:gd name="T20" fmla="*/ 1814 w 2903"/>
              <a:gd name="T21" fmla="*/ 91 h 91"/>
              <a:gd name="T22" fmla="*/ 1996 w 2903"/>
              <a:gd name="T23" fmla="*/ 0 h 91"/>
              <a:gd name="T24" fmla="*/ 2177 w 2903"/>
              <a:gd name="T25" fmla="*/ 91 h 91"/>
              <a:gd name="T26" fmla="*/ 2359 w 2903"/>
              <a:gd name="T27" fmla="*/ 0 h 91"/>
              <a:gd name="T28" fmla="*/ 2540 w 2903"/>
              <a:gd name="T29" fmla="*/ 91 h 91"/>
              <a:gd name="T30" fmla="*/ 2722 w 2903"/>
              <a:gd name="T31" fmla="*/ 0 h 91"/>
              <a:gd name="T32" fmla="*/ 2903 w 2903"/>
              <a:gd name="T3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03" h="91">
                <a:moveTo>
                  <a:pt x="0" y="91"/>
                </a:moveTo>
                <a:cubicBezTo>
                  <a:pt x="60" y="45"/>
                  <a:pt x="121" y="0"/>
                  <a:pt x="181" y="0"/>
                </a:cubicBezTo>
                <a:cubicBezTo>
                  <a:pt x="241" y="0"/>
                  <a:pt x="303" y="91"/>
                  <a:pt x="363" y="91"/>
                </a:cubicBezTo>
                <a:cubicBezTo>
                  <a:pt x="423" y="91"/>
                  <a:pt x="484" y="0"/>
                  <a:pt x="544" y="0"/>
                </a:cubicBezTo>
                <a:cubicBezTo>
                  <a:pt x="604" y="0"/>
                  <a:pt x="666" y="91"/>
                  <a:pt x="726" y="91"/>
                </a:cubicBezTo>
                <a:cubicBezTo>
                  <a:pt x="786" y="91"/>
                  <a:pt x="847" y="0"/>
                  <a:pt x="907" y="0"/>
                </a:cubicBezTo>
                <a:cubicBezTo>
                  <a:pt x="967" y="0"/>
                  <a:pt x="1029" y="91"/>
                  <a:pt x="1089" y="91"/>
                </a:cubicBezTo>
                <a:cubicBezTo>
                  <a:pt x="1149" y="91"/>
                  <a:pt x="1210" y="0"/>
                  <a:pt x="1270" y="0"/>
                </a:cubicBezTo>
                <a:cubicBezTo>
                  <a:pt x="1330" y="0"/>
                  <a:pt x="1391" y="91"/>
                  <a:pt x="1451" y="91"/>
                </a:cubicBezTo>
                <a:cubicBezTo>
                  <a:pt x="1511" y="91"/>
                  <a:pt x="1573" y="0"/>
                  <a:pt x="1633" y="0"/>
                </a:cubicBezTo>
                <a:cubicBezTo>
                  <a:pt x="1693" y="0"/>
                  <a:pt x="1754" y="91"/>
                  <a:pt x="1814" y="91"/>
                </a:cubicBezTo>
                <a:cubicBezTo>
                  <a:pt x="1874" y="91"/>
                  <a:pt x="1936" y="0"/>
                  <a:pt x="1996" y="0"/>
                </a:cubicBezTo>
                <a:cubicBezTo>
                  <a:pt x="2056" y="0"/>
                  <a:pt x="2117" y="91"/>
                  <a:pt x="2177" y="91"/>
                </a:cubicBezTo>
                <a:cubicBezTo>
                  <a:pt x="2237" y="91"/>
                  <a:pt x="2299" y="0"/>
                  <a:pt x="2359" y="0"/>
                </a:cubicBezTo>
                <a:cubicBezTo>
                  <a:pt x="2419" y="0"/>
                  <a:pt x="2480" y="91"/>
                  <a:pt x="2540" y="91"/>
                </a:cubicBezTo>
                <a:cubicBezTo>
                  <a:pt x="2600" y="91"/>
                  <a:pt x="2662" y="0"/>
                  <a:pt x="2722" y="0"/>
                </a:cubicBezTo>
                <a:cubicBezTo>
                  <a:pt x="2782" y="0"/>
                  <a:pt x="2842" y="45"/>
                  <a:pt x="2903" y="91"/>
                </a:cubicBezTo>
              </a:path>
            </a:pathLst>
          </a:custGeom>
          <a:solidFill>
            <a:schemeClr val="bg1"/>
          </a:solidFill>
          <a:ln w="12700">
            <a:solidFill>
              <a:schemeClr val="tx1"/>
            </a:solidFill>
            <a:round/>
            <a:headEnd/>
            <a:tailEnd/>
          </a:ln>
          <a:effectLst/>
          <a:extLst/>
        </p:spPr>
        <p:txBody>
          <a:bodyPr/>
          <a:lstStyle/>
          <a:p>
            <a:endParaRPr lang="ja-JP" altLang="en-US"/>
          </a:p>
        </p:txBody>
      </p:sp>
      <p:pic>
        <p:nvPicPr>
          <p:cNvPr id="6" name="図 5"/>
          <p:cNvPicPr>
            <a:picLocks noChangeAspect="1"/>
          </p:cNvPicPr>
          <p:nvPr/>
        </p:nvPicPr>
        <p:blipFill rotWithShape="1">
          <a:blip r:embed="rId5"/>
          <a:srcRect t="10817" b="29129"/>
          <a:stretch/>
        </p:blipFill>
        <p:spPr>
          <a:xfrm>
            <a:off x="5862827" y="3890447"/>
            <a:ext cx="3561660" cy="2765448"/>
          </a:xfrm>
          <a:prstGeom prst="rect">
            <a:avLst/>
          </a:prstGeom>
          <a:ln>
            <a:solidFill>
              <a:schemeClr val="bg1">
                <a:lumMod val="50000"/>
              </a:schemeClr>
            </a:solidFill>
          </a:ln>
        </p:spPr>
      </p:pic>
      <p:sp>
        <p:nvSpPr>
          <p:cNvPr id="27" name="Freeform 490"/>
          <p:cNvSpPr>
            <a:spLocks/>
          </p:cNvSpPr>
          <p:nvPr/>
        </p:nvSpPr>
        <p:spPr bwMode="auto">
          <a:xfrm>
            <a:off x="5857892" y="3839211"/>
            <a:ext cx="3579166" cy="52425"/>
          </a:xfrm>
          <a:custGeom>
            <a:avLst/>
            <a:gdLst>
              <a:gd name="T0" fmla="*/ 0 w 2903"/>
              <a:gd name="T1" fmla="*/ 91 h 91"/>
              <a:gd name="T2" fmla="*/ 181 w 2903"/>
              <a:gd name="T3" fmla="*/ 0 h 91"/>
              <a:gd name="T4" fmla="*/ 363 w 2903"/>
              <a:gd name="T5" fmla="*/ 91 h 91"/>
              <a:gd name="T6" fmla="*/ 544 w 2903"/>
              <a:gd name="T7" fmla="*/ 0 h 91"/>
              <a:gd name="T8" fmla="*/ 726 w 2903"/>
              <a:gd name="T9" fmla="*/ 91 h 91"/>
              <a:gd name="T10" fmla="*/ 907 w 2903"/>
              <a:gd name="T11" fmla="*/ 0 h 91"/>
              <a:gd name="T12" fmla="*/ 1089 w 2903"/>
              <a:gd name="T13" fmla="*/ 91 h 91"/>
              <a:gd name="T14" fmla="*/ 1270 w 2903"/>
              <a:gd name="T15" fmla="*/ 0 h 91"/>
              <a:gd name="T16" fmla="*/ 1451 w 2903"/>
              <a:gd name="T17" fmla="*/ 91 h 91"/>
              <a:gd name="T18" fmla="*/ 1633 w 2903"/>
              <a:gd name="T19" fmla="*/ 0 h 91"/>
              <a:gd name="T20" fmla="*/ 1814 w 2903"/>
              <a:gd name="T21" fmla="*/ 91 h 91"/>
              <a:gd name="T22" fmla="*/ 1996 w 2903"/>
              <a:gd name="T23" fmla="*/ 0 h 91"/>
              <a:gd name="T24" fmla="*/ 2177 w 2903"/>
              <a:gd name="T25" fmla="*/ 91 h 91"/>
              <a:gd name="T26" fmla="*/ 2359 w 2903"/>
              <a:gd name="T27" fmla="*/ 0 h 91"/>
              <a:gd name="T28" fmla="*/ 2540 w 2903"/>
              <a:gd name="T29" fmla="*/ 91 h 91"/>
              <a:gd name="T30" fmla="*/ 2722 w 2903"/>
              <a:gd name="T31" fmla="*/ 0 h 91"/>
              <a:gd name="T32" fmla="*/ 2903 w 2903"/>
              <a:gd name="T3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03" h="91">
                <a:moveTo>
                  <a:pt x="0" y="91"/>
                </a:moveTo>
                <a:cubicBezTo>
                  <a:pt x="60" y="45"/>
                  <a:pt x="121" y="0"/>
                  <a:pt x="181" y="0"/>
                </a:cubicBezTo>
                <a:cubicBezTo>
                  <a:pt x="241" y="0"/>
                  <a:pt x="303" y="91"/>
                  <a:pt x="363" y="91"/>
                </a:cubicBezTo>
                <a:cubicBezTo>
                  <a:pt x="423" y="91"/>
                  <a:pt x="484" y="0"/>
                  <a:pt x="544" y="0"/>
                </a:cubicBezTo>
                <a:cubicBezTo>
                  <a:pt x="604" y="0"/>
                  <a:pt x="666" y="91"/>
                  <a:pt x="726" y="91"/>
                </a:cubicBezTo>
                <a:cubicBezTo>
                  <a:pt x="786" y="91"/>
                  <a:pt x="847" y="0"/>
                  <a:pt x="907" y="0"/>
                </a:cubicBezTo>
                <a:cubicBezTo>
                  <a:pt x="967" y="0"/>
                  <a:pt x="1029" y="91"/>
                  <a:pt x="1089" y="91"/>
                </a:cubicBezTo>
                <a:cubicBezTo>
                  <a:pt x="1149" y="91"/>
                  <a:pt x="1210" y="0"/>
                  <a:pt x="1270" y="0"/>
                </a:cubicBezTo>
                <a:cubicBezTo>
                  <a:pt x="1330" y="0"/>
                  <a:pt x="1391" y="91"/>
                  <a:pt x="1451" y="91"/>
                </a:cubicBezTo>
                <a:cubicBezTo>
                  <a:pt x="1511" y="91"/>
                  <a:pt x="1573" y="0"/>
                  <a:pt x="1633" y="0"/>
                </a:cubicBezTo>
                <a:cubicBezTo>
                  <a:pt x="1693" y="0"/>
                  <a:pt x="1754" y="91"/>
                  <a:pt x="1814" y="91"/>
                </a:cubicBezTo>
                <a:cubicBezTo>
                  <a:pt x="1874" y="91"/>
                  <a:pt x="1936" y="0"/>
                  <a:pt x="1996" y="0"/>
                </a:cubicBezTo>
                <a:cubicBezTo>
                  <a:pt x="2056" y="0"/>
                  <a:pt x="2117" y="91"/>
                  <a:pt x="2177" y="91"/>
                </a:cubicBezTo>
                <a:cubicBezTo>
                  <a:pt x="2237" y="91"/>
                  <a:pt x="2299" y="0"/>
                  <a:pt x="2359" y="0"/>
                </a:cubicBezTo>
                <a:cubicBezTo>
                  <a:pt x="2419" y="0"/>
                  <a:pt x="2480" y="91"/>
                  <a:pt x="2540" y="91"/>
                </a:cubicBezTo>
                <a:cubicBezTo>
                  <a:pt x="2600" y="91"/>
                  <a:pt x="2662" y="0"/>
                  <a:pt x="2722" y="0"/>
                </a:cubicBezTo>
                <a:cubicBezTo>
                  <a:pt x="2782" y="0"/>
                  <a:pt x="2842" y="45"/>
                  <a:pt x="2903" y="91"/>
                </a:cubicBezTo>
              </a:path>
            </a:pathLst>
          </a:custGeom>
          <a:solidFill>
            <a:schemeClr val="bg1"/>
          </a:solidFill>
          <a:ln w="12700">
            <a:solidFill>
              <a:schemeClr val="tx1"/>
            </a:solidFill>
            <a:round/>
            <a:headEnd/>
            <a:tailEnd/>
          </a:ln>
          <a:effectLst/>
          <a:extLst/>
        </p:spPr>
        <p:txBody>
          <a:bodyPr/>
          <a:lstStyle/>
          <a:p>
            <a:endParaRPr lang="ja-JP" altLang="en-US"/>
          </a:p>
        </p:txBody>
      </p:sp>
      <p:sp>
        <p:nvSpPr>
          <p:cNvPr id="20" name="テキスト ボックス 19"/>
          <p:cNvSpPr txBox="1"/>
          <p:nvPr/>
        </p:nvSpPr>
        <p:spPr>
          <a:xfrm>
            <a:off x="416496" y="5294734"/>
            <a:ext cx="9048753" cy="1334715"/>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管理を明確化　　　　　　　　　　</a:t>
            </a:r>
            <a:r>
              <a:rPr lang="ja-JP" altLang="en-US" sz="1600" b="0" dirty="0" smtClean="0">
                <a:solidFill>
                  <a:schemeClr val="bg1"/>
                </a:solidFill>
                <a:latin typeface="メイリオ" panose="020B0604030504040204" pitchFamily="50" charset="-128"/>
                <a:ea typeface="メイリオ" panose="020B0604030504040204" pitchFamily="50" charset="-128"/>
              </a:rPr>
              <a:t>：工程管理や変更管理の作業を詳細化</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marL="3430588" indent="-3430588"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設計・開発・テストの実施を明確化</a:t>
            </a:r>
            <a:r>
              <a:rPr lang="ja-JP" altLang="en-US" sz="1600" b="0" dirty="0" smtClean="0">
                <a:solidFill>
                  <a:schemeClr val="bg1"/>
                </a:solidFill>
                <a:latin typeface="メイリオ" panose="020B0604030504040204" pitchFamily="50" charset="-128"/>
                <a:ea typeface="メイリオ" panose="020B0604030504040204" pitchFamily="50" charset="-128"/>
              </a:rPr>
              <a:t>：作業を整理し、再定義。その上でマニュアルの作成やテストへの関わり方を記載。</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運用や移行の計画・実施を明確化　</a:t>
            </a:r>
            <a:r>
              <a:rPr lang="ja-JP" altLang="en-US" sz="1600" b="0" dirty="0" smtClean="0">
                <a:solidFill>
                  <a:schemeClr val="bg1"/>
                </a:solidFill>
                <a:latin typeface="メイリオ" panose="020B0604030504040204" pitchFamily="50" charset="-128"/>
                <a:ea typeface="メイリオ" panose="020B0604030504040204" pitchFamily="50" charset="-128"/>
              </a:rPr>
              <a:t>：上記と併せて運用や移行の作業を整理し、関わり方を記載。</a:t>
            </a:r>
            <a:endParaRPr lang="en-US" altLang="ja-JP" sz="1600" b="0" dirty="0" smtClean="0">
              <a:solidFill>
                <a:schemeClr val="bg1"/>
              </a:solidFill>
              <a:latin typeface="メイリオ" panose="020B0604030504040204" pitchFamily="50" charset="-128"/>
              <a:ea typeface="メイリオ" panose="020B0604030504040204" pitchFamily="50" charset="-128"/>
            </a:endParaRPr>
          </a:p>
        </p:txBody>
      </p:sp>
      <p:sp>
        <p:nvSpPr>
          <p:cNvPr id="22" name="角丸四角形 21"/>
          <p:cNvSpPr/>
          <p:nvPr/>
        </p:nvSpPr>
        <p:spPr>
          <a:xfrm>
            <a:off x="6776558" y="1822522"/>
            <a:ext cx="1728192" cy="28435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Tree>
    <p:extLst>
      <p:ext uri="{BB962C8B-B14F-4D97-AF65-F5344CB8AC3E}">
        <p14:creationId xmlns:p14="http://schemas.microsoft.com/office/powerpoint/2010/main" val="369628913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ja-JP" altLang="en-US" b="1" dirty="0" smtClean="0"/>
              <a:t>テストの種類を理解し、関わり方を理解する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62</a:t>
            </a:fld>
            <a:endParaRPr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テストの種類が多く、何にどう関わったら良いか分からない</a:t>
            </a:r>
            <a:endParaRPr lang="en-US" altLang="ja-JP" dirty="0"/>
          </a:p>
          <a:p>
            <a:pPr marL="563563" lvl="1" indent="-309563">
              <a:buNone/>
              <a:tabLst>
                <a:tab pos="449263" algn="l"/>
              </a:tabLst>
            </a:pPr>
            <a:r>
              <a:rPr lang="ja-JP" altLang="en-US" dirty="0" smtClean="0"/>
              <a:t>→ テストはどのようなものか、テストの種類に応じた発注者と事業者の関与度を理解して活動に結び付ける。</a:t>
            </a:r>
            <a:endParaRPr lang="ja-JP" altLang="en-US" dirty="0"/>
          </a:p>
        </p:txBody>
      </p:sp>
      <p:sp>
        <p:nvSpPr>
          <p:cNvPr id="4" name="テキスト プレースホルダー 3"/>
          <p:cNvSpPr>
            <a:spLocks noGrp="1"/>
          </p:cNvSpPr>
          <p:nvPr>
            <p:ph type="body" sz="quarter" idx="13"/>
          </p:nvPr>
        </p:nvSpPr>
        <p:spPr/>
        <p:txBody>
          <a:bodyPr/>
          <a:lstStyle/>
          <a:p>
            <a:r>
              <a:rPr lang="ja-JP" altLang="en-US" dirty="0"/>
              <a:t>第７章</a:t>
            </a:r>
            <a:r>
              <a:rPr lang="en-US" altLang="ja-JP" dirty="0" smtClean="0"/>
              <a:t>Step.</a:t>
            </a:r>
            <a:r>
              <a:rPr lang="ja-JP" altLang="en-US" dirty="0" smtClean="0"/>
              <a:t>４</a:t>
            </a:r>
            <a:r>
              <a:rPr lang="en-US" altLang="ja-JP" dirty="0" smtClean="0"/>
              <a:t>-</a:t>
            </a:r>
            <a:r>
              <a:rPr lang="ja-JP" altLang="en-US" dirty="0" smtClean="0"/>
              <a:t>４</a:t>
            </a:r>
            <a:endParaRPr lang="ja-JP" altLang="en-US" dirty="0"/>
          </a:p>
        </p:txBody>
      </p:sp>
      <p:pic>
        <p:nvPicPr>
          <p:cNvPr id="5" name="図 4"/>
          <p:cNvPicPr>
            <a:picLocks noChangeAspect="1"/>
          </p:cNvPicPr>
          <p:nvPr/>
        </p:nvPicPr>
        <p:blipFill rotWithShape="1">
          <a:blip r:embed="rId2"/>
          <a:srcRect t="1" b="37227"/>
          <a:stretch/>
        </p:blipFill>
        <p:spPr>
          <a:xfrm>
            <a:off x="981442" y="2047674"/>
            <a:ext cx="4619655" cy="3696258"/>
          </a:xfrm>
          <a:prstGeom prst="rect">
            <a:avLst/>
          </a:prstGeom>
        </p:spPr>
      </p:pic>
      <p:pic>
        <p:nvPicPr>
          <p:cNvPr id="10" name="図 9"/>
          <p:cNvPicPr>
            <a:picLocks noChangeAspect="1"/>
          </p:cNvPicPr>
          <p:nvPr/>
        </p:nvPicPr>
        <p:blipFill rotWithShape="1">
          <a:blip r:embed="rId2"/>
          <a:srcRect t="61131"/>
          <a:stretch/>
        </p:blipFill>
        <p:spPr>
          <a:xfrm>
            <a:off x="4582592" y="4020552"/>
            <a:ext cx="4619655" cy="2288768"/>
          </a:xfrm>
          <a:prstGeom prst="rect">
            <a:avLst/>
          </a:prstGeom>
        </p:spPr>
      </p:pic>
      <p:sp>
        <p:nvSpPr>
          <p:cNvPr id="8" name="テキスト ボックス 7"/>
          <p:cNvSpPr txBox="1"/>
          <p:nvPr/>
        </p:nvSpPr>
        <p:spPr>
          <a:xfrm>
            <a:off x="6177136" y="2708920"/>
            <a:ext cx="2232248"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総合テストの種類</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93948932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ja-JP" altLang="en-US" b="1" dirty="0" smtClean="0"/>
              <a:t>テストの種類を理解し、関わり方を理解する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63</a:t>
            </a:fld>
            <a:endParaRPr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テストの種類が多く、何をどう見れば</a:t>
            </a:r>
            <a:r>
              <a:rPr lang="ja-JP" altLang="en-US" dirty="0"/>
              <a:t>良</a:t>
            </a:r>
            <a:r>
              <a:rPr lang="ja-JP" altLang="en-US" dirty="0" smtClean="0"/>
              <a:t>い</a:t>
            </a:r>
            <a:r>
              <a:rPr lang="ja-JP" altLang="en-US" dirty="0"/>
              <a:t>か</a:t>
            </a:r>
            <a:r>
              <a:rPr lang="ja-JP" altLang="en-US" dirty="0" smtClean="0"/>
              <a:t>分からない</a:t>
            </a:r>
            <a:endParaRPr lang="en-US" altLang="ja-JP" dirty="0"/>
          </a:p>
          <a:p>
            <a:pPr marL="254000" lvl="1" indent="0">
              <a:buNone/>
              <a:tabLst>
                <a:tab pos="449263" algn="l"/>
              </a:tabLst>
            </a:pPr>
            <a:r>
              <a:rPr lang="ja-JP" altLang="en-US" dirty="0" smtClean="0"/>
              <a:t>→ テストの品質を見える状態にし、品質の良し悪しを判断できるようにする。</a:t>
            </a:r>
            <a:endParaRPr lang="ja-JP" altLang="en-US" dirty="0"/>
          </a:p>
        </p:txBody>
      </p:sp>
      <p:sp>
        <p:nvSpPr>
          <p:cNvPr id="4" name="テキスト プレースホルダー 3"/>
          <p:cNvSpPr>
            <a:spLocks noGrp="1"/>
          </p:cNvSpPr>
          <p:nvPr>
            <p:ph type="body" sz="quarter" idx="13"/>
          </p:nvPr>
        </p:nvSpPr>
        <p:spPr/>
        <p:txBody>
          <a:bodyPr/>
          <a:lstStyle/>
          <a:p>
            <a:r>
              <a:rPr lang="ja-JP" altLang="en-US" dirty="0"/>
              <a:t>第７章</a:t>
            </a:r>
            <a:r>
              <a:rPr lang="en-US" altLang="ja-JP" dirty="0" smtClean="0"/>
              <a:t>Step.</a:t>
            </a:r>
            <a:r>
              <a:rPr lang="ja-JP" altLang="en-US" dirty="0" smtClean="0"/>
              <a:t>４</a:t>
            </a:r>
            <a:r>
              <a:rPr lang="en-US" altLang="ja-JP" dirty="0" smtClean="0"/>
              <a:t>-</a:t>
            </a:r>
            <a:r>
              <a:rPr lang="ja-JP" altLang="en-US" dirty="0" smtClean="0"/>
              <a:t>２</a:t>
            </a:r>
            <a:endParaRPr lang="ja-JP" altLang="en-US" dirty="0"/>
          </a:p>
        </p:txBody>
      </p:sp>
      <p:pic>
        <p:nvPicPr>
          <p:cNvPr id="11" name="図 1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25517" y="4293096"/>
            <a:ext cx="5266119" cy="2117398"/>
          </a:xfrm>
          <a:prstGeom prst="rect">
            <a:avLst/>
          </a:prstGeom>
          <a:noFill/>
          <a:ln>
            <a:noFill/>
          </a:ln>
        </p:spPr>
      </p:pic>
      <p:pic>
        <p:nvPicPr>
          <p:cNvPr id="12" name="図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65499" y="1686878"/>
            <a:ext cx="5255853" cy="2111238"/>
          </a:xfrm>
          <a:prstGeom prst="rect">
            <a:avLst/>
          </a:prstGeom>
          <a:noFill/>
          <a:ln>
            <a:noFill/>
          </a:ln>
        </p:spPr>
      </p:pic>
      <p:sp>
        <p:nvSpPr>
          <p:cNvPr id="10" name="テキスト ボックス 9"/>
          <p:cNvSpPr txBox="1"/>
          <p:nvPr/>
        </p:nvSpPr>
        <p:spPr>
          <a:xfrm>
            <a:off x="632520" y="2492896"/>
            <a:ext cx="2232248"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信頼度成長曲線</a:t>
            </a:r>
            <a:r>
              <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r>
            <a:br>
              <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（良い例）</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テキスト ボックス 12"/>
          <p:cNvSpPr txBox="1"/>
          <p:nvPr/>
        </p:nvSpPr>
        <p:spPr>
          <a:xfrm>
            <a:off x="632520" y="5013176"/>
            <a:ext cx="2232248"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信頼度成長曲線</a:t>
            </a:r>
            <a:r>
              <a:rPr lang="en-US" altLang="ja-JP"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r>
            <a:br>
              <a:rPr lang="en-US" altLang="ja-JP"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悪</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い例</a:t>
            </a:r>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02258029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2"/>
          <a:stretch>
            <a:fillRect/>
          </a:stretch>
        </p:blipFill>
        <p:spPr>
          <a:xfrm>
            <a:off x="461066" y="1814959"/>
            <a:ext cx="3530202" cy="4584243"/>
          </a:xfrm>
          <a:prstGeom prst="rect">
            <a:avLst/>
          </a:prstGeom>
          <a:ln>
            <a:solidFill>
              <a:schemeClr val="bg1">
                <a:lumMod val="50000"/>
              </a:schemeClr>
            </a:solidFill>
          </a:ln>
        </p:spPr>
      </p:pic>
      <p:sp>
        <p:nvSpPr>
          <p:cNvPr id="5" name="タイトル 4"/>
          <p:cNvSpPr>
            <a:spLocks noGrp="1"/>
          </p:cNvSpPr>
          <p:nvPr>
            <p:ph type="title"/>
          </p:nvPr>
        </p:nvSpPr>
        <p:spPr/>
        <p:txBody>
          <a:bodyPr/>
          <a:lstStyle/>
          <a:p>
            <a:r>
              <a:rPr lang="en-US" altLang="ja-JP" sz="2600" dirty="0" smtClean="0"/>
              <a:t>2-19</a:t>
            </a:r>
            <a:r>
              <a:rPr lang="ja-JP" altLang="en-US" sz="2600" dirty="0" err="1" smtClean="0"/>
              <a:t>．</a:t>
            </a:r>
            <a:r>
              <a:rPr lang="ja-JP" altLang="ja-JP" sz="2600" dirty="0" smtClean="0"/>
              <a:t>設計</a:t>
            </a:r>
            <a:r>
              <a:rPr lang="ja-JP" altLang="ja-JP" sz="2600" dirty="0"/>
              <a:t>・開発における移行・稼働に係る</a:t>
            </a:r>
            <a:r>
              <a:rPr lang="ja-JP" altLang="ja-JP" sz="2600" dirty="0" smtClean="0"/>
              <a:t>判定</a:t>
            </a:r>
            <a:endParaRPr lang="ja-JP" altLang="ja-JP" sz="2600"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64</a:t>
            </a:fld>
            <a:endParaRPr lang="ja-JP" altLang="en-US" dirty="0"/>
          </a:p>
        </p:txBody>
      </p:sp>
      <p:sp>
        <p:nvSpPr>
          <p:cNvPr id="7" name="テキスト プレースホルダー 6"/>
          <p:cNvSpPr>
            <a:spLocks noGrp="1"/>
          </p:cNvSpPr>
          <p:nvPr>
            <p:ph type="body" sz="quarter" idx="13"/>
          </p:nvPr>
        </p:nvSpPr>
        <p:spPr/>
        <p:txBody>
          <a:bodyPr/>
          <a:lstStyle/>
          <a:p>
            <a:r>
              <a:rPr lang="ja-JP" altLang="en-US" dirty="0"/>
              <a:t>改定前の版で</a:t>
            </a:r>
            <a:r>
              <a:rPr lang="ja-JP" altLang="ja-JP" dirty="0"/>
              <a:t>は</a:t>
            </a:r>
            <a:r>
              <a:rPr lang="ja-JP" altLang="ja-JP" dirty="0" smtClean="0"/>
              <a:t>、移行</a:t>
            </a:r>
            <a:r>
              <a:rPr lang="ja-JP" altLang="ja-JP" dirty="0"/>
              <a:t>に関する判定が本番移行に限定して記載されて</a:t>
            </a:r>
            <a:r>
              <a:rPr lang="ja-JP" altLang="ja-JP" dirty="0" smtClean="0"/>
              <a:t>いました</a:t>
            </a:r>
            <a:r>
              <a:rPr lang="ja-JP" altLang="en-US" dirty="0" smtClean="0"/>
              <a:t>。</a:t>
            </a:r>
            <a:endParaRPr lang="en-US" altLang="ja-JP" dirty="0" smtClean="0"/>
          </a:p>
          <a:p>
            <a:r>
              <a:rPr lang="ja-JP" altLang="en-US" dirty="0"/>
              <a:t>今回の改定で</a:t>
            </a:r>
            <a:r>
              <a:rPr lang="ja-JP" altLang="en-US" dirty="0" smtClean="0"/>
              <a:t>、</a:t>
            </a:r>
            <a:r>
              <a:rPr lang="ja-JP" altLang="ja-JP" dirty="0" smtClean="0"/>
              <a:t>設計</a:t>
            </a:r>
            <a:r>
              <a:rPr lang="ja-JP" altLang="ja-JP" dirty="0"/>
              <a:t>・開発に係る作業網羅の観点から、移行判定と稼働判定を区別し、作業を明確にしました。</a:t>
            </a:r>
          </a:p>
          <a:p>
            <a:endParaRPr kumimoji="1" lang="ja-JP" altLang="en-US" dirty="0"/>
          </a:p>
        </p:txBody>
      </p:sp>
      <p:sp>
        <p:nvSpPr>
          <p:cNvPr id="2" name="テキスト プレースホルダー 1"/>
          <p:cNvSpPr>
            <a:spLocks noGrp="1"/>
          </p:cNvSpPr>
          <p:nvPr>
            <p:ph type="body" sz="quarter" idx="16"/>
          </p:nvPr>
        </p:nvSpPr>
        <p:spPr/>
        <p:txBody>
          <a:bodyPr/>
          <a:lstStyle/>
          <a:p>
            <a:r>
              <a:rPr lang="zh-TW" altLang="en-US" dirty="0"/>
              <a:t>第３編 </a:t>
            </a:r>
            <a:r>
              <a:rPr lang="zh-TW" altLang="en-US" dirty="0" smtClean="0"/>
              <a:t>第７章</a:t>
            </a:r>
            <a:endParaRPr lang="zh-TW" altLang="en-US" dirty="0"/>
          </a:p>
        </p:txBody>
      </p:sp>
      <p:sp>
        <p:nvSpPr>
          <p:cNvPr id="19" name="角丸四角形 18"/>
          <p:cNvSpPr/>
          <p:nvPr/>
        </p:nvSpPr>
        <p:spPr>
          <a:xfrm>
            <a:off x="1362070" y="1672782"/>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21" name="角丸四角形 20"/>
          <p:cNvSpPr/>
          <p:nvPr/>
        </p:nvSpPr>
        <p:spPr>
          <a:xfrm>
            <a:off x="632520" y="2224850"/>
            <a:ext cx="3201694" cy="833836"/>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23" name="二等辺三角形 22"/>
          <p:cNvSpPr/>
          <p:nvPr/>
        </p:nvSpPr>
        <p:spPr>
          <a:xfrm rot="5400000">
            <a:off x="4216165" y="3992042"/>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p:nvPicPr>
        <p:blipFill>
          <a:blip r:embed="rId3"/>
          <a:stretch>
            <a:fillRect/>
          </a:stretch>
        </p:blipFill>
        <p:spPr>
          <a:xfrm>
            <a:off x="5560107" y="1839600"/>
            <a:ext cx="3522055" cy="4562082"/>
          </a:xfrm>
          <a:prstGeom prst="rect">
            <a:avLst/>
          </a:prstGeom>
          <a:ln>
            <a:solidFill>
              <a:schemeClr val="bg1">
                <a:lumMod val="50000"/>
              </a:schemeClr>
            </a:solidFill>
          </a:ln>
        </p:spPr>
      </p:pic>
      <p:sp>
        <p:nvSpPr>
          <p:cNvPr id="20" name="角丸四角形 19"/>
          <p:cNvSpPr/>
          <p:nvPr/>
        </p:nvSpPr>
        <p:spPr>
          <a:xfrm>
            <a:off x="6460741" y="1681719"/>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15" name="テキスト ボックス 14"/>
          <p:cNvSpPr txBox="1"/>
          <p:nvPr/>
        </p:nvSpPr>
        <p:spPr>
          <a:xfrm>
            <a:off x="512759" y="5838768"/>
            <a:ext cx="8936870" cy="888195"/>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移行対象の明確化　　　　</a:t>
            </a:r>
            <a:r>
              <a:rPr lang="ja-JP" altLang="en-US" sz="1600" b="0" dirty="0" smtClean="0">
                <a:solidFill>
                  <a:schemeClr val="bg1"/>
                </a:solidFill>
                <a:latin typeface="メイリオ" panose="020B0604030504040204" pitchFamily="50" charset="-128"/>
                <a:ea typeface="メイリオ" panose="020B0604030504040204" pitchFamily="50" charset="-128"/>
              </a:rPr>
              <a:t>：システム・データだけでなく、業務移行も対象とする</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移行判定と稼働判定を区別</a:t>
            </a:r>
            <a:r>
              <a:rPr lang="ja-JP" altLang="en-US" sz="1600" b="0" dirty="0" smtClean="0">
                <a:solidFill>
                  <a:schemeClr val="bg1"/>
                </a:solidFill>
                <a:latin typeface="メイリオ" panose="020B0604030504040204" pitchFamily="50" charset="-128"/>
                <a:ea typeface="メイリオ" panose="020B0604030504040204" pitchFamily="50" charset="-128"/>
              </a:rPr>
              <a:t>：移行に必要な作業を網羅し、移行判定と稼働判定を明確にして定義</a:t>
            </a:r>
            <a:endParaRPr lang="en-US" altLang="ja-JP" sz="1600" b="0" dirty="0" smtClean="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16251444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ja-JP" altLang="en-US" b="1" dirty="0" smtClean="0"/>
              <a:t>移行はシステム・データ・業務を分けて考える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65</a:t>
            </a:fld>
            <a:endParaRPr lang="ja-JP" altLang="en-US" dirty="0"/>
          </a:p>
        </p:txBody>
      </p:sp>
      <p:sp>
        <p:nvSpPr>
          <p:cNvPr id="4" name="テキスト プレースホルダー 3"/>
          <p:cNvSpPr>
            <a:spLocks noGrp="1"/>
          </p:cNvSpPr>
          <p:nvPr>
            <p:ph type="body" sz="quarter" idx="13"/>
          </p:nvPr>
        </p:nvSpPr>
        <p:spPr/>
        <p:txBody>
          <a:bodyPr/>
          <a:lstStyle/>
          <a:p>
            <a:r>
              <a:rPr lang="ja-JP" altLang="en-US" dirty="0"/>
              <a:t>第７章</a:t>
            </a:r>
            <a:r>
              <a:rPr lang="en-US" altLang="ja-JP" dirty="0"/>
              <a:t>Step.</a:t>
            </a:r>
            <a:r>
              <a:rPr lang="ja-JP" altLang="en-US" dirty="0"/>
              <a:t>５</a:t>
            </a:r>
            <a:r>
              <a:rPr lang="en-US" altLang="ja-JP" dirty="0"/>
              <a:t>-</a:t>
            </a:r>
            <a:r>
              <a:rPr lang="ja-JP" altLang="en-US" dirty="0" smtClean="0"/>
              <a:t>１</a:t>
            </a:r>
            <a:endParaRPr lang="ja-JP" altLang="en-US" dirty="0"/>
          </a:p>
        </p:txBody>
      </p:sp>
      <p:sp>
        <p:nvSpPr>
          <p:cNvPr id="5" name="コンテンツ プレースホルダー 4"/>
          <p:cNvSpPr>
            <a:spLocks noGrp="1"/>
          </p:cNvSpPr>
          <p:nvPr>
            <p:ph idx="1"/>
          </p:nvPr>
        </p:nvSpPr>
        <p:spPr/>
        <p:txBody>
          <a:bodyPr/>
          <a:lstStyle/>
          <a:p>
            <a:pPr marL="0" indent="0">
              <a:buNone/>
            </a:pPr>
            <a:r>
              <a:rPr lang="ja-JP" altLang="en-US" dirty="0" smtClean="0"/>
              <a:t>移行対象を取りこぼし、移行時にトラブルが発生する</a:t>
            </a:r>
            <a:endParaRPr lang="en-US" altLang="ja-JP" dirty="0"/>
          </a:p>
          <a:p>
            <a:pPr marL="547688" lvl="1" indent="-293688">
              <a:buNone/>
              <a:tabLst>
                <a:tab pos="449263" algn="l"/>
              </a:tabLst>
            </a:pPr>
            <a:r>
              <a:rPr lang="ja-JP" altLang="en-US" dirty="0" smtClean="0"/>
              <a:t>→ システム移行・データ移行・業務移行の内容を理解し、職員の関わり方や作業の漏れを無くした計画立案・作業を実施する。</a:t>
            </a:r>
            <a:endParaRPr lang="ja-JP" altLang="en-US" dirty="0"/>
          </a:p>
        </p:txBody>
      </p:sp>
      <p:pic>
        <p:nvPicPr>
          <p:cNvPr id="11" name="図 10"/>
          <p:cNvPicPr>
            <a:picLocks noChangeAspect="1"/>
          </p:cNvPicPr>
          <p:nvPr/>
        </p:nvPicPr>
        <p:blipFill>
          <a:blip r:embed="rId2"/>
          <a:stretch>
            <a:fillRect/>
          </a:stretch>
        </p:blipFill>
        <p:spPr>
          <a:xfrm>
            <a:off x="3728864" y="1935070"/>
            <a:ext cx="4171611" cy="4589505"/>
          </a:xfrm>
          <a:prstGeom prst="rect">
            <a:avLst/>
          </a:prstGeom>
        </p:spPr>
      </p:pic>
      <p:sp>
        <p:nvSpPr>
          <p:cNvPr id="8" name="テキスト ボックス 7"/>
          <p:cNvSpPr txBox="1"/>
          <p:nvPr/>
        </p:nvSpPr>
        <p:spPr>
          <a:xfrm>
            <a:off x="998687" y="3789040"/>
            <a:ext cx="2232248"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移行</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の種類</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82994250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ja-JP" altLang="en-US" b="1" dirty="0" smtClean="0"/>
              <a:t>サービス・業務を開始するための準備を進める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66</a:t>
            </a:fld>
            <a:endParaRPr lang="ja-JP" altLang="en-US" dirty="0"/>
          </a:p>
        </p:txBody>
      </p:sp>
      <p:sp>
        <p:nvSpPr>
          <p:cNvPr id="4" name="テキスト プレースホルダー 3"/>
          <p:cNvSpPr>
            <a:spLocks noGrp="1"/>
          </p:cNvSpPr>
          <p:nvPr>
            <p:ph type="body" sz="quarter" idx="13"/>
          </p:nvPr>
        </p:nvSpPr>
        <p:spPr/>
        <p:txBody>
          <a:bodyPr/>
          <a:lstStyle/>
          <a:p>
            <a:r>
              <a:rPr lang="ja-JP" altLang="en-US" dirty="0"/>
              <a:t>第７章</a:t>
            </a:r>
            <a:r>
              <a:rPr lang="en-US" altLang="ja-JP" dirty="0"/>
              <a:t>Step.</a:t>
            </a:r>
            <a:r>
              <a:rPr lang="ja-JP" altLang="en-US" dirty="0"/>
              <a:t>５</a:t>
            </a:r>
            <a:r>
              <a:rPr lang="en-US" altLang="ja-JP" dirty="0"/>
              <a:t>-</a:t>
            </a:r>
            <a:r>
              <a:rPr lang="ja-JP" altLang="en-US" dirty="0"/>
              <a:t>３</a:t>
            </a:r>
            <a:endParaRPr kumimoji="1" lang="ja-JP" altLang="en-US" dirty="0"/>
          </a:p>
        </p:txBody>
      </p:sp>
      <p:sp>
        <p:nvSpPr>
          <p:cNvPr id="5" name="コンテンツ プレースホルダー 4"/>
          <p:cNvSpPr>
            <a:spLocks noGrp="1"/>
          </p:cNvSpPr>
          <p:nvPr>
            <p:ph idx="1"/>
          </p:nvPr>
        </p:nvSpPr>
        <p:spPr/>
        <p:txBody>
          <a:bodyPr/>
          <a:lstStyle/>
          <a:p>
            <a:pPr marL="0" indent="0">
              <a:buNone/>
            </a:pPr>
            <a:r>
              <a:rPr lang="ja-JP" altLang="en-US" dirty="0" smtClean="0"/>
              <a:t>様々なマニュアルが混然としていて、何をどう用意すればよいか分からない</a:t>
            </a:r>
            <a:endParaRPr lang="en-US" altLang="ja-JP" dirty="0"/>
          </a:p>
          <a:p>
            <a:pPr marL="538163" lvl="1">
              <a:tabLst>
                <a:tab pos="449263" algn="l"/>
              </a:tabLst>
            </a:pPr>
            <a:r>
              <a:rPr lang="ja-JP" altLang="en-US" dirty="0" smtClean="0"/>
              <a:t>マニュアルは</a:t>
            </a:r>
            <a:r>
              <a:rPr lang="ja-JP" altLang="en-US" b="1" u="sng" dirty="0" smtClean="0"/>
              <a:t>システムマニュアル</a:t>
            </a:r>
            <a:r>
              <a:rPr lang="ja-JP" altLang="en-US" dirty="0" smtClean="0"/>
              <a:t>と</a:t>
            </a:r>
            <a:r>
              <a:rPr lang="ja-JP" altLang="en-US" b="1" u="sng" dirty="0" smtClean="0"/>
              <a:t>業務マニュアル</a:t>
            </a:r>
            <a:r>
              <a:rPr lang="ja-JP" altLang="en-US" dirty="0" smtClean="0"/>
              <a:t>に分かれる。</a:t>
            </a:r>
            <a:endParaRPr lang="en-US" altLang="ja-JP" dirty="0" smtClean="0"/>
          </a:p>
          <a:p>
            <a:pPr marL="538163" lvl="1">
              <a:tabLst>
                <a:tab pos="449263" algn="l"/>
              </a:tabLst>
            </a:pPr>
            <a:r>
              <a:rPr lang="ja-JP" altLang="en-US" dirty="0"/>
              <a:t>今</a:t>
            </a:r>
            <a:r>
              <a:rPr lang="ja-JP" altLang="en-US" dirty="0" smtClean="0"/>
              <a:t>あるマニュアルの位置づけを理解し、必要なものに絞って準備する。</a:t>
            </a:r>
            <a:endParaRPr lang="ja-JP" altLang="en-US" dirty="0"/>
          </a:p>
        </p:txBody>
      </p:sp>
      <p:pic>
        <p:nvPicPr>
          <p:cNvPr id="10" name="図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4648" y="1988840"/>
            <a:ext cx="6912768" cy="4015133"/>
          </a:xfrm>
          <a:prstGeom prst="rect">
            <a:avLst/>
          </a:prstGeom>
        </p:spPr>
      </p:pic>
      <p:sp>
        <p:nvSpPr>
          <p:cNvPr id="8" name="テキスト ボックス 7"/>
          <p:cNvSpPr txBox="1"/>
          <p:nvPr/>
        </p:nvSpPr>
        <p:spPr>
          <a:xfrm>
            <a:off x="2237506" y="5967663"/>
            <a:ext cx="4875734"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システムマニュアルと業務マニュアルの</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違い</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（特徴・役割が異なる）</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58100333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第３編 </a:t>
            </a:r>
            <a:r>
              <a:rPr lang="ja-JP" altLang="en-US" sz="3200" dirty="0" smtClean="0"/>
              <a:t>第８章 業務</a:t>
            </a:r>
            <a:r>
              <a:rPr lang="ja-JP" altLang="en-US" sz="3200" dirty="0"/>
              <a:t>の運営と改善</a:t>
            </a:r>
            <a:endParaRPr kumimoji="1" lang="ja-JP" altLang="en-US" sz="3200" dirty="0"/>
          </a:p>
        </p:txBody>
      </p:sp>
      <p:sp>
        <p:nvSpPr>
          <p:cNvPr id="5" name="テキスト プレースホルダー 4"/>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67</a:t>
            </a:fld>
            <a:endParaRPr lang="ja-JP" altLang="en-US" dirty="0"/>
          </a:p>
        </p:txBody>
      </p:sp>
    </p:spTree>
    <p:extLst>
      <p:ext uri="{BB962C8B-B14F-4D97-AF65-F5344CB8AC3E}">
        <p14:creationId xmlns:p14="http://schemas.microsoft.com/office/powerpoint/2010/main" val="50775079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t>2-20</a:t>
            </a:r>
            <a:r>
              <a:rPr lang="ja-JP" altLang="en-US" dirty="0" err="1" smtClean="0"/>
              <a:t>．</a:t>
            </a:r>
            <a:r>
              <a:rPr lang="ja-JP" altLang="ja-JP" dirty="0" smtClean="0"/>
              <a:t>サービス</a:t>
            </a:r>
            <a:r>
              <a:rPr lang="ja-JP" altLang="ja-JP" dirty="0"/>
              <a:t>・業務の運営と改善</a:t>
            </a:r>
            <a:r>
              <a:rPr lang="ja-JP" altLang="ja-JP" dirty="0" smtClean="0"/>
              <a:t>プロセス</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68</a:t>
            </a:fld>
            <a:endParaRPr lang="ja-JP" altLang="en-US" dirty="0"/>
          </a:p>
        </p:txBody>
      </p:sp>
      <p:sp>
        <p:nvSpPr>
          <p:cNvPr id="7" name="テキスト プレースホルダー 6"/>
          <p:cNvSpPr>
            <a:spLocks noGrp="1"/>
          </p:cNvSpPr>
          <p:nvPr>
            <p:ph type="body" sz="quarter" idx="13"/>
          </p:nvPr>
        </p:nvSpPr>
        <p:spPr/>
        <p:txBody>
          <a:bodyPr>
            <a:noAutofit/>
          </a:bodyPr>
          <a:lstStyle/>
          <a:p>
            <a:r>
              <a:rPr lang="ja-JP" altLang="en-US" dirty="0"/>
              <a:t>改定前の版で</a:t>
            </a:r>
            <a:r>
              <a:rPr lang="ja-JP" altLang="ja-JP" dirty="0"/>
              <a:t>は</a:t>
            </a:r>
            <a:r>
              <a:rPr lang="ja-JP" altLang="ja-JP" dirty="0" smtClean="0"/>
              <a:t>、章</a:t>
            </a:r>
            <a:r>
              <a:rPr lang="ja-JP" altLang="ja-JP" dirty="0"/>
              <a:t>の名称が「業務の運営と改善」で</a:t>
            </a:r>
            <a:r>
              <a:rPr lang="ja-JP" altLang="ja-JP" dirty="0" smtClean="0"/>
              <a:t>した</a:t>
            </a:r>
            <a:r>
              <a:rPr lang="ja-JP" altLang="en-US" dirty="0" smtClean="0"/>
              <a:t>。</a:t>
            </a:r>
            <a:endParaRPr lang="en-US" altLang="ja-JP" dirty="0" smtClean="0"/>
          </a:p>
          <a:p>
            <a:r>
              <a:rPr lang="ja-JP" altLang="en-US" dirty="0"/>
              <a:t>今回の改定で</a:t>
            </a:r>
            <a:r>
              <a:rPr lang="ja-JP" altLang="en-US" dirty="0" smtClean="0"/>
              <a:t>、</a:t>
            </a:r>
            <a:r>
              <a:rPr lang="ja-JP" altLang="ja-JP" dirty="0" smtClean="0"/>
              <a:t>利用者</a:t>
            </a:r>
            <a:r>
              <a:rPr lang="ja-JP" altLang="ja-JP" dirty="0"/>
              <a:t>中心の行政サービスを提供する観点を加え、「サービス・業務の運営と改善」に名称変更しました。</a:t>
            </a:r>
          </a:p>
          <a:p>
            <a:endParaRPr kumimoji="1" lang="ja-JP" altLang="en-US" dirty="0"/>
          </a:p>
        </p:txBody>
      </p:sp>
      <p:sp>
        <p:nvSpPr>
          <p:cNvPr id="2" name="テキスト プレースホルダー 1"/>
          <p:cNvSpPr>
            <a:spLocks noGrp="1"/>
          </p:cNvSpPr>
          <p:nvPr>
            <p:ph type="body" sz="quarter" idx="16"/>
          </p:nvPr>
        </p:nvSpPr>
        <p:spPr/>
        <p:txBody>
          <a:bodyPr/>
          <a:lstStyle/>
          <a:p>
            <a:r>
              <a:rPr lang="zh-TW" altLang="en-US" dirty="0"/>
              <a:t>第３編 第８章</a:t>
            </a:r>
            <a:endParaRPr kumimoji="1" lang="ja-JP" altLang="en-US" dirty="0"/>
          </a:p>
        </p:txBody>
      </p:sp>
      <p:pic>
        <p:nvPicPr>
          <p:cNvPr id="16" name="コンテンツ プレースホルダー 5"/>
          <p:cNvPicPr>
            <a:picLocks noGrp="1" noChangeAspect="1"/>
          </p:cNvPicPr>
          <p:nvPr>
            <p:ph idx="1"/>
          </p:nvPr>
        </p:nvPicPr>
        <p:blipFill>
          <a:blip r:embed="rId2"/>
          <a:stretch>
            <a:fillRect/>
          </a:stretch>
        </p:blipFill>
        <p:spPr>
          <a:xfrm>
            <a:off x="767833" y="1924851"/>
            <a:ext cx="3273110" cy="4229983"/>
          </a:xfrm>
          <a:prstGeom prst="rect">
            <a:avLst/>
          </a:prstGeom>
          <a:ln>
            <a:solidFill>
              <a:schemeClr val="bg1">
                <a:lumMod val="50000"/>
              </a:schemeClr>
            </a:solidFill>
          </a:ln>
        </p:spPr>
      </p:pic>
      <p:sp>
        <p:nvSpPr>
          <p:cNvPr id="21" name="二等辺三角形 20"/>
          <p:cNvSpPr/>
          <p:nvPr/>
        </p:nvSpPr>
        <p:spPr>
          <a:xfrm rot="5400000">
            <a:off x="4216165" y="3707688"/>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角丸四角形 21"/>
          <p:cNvSpPr/>
          <p:nvPr/>
        </p:nvSpPr>
        <p:spPr>
          <a:xfrm>
            <a:off x="767833" y="1924851"/>
            <a:ext cx="3273110" cy="4229984"/>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18" name="角丸四角形 17"/>
          <p:cNvSpPr/>
          <p:nvPr/>
        </p:nvSpPr>
        <p:spPr>
          <a:xfrm>
            <a:off x="1540292" y="1778384"/>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pic>
        <p:nvPicPr>
          <p:cNvPr id="13" name="図 12"/>
          <p:cNvPicPr>
            <a:picLocks noChangeAspect="1"/>
          </p:cNvPicPr>
          <p:nvPr/>
        </p:nvPicPr>
        <p:blipFill>
          <a:blip r:embed="rId3"/>
          <a:stretch>
            <a:fillRect/>
          </a:stretch>
        </p:blipFill>
        <p:spPr>
          <a:xfrm>
            <a:off x="5508316" y="1924851"/>
            <a:ext cx="3226487" cy="4171678"/>
          </a:xfrm>
          <a:prstGeom prst="rect">
            <a:avLst/>
          </a:prstGeom>
          <a:ln>
            <a:solidFill>
              <a:schemeClr val="bg1">
                <a:lumMod val="50000"/>
              </a:schemeClr>
            </a:solidFill>
          </a:ln>
        </p:spPr>
      </p:pic>
      <p:sp>
        <p:nvSpPr>
          <p:cNvPr id="19" name="角丸四角形 18"/>
          <p:cNvSpPr/>
          <p:nvPr/>
        </p:nvSpPr>
        <p:spPr>
          <a:xfrm>
            <a:off x="6257464" y="1772816"/>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14" name="テキスト ボックス 13"/>
          <p:cNvSpPr txBox="1"/>
          <p:nvPr/>
        </p:nvSpPr>
        <p:spPr>
          <a:xfrm>
            <a:off x="512759" y="4941168"/>
            <a:ext cx="8936870" cy="1758599"/>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1412875" indent="-1412875"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章構成の変更</a:t>
            </a:r>
            <a:r>
              <a:rPr lang="ja-JP" altLang="en-US" sz="1600" b="0" dirty="0" smtClean="0">
                <a:solidFill>
                  <a:schemeClr val="bg1"/>
                </a:solidFill>
                <a:latin typeface="メイリオ" panose="020B0604030504040204" pitchFamily="50" charset="-128"/>
                <a:ea typeface="メイリオ" panose="020B0604030504040204" pitchFamily="50" charset="-128"/>
              </a:rPr>
              <a:t>：構成を「準備」・「運営」・「改善」に分けて、プロセスを明確化。</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「準備」作業</a:t>
            </a:r>
            <a:r>
              <a:rPr lang="ja-JP" altLang="en-US" sz="1600" b="0" dirty="0" smtClean="0">
                <a:solidFill>
                  <a:schemeClr val="bg1"/>
                </a:solidFill>
                <a:latin typeface="メイリオ" panose="020B0604030504040204" pitchFamily="50" charset="-128"/>
                <a:ea typeface="メイリオ" panose="020B0604030504040204" pitchFamily="50" charset="-128"/>
              </a:rPr>
              <a:t>：リハーサルの実施を追記。</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marL="1420813" indent="-1420813"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「運営」作業</a:t>
            </a:r>
            <a:r>
              <a:rPr lang="ja-JP" altLang="en-US" sz="1600" b="0" dirty="0" smtClean="0">
                <a:solidFill>
                  <a:schemeClr val="bg1"/>
                </a:solidFill>
                <a:latin typeface="メイリオ" panose="020B0604030504040204" pitchFamily="50" charset="-128"/>
                <a:ea typeface="メイリオ" panose="020B0604030504040204" pitchFamily="50" charset="-128"/>
              </a:rPr>
              <a:t>：モニタリングや教育・訓練について実施のみではなく、分析を追記。オープンデータやデータマネジメントを新たに追記。課題・要望管理の詳細化。</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marL="1420813" indent="-1420813"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a:t>
            </a:r>
            <a:r>
              <a:rPr lang="ja-JP" altLang="en-US" sz="1600" dirty="0">
                <a:solidFill>
                  <a:schemeClr val="bg1"/>
                </a:solidFill>
                <a:latin typeface="メイリオ" panose="020B0604030504040204" pitchFamily="50" charset="-128"/>
                <a:ea typeface="メイリオ" panose="020B0604030504040204" pitchFamily="50" charset="-128"/>
              </a:rPr>
              <a:t>改善</a:t>
            </a:r>
            <a:r>
              <a:rPr lang="ja-JP" altLang="en-US" sz="1600" dirty="0" smtClean="0">
                <a:solidFill>
                  <a:schemeClr val="bg1"/>
                </a:solidFill>
                <a:latin typeface="メイリオ" panose="020B0604030504040204" pitchFamily="50" charset="-128"/>
                <a:ea typeface="メイリオ" panose="020B0604030504040204" pitchFamily="50" charset="-128"/>
              </a:rPr>
              <a:t>」</a:t>
            </a:r>
            <a:r>
              <a:rPr lang="ja-JP" altLang="en-US" sz="1600" dirty="0">
                <a:solidFill>
                  <a:schemeClr val="bg1"/>
                </a:solidFill>
                <a:latin typeface="メイリオ" panose="020B0604030504040204" pitchFamily="50" charset="-128"/>
                <a:ea typeface="メイリオ" panose="020B0604030504040204" pitchFamily="50" charset="-128"/>
              </a:rPr>
              <a:t>作業</a:t>
            </a:r>
            <a:r>
              <a:rPr lang="ja-JP" altLang="en-US" sz="1600" b="0" dirty="0" smtClean="0">
                <a:solidFill>
                  <a:schemeClr val="bg1"/>
                </a:solidFill>
                <a:latin typeface="メイリオ" panose="020B0604030504040204" pitchFamily="50" charset="-128"/>
                <a:ea typeface="メイリオ" panose="020B0604030504040204" pitchFamily="50" charset="-128"/>
              </a:rPr>
              <a:t>：サービス・業務と情報システムを分け、改善の頻度や時期、検討方針を追記。</a:t>
            </a:r>
            <a:endParaRPr lang="en-US" altLang="ja-JP" sz="1600" b="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8830214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p:txBody>
          <a:bodyPr/>
          <a:lstStyle/>
          <a:p>
            <a:r>
              <a:rPr lang="ja-JP" altLang="en-US" b="1" dirty="0" smtClean="0"/>
              <a:t>他工程の作業との関係を意識する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69</a:t>
            </a:fld>
            <a:endParaRPr lang="ja-JP" altLang="en-US" dirty="0"/>
          </a:p>
        </p:txBody>
      </p:sp>
      <p:sp>
        <p:nvSpPr>
          <p:cNvPr id="3" name="テキスト プレースホルダー 2"/>
          <p:cNvSpPr>
            <a:spLocks noGrp="1"/>
          </p:cNvSpPr>
          <p:nvPr>
            <p:ph type="body" sz="quarter" idx="13"/>
          </p:nvPr>
        </p:nvSpPr>
        <p:spPr/>
        <p:txBody>
          <a:bodyPr/>
          <a:lstStyle/>
          <a:p>
            <a:r>
              <a:rPr lang="ja-JP" altLang="en-US" dirty="0" smtClean="0"/>
              <a:t>第８章</a:t>
            </a:r>
            <a:r>
              <a:rPr lang="en-US" altLang="ja-JP" dirty="0" smtClean="0"/>
              <a:t>Step.</a:t>
            </a:r>
            <a:r>
              <a:rPr lang="ja-JP" altLang="en-US" dirty="0" smtClean="0"/>
              <a:t>２</a:t>
            </a:r>
            <a:r>
              <a:rPr lang="en-US" altLang="ja-JP" dirty="0" smtClean="0"/>
              <a:t>-</a:t>
            </a:r>
            <a:r>
              <a:rPr lang="ja-JP" altLang="en-US" dirty="0"/>
              <a:t>１</a:t>
            </a:r>
          </a:p>
        </p:txBody>
      </p:sp>
      <p:pic>
        <p:nvPicPr>
          <p:cNvPr id="6" name="コンテンツ プレースホルダ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496616" y="1988840"/>
            <a:ext cx="6764984"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コンテンツ プレースホルダー 3"/>
          <p:cNvSpPr>
            <a:spLocks noGrp="1"/>
          </p:cNvSpPr>
          <p:nvPr>
            <p:ph idx="1"/>
          </p:nvPr>
        </p:nvSpPr>
        <p:spPr/>
        <p:txBody>
          <a:bodyPr/>
          <a:lstStyle/>
          <a:p>
            <a:pPr marL="0" indent="0">
              <a:buNone/>
            </a:pPr>
            <a:r>
              <a:rPr lang="ja-JP" altLang="en-US" dirty="0" smtClean="0"/>
              <a:t>準備や改善を疎かにすると「サービス・業務の運営」を継続的・安定的に出来ない。</a:t>
            </a:r>
            <a:endParaRPr lang="en-US" altLang="ja-JP" dirty="0" smtClean="0"/>
          </a:p>
          <a:p>
            <a:pPr marL="254000" lvl="1" indent="0">
              <a:buNone/>
              <a:tabLst>
                <a:tab pos="449263" algn="l"/>
              </a:tabLst>
            </a:pPr>
            <a:r>
              <a:rPr lang="ja-JP" altLang="en-US" dirty="0" smtClean="0"/>
              <a:t>→ 他の工程の作業との関係を理解し、いつからどんな</a:t>
            </a:r>
            <a:r>
              <a:rPr lang="ja-JP" altLang="en-US" dirty="0"/>
              <a:t>作業</a:t>
            </a:r>
            <a:r>
              <a:rPr lang="ja-JP" altLang="en-US" dirty="0" smtClean="0"/>
              <a:t>を行うのかを理解する</a:t>
            </a:r>
            <a:endParaRPr lang="en-US" altLang="ja-JP" dirty="0" smtClean="0"/>
          </a:p>
          <a:p>
            <a:pPr marL="254000" lvl="1" indent="0">
              <a:buNone/>
              <a:tabLst>
                <a:tab pos="449263" algn="l"/>
              </a:tabLst>
            </a:pPr>
            <a:r>
              <a:rPr lang="ja-JP" altLang="en-US" dirty="0" smtClean="0"/>
              <a:t>→ これにより、作業の遅れや抜け漏れを防ぐ</a:t>
            </a:r>
            <a:endParaRPr lang="en-US" altLang="ja-JP" dirty="0"/>
          </a:p>
        </p:txBody>
      </p:sp>
      <p:sp>
        <p:nvSpPr>
          <p:cNvPr id="10" name="テキスト ボックス 9"/>
          <p:cNvSpPr txBox="1"/>
          <p:nvPr/>
        </p:nvSpPr>
        <p:spPr>
          <a:xfrm>
            <a:off x="2086262" y="5517232"/>
            <a:ext cx="5585692"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サービス・業務の運営と改善とその他の工程の関係</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（それぞれの内容と時期）</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27922367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smtClean="0"/>
              <a:t>第３編 第９章 運用</a:t>
            </a:r>
            <a:r>
              <a:rPr lang="ja-JP" altLang="en-US" sz="3200" dirty="0"/>
              <a:t>及び保守</a:t>
            </a:r>
            <a:endParaRPr kumimoji="1" lang="ja-JP" altLang="en-US" sz="3200" dirty="0"/>
          </a:p>
        </p:txBody>
      </p:sp>
      <p:sp>
        <p:nvSpPr>
          <p:cNvPr id="5" name="テキスト プレースホルダー 4"/>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70</a:t>
            </a:fld>
            <a:endParaRPr lang="ja-JP" altLang="en-US" dirty="0"/>
          </a:p>
        </p:txBody>
      </p:sp>
    </p:spTree>
    <p:extLst>
      <p:ext uri="{BB962C8B-B14F-4D97-AF65-F5344CB8AC3E}">
        <p14:creationId xmlns:p14="http://schemas.microsoft.com/office/powerpoint/2010/main" val="425453298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t>2-21</a:t>
            </a:r>
            <a:r>
              <a:rPr lang="ja-JP" altLang="en-US" dirty="0" err="1" smtClean="0"/>
              <a:t>．</a:t>
            </a:r>
            <a:r>
              <a:rPr lang="ja-JP" altLang="ja-JP" dirty="0" smtClean="0"/>
              <a:t>運用</a:t>
            </a:r>
            <a:r>
              <a:rPr lang="ja-JP" altLang="ja-JP" dirty="0"/>
              <a:t>・保守における作業</a:t>
            </a:r>
            <a:r>
              <a:rPr lang="ja-JP" altLang="ja-JP" dirty="0" smtClean="0"/>
              <a:t>定義</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71</a:t>
            </a:fld>
            <a:endParaRPr lang="ja-JP" altLang="en-US" dirty="0"/>
          </a:p>
        </p:txBody>
      </p:sp>
      <p:sp>
        <p:nvSpPr>
          <p:cNvPr id="7" name="テキスト プレースホルダー 6"/>
          <p:cNvSpPr>
            <a:spLocks noGrp="1"/>
          </p:cNvSpPr>
          <p:nvPr>
            <p:ph type="body" sz="quarter" idx="13"/>
          </p:nvPr>
        </p:nvSpPr>
        <p:spPr/>
        <p:txBody>
          <a:bodyPr>
            <a:noAutofit/>
          </a:bodyPr>
          <a:lstStyle/>
          <a:p>
            <a:r>
              <a:rPr lang="ja-JP" altLang="en-US" dirty="0"/>
              <a:t>改定前の版で</a:t>
            </a:r>
            <a:r>
              <a:rPr lang="ja-JP" altLang="ja-JP" dirty="0"/>
              <a:t>は、</a:t>
            </a:r>
            <a:r>
              <a:rPr lang="ja-JP" altLang="ja-JP" dirty="0" smtClean="0"/>
              <a:t>運用</a:t>
            </a:r>
            <a:r>
              <a:rPr lang="ja-JP" altLang="ja-JP" dirty="0"/>
              <a:t>・保守に係る</a:t>
            </a:r>
            <a:r>
              <a:rPr lang="ja-JP" altLang="ja-JP" dirty="0" smtClean="0"/>
              <a:t>作業</a:t>
            </a:r>
            <a:r>
              <a:rPr lang="ja-JP" altLang="en-US" dirty="0" smtClean="0"/>
              <a:t>を具体的に記載していませんでした。</a:t>
            </a:r>
            <a:endParaRPr lang="en-US" altLang="ja-JP" dirty="0" smtClean="0"/>
          </a:p>
          <a:p>
            <a:r>
              <a:rPr lang="ja-JP" altLang="en-US" dirty="0"/>
              <a:t>今回の改定で</a:t>
            </a:r>
            <a:r>
              <a:rPr lang="ja-JP" altLang="en-US" dirty="0" smtClean="0"/>
              <a:t>、</a:t>
            </a:r>
            <a:r>
              <a:rPr lang="en-US" altLang="ja-JP" dirty="0" smtClean="0"/>
              <a:t>ITIL</a:t>
            </a:r>
            <a:r>
              <a:rPr lang="ja-JP" altLang="ja-JP" dirty="0"/>
              <a:t>等の情報システムの運用・保守</a:t>
            </a:r>
            <a:r>
              <a:rPr lang="ja-JP" altLang="ja-JP" dirty="0" smtClean="0"/>
              <a:t>の</a:t>
            </a:r>
            <a:r>
              <a:rPr lang="ja-JP" altLang="en-US" dirty="0"/>
              <a:t>国際</a:t>
            </a:r>
            <a:r>
              <a:rPr lang="ja-JP" altLang="ja-JP" dirty="0" smtClean="0"/>
              <a:t>標準的</a:t>
            </a:r>
            <a:r>
              <a:rPr lang="ja-JP" altLang="ja-JP" dirty="0"/>
              <a:t>なフレームワークを参考に、運用・保守に係る作業を網羅</a:t>
            </a:r>
            <a:r>
              <a:rPr lang="ja-JP" altLang="ja-JP" dirty="0" smtClean="0"/>
              <a:t>しつつ</a:t>
            </a:r>
            <a:r>
              <a:rPr lang="ja-JP" altLang="en-US" dirty="0" smtClean="0"/>
              <a:t>定義し</a:t>
            </a:r>
            <a:r>
              <a:rPr lang="ja-JP" altLang="ja-JP" dirty="0" smtClean="0"/>
              <a:t>、</a:t>
            </a:r>
            <a:r>
              <a:rPr lang="en-US" altLang="ja-JP" dirty="0"/>
              <a:t>PJMO</a:t>
            </a:r>
            <a:r>
              <a:rPr lang="ja-JP" altLang="ja-JP" dirty="0"/>
              <a:t>・職員自身が実施すべきことを明確にしました</a:t>
            </a:r>
            <a:r>
              <a:rPr lang="ja-JP" altLang="ja-JP" dirty="0" smtClean="0"/>
              <a:t>。</a:t>
            </a:r>
          </a:p>
        </p:txBody>
      </p:sp>
      <p:sp>
        <p:nvSpPr>
          <p:cNvPr id="3" name="テキスト プレースホルダー 2"/>
          <p:cNvSpPr>
            <a:spLocks noGrp="1"/>
          </p:cNvSpPr>
          <p:nvPr>
            <p:ph type="body" sz="quarter" idx="16"/>
          </p:nvPr>
        </p:nvSpPr>
        <p:spPr/>
        <p:txBody>
          <a:bodyPr/>
          <a:lstStyle/>
          <a:p>
            <a:r>
              <a:rPr lang="zh-TW" altLang="en-US" dirty="0"/>
              <a:t>第３編 第９章</a:t>
            </a:r>
            <a:endParaRPr kumimoji="1" lang="ja-JP" altLang="en-US" dirty="0"/>
          </a:p>
        </p:txBody>
      </p:sp>
      <p:pic>
        <p:nvPicPr>
          <p:cNvPr id="17" name="図 16"/>
          <p:cNvPicPr>
            <a:picLocks noChangeAspect="1"/>
          </p:cNvPicPr>
          <p:nvPr/>
        </p:nvPicPr>
        <p:blipFill>
          <a:blip r:embed="rId3"/>
          <a:stretch>
            <a:fillRect/>
          </a:stretch>
        </p:blipFill>
        <p:spPr>
          <a:xfrm>
            <a:off x="806826" y="1987002"/>
            <a:ext cx="3397792" cy="4443267"/>
          </a:xfrm>
          <a:prstGeom prst="rect">
            <a:avLst/>
          </a:prstGeom>
          <a:ln>
            <a:solidFill>
              <a:schemeClr val="bg1">
                <a:lumMod val="50000"/>
              </a:schemeClr>
            </a:solidFill>
          </a:ln>
        </p:spPr>
      </p:pic>
      <p:sp>
        <p:nvSpPr>
          <p:cNvPr id="21" name="二等辺三角形 20"/>
          <p:cNvSpPr/>
          <p:nvPr/>
        </p:nvSpPr>
        <p:spPr>
          <a:xfrm rot="5400000">
            <a:off x="4216165" y="3957292"/>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角丸四角形 21"/>
          <p:cNvSpPr/>
          <p:nvPr/>
        </p:nvSpPr>
        <p:spPr>
          <a:xfrm>
            <a:off x="806825" y="1981145"/>
            <a:ext cx="3398481" cy="4461187"/>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18" name="角丸四角形 17"/>
          <p:cNvSpPr/>
          <p:nvPr/>
        </p:nvSpPr>
        <p:spPr>
          <a:xfrm>
            <a:off x="1641626" y="1844824"/>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pic>
        <p:nvPicPr>
          <p:cNvPr id="2" name="図 1"/>
          <p:cNvPicPr>
            <a:picLocks noChangeAspect="1"/>
          </p:cNvPicPr>
          <p:nvPr/>
        </p:nvPicPr>
        <p:blipFill rotWithShape="1">
          <a:blip r:embed="rId4"/>
          <a:srcRect b="6337"/>
          <a:stretch/>
        </p:blipFill>
        <p:spPr>
          <a:xfrm>
            <a:off x="5457056" y="1981145"/>
            <a:ext cx="3627430" cy="4392886"/>
          </a:xfrm>
          <a:prstGeom prst="rect">
            <a:avLst/>
          </a:prstGeom>
          <a:ln>
            <a:solidFill>
              <a:schemeClr val="bg1">
                <a:lumMod val="50000"/>
              </a:schemeClr>
            </a:solidFill>
          </a:ln>
        </p:spPr>
      </p:pic>
      <p:sp>
        <p:nvSpPr>
          <p:cNvPr id="19" name="角丸四角形 18"/>
          <p:cNvSpPr/>
          <p:nvPr/>
        </p:nvSpPr>
        <p:spPr>
          <a:xfrm>
            <a:off x="6406675" y="1852223"/>
            <a:ext cx="1728192" cy="28435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15" name="テキスト ボックス 14"/>
          <p:cNvSpPr txBox="1"/>
          <p:nvPr/>
        </p:nvSpPr>
        <p:spPr>
          <a:xfrm>
            <a:off x="502593" y="5445224"/>
            <a:ext cx="8936870" cy="1168709"/>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2441575" indent="-2441575"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運用・保守作業の再整理</a:t>
            </a:r>
            <a:r>
              <a:rPr lang="ja-JP" altLang="en-US" sz="1600" b="0" dirty="0" smtClean="0">
                <a:solidFill>
                  <a:schemeClr val="bg1"/>
                </a:solidFill>
                <a:latin typeface="メイリオ" panose="020B0604030504040204" pitchFamily="50" charset="-128"/>
                <a:ea typeface="メイリオ" panose="020B0604030504040204" pitchFamily="50" charset="-128"/>
              </a:rPr>
              <a:t>：運用・保守の</a:t>
            </a:r>
            <a:r>
              <a:rPr lang="ja-JP" altLang="en-US" sz="1600" b="0" dirty="0">
                <a:solidFill>
                  <a:schemeClr val="bg1"/>
                </a:solidFill>
                <a:latin typeface="メイリオ" panose="020B0604030504040204" pitchFamily="50" charset="-128"/>
                <a:ea typeface="メイリオ" panose="020B0604030504040204" pitchFamily="50" charset="-128"/>
              </a:rPr>
              <a:t>作業</a:t>
            </a:r>
            <a:r>
              <a:rPr lang="ja-JP" altLang="en-US" sz="1600" b="0" dirty="0" smtClean="0">
                <a:solidFill>
                  <a:schemeClr val="bg1"/>
                </a:solidFill>
                <a:latin typeface="メイリオ" panose="020B0604030504040204" pitchFamily="50" charset="-128"/>
                <a:ea typeface="メイリオ" panose="020B0604030504040204" pitchFamily="50" charset="-128"/>
              </a:rPr>
              <a:t>を明確に区別し、ＰＪＭＯ・職員が実施すべき</a:t>
            </a:r>
            <a:r>
              <a:rPr lang="ja-JP" altLang="en-US" sz="1600" b="0" dirty="0">
                <a:solidFill>
                  <a:schemeClr val="bg1"/>
                </a:solidFill>
                <a:latin typeface="メイリオ" panose="020B0604030504040204" pitchFamily="50" charset="-128"/>
                <a:ea typeface="メイリオ" panose="020B0604030504040204" pitchFamily="50" charset="-128"/>
              </a:rPr>
              <a:t>作業</a:t>
            </a:r>
            <a:r>
              <a:rPr lang="ja-JP" altLang="en-US" sz="1600" b="0" dirty="0" smtClean="0">
                <a:solidFill>
                  <a:schemeClr val="bg1"/>
                </a:solidFill>
                <a:latin typeface="メイリオ" panose="020B0604030504040204" pitchFamily="50" charset="-128"/>
                <a:ea typeface="メイリオ" panose="020B0604030504040204" pitchFamily="50" charset="-128"/>
              </a:rPr>
              <a:t>を明確化することで、計画や分担の曖昧さを無くす</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marL="2433638" indent="-2433638"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報告</a:t>
            </a:r>
            <a:r>
              <a:rPr lang="ja-JP" altLang="en-US" sz="1600" dirty="0">
                <a:solidFill>
                  <a:schemeClr val="bg1"/>
                </a:solidFill>
                <a:latin typeface="メイリオ" panose="020B0604030504040204" pitchFamily="50" charset="-128"/>
                <a:ea typeface="メイリオ" panose="020B0604030504040204" pitchFamily="50" charset="-128"/>
              </a:rPr>
              <a:t>内容</a:t>
            </a:r>
            <a:r>
              <a:rPr lang="ja-JP" altLang="en-US" sz="1600" dirty="0" smtClean="0">
                <a:solidFill>
                  <a:schemeClr val="bg1"/>
                </a:solidFill>
                <a:latin typeface="メイリオ" panose="020B0604030504040204" pitchFamily="50" charset="-128"/>
                <a:ea typeface="メイリオ" panose="020B0604030504040204" pitchFamily="50" charset="-128"/>
              </a:rPr>
              <a:t>の見直し　　　</a:t>
            </a:r>
            <a:r>
              <a:rPr lang="ja-JP" altLang="en-US" sz="1600" b="0" dirty="0" smtClean="0">
                <a:solidFill>
                  <a:schemeClr val="bg1"/>
                </a:solidFill>
                <a:latin typeface="メイリオ" panose="020B0604030504040204" pitchFamily="50" charset="-128"/>
                <a:ea typeface="メイリオ" panose="020B0604030504040204" pitchFamily="50" charset="-128"/>
              </a:rPr>
              <a:t>：</a:t>
            </a:r>
            <a:r>
              <a:rPr lang="ja-JP" altLang="en-US" sz="1600" b="0" dirty="0">
                <a:solidFill>
                  <a:schemeClr val="bg1"/>
                </a:solidFill>
                <a:latin typeface="メイリオ" panose="020B0604030504040204" pitchFamily="50" charset="-128"/>
                <a:ea typeface="メイリオ" panose="020B0604030504040204" pitchFamily="50" charset="-128"/>
              </a:rPr>
              <a:t>複数の府省で行われている事例を参考</a:t>
            </a:r>
            <a:r>
              <a:rPr lang="ja-JP" altLang="en-US" sz="1600" b="0" dirty="0" smtClean="0">
                <a:solidFill>
                  <a:schemeClr val="bg1"/>
                </a:solidFill>
                <a:latin typeface="メイリオ" panose="020B0604030504040204" pitchFamily="50" charset="-128"/>
                <a:ea typeface="メイリオ" panose="020B0604030504040204" pitchFamily="50" charset="-128"/>
              </a:rPr>
              <a:t>に、定例会での事業者からの報告内容を見直し</a:t>
            </a:r>
            <a:endParaRPr lang="en-US" altLang="ja-JP" b="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27327217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ja-JP" altLang="en-US" b="1" dirty="0" smtClean="0"/>
              <a:t>運用・保守作業の分類を理解する</a:t>
            </a:r>
            <a:endParaRPr kumimoji="1" lang="ja-JP" altLang="en-US"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72</a:t>
            </a:fld>
            <a:endParaRPr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運用</a:t>
            </a:r>
            <a:r>
              <a:rPr lang="ja-JP" altLang="en-US" dirty="0" smtClean="0"/>
              <a:t>・保守の作業定義を理解し、抜け漏れが無いように準備する。</a:t>
            </a:r>
            <a:endParaRPr lang="en-US" altLang="ja-JP" dirty="0"/>
          </a:p>
        </p:txBody>
      </p:sp>
      <p:sp>
        <p:nvSpPr>
          <p:cNvPr id="4" name="テキスト プレースホルダー 3"/>
          <p:cNvSpPr>
            <a:spLocks noGrp="1"/>
          </p:cNvSpPr>
          <p:nvPr>
            <p:ph type="body" sz="quarter" idx="13"/>
          </p:nvPr>
        </p:nvSpPr>
        <p:spPr/>
        <p:txBody>
          <a:bodyPr/>
          <a:lstStyle/>
          <a:p>
            <a:r>
              <a:rPr lang="ja-JP" altLang="en-US" dirty="0"/>
              <a:t>第９章</a:t>
            </a:r>
            <a:r>
              <a:rPr lang="en-US" altLang="ja-JP" dirty="0"/>
              <a:t>Step.</a:t>
            </a:r>
            <a:r>
              <a:rPr lang="ja-JP" altLang="en-US" dirty="0"/>
              <a:t>２</a:t>
            </a:r>
            <a:r>
              <a:rPr lang="en-US" altLang="ja-JP" dirty="0"/>
              <a:t>-</a:t>
            </a:r>
            <a:r>
              <a:rPr lang="ja-JP" altLang="en-US" dirty="0"/>
              <a:t>１</a:t>
            </a:r>
            <a:endParaRPr kumimoji="1" lang="ja-JP" altLang="en-US" dirty="0"/>
          </a:p>
        </p:txBody>
      </p:sp>
      <p:pic>
        <p:nvPicPr>
          <p:cNvPr id="13" name="図 12"/>
          <p:cNvPicPr>
            <a:picLocks noChangeAspect="1"/>
          </p:cNvPicPr>
          <p:nvPr/>
        </p:nvPicPr>
        <p:blipFill>
          <a:blip r:embed="rId2"/>
          <a:stretch>
            <a:fillRect/>
          </a:stretch>
        </p:blipFill>
        <p:spPr>
          <a:xfrm>
            <a:off x="416496" y="1926981"/>
            <a:ext cx="4533678" cy="3446235"/>
          </a:xfrm>
          <a:prstGeom prst="rect">
            <a:avLst/>
          </a:prstGeom>
        </p:spPr>
      </p:pic>
      <p:pic>
        <p:nvPicPr>
          <p:cNvPr id="14" name="図 13"/>
          <p:cNvPicPr>
            <a:picLocks noChangeAspect="1"/>
          </p:cNvPicPr>
          <p:nvPr/>
        </p:nvPicPr>
        <p:blipFill>
          <a:blip r:embed="rId3"/>
          <a:stretch>
            <a:fillRect/>
          </a:stretch>
        </p:blipFill>
        <p:spPr>
          <a:xfrm>
            <a:off x="5097015" y="1944043"/>
            <a:ext cx="4398958" cy="3573189"/>
          </a:xfrm>
          <a:prstGeom prst="rect">
            <a:avLst/>
          </a:prstGeom>
        </p:spPr>
      </p:pic>
      <p:sp>
        <p:nvSpPr>
          <p:cNvPr id="8" name="テキスト ボックス 7"/>
          <p:cNvSpPr txBox="1"/>
          <p:nvPr/>
        </p:nvSpPr>
        <p:spPr>
          <a:xfrm>
            <a:off x="1424608" y="5588275"/>
            <a:ext cx="2011163"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運用業務の定義</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テキスト ボックス 8"/>
          <p:cNvSpPr txBox="1"/>
          <p:nvPr/>
        </p:nvSpPr>
        <p:spPr>
          <a:xfrm>
            <a:off x="6182197" y="5588275"/>
            <a:ext cx="2011163"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保守</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業務の定義</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27277763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a:srcRect b="14066"/>
          <a:stretch/>
        </p:blipFill>
        <p:spPr>
          <a:xfrm>
            <a:off x="5646823" y="2069136"/>
            <a:ext cx="3881048" cy="4312192"/>
          </a:xfrm>
          <a:prstGeom prst="rect">
            <a:avLst/>
          </a:prstGeom>
          <a:ln>
            <a:solidFill>
              <a:schemeClr val="bg1">
                <a:lumMod val="50000"/>
              </a:schemeClr>
            </a:solidFill>
          </a:ln>
        </p:spPr>
      </p:pic>
      <p:sp>
        <p:nvSpPr>
          <p:cNvPr id="5" name="タイトル 4"/>
          <p:cNvSpPr>
            <a:spLocks noGrp="1"/>
          </p:cNvSpPr>
          <p:nvPr>
            <p:ph type="title"/>
          </p:nvPr>
        </p:nvSpPr>
        <p:spPr/>
        <p:txBody>
          <a:bodyPr>
            <a:normAutofit fontScale="90000"/>
          </a:bodyPr>
          <a:lstStyle/>
          <a:p>
            <a:r>
              <a:rPr lang="en-US" altLang="ja-JP" dirty="0" smtClean="0"/>
              <a:t>2-22</a:t>
            </a:r>
            <a:r>
              <a:rPr lang="ja-JP" altLang="en-US" dirty="0" err="1" smtClean="0"/>
              <a:t>．</a:t>
            </a:r>
            <a:r>
              <a:rPr lang="ja-JP" altLang="ja-JP" dirty="0" smtClean="0"/>
              <a:t>運用</a:t>
            </a:r>
            <a:r>
              <a:rPr lang="ja-JP" altLang="ja-JP" dirty="0"/>
              <a:t>・保守における情報システム現況</a:t>
            </a:r>
            <a:r>
              <a:rPr lang="ja-JP" altLang="ja-JP" dirty="0" smtClean="0"/>
              <a:t>確認</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73</a:t>
            </a:fld>
            <a:endParaRPr lang="ja-JP" altLang="en-US" dirty="0"/>
          </a:p>
        </p:txBody>
      </p:sp>
      <p:sp>
        <p:nvSpPr>
          <p:cNvPr id="7" name="テキスト プレースホルダー 6"/>
          <p:cNvSpPr>
            <a:spLocks noGrp="1"/>
          </p:cNvSpPr>
          <p:nvPr>
            <p:ph type="body" sz="quarter" idx="13"/>
          </p:nvPr>
        </p:nvSpPr>
        <p:spPr/>
        <p:txBody>
          <a:bodyPr>
            <a:noAutofit/>
          </a:bodyPr>
          <a:lstStyle/>
          <a:p>
            <a:r>
              <a:rPr lang="ja-JP" altLang="en-US" dirty="0"/>
              <a:t>改定前の版で</a:t>
            </a:r>
            <a:r>
              <a:rPr lang="ja-JP" altLang="ja-JP" dirty="0"/>
              <a:t>は</a:t>
            </a:r>
            <a:r>
              <a:rPr lang="ja-JP" altLang="ja-JP" dirty="0" smtClean="0"/>
              <a:t>、情報</a:t>
            </a:r>
            <a:r>
              <a:rPr lang="ja-JP" altLang="ja-JP" dirty="0"/>
              <a:t>システムの現況</a:t>
            </a:r>
            <a:r>
              <a:rPr lang="ja-JP" altLang="ja-JP" dirty="0" smtClean="0"/>
              <a:t>確認</a:t>
            </a:r>
            <a:r>
              <a:rPr lang="ja-JP" altLang="en-US" dirty="0" smtClean="0"/>
              <a:t>の</a:t>
            </a:r>
            <a:r>
              <a:rPr lang="ja-JP" altLang="ja-JP" dirty="0" smtClean="0"/>
              <a:t>報告は</a:t>
            </a:r>
            <a:r>
              <a:rPr lang="ja-JP" altLang="ja-JP" dirty="0"/>
              <a:t>各プロジェクトでの運用に任されて</a:t>
            </a:r>
            <a:r>
              <a:rPr lang="ja-JP" altLang="ja-JP" dirty="0" smtClean="0"/>
              <a:t>いました</a:t>
            </a:r>
            <a:r>
              <a:rPr lang="ja-JP" altLang="en-US" dirty="0" smtClean="0"/>
              <a:t>。</a:t>
            </a:r>
            <a:endParaRPr lang="en-US" altLang="ja-JP" dirty="0" smtClean="0"/>
          </a:p>
          <a:p>
            <a:r>
              <a:rPr lang="ja-JP" altLang="en-US" dirty="0"/>
              <a:t>今回の改定で</a:t>
            </a:r>
            <a:r>
              <a:rPr lang="ja-JP" altLang="en-US" dirty="0" smtClean="0"/>
              <a:t>、</a:t>
            </a:r>
            <a:r>
              <a:rPr lang="ja-JP" altLang="ja-JP" dirty="0" smtClean="0"/>
              <a:t>複数</a:t>
            </a:r>
            <a:r>
              <a:rPr lang="ja-JP" altLang="ja-JP" dirty="0"/>
              <a:t>のプロジェクトで行われている事例を参考に、運用・保守事業者からＰＪＭＯへの報告のタイミングや</a:t>
            </a:r>
            <a:r>
              <a:rPr lang="ja-JP" altLang="ja-JP" dirty="0" smtClean="0"/>
              <a:t>内容を</a:t>
            </a:r>
            <a:r>
              <a:rPr lang="ja-JP" altLang="ja-JP" dirty="0"/>
              <a:t>追加しました。</a:t>
            </a:r>
          </a:p>
          <a:p>
            <a:endParaRPr kumimoji="1" lang="ja-JP" altLang="en-US" dirty="0"/>
          </a:p>
        </p:txBody>
      </p:sp>
      <p:sp>
        <p:nvSpPr>
          <p:cNvPr id="3" name="テキスト プレースホルダー 2"/>
          <p:cNvSpPr>
            <a:spLocks noGrp="1"/>
          </p:cNvSpPr>
          <p:nvPr>
            <p:ph type="body" sz="quarter" idx="16"/>
          </p:nvPr>
        </p:nvSpPr>
        <p:spPr/>
        <p:txBody>
          <a:bodyPr/>
          <a:lstStyle/>
          <a:p>
            <a:r>
              <a:rPr lang="zh-TW" altLang="en-US" dirty="0"/>
              <a:t>第３編 第９章</a:t>
            </a:r>
            <a:endParaRPr kumimoji="1" lang="ja-JP" altLang="en-US" dirty="0"/>
          </a:p>
        </p:txBody>
      </p:sp>
      <p:pic>
        <p:nvPicPr>
          <p:cNvPr id="16" name="コンテンツ プレースホルダー 1"/>
          <p:cNvPicPr>
            <a:picLocks noGrp="1" noChangeAspect="1"/>
          </p:cNvPicPr>
          <p:nvPr>
            <p:ph idx="1"/>
          </p:nvPr>
        </p:nvPicPr>
        <p:blipFill rotWithShape="1">
          <a:blip r:embed="rId3"/>
          <a:srcRect t="1028" b="1"/>
          <a:stretch/>
        </p:blipFill>
        <p:spPr>
          <a:xfrm>
            <a:off x="374078" y="2079625"/>
            <a:ext cx="4143375" cy="4308166"/>
          </a:xfrm>
          <a:prstGeom prst="rect">
            <a:avLst/>
          </a:prstGeom>
          <a:ln>
            <a:solidFill>
              <a:schemeClr val="bg1">
                <a:lumMod val="50000"/>
              </a:schemeClr>
            </a:solidFill>
          </a:ln>
        </p:spPr>
      </p:pic>
      <p:sp>
        <p:nvSpPr>
          <p:cNvPr id="17" name="Freeform 490"/>
          <p:cNvSpPr>
            <a:spLocks/>
          </p:cNvSpPr>
          <p:nvPr/>
        </p:nvSpPr>
        <p:spPr bwMode="auto">
          <a:xfrm>
            <a:off x="350755" y="6314766"/>
            <a:ext cx="4160260" cy="73025"/>
          </a:xfrm>
          <a:custGeom>
            <a:avLst/>
            <a:gdLst>
              <a:gd name="T0" fmla="*/ 0 w 2903"/>
              <a:gd name="T1" fmla="*/ 91 h 91"/>
              <a:gd name="T2" fmla="*/ 181 w 2903"/>
              <a:gd name="T3" fmla="*/ 0 h 91"/>
              <a:gd name="T4" fmla="*/ 363 w 2903"/>
              <a:gd name="T5" fmla="*/ 91 h 91"/>
              <a:gd name="T6" fmla="*/ 544 w 2903"/>
              <a:gd name="T7" fmla="*/ 0 h 91"/>
              <a:gd name="T8" fmla="*/ 726 w 2903"/>
              <a:gd name="T9" fmla="*/ 91 h 91"/>
              <a:gd name="T10" fmla="*/ 907 w 2903"/>
              <a:gd name="T11" fmla="*/ 0 h 91"/>
              <a:gd name="T12" fmla="*/ 1089 w 2903"/>
              <a:gd name="T13" fmla="*/ 91 h 91"/>
              <a:gd name="T14" fmla="*/ 1270 w 2903"/>
              <a:gd name="T15" fmla="*/ 0 h 91"/>
              <a:gd name="T16" fmla="*/ 1451 w 2903"/>
              <a:gd name="T17" fmla="*/ 91 h 91"/>
              <a:gd name="T18" fmla="*/ 1633 w 2903"/>
              <a:gd name="T19" fmla="*/ 0 h 91"/>
              <a:gd name="T20" fmla="*/ 1814 w 2903"/>
              <a:gd name="T21" fmla="*/ 91 h 91"/>
              <a:gd name="T22" fmla="*/ 1996 w 2903"/>
              <a:gd name="T23" fmla="*/ 0 h 91"/>
              <a:gd name="T24" fmla="*/ 2177 w 2903"/>
              <a:gd name="T25" fmla="*/ 91 h 91"/>
              <a:gd name="T26" fmla="*/ 2359 w 2903"/>
              <a:gd name="T27" fmla="*/ 0 h 91"/>
              <a:gd name="T28" fmla="*/ 2540 w 2903"/>
              <a:gd name="T29" fmla="*/ 91 h 91"/>
              <a:gd name="T30" fmla="*/ 2722 w 2903"/>
              <a:gd name="T31" fmla="*/ 0 h 91"/>
              <a:gd name="T32" fmla="*/ 2903 w 2903"/>
              <a:gd name="T3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03" h="91">
                <a:moveTo>
                  <a:pt x="0" y="91"/>
                </a:moveTo>
                <a:cubicBezTo>
                  <a:pt x="60" y="45"/>
                  <a:pt x="121" y="0"/>
                  <a:pt x="181" y="0"/>
                </a:cubicBezTo>
                <a:cubicBezTo>
                  <a:pt x="241" y="0"/>
                  <a:pt x="303" y="91"/>
                  <a:pt x="363" y="91"/>
                </a:cubicBezTo>
                <a:cubicBezTo>
                  <a:pt x="423" y="91"/>
                  <a:pt x="484" y="0"/>
                  <a:pt x="544" y="0"/>
                </a:cubicBezTo>
                <a:cubicBezTo>
                  <a:pt x="604" y="0"/>
                  <a:pt x="666" y="91"/>
                  <a:pt x="726" y="91"/>
                </a:cubicBezTo>
                <a:cubicBezTo>
                  <a:pt x="786" y="91"/>
                  <a:pt x="847" y="0"/>
                  <a:pt x="907" y="0"/>
                </a:cubicBezTo>
                <a:cubicBezTo>
                  <a:pt x="967" y="0"/>
                  <a:pt x="1029" y="91"/>
                  <a:pt x="1089" y="91"/>
                </a:cubicBezTo>
                <a:cubicBezTo>
                  <a:pt x="1149" y="91"/>
                  <a:pt x="1210" y="0"/>
                  <a:pt x="1270" y="0"/>
                </a:cubicBezTo>
                <a:cubicBezTo>
                  <a:pt x="1330" y="0"/>
                  <a:pt x="1391" y="91"/>
                  <a:pt x="1451" y="91"/>
                </a:cubicBezTo>
                <a:cubicBezTo>
                  <a:pt x="1511" y="91"/>
                  <a:pt x="1573" y="0"/>
                  <a:pt x="1633" y="0"/>
                </a:cubicBezTo>
                <a:cubicBezTo>
                  <a:pt x="1693" y="0"/>
                  <a:pt x="1754" y="91"/>
                  <a:pt x="1814" y="91"/>
                </a:cubicBezTo>
                <a:cubicBezTo>
                  <a:pt x="1874" y="91"/>
                  <a:pt x="1936" y="0"/>
                  <a:pt x="1996" y="0"/>
                </a:cubicBezTo>
                <a:cubicBezTo>
                  <a:pt x="2056" y="0"/>
                  <a:pt x="2117" y="91"/>
                  <a:pt x="2177" y="91"/>
                </a:cubicBezTo>
                <a:cubicBezTo>
                  <a:pt x="2237" y="91"/>
                  <a:pt x="2299" y="0"/>
                  <a:pt x="2359" y="0"/>
                </a:cubicBezTo>
                <a:cubicBezTo>
                  <a:pt x="2419" y="0"/>
                  <a:pt x="2480" y="91"/>
                  <a:pt x="2540" y="91"/>
                </a:cubicBezTo>
                <a:cubicBezTo>
                  <a:pt x="2600" y="91"/>
                  <a:pt x="2662" y="0"/>
                  <a:pt x="2722" y="0"/>
                </a:cubicBezTo>
                <a:cubicBezTo>
                  <a:pt x="2782" y="0"/>
                  <a:pt x="2842" y="45"/>
                  <a:pt x="2903" y="91"/>
                </a:cubicBezTo>
              </a:path>
            </a:pathLst>
          </a:custGeom>
          <a:solidFill>
            <a:schemeClr val="bg1"/>
          </a:solidFill>
          <a:ln w="12700">
            <a:solidFill>
              <a:schemeClr val="tx1"/>
            </a:solidFill>
            <a:round/>
            <a:headEnd/>
            <a:tailEnd/>
          </a:ln>
          <a:effectLst/>
          <a:extLst/>
        </p:spPr>
        <p:txBody>
          <a:bodyPr/>
          <a:lstStyle/>
          <a:p>
            <a:endParaRPr lang="ja-JP" altLang="en-US"/>
          </a:p>
        </p:txBody>
      </p:sp>
      <p:sp>
        <p:nvSpPr>
          <p:cNvPr id="21" name="角丸四角形 20"/>
          <p:cNvSpPr/>
          <p:nvPr/>
        </p:nvSpPr>
        <p:spPr>
          <a:xfrm>
            <a:off x="1566789" y="1905577"/>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22" name="角丸四角形 21"/>
          <p:cNvSpPr/>
          <p:nvPr/>
        </p:nvSpPr>
        <p:spPr>
          <a:xfrm>
            <a:off x="6727329" y="1856198"/>
            <a:ext cx="1728192" cy="28435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25" name="二等辺三角形 24"/>
          <p:cNvSpPr/>
          <p:nvPr/>
        </p:nvSpPr>
        <p:spPr>
          <a:xfrm rot="5400000">
            <a:off x="4544846" y="3970125"/>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角丸四角形 25"/>
          <p:cNvSpPr/>
          <p:nvPr/>
        </p:nvSpPr>
        <p:spPr>
          <a:xfrm>
            <a:off x="640628" y="2636913"/>
            <a:ext cx="3592291" cy="2225922"/>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20" name="テキスト ボックス 19"/>
          <p:cNvSpPr txBox="1"/>
          <p:nvPr/>
        </p:nvSpPr>
        <p:spPr>
          <a:xfrm>
            <a:off x="412961" y="5799819"/>
            <a:ext cx="8936870" cy="794457"/>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現況確認の</a:t>
            </a:r>
            <a:r>
              <a:rPr lang="ja-JP" altLang="en-US" sz="1600" dirty="0">
                <a:solidFill>
                  <a:schemeClr val="bg1"/>
                </a:solidFill>
                <a:latin typeface="メイリオ" panose="020B0604030504040204" pitchFamily="50" charset="-128"/>
                <a:ea typeface="メイリオ" panose="020B0604030504040204" pitchFamily="50" charset="-128"/>
              </a:rPr>
              <a:t>タイミング</a:t>
            </a:r>
            <a:r>
              <a:rPr lang="ja-JP" altLang="en-US" sz="1600" b="0" dirty="0" smtClean="0">
                <a:solidFill>
                  <a:schemeClr val="bg1"/>
                </a:solidFill>
                <a:latin typeface="メイリオ" panose="020B0604030504040204" pitchFamily="50" charset="-128"/>
                <a:ea typeface="メイリオ" panose="020B0604030504040204" pitchFamily="50" charset="-128"/>
              </a:rPr>
              <a:t>：変更が発生次第、運用事業者等から定例会議等で報告</a:t>
            </a:r>
            <a:r>
              <a:rPr lang="ja-JP" altLang="ja-JP" sz="1600" dirty="0" smtClean="0"/>
              <a:t> </a:t>
            </a:r>
            <a:endParaRPr lang="en-US" altLang="ja-JP" sz="1600" dirty="0" smtClean="0"/>
          </a:p>
          <a:p>
            <a:pPr algn="l">
              <a:lnSpc>
                <a:spcPct val="120000"/>
              </a:lnSpc>
            </a:pPr>
            <a:r>
              <a:rPr lang="ja-JP" altLang="en-US" sz="1600" dirty="0">
                <a:solidFill>
                  <a:schemeClr val="bg1"/>
                </a:solidFill>
                <a:latin typeface="メイリオ" panose="020B0604030504040204" pitchFamily="50" charset="-128"/>
                <a:ea typeface="メイリオ" panose="020B0604030504040204" pitchFamily="50" charset="-128"/>
              </a:rPr>
              <a:t>現況確認</a:t>
            </a:r>
            <a:r>
              <a:rPr lang="ja-JP" altLang="en-US" sz="1600" dirty="0" smtClean="0">
                <a:solidFill>
                  <a:schemeClr val="bg1"/>
                </a:solidFill>
                <a:latin typeface="メイリオ" panose="020B0604030504040204" pitchFamily="50" charset="-128"/>
                <a:ea typeface="メイリオ" panose="020B0604030504040204" pitchFamily="50" charset="-128"/>
              </a:rPr>
              <a:t>の報告内容　</a:t>
            </a:r>
            <a:r>
              <a:rPr lang="ja-JP" altLang="en-US" sz="1600" b="0" dirty="0" smtClean="0">
                <a:solidFill>
                  <a:schemeClr val="bg1"/>
                </a:solidFill>
                <a:latin typeface="メイリオ" panose="020B0604030504040204" pitchFamily="50" charset="-128"/>
                <a:ea typeface="メイリオ" panose="020B0604030504040204" pitchFamily="50" charset="-128"/>
              </a:rPr>
              <a:t>：情報システム</a:t>
            </a:r>
            <a:r>
              <a:rPr lang="ja-JP" altLang="en-US" sz="1600" b="0" dirty="0">
                <a:solidFill>
                  <a:schemeClr val="bg1"/>
                </a:solidFill>
                <a:latin typeface="メイリオ" panose="020B0604030504040204" pitchFamily="50" charset="-128"/>
                <a:ea typeface="メイリオ" panose="020B0604030504040204" pitchFamily="50" charset="-128"/>
              </a:rPr>
              <a:t>を構成するソフトウェア製品及びライセンス</a:t>
            </a:r>
            <a:r>
              <a:rPr lang="ja-JP" altLang="en-US" sz="1600" b="0" dirty="0" smtClean="0">
                <a:solidFill>
                  <a:schemeClr val="bg1"/>
                </a:solidFill>
                <a:latin typeface="メイリオ" panose="020B0604030504040204" pitchFamily="50" charset="-128"/>
                <a:ea typeface="メイリオ" panose="020B0604030504040204" pitchFamily="50" charset="-128"/>
              </a:rPr>
              <a:t>情報</a:t>
            </a:r>
            <a:endParaRPr lang="en-US" altLang="ja-JP" sz="1600" b="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09060281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rotWithShape="1">
          <a:blip r:embed="rId3"/>
          <a:srcRect t="1" b="19620"/>
          <a:stretch/>
        </p:blipFill>
        <p:spPr>
          <a:xfrm>
            <a:off x="409230" y="2084849"/>
            <a:ext cx="4111722" cy="4296479"/>
          </a:xfrm>
          <a:prstGeom prst="rect">
            <a:avLst/>
          </a:prstGeom>
          <a:ln>
            <a:solidFill>
              <a:schemeClr val="bg1">
                <a:lumMod val="50000"/>
              </a:schemeClr>
            </a:solidFill>
          </a:ln>
        </p:spPr>
      </p:pic>
      <p:pic>
        <p:nvPicPr>
          <p:cNvPr id="19" name="図 18"/>
          <p:cNvPicPr>
            <a:picLocks noChangeAspect="1"/>
          </p:cNvPicPr>
          <p:nvPr/>
        </p:nvPicPr>
        <p:blipFill>
          <a:blip r:embed="rId4"/>
          <a:stretch>
            <a:fillRect/>
          </a:stretch>
        </p:blipFill>
        <p:spPr>
          <a:xfrm>
            <a:off x="5690901" y="2084849"/>
            <a:ext cx="3684248" cy="4557053"/>
          </a:xfrm>
          <a:prstGeom prst="rect">
            <a:avLst/>
          </a:prstGeom>
          <a:ln>
            <a:solidFill>
              <a:schemeClr val="bg1">
                <a:lumMod val="50000"/>
              </a:schemeClr>
            </a:solidFill>
          </a:ln>
        </p:spPr>
      </p:pic>
      <p:sp>
        <p:nvSpPr>
          <p:cNvPr id="20" name="角丸四角形 19"/>
          <p:cNvSpPr/>
          <p:nvPr/>
        </p:nvSpPr>
        <p:spPr>
          <a:xfrm>
            <a:off x="1566789" y="1905577"/>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
        <p:nvSpPr>
          <p:cNvPr id="22" name="角丸四角形 21"/>
          <p:cNvSpPr/>
          <p:nvPr/>
        </p:nvSpPr>
        <p:spPr>
          <a:xfrm>
            <a:off x="6731882" y="1905577"/>
            <a:ext cx="1728192" cy="28435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23" name="二等辺三角形 22"/>
          <p:cNvSpPr/>
          <p:nvPr/>
        </p:nvSpPr>
        <p:spPr>
          <a:xfrm rot="5400000">
            <a:off x="4544846" y="3970125"/>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4"/>
          <p:cNvSpPr>
            <a:spLocks noGrp="1"/>
          </p:cNvSpPr>
          <p:nvPr>
            <p:ph type="title"/>
          </p:nvPr>
        </p:nvSpPr>
        <p:spPr/>
        <p:txBody>
          <a:bodyPr/>
          <a:lstStyle/>
          <a:p>
            <a:r>
              <a:rPr lang="en-US" altLang="ja-JP" dirty="0" smtClean="0"/>
              <a:t>2-23</a:t>
            </a:r>
            <a:r>
              <a:rPr lang="ja-JP" altLang="en-US" dirty="0" err="1" smtClean="0"/>
              <a:t>．</a:t>
            </a:r>
            <a:r>
              <a:rPr lang="ja-JP" altLang="ja-JP" dirty="0" smtClean="0"/>
              <a:t>運用</a:t>
            </a:r>
            <a:r>
              <a:rPr lang="ja-JP" altLang="ja-JP" dirty="0"/>
              <a:t>・保守における実績把握と</a:t>
            </a:r>
            <a:r>
              <a:rPr lang="ja-JP" altLang="ja-JP" dirty="0" smtClean="0"/>
              <a:t>改善</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74</a:t>
            </a:fld>
            <a:endParaRPr lang="ja-JP" altLang="en-US" dirty="0"/>
          </a:p>
        </p:txBody>
      </p:sp>
      <p:sp>
        <p:nvSpPr>
          <p:cNvPr id="3" name="テキスト プレースホルダー 2"/>
          <p:cNvSpPr>
            <a:spLocks noGrp="1"/>
          </p:cNvSpPr>
          <p:nvPr>
            <p:ph type="body" sz="quarter" idx="13"/>
          </p:nvPr>
        </p:nvSpPr>
        <p:spPr/>
        <p:txBody>
          <a:bodyPr>
            <a:noAutofit/>
          </a:bodyPr>
          <a:lstStyle/>
          <a:p>
            <a:r>
              <a:rPr lang="ja-JP" altLang="en-US" dirty="0"/>
              <a:t>改定前の版で</a:t>
            </a:r>
            <a:r>
              <a:rPr lang="ja-JP" altLang="ja-JP" dirty="0"/>
              <a:t>は</a:t>
            </a:r>
            <a:r>
              <a:rPr lang="ja-JP" altLang="ja-JP" dirty="0" smtClean="0"/>
              <a:t>、運用</a:t>
            </a:r>
            <a:r>
              <a:rPr lang="ja-JP" altLang="ja-JP" dirty="0"/>
              <a:t>・保守における改善をどのように進めるかは抽象的な表現に</a:t>
            </a:r>
            <a:r>
              <a:rPr lang="ja-JP" altLang="ja-JP" dirty="0" smtClean="0"/>
              <a:t>とど</a:t>
            </a:r>
            <a:r>
              <a:rPr lang="ja-JP" altLang="en-US" dirty="0" smtClean="0"/>
              <a:t>まっていました。</a:t>
            </a:r>
            <a:endParaRPr lang="en-US" altLang="ja-JP" dirty="0" smtClean="0"/>
          </a:p>
          <a:p>
            <a:r>
              <a:rPr lang="ja-JP" altLang="en-US" dirty="0"/>
              <a:t>今回の改定で</a:t>
            </a:r>
            <a:r>
              <a:rPr lang="ja-JP" altLang="en-US" dirty="0" smtClean="0"/>
              <a:t>、</a:t>
            </a:r>
            <a:r>
              <a:rPr lang="ja-JP" altLang="ja-JP" dirty="0" smtClean="0"/>
              <a:t>作業</a:t>
            </a:r>
            <a:r>
              <a:rPr lang="ja-JP" altLang="ja-JP" dirty="0"/>
              <a:t>プロセス明確化の観点から、運用開始前の準備から、定常時活動としての実績把握や課題管理を踏まえて、改善活動に繋げる作業を明確にしました。</a:t>
            </a:r>
          </a:p>
          <a:p>
            <a:endParaRPr kumimoji="1" lang="ja-JP" altLang="en-US" dirty="0"/>
          </a:p>
        </p:txBody>
      </p:sp>
      <p:sp>
        <p:nvSpPr>
          <p:cNvPr id="2" name="テキスト プレースホルダー 1"/>
          <p:cNvSpPr>
            <a:spLocks noGrp="1"/>
          </p:cNvSpPr>
          <p:nvPr>
            <p:ph type="body" sz="quarter" idx="16"/>
          </p:nvPr>
        </p:nvSpPr>
        <p:spPr/>
        <p:txBody>
          <a:bodyPr/>
          <a:lstStyle/>
          <a:p>
            <a:r>
              <a:rPr lang="zh-TW" altLang="en-US" dirty="0"/>
              <a:t>第３編 第９章</a:t>
            </a:r>
            <a:endParaRPr kumimoji="1" lang="ja-JP" altLang="en-US" dirty="0"/>
          </a:p>
        </p:txBody>
      </p:sp>
      <p:sp>
        <p:nvSpPr>
          <p:cNvPr id="24" name="角丸四角形 23"/>
          <p:cNvSpPr/>
          <p:nvPr/>
        </p:nvSpPr>
        <p:spPr>
          <a:xfrm>
            <a:off x="605416" y="2554601"/>
            <a:ext cx="3712335" cy="1166595"/>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16" name="テキスト ボックス 15"/>
          <p:cNvSpPr txBox="1"/>
          <p:nvPr/>
        </p:nvSpPr>
        <p:spPr>
          <a:xfrm>
            <a:off x="412961" y="5799819"/>
            <a:ext cx="8936870" cy="794457"/>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1412875" indent="-1412875"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構成の見直し</a:t>
            </a:r>
            <a:r>
              <a:rPr lang="ja-JP" altLang="en-US" sz="1600" b="0" dirty="0" smtClean="0">
                <a:solidFill>
                  <a:schemeClr val="bg1"/>
                </a:solidFill>
                <a:latin typeface="メイリオ" panose="020B0604030504040204" pitchFamily="50" charset="-128"/>
                <a:ea typeface="メイリオ" panose="020B0604030504040204" pitchFamily="50" charset="-128"/>
              </a:rPr>
              <a:t>：</a:t>
            </a:r>
            <a:r>
              <a:rPr lang="ja-JP" altLang="en-US" sz="1600" b="0" dirty="0">
                <a:solidFill>
                  <a:schemeClr val="bg1"/>
                </a:solidFill>
                <a:latin typeface="メイリオ" panose="020B0604030504040204" pitchFamily="50" charset="-128"/>
                <a:ea typeface="メイリオ" panose="020B0604030504040204" pitchFamily="50" charset="-128"/>
              </a:rPr>
              <a:t>構成を「準備」</a:t>
            </a:r>
            <a:r>
              <a:rPr lang="ja-JP" altLang="en-US" sz="1600" b="0" dirty="0" smtClean="0">
                <a:solidFill>
                  <a:schemeClr val="bg1"/>
                </a:solidFill>
                <a:latin typeface="メイリオ" panose="020B0604030504040204" pitchFamily="50" charset="-128"/>
                <a:ea typeface="メイリオ" panose="020B0604030504040204" pitchFamily="50" charset="-128"/>
              </a:rPr>
              <a:t>「</a:t>
            </a:r>
            <a:r>
              <a:rPr lang="ja-JP" altLang="en-US" sz="1600" b="0" dirty="0">
                <a:solidFill>
                  <a:schemeClr val="bg1"/>
                </a:solidFill>
                <a:latin typeface="メイリオ" panose="020B0604030504040204" pitchFamily="50" charset="-128"/>
                <a:ea typeface="メイリオ" panose="020B0604030504040204" pitchFamily="50" charset="-128"/>
              </a:rPr>
              <a:t>実施</a:t>
            </a:r>
            <a:r>
              <a:rPr lang="ja-JP" altLang="en-US" sz="1600" b="0" dirty="0" smtClean="0">
                <a:solidFill>
                  <a:schemeClr val="bg1"/>
                </a:solidFill>
                <a:latin typeface="メイリオ" panose="020B0604030504040204" pitchFamily="50" charset="-128"/>
                <a:ea typeface="メイリオ" panose="020B0604030504040204" pitchFamily="50" charset="-128"/>
              </a:rPr>
              <a:t>」「改善」に分け、運用開始前の準備から、定常時活動としての実績把握や課題管理を踏まえて、改善活動と繋げるプロセスを明確化。</a:t>
            </a:r>
            <a:endParaRPr lang="en-US" altLang="ja-JP" b="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3807782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b="1" dirty="0" smtClean="0"/>
              <a:t>KPI</a:t>
            </a:r>
            <a:r>
              <a:rPr lang="ja-JP" altLang="en-US" b="1" dirty="0" smtClean="0"/>
              <a:t>の値を運用から収集する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75</a:t>
            </a:fld>
            <a:endParaRPr lang="ja-JP" altLang="en-US" dirty="0"/>
          </a:p>
        </p:txBody>
      </p:sp>
      <p:sp>
        <p:nvSpPr>
          <p:cNvPr id="5" name="テキスト プレースホルダー 4"/>
          <p:cNvSpPr>
            <a:spLocks noGrp="1"/>
          </p:cNvSpPr>
          <p:nvPr>
            <p:ph type="body" sz="quarter" idx="13"/>
          </p:nvPr>
        </p:nvSpPr>
        <p:spPr/>
        <p:txBody>
          <a:bodyPr/>
          <a:lstStyle/>
          <a:p>
            <a:r>
              <a:rPr lang="ja-JP" altLang="en-US" dirty="0"/>
              <a:t>第９章</a:t>
            </a:r>
            <a:r>
              <a:rPr lang="en-US" altLang="ja-JP" dirty="0"/>
              <a:t>Step.</a:t>
            </a:r>
            <a:r>
              <a:rPr lang="ja-JP" altLang="en-US" dirty="0"/>
              <a:t>２</a:t>
            </a:r>
            <a:r>
              <a:rPr lang="en-US" altLang="ja-JP" dirty="0" smtClean="0"/>
              <a:t>-</a:t>
            </a:r>
            <a:r>
              <a:rPr lang="ja-JP" altLang="en-US" dirty="0"/>
              <a:t>２</a:t>
            </a:r>
            <a:endParaRPr kumimoji="1" lang="ja-JP" altLang="en-US" dirty="0"/>
          </a:p>
        </p:txBody>
      </p:sp>
      <p:sp>
        <p:nvSpPr>
          <p:cNvPr id="6" name="コンテンツ プレースホルダー 5"/>
          <p:cNvSpPr>
            <a:spLocks noGrp="1"/>
          </p:cNvSpPr>
          <p:nvPr>
            <p:ph idx="1"/>
          </p:nvPr>
        </p:nvSpPr>
        <p:spPr/>
        <p:txBody>
          <a:bodyPr/>
          <a:lstStyle/>
          <a:p>
            <a:pPr marL="0" indent="0">
              <a:buNone/>
            </a:pPr>
            <a:r>
              <a:rPr lang="en-US" altLang="ja-JP" dirty="0" smtClean="0"/>
              <a:t>KPI</a:t>
            </a:r>
            <a:r>
              <a:rPr lang="ja-JP" altLang="en-US" dirty="0" smtClean="0"/>
              <a:t>を定めても一時的な調査だけで実態がつかめない</a:t>
            </a:r>
            <a:endParaRPr lang="en-US" altLang="ja-JP" dirty="0"/>
          </a:p>
          <a:p>
            <a:pPr marL="254000" lvl="1" indent="0">
              <a:buNone/>
              <a:tabLst>
                <a:tab pos="449263" algn="l"/>
              </a:tabLst>
            </a:pPr>
            <a:r>
              <a:rPr lang="ja-JP" altLang="en-US" dirty="0" smtClean="0"/>
              <a:t>→ 運用を検討する際に、誰がどのように</a:t>
            </a:r>
            <a:r>
              <a:rPr lang="en-US" altLang="ja-JP" dirty="0" smtClean="0"/>
              <a:t>KPI</a:t>
            </a:r>
            <a:r>
              <a:rPr lang="ja-JP" altLang="en-US" dirty="0" smtClean="0"/>
              <a:t>の値を収集するか決めておく</a:t>
            </a:r>
            <a:endParaRPr lang="en-US" altLang="ja-JP" dirty="0"/>
          </a:p>
        </p:txBody>
      </p:sp>
      <p:pic>
        <p:nvPicPr>
          <p:cNvPr id="12" name="図 11"/>
          <p:cNvPicPr>
            <a:picLocks noChangeAspect="1"/>
          </p:cNvPicPr>
          <p:nvPr/>
        </p:nvPicPr>
        <p:blipFill>
          <a:blip r:embed="rId2"/>
          <a:stretch>
            <a:fillRect/>
          </a:stretch>
        </p:blipFill>
        <p:spPr>
          <a:xfrm>
            <a:off x="2706991" y="1700808"/>
            <a:ext cx="4176464" cy="4063747"/>
          </a:xfrm>
          <a:prstGeom prst="rect">
            <a:avLst/>
          </a:prstGeom>
        </p:spPr>
      </p:pic>
      <p:sp>
        <p:nvSpPr>
          <p:cNvPr id="9" name="テキスト ボックス 8"/>
          <p:cNvSpPr txBox="1"/>
          <p:nvPr/>
        </p:nvSpPr>
        <p:spPr>
          <a:xfrm>
            <a:off x="1496616" y="5870562"/>
            <a:ext cx="6597214"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指標（</a:t>
            </a:r>
            <a:r>
              <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KPI</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）の例</a:t>
            </a:r>
            <a:r>
              <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r>
            <a:br>
              <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情報システムで取得できる指標は出来るだ</a:t>
            </a:r>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け</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自動的に収集する</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67770057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b="1" dirty="0" smtClean="0"/>
              <a:t>外部</a:t>
            </a:r>
            <a:r>
              <a:rPr lang="ja-JP" altLang="en-US" b="1" dirty="0"/>
              <a:t>委託事業者へ依頼する作業の内容を明確</a:t>
            </a:r>
            <a:r>
              <a:rPr lang="ja-JP" altLang="en-US" b="1" dirty="0" smtClean="0"/>
              <a:t>に</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76</a:t>
            </a:fld>
            <a:endParaRPr lang="ja-JP" altLang="en-US" dirty="0"/>
          </a:p>
        </p:txBody>
      </p:sp>
      <p:sp>
        <p:nvSpPr>
          <p:cNvPr id="7" name="コンテンツ プレースホルダー 6"/>
          <p:cNvSpPr>
            <a:spLocks noGrp="1"/>
          </p:cNvSpPr>
          <p:nvPr>
            <p:ph idx="1"/>
          </p:nvPr>
        </p:nvSpPr>
        <p:spPr/>
        <p:txBody>
          <a:bodyPr/>
          <a:lstStyle/>
          <a:p>
            <a:pPr marL="0" indent="0">
              <a:buNone/>
            </a:pPr>
            <a:r>
              <a:rPr lang="ja-JP" altLang="en-US" dirty="0" smtClean="0"/>
              <a:t>依頼作業が明確になっておらず、トラブルのもとに。</a:t>
            </a:r>
            <a:endParaRPr lang="en-US" altLang="ja-JP" dirty="0"/>
          </a:p>
          <a:p>
            <a:pPr marL="254000" lvl="1" indent="0">
              <a:buNone/>
              <a:tabLst>
                <a:tab pos="449263" algn="l"/>
              </a:tabLst>
            </a:pPr>
            <a:r>
              <a:rPr lang="ja-JP" altLang="en-US" dirty="0" smtClean="0"/>
              <a:t>→ チェックリストを用いて、見落としを防ぐ</a:t>
            </a:r>
            <a:endParaRPr lang="en-US" altLang="ja-JP" dirty="0"/>
          </a:p>
        </p:txBody>
      </p:sp>
      <p:sp>
        <p:nvSpPr>
          <p:cNvPr id="12" name="テキスト プレースホルダー 11"/>
          <p:cNvSpPr>
            <a:spLocks noGrp="1"/>
          </p:cNvSpPr>
          <p:nvPr>
            <p:ph type="body" sz="quarter" idx="13"/>
          </p:nvPr>
        </p:nvSpPr>
        <p:spPr/>
        <p:txBody>
          <a:bodyPr/>
          <a:lstStyle/>
          <a:p>
            <a:r>
              <a:rPr lang="ja-JP" altLang="en-US" dirty="0"/>
              <a:t>第９章</a:t>
            </a:r>
            <a:r>
              <a:rPr lang="en-US" altLang="ja-JP" dirty="0"/>
              <a:t>Step.</a:t>
            </a:r>
            <a:r>
              <a:rPr lang="ja-JP" altLang="en-US" dirty="0"/>
              <a:t>２</a:t>
            </a:r>
            <a:r>
              <a:rPr lang="en-US" altLang="ja-JP" dirty="0"/>
              <a:t>-</a:t>
            </a:r>
            <a:r>
              <a:rPr lang="ja-JP" altLang="en-US" dirty="0"/>
              <a:t>２</a:t>
            </a:r>
            <a:endParaRPr kumimoji="1" lang="ja-JP" altLang="en-US" dirty="0"/>
          </a:p>
        </p:txBody>
      </p:sp>
      <p:pic>
        <p:nvPicPr>
          <p:cNvPr id="16" name="図 15"/>
          <p:cNvPicPr>
            <a:picLocks noChangeAspect="1"/>
          </p:cNvPicPr>
          <p:nvPr/>
        </p:nvPicPr>
        <p:blipFill>
          <a:blip r:embed="rId2"/>
          <a:stretch>
            <a:fillRect/>
          </a:stretch>
        </p:blipFill>
        <p:spPr>
          <a:xfrm>
            <a:off x="2462213" y="1903443"/>
            <a:ext cx="4981575" cy="3467100"/>
          </a:xfrm>
          <a:prstGeom prst="rect">
            <a:avLst/>
          </a:prstGeom>
        </p:spPr>
      </p:pic>
      <p:sp>
        <p:nvSpPr>
          <p:cNvPr id="8" name="テキスト ボックス 7"/>
          <p:cNvSpPr txBox="1"/>
          <p:nvPr/>
        </p:nvSpPr>
        <p:spPr>
          <a:xfrm>
            <a:off x="3011315" y="5516267"/>
            <a:ext cx="3883370"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運用作業を委託する際の忘れ物</a:t>
            </a:r>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チェックリスト</a:t>
            </a:r>
          </a:p>
        </p:txBody>
      </p:sp>
    </p:spTree>
    <p:extLst>
      <p:ext uri="{BB962C8B-B14F-4D97-AF65-F5344CB8AC3E}">
        <p14:creationId xmlns:p14="http://schemas.microsoft.com/office/powerpoint/2010/main" val="162503993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b="1" dirty="0" smtClean="0"/>
              <a:t>会議体</a:t>
            </a:r>
            <a:r>
              <a:rPr lang="ja-JP" altLang="en-US" b="1" dirty="0"/>
              <a:t>は目的を明確にして必要最低限に</a:t>
            </a:r>
            <a:r>
              <a:rPr lang="ja-JP" altLang="en-US" b="1" dirty="0" smtClean="0"/>
              <a:t>抑える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77</a:t>
            </a:fld>
            <a:endParaRPr lang="ja-JP" altLang="en-US" dirty="0"/>
          </a:p>
        </p:txBody>
      </p:sp>
      <p:sp>
        <p:nvSpPr>
          <p:cNvPr id="7" name="コンテンツ プレースホルダー 6"/>
          <p:cNvSpPr>
            <a:spLocks noGrp="1"/>
          </p:cNvSpPr>
          <p:nvPr>
            <p:ph idx="1"/>
          </p:nvPr>
        </p:nvSpPr>
        <p:spPr/>
        <p:txBody>
          <a:bodyPr/>
          <a:lstStyle/>
          <a:p>
            <a:pPr marL="0" indent="0">
              <a:buNone/>
            </a:pPr>
            <a:r>
              <a:rPr lang="ja-JP" altLang="en-US" dirty="0" smtClean="0"/>
              <a:t>会議がどんどん増えて、何に誰が出ればよいのかわからなくなる</a:t>
            </a:r>
            <a:endParaRPr lang="en-US" altLang="ja-JP" dirty="0"/>
          </a:p>
          <a:p>
            <a:pPr marL="254000" lvl="1" indent="0">
              <a:buNone/>
              <a:tabLst>
                <a:tab pos="449263" algn="l"/>
              </a:tabLst>
            </a:pPr>
            <a:r>
              <a:rPr lang="ja-JP" altLang="en-US" dirty="0" smtClean="0"/>
              <a:t>→ 会議体の頻度・目的・内容を理解する</a:t>
            </a:r>
            <a:endParaRPr lang="en-US" altLang="ja-JP" dirty="0"/>
          </a:p>
        </p:txBody>
      </p:sp>
      <p:sp>
        <p:nvSpPr>
          <p:cNvPr id="12" name="テキスト プレースホルダー 11"/>
          <p:cNvSpPr>
            <a:spLocks noGrp="1"/>
          </p:cNvSpPr>
          <p:nvPr>
            <p:ph type="body" sz="quarter" idx="13"/>
          </p:nvPr>
        </p:nvSpPr>
        <p:spPr/>
        <p:txBody>
          <a:bodyPr/>
          <a:lstStyle/>
          <a:p>
            <a:r>
              <a:rPr lang="ja-JP" altLang="en-US" dirty="0"/>
              <a:t>第９章</a:t>
            </a:r>
            <a:r>
              <a:rPr lang="en-US" altLang="ja-JP" dirty="0"/>
              <a:t>Step.</a:t>
            </a:r>
            <a:r>
              <a:rPr lang="ja-JP" altLang="en-US" dirty="0"/>
              <a:t>３</a:t>
            </a:r>
            <a:endParaRPr kumimoji="1" lang="ja-JP" altLang="en-US" dirty="0"/>
          </a:p>
        </p:txBody>
      </p:sp>
      <p:pic>
        <p:nvPicPr>
          <p:cNvPr id="10" name="図 9"/>
          <p:cNvPicPr>
            <a:picLocks noChangeAspect="1"/>
          </p:cNvPicPr>
          <p:nvPr/>
        </p:nvPicPr>
        <p:blipFill>
          <a:blip r:embed="rId2"/>
          <a:stretch>
            <a:fillRect/>
          </a:stretch>
        </p:blipFill>
        <p:spPr>
          <a:xfrm>
            <a:off x="4160912" y="1589500"/>
            <a:ext cx="4536504" cy="4935844"/>
          </a:xfrm>
          <a:prstGeom prst="rect">
            <a:avLst/>
          </a:prstGeom>
        </p:spPr>
      </p:pic>
      <p:sp>
        <p:nvSpPr>
          <p:cNvPr id="8" name="テキスト ボックス 7"/>
          <p:cNvSpPr txBox="1"/>
          <p:nvPr/>
        </p:nvSpPr>
        <p:spPr>
          <a:xfrm>
            <a:off x="632520" y="3501009"/>
            <a:ext cx="3384376" cy="813186"/>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会議体と主な目的・</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内容例</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（報告書のひな</a:t>
            </a:r>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形</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も</a:t>
            </a:r>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活用</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する）</a:t>
            </a:r>
            <a:endPar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21225018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b="1" dirty="0" smtClean="0"/>
              <a:t>データを掘り下げて分析する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78</a:t>
            </a:fld>
            <a:endParaRPr lang="ja-JP" altLang="en-US" dirty="0"/>
          </a:p>
        </p:txBody>
      </p:sp>
      <p:sp>
        <p:nvSpPr>
          <p:cNvPr id="7" name="コンテンツ プレースホルダー 6"/>
          <p:cNvSpPr>
            <a:spLocks noGrp="1"/>
          </p:cNvSpPr>
          <p:nvPr>
            <p:ph idx="1"/>
          </p:nvPr>
        </p:nvSpPr>
        <p:spPr/>
        <p:txBody>
          <a:bodyPr/>
          <a:lstStyle/>
          <a:p>
            <a:pPr marL="0" indent="0">
              <a:buNone/>
            </a:pPr>
            <a:r>
              <a:rPr lang="ja-JP" altLang="en-US" dirty="0" err="1" smtClean="0"/>
              <a:t>見える化され</a:t>
            </a:r>
            <a:r>
              <a:rPr lang="ja-JP" altLang="en-US" dirty="0"/>
              <a:t>、</a:t>
            </a:r>
            <a:r>
              <a:rPr lang="ja-JP" altLang="en-US" dirty="0" smtClean="0"/>
              <a:t>理解したつもりでも、本質的な対策が打てず改善されない</a:t>
            </a:r>
            <a:endParaRPr lang="en-US" altLang="ja-JP" dirty="0" smtClean="0"/>
          </a:p>
          <a:p>
            <a:pPr marL="254000" lvl="1" indent="0">
              <a:buNone/>
              <a:tabLst>
                <a:tab pos="449263" algn="l"/>
              </a:tabLst>
            </a:pPr>
            <a:r>
              <a:rPr lang="ja-JP" altLang="en-US" dirty="0" smtClean="0"/>
              <a:t>→ 平均やピークだけで判断するのではなく、原因がはっきりするまで掘り下げる</a:t>
            </a:r>
            <a:endParaRPr lang="en-US" altLang="ja-JP" dirty="0"/>
          </a:p>
        </p:txBody>
      </p:sp>
      <p:sp>
        <p:nvSpPr>
          <p:cNvPr id="12" name="テキスト プレースホルダー 11"/>
          <p:cNvSpPr>
            <a:spLocks noGrp="1"/>
          </p:cNvSpPr>
          <p:nvPr>
            <p:ph type="body" sz="quarter" idx="13"/>
          </p:nvPr>
        </p:nvSpPr>
        <p:spPr/>
        <p:txBody>
          <a:bodyPr/>
          <a:lstStyle/>
          <a:p>
            <a:r>
              <a:rPr lang="ja-JP" altLang="en-US" dirty="0"/>
              <a:t>第９章</a:t>
            </a:r>
            <a:r>
              <a:rPr lang="en-US" altLang="ja-JP" dirty="0"/>
              <a:t>Step.</a:t>
            </a:r>
            <a:r>
              <a:rPr lang="ja-JP" altLang="en-US" dirty="0"/>
              <a:t>４</a:t>
            </a:r>
            <a:r>
              <a:rPr lang="en-US" altLang="ja-JP" dirty="0"/>
              <a:t>-</a:t>
            </a:r>
            <a:r>
              <a:rPr lang="ja-JP" altLang="en-US" dirty="0"/>
              <a:t>１</a:t>
            </a:r>
            <a:endParaRPr kumimoji="1" lang="ja-JP" altLang="en-US" dirty="0"/>
          </a:p>
        </p:txBody>
      </p:sp>
      <p:pic>
        <p:nvPicPr>
          <p:cNvPr id="8" name="図 7"/>
          <p:cNvPicPr/>
          <p:nvPr/>
        </p:nvPicPr>
        <p:blipFill>
          <a:blip r:embed="rId2">
            <a:extLst>
              <a:ext uri="{28A0092B-C50C-407E-A947-70E740481C1C}">
                <a14:useLocalDpi xmlns:a14="http://schemas.microsoft.com/office/drawing/2010/main" val="0"/>
              </a:ext>
            </a:extLst>
          </a:blip>
          <a:srcRect/>
          <a:stretch>
            <a:fillRect/>
          </a:stretch>
        </p:blipFill>
        <p:spPr bwMode="auto">
          <a:xfrm>
            <a:off x="3920177" y="1777957"/>
            <a:ext cx="4337685" cy="1153795"/>
          </a:xfrm>
          <a:prstGeom prst="rect">
            <a:avLst/>
          </a:prstGeom>
          <a:noFill/>
          <a:ln>
            <a:noFill/>
          </a:ln>
        </p:spPr>
      </p:pic>
      <p:pic>
        <p:nvPicPr>
          <p:cNvPr id="9" name="図 8"/>
          <p:cNvPicPr/>
          <p:nvPr/>
        </p:nvPicPr>
        <p:blipFill>
          <a:blip r:embed="rId3">
            <a:extLst>
              <a:ext uri="{28A0092B-C50C-407E-A947-70E740481C1C}">
                <a14:useLocalDpi xmlns:a14="http://schemas.microsoft.com/office/drawing/2010/main" val="0"/>
              </a:ext>
            </a:extLst>
          </a:blip>
          <a:srcRect/>
          <a:stretch>
            <a:fillRect/>
          </a:stretch>
        </p:blipFill>
        <p:spPr bwMode="auto">
          <a:xfrm>
            <a:off x="3894281" y="3247221"/>
            <a:ext cx="4443095" cy="3206115"/>
          </a:xfrm>
          <a:prstGeom prst="rect">
            <a:avLst/>
          </a:prstGeom>
          <a:noFill/>
          <a:ln>
            <a:noFill/>
          </a:ln>
        </p:spPr>
      </p:pic>
      <p:sp>
        <p:nvSpPr>
          <p:cNvPr id="14" name="二等辺三角形 13"/>
          <p:cNvSpPr/>
          <p:nvPr/>
        </p:nvSpPr>
        <p:spPr>
          <a:xfrm rot="10800000">
            <a:off x="5128204" y="3000812"/>
            <a:ext cx="2166292" cy="193676"/>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15" name="テキスト ボックス 14"/>
          <p:cNvSpPr txBox="1"/>
          <p:nvPr/>
        </p:nvSpPr>
        <p:spPr>
          <a:xfrm>
            <a:off x="776536" y="2060848"/>
            <a:ext cx="2495569" cy="792088"/>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平均やピークで状況をグラフ化</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テキスト ボックス 15"/>
          <p:cNvSpPr txBox="1"/>
          <p:nvPr/>
        </p:nvSpPr>
        <p:spPr>
          <a:xfrm>
            <a:off x="776536" y="4221088"/>
            <a:ext cx="2495569" cy="967846"/>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現象</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をより把握できるようにヒートマップで見える化</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45282669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smtClean="0"/>
              <a:t>第３編 第１０章 システム監査</a:t>
            </a:r>
            <a:endParaRPr kumimoji="1" lang="ja-JP" altLang="en-US" sz="3200" dirty="0"/>
          </a:p>
        </p:txBody>
      </p:sp>
      <p:sp>
        <p:nvSpPr>
          <p:cNvPr id="5" name="テキスト プレースホルダー 4"/>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79</a:t>
            </a:fld>
            <a:endParaRPr lang="ja-JP" altLang="en-US" dirty="0"/>
          </a:p>
        </p:txBody>
      </p:sp>
    </p:spTree>
    <p:extLst>
      <p:ext uri="{BB962C8B-B14F-4D97-AF65-F5344CB8AC3E}">
        <p14:creationId xmlns:p14="http://schemas.microsoft.com/office/powerpoint/2010/main" val="371456113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t>2-24</a:t>
            </a:r>
            <a:r>
              <a:rPr lang="ja-JP" altLang="en-US" dirty="0" err="1" smtClean="0"/>
              <a:t>．</a:t>
            </a:r>
            <a:r>
              <a:rPr lang="ja-JP" altLang="ja-JP" dirty="0" smtClean="0"/>
              <a:t>システム</a:t>
            </a:r>
            <a:r>
              <a:rPr lang="ja-JP" altLang="ja-JP" dirty="0"/>
              <a:t>監査</a:t>
            </a:r>
            <a:r>
              <a:rPr lang="ja-JP" altLang="ja-JP" dirty="0" smtClean="0"/>
              <a:t>の</a:t>
            </a:r>
            <a:r>
              <a:rPr lang="ja-JP" altLang="en-US" dirty="0"/>
              <a:t>実施</a:t>
            </a:r>
            <a:endParaRPr lang="ja-JP" altLang="ja-JP" dirty="0"/>
          </a:p>
        </p:txBody>
      </p:sp>
      <p:sp>
        <p:nvSpPr>
          <p:cNvPr id="4" name="スライド番号プレースホルダー 3"/>
          <p:cNvSpPr>
            <a:spLocks noGrp="1"/>
          </p:cNvSpPr>
          <p:nvPr>
            <p:ph type="sldNum" sz="quarter" idx="12"/>
          </p:nvPr>
        </p:nvSpPr>
        <p:spPr/>
        <p:txBody>
          <a:bodyPr/>
          <a:lstStyle/>
          <a:p>
            <a:pPr>
              <a:defRPr/>
            </a:pPr>
            <a:fld id="{DBE5BC0F-9075-43EC-BDF5-BA527F928988}" type="slidenum">
              <a:rPr lang="ja-JP" altLang="en-US" smtClean="0"/>
              <a:pPr>
                <a:defRPr/>
              </a:pPr>
              <a:t>80</a:t>
            </a:fld>
            <a:endParaRPr lang="ja-JP" altLang="en-US" dirty="0"/>
          </a:p>
        </p:txBody>
      </p:sp>
      <p:sp>
        <p:nvSpPr>
          <p:cNvPr id="7" name="テキスト プレースホルダー 6"/>
          <p:cNvSpPr>
            <a:spLocks noGrp="1"/>
          </p:cNvSpPr>
          <p:nvPr>
            <p:ph type="body" sz="quarter" idx="13"/>
          </p:nvPr>
        </p:nvSpPr>
        <p:spPr>
          <a:ln>
            <a:solidFill>
              <a:srgbClr val="FFC000"/>
            </a:solidFill>
          </a:ln>
        </p:spPr>
        <p:txBody>
          <a:bodyPr>
            <a:noAutofit/>
          </a:bodyPr>
          <a:lstStyle/>
          <a:p>
            <a:r>
              <a:rPr lang="ja-JP" altLang="en-US" dirty="0" smtClean="0"/>
              <a:t>システム監査については、平成</a:t>
            </a:r>
            <a:r>
              <a:rPr lang="en-US" altLang="ja-JP" dirty="0" smtClean="0"/>
              <a:t>26</a:t>
            </a:r>
            <a:r>
              <a:rPr lang="ja-JP" altLang="en-US" dirty="0" smtClean="0"/>
              <a:t>年</a:t>
            </a:r>
            <a:r>
              <a:rPr lang="en-US" altLang="ja-JP" dirty="0" smtClean="0"/>
              <a:t>12</a:t>
            </a:r>
            <a:r>
              <a:rPr lang="ja-JP" altLang="en-US" dirty="0" smtClean="0"/>
              <a:t>月の標準ガイドライン（初版）から、</a:t>
            </a:r>
            <a:r>
              <a:rPr lang="ja-JP" altLang="en-US" dirty="0"/>
              <a:t>ＰＭＯ</a:t>
            </a:r>
            <a:r>
              <a:rPr lang="ja-JP" altLang="en-US" dirty="0" smtClean="0"/>
              <a:t>が</a:t>
            </a:r>
            <a:r>
              <a:rPr lang="en-US" altLang="ja-JP" dirty="0" smtClean="0"/>
              <a:t>3</a:t>
            </a:r>
            <a:r>
              <a:rPr lang="ja-JP" altLang="en-US" dirty="0" smtClean="0"/>
              <a:t>か年分のシステム監査計画を策定し、毎年見直しを行うこととしています。その</a:t>
            </a:r>
            <a:r>
              <a:rPr lang="ja-JP" altLang="en-US" dirty="0"/>
              <a:t>計画</a:t>
            </a:r>
            <a:r>
              <a:rPr lang="ja-JP" altLang="en-US" dirty="0" smtClean="0"/>
              <a:t>に</a:t>
            </a:r>
            <a:r>
              <a:rPr lang="ja-JP" altLang="en-US" dirty="0"/>
              <a:t>沿</a:t>
            </a:r>
            <a:r>
              <a:rPr lang="ja-JP" altLang="en-US" dirty="0" smtClean="0"/>
              <a:t>って監査体制がＰＪＭＯを対象とした監査を実施することとしています。</a:t>
            </a:r>
            <a:endParaRPr lang="en-US" altLang="ja-JP" dirty="0" smtClean="0"/>
          </a:p>
          <a:p>
            <a:endParaRPr lang="en-US" altLang="ja-JP" sz="800" dirty="0"/>
          </a:p>
          <a:p>
            <a:r>
              <a:rPr lang="ja-JP" altLang="en-US" dirty="0"/>
              <a:t>改定前の版で</a:t>
            </a:r>
            <a:r>
              <a:rPr lang="ja-JP" altLang="ja-JP" dirty="0"/>
              <a:t>は、</a:t>
            </a:r>
            <a:r>
              <a:rPr lang="ja-JP" altLang="ja-JP" dirty="0" smtClean="0"/>
              <a:t>原則</a:t>
            </a:r>
            <a:r>
              <a:rPr lang="ja-JP" altLang="ja-JP" dirty="0"/>
              <a:t>としてＰＪＭＯ自身がシステム監査を行うこととして</a:t>
            </a:r>
            <a:r>
              <a:rPr lang="ja-JP" altLang="ja-JP" dirty="0" smtClean="0"/>
              <a:t>いました</a:t>
            </a:r>
            <a:r>
              <a:rPr lang="ja-JP" altLang="en-US" dirty="0" smtClean="0"/>
              <a:t>。</a:t>
            </a:r>
            <a:endParaRPr lang="en-US" altLang="ja-JP" dirty="0" smtClean="0"/>
          </a:p>
          <a:p>
            <a:r>
              <a:rPr lang="ja-JP" altLang="en-US" dirty="0"/>
              <a:t>今回の改定で</a:t>
            </a:r>
            <a:r>
              <a:rPr lang="ja-JP" altLang="en-US" dirty="0" smtClean="0"/>
              <a:t>、</a:t>
            </a:r>
            <a:r>
              <a:rPr lang="ja-JP" altLang="ja-JP" dirty="0" smtClean="0"/>
              <a:t>監査</a:t>
            </a:r>
            <a:r>
              <a:rPr lang="ja-JP" altLang="ja-JP" dirty="0"/>
              <a:t>の独立性を担保するために、原則としてＰＭＯがシステム監査を実施するように変更しました</a:t>
            </a:r>
            <a:r>
              <a:rPr lang="ja-JP" altLang="ja-JP" dirty="0" smtClean="0"/>
              <a:t>。</a:t>
            </a:r>
            <a:endParaRPr lang="ja-JP" altLang="ja-JP" dirty="0"/>
          </a:p>
        </p:txBody>
      </p:sp>
      <p:sp>
        <p:nvSpPr>
          <p:cNvPr id="3" name="テキスト プレースホルダー 2"/>
          <p:cNvSpPr>
            <a:spLocks noGrp="1"/>
          </p:cNvSpPr>
          <p:nvPr>
            <p:ph type="body" sz="quarter" idx="16"/>
          </p:nvPr>
        </p:nvSpPr>
        <p:spPr/>
        <p:txBody>
          <a:bodyPr/>
          <a:lstStyle/>
          <a:p>
            <a:r>
              <a:rPr lang="zh-TW" altLang="en-US" dirty="0"/>
              <a:t>第３編 第１０章</a:t>
            </a:r>
            <a:endParaRPr kumimoji="1" lang="ja-JP" altLang="en-US" dirty="0"/>
          </a:p>
        </p:txBody>
      </p:sp>
      <p:pic>
        <p:nvPicPr>
          <p:cNvPr id="16" name="コンテンツ プレースホルダー 1"/>
          <p:cNvPicPr>
            <a:picLocks noGrp="1" noChangeAspect="1"/>
          </p:cNvPicPr>
          <p:nvPr>
            <p:ph idx="1"/>
          </p:nvPr>
        </p:nvPicPr>
        <p:blipFill>
          <a:blip r:embed="rId2"/>
          <a:stretch>
            <a:fillRect/>
          </a:stretch>
        </p:blipFill>
        <p:spPr>
          <a:xfrm>
            <a:off x="1280592" y="2776624"/>
            <a:ext cx="3096344" cy="3964744"/>
          </a:xfrm>
          <a:prstGeom prst="rect">
            <a:avLst/>
          </a:prstGeom>
          <a:ln>
            <a:solidFill>
              <a:schemeClr val="bg1">
                <a:lumMod val="50000"/>
              </a:schemeClr>
            </a:solidFill>
          </a:ln>
        </p:spPr>
      </p:pic>
      <p:pic>
        <p:nvPicPr>
          <p:cNvPr id="17" name="図 16"/>
          <p:cNvPicPr>
            <a:picLocks noChangeAspect="1"/>
          </p:cNvPicPr>
          <p:nvPr/>
        </p:nvPicPr>
        <p:blipFill>
          <a:blip r:embed="rId3"/>
          <a:stretch>
            <a:fillRect/>
          </a:stretch>
        </p:blipFill>
        <p:spPr>
          <a:xfrm>
            <a:off x="5865648" y="2773167"/>
            <a:ext cx="3142890" cy="3959604"/>
          </a:xfrm>
          <a:prstGeom prst="rect">
            <a:avLst/>
          </a:prstGeom>
          <a:ln>
            <a:solidFill>
              <a:schemeClr val="bg1">
                <a:lumMod val="50000"/>
              </a:schemeClr>
            </a:solidFill>
          </a:ln>
        </p:spPr>
      </p:pic>
      <p:sp>
        <p:nvSpPr>
          <p:cNvPr id="19" name="角丸四角形 18"/>
          <p:cNvSpPr/>
          <p:nvPr/>
        </p:nvSpPr>
        <p:spPr>
          <a:xfrm>
            <a:off x="6572997" y="2613964"/>
            <a:ext cx="1728192" cy="2843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改定後</a:t>
            </a:r>
            <a:endParaRPr lang="ja-JP" altLang="en-US" dirty="0">
              <a:solidFill>
                <a:prstClr val="white"/>
              </a:solidFill>
              <a:latin typeface="+mn-ea"/>
            </a:endParaRPr>
          </a:p>
        </p:txBody>
      </p:sp>
      <p:sp>
        <p:nvSpPr>
          <p:cNvPr id="10" name="角丸四角形 9"/>
          <p:cNvSpPr/>
          <p:nvPr/>
        </p:nvSpPr>
        <p:spPr>
          <a:xfrm>
            <a:off x="1280592" y="2773166"/>
            <a:ext cx="3096344" cy="3968201"/>
          </a:xfrm>
          <a:prstGeom prst="roundRect">
            <a:avLst>
              <a:gd name="adj" fmla="val 0"/>
            </a:avLst>
          </a:prstGeom>
          <a:noFill/>
          <a:ln w="2857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20" name="二等辺三角形 19"/>
          <p:cNvSpPr/>
          <p:nvPr/>
        </p:nvSpPr>
        <p:spPr>
          <a:xfrm rot="5400000">
            <a:off x="4544846" y="3994323"/>
            <a:ext cx="1091221" cy="164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416497" y="5707332"/>
            <a:ext cx="9073007" cy="799102"/>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システム監査の実施主体</a:t>
            </a:r>
            <a:r>
              <a:rPr lang="ja-JP" altLang="en-US" sz="1600" b="0" dirty="0" smtClean="0">
                <a:solidFill>
                  <a:schemeClr val="bg1"/>
                </a:solidFill>
                <a:latin typeface="メイリオ" panose="020B0604030504040204" pitchFamily="50" charset="-128"/>
                <a:ea typeface="メイリオ" panose="020B0604030504040204" pitchFamily="50" charset="-128"/>
              </a:rPr>
              <a:t>：原則、</a:t>
            </a:r>
            <a:r>
              <a:rPr lang="ja-JP" altLang="en-US" sz="1600" u="sng" dirty="0" smtClean="0">
                <a:solidFill>
                  <a:schemeClr val="bg1"/>
                </a:solidFill>
                <a:latin typeface="メイリオ" panose="020B0604030504040204" pitchFamily="50" charset="-128"/>
                <a:ea typeface="メイリオ" panose="020B0604030504040204" pitchFamily="50" charset="-128"/>
              </a:rPr>
              <a:t>ＰＭＯ</a:t>
            </a:r>
            <a:r>
              <a:rPr lang="ja-JP" altLang="en-US" sz="1600" b="0" dirty="0" smtClean="0">
                <a:solidFill>
                  <a:schemeClr val="bg1"/>
                </a:solidFill>
                <a:latin typeface="メイリオ" panose="020B0604030504040204" pitchFamily="50" charset="-128"/>
                <a:ea typeface="メイリオ" panose="020B0604030504040204" pitchFamily="50" charset="-128"/>
              </a:rPr>
              <a:t>が実施。ただし、ＰＪＭＯが実施することも妨げない</a:t>
            </a:r>
            <a:endParaRPr lang="en-US" altLang="ja-JP" sz="1600" b="0" dirty="0" smtClean="0">
              <a:solidFill>
                <a:schemeClr val="bg1"/>
              </a:solidFill>
              <a:latin typeface="メイリオ" panose="020B0604030504040204" pitchFamily="50" charset="-128"/>
              <a:ea typeface="メイリオ" panose="020B0604030504040204" pitchFamily="50" charset="-128"/>
            </a:endParaRPr>
          </a:p>
          <a:p>
            <a:pPr algn="l">
              <a:lnSpc>
                <a:spcPct val="120000"/>
              </a:lnSpc>
            </a:pPr>
            <a:r>
              <a:rPr lang="ja-JP" altLang="en-US" sz="1600" dirty="0" smtClean="0">
                <a:solidFill>
                  <a:schemeClr val="bg1"/>
                </a:solidFill>
                <a:latin typeface="メイリオ" panose="020B0604030504040204" pitchFamily="50" charset="-128"/>
                <a:ea typeface="メイリオ" panose="020B0604030504040204" pitchFamily="50" charset="-128"/>
              </a:rPr>
              <a:t>作業</a:t>
            </a:r>
            <a:r>
              <a:rPr lang="ja-JP" altLang="en-US" sz="1600" dirty="0">
                <a:solidFill>
                  <a:schemeClr val="bg1"/>
                </a:solidFill>
                <a:latin typeface="メイリオ" panose="020B0604030504040204" pitchFamily="50" charset="-128"/>
                <a:ea typeface="メイリオ" panose="020B0604030504040204" pitchFamily="50" charset="-128"/>
              </a:rPr>
              <a:t>プロセスの明確化</a:t>
            </a:r>
            <a:r>
              <a:rPr lang="ja-JP" altLang="en-US" sz="1600" b="0" dirty="0">
                <a:solidFill>
                  <a:schemeClr val="bg1"/>
                </a:solidFill>
                <a:latin typeface="メイリオ" panose="020B0604030504040204" pitchFamily="50" charset="-128"/>
                <a:ea typeface="メイリオ" panose="020B0604030504040204" pitchFamily="50" charset="-128"/>
              </a:rPr>
              <a:t>　：監査体制の確立から始まり、フォローアップまでに必要な作業を追加</a:t>
            </a:r>
            <a:endParaRPr lang="en-US" altLang="ja-JP" sz="1600" b="0" dirty="0" smtClean="0">
              <a:solidFill>
                <a:schemeClr val="bg1"/>
              </a:solidFill>
              <a:latin typeface="メイリオ" panose="020B0604030504040204" pitchFamily="50" charset="-128"/>
              <a:ea typeface="メイリオ" panose="020B0604030504040204" pitchFamily="50" charset="-128"/>
            </a:endParaRPr>
          </a:p>
        </p:txBody>
      </p:sp>
      <p:sp>
        <p:nvSpPr>
          <p:cNvPr id="2" name="テキスト ボックス 1"/>
          <p:cNvSpPr txBox="1"/>
          <p:nvPr/>
        </p:nvSpPr>
        <p:spPr bwMode="auto">
          <a:xfrm>
            <a:off x="8409384" y="1584596"/>
            <a:ext cx="1441352" cy="307744"/>
          </a:xfrm>
          <a:prstGeom prst="rect">
            <a:avLst/>
          </a:prstGeom>
          <a:noFill/>
          <a:ln w="9525" algn="ctr">
            <a:noFill/>
            <a:miter lim="800000"/>
            <a:headEnd/>
            <a:tailEnd/>
          </a:ln>
          <a:effectLst/>
        </p:spPr>
        <p:txBody>
          <a:bodyPr wrap="none" lIns="91406" tIns="45704" rIns="91406" bIns="45704" rtlCol="0">
            <a:spAutoFit/>
          </a:bodyPr>
          <a:lstStyle/>
          <a:p>
            <a:r>
              <a:rPr kumimoji="1" lang="ja-JP" altLang="en-US" b="0" dirty="0" smtClean="0">
                <a:solidFill>
                  <a:srgbClr val="FFC000"/>
                </a:solidFill>
                <a:latin typeface="メイリオ" panose="020B0604030504040204" pitchFamily="50" charset="-128"/>
                <a:ea typeface="メイリオ" panose="020B0604030504040204" pitchFamily="50" charset="-128"/>
                <a:cs typeface="メイリオ" panose="020B0604030504040204" pitchFamily="50" charset="-128"/>
              </a:rPr>
              <a:t>～過去の経緯</a:t>
            </a:r>
            <a:r>
              <a:rPr lang="ja-JP" altLang="en-US" b="0" dirty="0">
                <a:solidFill>
                  <a:srgbClr val="FFC000"/>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b="0" dirty="0" smtClean="0">
              <a:solidFill>
                <a:srgbClr val="FFC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角丸四角形 17"/>
          <p:cNvSpPr/>
          <p:nvPr/>
        </p:nvSpPr>
        <p:spPr>
          <a:xfrm>
            <a:off x="1964668" y="2634446"/>
            <a:ext cx="1728192" cy="284355"/>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r>
              <a:rPr lang="ja-JP" altLang="en-US" dirty="0" smtClean="0">
                <a:solidFill>
                  <a:prstClr val="white"/>
                </a:solidFill>
                <a:latin typeface="+mn-ea"/>
              </a:rPr>
              <a:t>改定前</a:t>
            </a:r>
            <a:endParaRPr lang="ja-JP" altLang="en-US" dirty="0">
              <a:solidFill>
                <a:prstClr val="white"/>
              </a:solidFill>
              <a:latin typeface="+mn-ea"/>
            </a:endParaRPr>
          </a:p>
        </p:txBody>
      </p:sp>
    </p:spTree>
    <p:extLst>
      <p:ext uri="{BB962C8B-B14F-4D97-AF65-F5344CB8AC3E}">
        <p14:creationId xmlns:p14="http://schemas.microsoft.com/office/powerpoint/2010/main" val="314558739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ja-JP" altLang="en-US" b="1" dirty="0" smtClean="0"/>
              <a:t>システム</a:t>
            </a:r>
            <a:r>
              <a:rPr lang="ja-JP" altLang="en-US" b="1" dirty="0"/>
              <a:t>監査</a:t>
            </a:r>
            <a:r>
              <a:rPr lang="ja-JP" altLang="en-US" b="1" dirty="0" smtClean="0"/>
              <a:t>に関わる役割の位置付けを理解する</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81</a:t>
            </a:fld>
            <a:endParaRPr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システム監査を行うために誰とどう関わればよいかわからない</a:t>
            </a:r>
            <a:endParaRPr lang="en-US" altLang="ja-JP" dirty="0"/>
          </a:p>
          <a:p>
            <a:pPr marL="254000" lvl="1" indent="0">
              <a:buNone/>
              <a:tabLst>
                <a:tab pos="449263" algn="l"/>
              </a:tabLst>
            </a:pPr>
            <a:r>
              <a:rPr lang="ja-JP" altLang="en-US" dirty="0" smtClean="0"/>
              <a:t>→ 関係する役割の位置付け・体制を理解し、スムーズに作業を進める。</a:t>
            </a:r>
            <a:endParaRPr lang="en-US" altLang="ja-JP" dirty="0"/>
          </a:p>
        </p:txBody>
      </p:sp>
      <p:sp>
        <p:nvSpPr>
          <p:cNvPr id="4" name="テキスト プレースホルダー 3"/>
          <p:cNvSpPr>
            <a:spLocks noGrp="1"/>
          </p:cNvSpPr>
          <p:nvPr>
            <p:ph type="body" sz="quarter" idx="13"/>
          </p:nvPr>
        </p:nvSpPr>
        <p:spPr/>
        <p:txBody>
          <a:bodyPr/>
          <a:lstStyle/>
          <a:p>
            <a:r>
              <a:rPr lang="ja-JP" altLang="en-US" dirty="0"/>
              <a:t>第１０章</a:t>
            </a:r>
            <a:r>
              <a:rPr lang="en-US" altLang="ja-JP" dirty="0"/>
              <a:t>Step.</a:t>
            </a:r>
            <a:r>
              <a:rPr lang="ja-JP" altLang="en-US" dirty="0"/>
              <a:t>２</a:t>
            </a:r>
            <a:endParaRPr kumimoji="1" lang="ja-JP" altLang="en-US" dirty="0"/>
          </a:p>
        </p:txBody>
      </p:sp>
      <p:pic>
        <p:nvPicPr>
          <p:cNvPr id="8" name="コンテンツ プレースホルダー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288704" y="1614498"/>
            <a:ext cx="5302722" cy="4422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テキスト ボックス 8"/>
          <p:cNvSpPr txBox="1"/>
          <p:nvPr/>
        </p:nvSpPr>
        <p:spPr>
          <a:xfrm>
            <a:off x="2998380" y="5949280"/>
            <a:ext cx="3883370" cy="626973"/>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システム監査を進めるための体制</a:t>
            </a:r>
            <a:endParaRPr lang="ja-JP" altLang="en-US" sz="1800" b="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02726249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ja-JP" altLang="en-US" b="1" dirty="0" smtClean="0"/>
              <a:t>システム監査の具体的な事例を参考に</a:t>
            </a:r>
            <a:endParaRPr kumimoji="1" lang="ja-JP" altLang="en-US" b="1" dirty="0"/>
          </a:p>
        </p:txBody>
      </p:sp>
      <p:sp>
        <p:nvSpPr>
          <p:cNvPr id="2" name="スライド番号プレースホルダー 1"/>
          <p:cNvSpPr>
            <a:spLocks noGrp="1"/>
          </p:cNvSpPr>
          <p:nvPr>
            <p:ph type="sldNum" sz="quarter" idx="12"/>
          </p:nvPr>
        </p:nvSpPr>
        <p:spPr/>
        <p:txBody>
          <a:bodyPr/>
          <a:lstStyle/>
          <a:p>
            <a:pPr>
              <a:defRPr/>
            </a:pPr>
            <a:fld id="{03107573-41B3-4804-A7D3-1E2DB8777170}" type="slidenum">
              <a:rPr lang="ja-JP" altLang="en-US" smtClean="0"/>
              <a:pPr>
                <a:defRPr/>
              </a:pPr>
              <a:t>82</a:t>
            </a:fld>
            <a:endParaRPr lang="ja-JP" altLang="en-US" dirty="0"/>
          </a:p>
        </p:txBody>
      </p:sp>
      <p:sp>
        <p:nvSpPr>
          <p:cNvPr id="5" name="コンテンツ プレースホルダー 4"/>
          <p:cNvSpPr>
            <a:spLocks noGrp="1"/>
          </p:cNvSpPr>
          <p:nvPr>
            <p:ph idx="1"/>
          </p:nvPr>
        </p:nvSpPr>
        <p:spPr/>
        <p:txBody>
          <a:bodyPr/>
          <a:lstStyle/>
          <a:p>
            <a:pPr marL="0" indent="0">
              <a:buNone/>
            </a:pPr>
            <a:r>
              <a:rPr lang="ja-JP" altLang="en-US" dirty="0"/>
              <a:t>システム監査</a:t>
            </a:r>
            <a:r>
              <a:rPr lang="ja-JP" altLang="en-US" dirty="0" smtClean="0"/>
              <a:t>をどのように進めればよい</a:t>
            </a:r>
            <a:r>
              <a:rPr lang="ja-JP" altLang="en-US" dirty="0"/>
              <a:t>かわからない</a:t>
            </a:r>
            <a:endParaRPr lang="en-US" altLang="ja-JP" dirty="0"/>
          </a:p>
          <a:p>
            <a:pPr marL="254000" lvl="1" indent="0">
              <a:buNone/>
              <a:tabLst>
                <a:tab pos="449263" algn="l"/>
              </a:tabLst>
            </a:pPr>
            <a:r>
              <a:rPr lang="ja-JP" altLang="en-US" dirty="0" smtClean="0"/>
              <a:t>→ システム監査の具体的な事例からノウハウやテクニックを理解する</a:t>
            </a:r>
            <a:endParaRPr lang="en-US" altLang="ja-JP" dirty="0"/>
          </a:p>
        </p:txBody>
      </p:sp>
      <p:sp>
        <p:nvSpPr>
          <p:cNvPr id="12" name="テキスト プレースホルダー 11"/>
          <p:cNvSpPr>
            <a:spLocks noGrp="1"/>
          </p:cNvSpPr>
          <p:nvPr>
            <p:ph type="body" sz="quarter" idx="13"/>
          </p:nvPr>
        </p:nvSpPr>
        <p:spPr/>
        <p:txBody>
          <a:bodyPr/>
          <a:lstStyle/>
          <a:p>
            <a:r>
              <a:rPr lang="ja-JP" altLang="en-US" dirty="0"/>
              <a:t>第１０章</a:t>
            </a:r>
            <a:r>
              <a:rPr lang="en-US" altLang="ja-JP" dirty="0"/>
              <a:t>Step.</a:t>
            </a:r>
            <a:r>
              <a:rPr lang="ja-JP" altLang="en-US" dirty="0"/>
              <a:t>４</a:t>
            </a:r>
            <a:endParaRPr kumimoji="1" lang="ja-JP" altLang="en-US" dirty="0"/>
          </a:p>
        </p:txBody>
      </p:sp>
      <p:pic>
        <p:nvPicPr>
          <p:cNvPr id="4" name="図 3"/>
          <p:cNvPicPr>
            <a:picLocks noChangeAspect="1"/>
          </p:cNvPicPr>
          <p:nvPr/>
        </p:nvPicPr>
        <p:blipFill rotWithShape="1">
          <a:blip r:embed="rId2"/>
          <a:srcRect l="12197" t="33056" r="26795" b="22284"/>
          <a:stretch/>
        </p:blipFill>
        <p:spPr>
          <a:xfrm>
            <a:off x="5241032" y="1789538"/>
            <a:ext cx="3672408" cy="3785405"/>
          </a:xfrm>
          <a:prstGeom prst="rect">
            <a:avLst/>
          </a:prstGeom>
        </p:spPr>
      </p:pic>
      <p:pic>
        <p:nvPicPr>
          <p:cNvPr id="22" name="図 21"/>
          <p:cNvPicPr>
            <a:picLocks noChangeAspect="1"/>
          </p:cNvPicPr>
          <p:nvPr/>
        </p:nvPicPr>
        <p:blipFill>
          <a:blip r:embed="rId3"/>
          <a:stretch>
            <a:fillRect/>
          </a:stretch>
        </p:blipFill>
        <p:spPr>
          <a:xfrm>
            <a:off x="1424608" y="1844824"/>
            <a:ext cx="2996366" cy="3871709"/>
          </a:xfrm>
          <a:prstGeom prst="rect">
            <a:avLst/>
          </a:prstGeom>
        </p:spPr>
      </p:pic>
      <p:sp>
        <p:nvSpPr>
          <p:cNvPr id="9" name="テキスト ボックス 8"/>
          <p:cNvSpPr txBox="1"/>
          <p:nvPr/>
        </p:nvSpPr>
        <p:spPr>
          <a:xfrm>
            <a:off x="1126913" y="5805264"/>
            <a:ext cx="3466048"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システム監査のチェック項目（事例より）</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テキスト ボックス 9"/>
          <p:cNvSpPr txBox="1"/>
          <p:nvPr/>
        </p:nvSpPr>
        <p:spPr>
          <a:xfrm>
            <a:off x="5519401" y="5821592"/>
            <a:ext cx="3466048" cy="64903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実地調査時のインタビュー項目</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08045193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1" dirty="0"/>
              <a:t>ひな形を</a:t>
            </a:r>
            <a:r>
              <a:rPr lang="ja-JP" altLang="en-US" b="1" dirty="0" smtClean="0"/>
              <a:t>用いてシステム</a:t>
            </a:r>
            <a:r>
              <a:rPr lang="ja-JP" altLang="en-US" b="1" dirty="0"/>
              <a:t>監査</a:t>
            </a:r>
            <a:r>
              <a:rPr lang="ja-JP" altLang="en-US" b="1" dirty="0" smtClean="0"/>
              <a:t>の</a:t>
            </a:r>
            <a:r>
              <a:rPr lang="ja-JP" altLang="en-US" b="1" dirty="0"/>
              <a:t>抜け漏れを無くす</a:t>
            </a:r>
          </a:p>
        </p:txBody>
      </p:sp>
      <p:sp>
        <p:nvSpPr>
          <p:cNvPr id="3" name="スライド番号プレースホルダー 2"/>
          <p:cNvSpPr>
            <a:spLocks noGrp="1"/>
          </p:cNvSpPr>
          <p:nvPr>
            <p:ph type="sldNum" sz="quarter" idx="12"/>
          </p:nvPr>
        </p:nvSpPr>
        <p:spPr/>
        <p:txBody>
          <a:bodyPr/>
          <a:lstStyle/>
          <a:p>
            <a:pPr>
              <a:defRPr/>
            </a:pPr>
            <a:fld id="{03107573-41B3-4804-A7D3-1E2DB8777170}" type="slidenum">
              <a:rPr lang="ja-JP" altLang="en-US" smtClean="0"/>
              <a:pPr>
                <a:defRPr/>
              </a:pPr>
              <a:t>83</a:t>
            </a:fld>
            <a:endParaRPr lang="ja-JP" altLang="en-US" dirty="0"/>
          </a:p>
        </p:txBody>
      </p:sp>
      <p:sp>
        <p:nvSpPr>
          <p:cNvPr id="4" name="コンテンツ プレースホルダー 3"/>
          <p:cNvSpPr>
            <a:spLocks noGrp="1"/>
          </p:cNvSpPr>
          <p:nvPr>
            <p:ph idx="1"/>
          </p:nvPr>
        </p:nvSpPr>
        <p:spPr/>
        <p:txBody>
          <a:bodyPr/>
          <a:lstStyle/>
          <a:p>
            <a:r>
              <a:rPr lang="ja-JP" altLang="en-US" dirty="0" smtClean="0"/>
              <a:t>システム監査に応じて記載される内容がバラバラで十分かどうかが分からない。</a:t>
            </a:r>
            <a:endParaRPr lang="en-US" altLang="ja-JP" dirty="0" smtClean="0"/>
          </a:p>
          <a:p>
            <a:pPr marL="555625" lvl="1" indent="-301625">
              <a:buNone/>
              <a:tabLst>
                <a:tab pos="449263" algn="l"/>
              </a:tabLst>
            </a:pPr>
            <a:r>
              <a:rPr lang="ja-JP" altLang="en-US" dirty="0" smtClean="0"/>
              <a:t>→ システム監査として最低限書かなければいけない項目を標準</a:t>
            </a:r>
            <a:r>
              <a:rPr lang="ja-JP" altLang="en-US" dirty="0"/>
              <a:t>ガイドラインの定義と同期したひな形・</a:t>
            </a:r>
            <a:r>
              <a:rPr lang="ja-JP" altLang="en-US" dirty="0" smtClean="0"/>
              <a:t>記載例によって把握し、これらを</a:t>
            </a:r>
            <a:r>
              <a:rPr lang="ja-JP" altLang="en-US" dirty="0"/>
              <a:t>参考</a:t>
            </a:r>
            <a:r>
              <a:rPr lang="ja-JP" altLang="en-US" dirty="0" smtClean="0"/>
              <a:t>に作成する。</a:t>
            </a:r>
            <a:endParaRPr lang="ja-JP" altLang="en-US" dirty="0"/>
          </a:p>
        </p:txBody>
      </p:sp>
      <p:sp>
        <p:nvSpPr>
          <p:cNvPr id="5" name="テキスト プレースホルダー 4"/>
          <p:cNvSpPr>
            <a:spLocks noGrp="1"/>
          </p:cNvSpPr>
          <p:nvPr>
            <p:ph type="body" sz="quarter" idx="13"/>
          </p:nvPr>
        </p:nvSpPr>
        <p:spPr/>
        <p:txBody>
          <a:bodyPr/>
          <a:lstStyle/>
          <a:p>
            <a:r>
              <a:rPr lang="ja-JP" altLang="en-US" dirty="0"/>
              <a:t>第１０章</a:t>
            </a:r>
            <a:r>
              <a:rPr lang="en-US" altLang="ja-JP" dirty="0" smtClean="0"/>
              <a:t>Step.</a:t>
            </a:r>
            <a:r>
              <a:rPr lang="ja-JP" altLang="en-US" dirty="0" smtClean="0"/>
              <a:t>３</a:t>
            </a:r>
            <a:r>
              <a:rPr lang="en-US" altLang="ja-JP" dirty="0" smtClean="0"/>
              <a:t>,</a:t>
            </a:r>
            <a:r>
              <a:rPr lang="ja-JP" altLang="en-US" dirty="0" smtClean="0"/>
              <a:t>４</a:t>
            </a:r>
            <a:endParaRPr lang="ja-JP" altLang="en-US" dirty="0"/>
          </a:p>
        </p:txBody>
      </p:sp>
      <p:pic>
        <p:nvPicPr>
          <p:cNvPr id="6" name="図 5"/>
          <p:cNvPicPr>
            <a:picLocks noChangeAspect="1"/>
          </p:cNvPicPr>
          <p:nvPr/>
        </p:nvPicPr>
        <p:blipFill>
          <a:blip r:embed="rId2"/>
          <a:stretch>
            <a:fillRect/>
          </a:stretch>
        </p:blipFill>
        <p:spPr>
          <a:xfrm>
            <a:off x="735354" y="2132856"/>
            <a:ext cx="4115157" cy="3481118"/>
          </a:xfrm>
          <a:prstGeom prst="rect">
            <a:avLst/>
          </a:prstGeom>
        </p:spPr>
      </p:pic>
      <p:pic>
        <p:nvPicPr>
          <p:cNvPr id="7" name="図 6"/>
          <p:cNvPicPr>
            <a:picLocks noChangeAspect="1"/>
          </p:cNvPicPr>
          <p:nvPr/>
        </p:nvPicPr>
        <p:blipFill>
          <a:blip r:embed="rId3"/>
          <a:stretch>
            <a:fillRect/>
          </a:stretch>
        </p:blipFill>
        <p:spPr>
          <a:xfrm>
            <a:off x="5199849" y="2147711"/>
            <a:ext cx="4145639" cy="3060457"/>
          </a:xfrm>
          <a:prstGeom prst="rect">
            <a:avLst/>
          </a:prstGeom>
        </p:spPr>
      </p:pic>
      <p:sp>
        <p:nvSpPr>
          <p:cNvPr id="10" name="テキスト ボックス 9"/>
          <p:cNvSpPr txBox="1"/>
          <p:nvPr/>
        </p:nvSpPr>
        <p:spPr>
          <a:xfrm>
            <a:off x="1064568" y="5673995"/>
            <a:ext cx="3528390" cy="56331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ひな形</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の活用</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（監査実施計画書）</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10"/>
          <p:cNvSpPr txBox="1"/>
          <p:nvPr/>
        </p:nvSpPr>
        <p:spPr>
          <a:xfrm>
            <a:off x="5529066" y="5688855"/>
            <a:ext cx="3528390" cy="563317"/>
          </a:xfrm>
          <a:prstGeom prst="rect">
            <a:avLst/>
          </a:prstGeom>
          <a:solidFill>
            <a:schemeClr val="accent3"/>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ja-JP"/>
            </a:defPPr>
            <a:lvl1pPr algn="ctr">
              <a:defRPr>
                <a:solidFill>
                  <a:schemeClr val="lt1"/>
                </a:solidFill>
                <a:latin typeface="ＭＳ Ｐゴシック" panose="020B0600070205080204" pitchFamily="50" charset="-128"/>
                <a:ea typeface="ＭＳ Ｐゴシック" panose="020B0600070205080204"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sz="1800"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ひな形</a:t>
            </a:r>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の活用</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（監査報告書）</a:t>
            </a:r>
            <a:endParaRPr lang="en-US" altLang="ja-JP" sz="1800" b="0"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742996392"/>
      </p:ext>
    </p:extLst>
  </p:cSld>
  <p:clrMapOvr>
    <a:masterClrMapping/>
  </p:clrMapOvr>
  <p:timing>
    <p:tnLst>
      <p:par>
        <p:cTn id="1" dur="indefinite" restart="never" nodeType="tmRoot"/>
      </p:par>
    </p:tnLst>
  </p:timing>
</p:sld>
</file>

<file path=ppt/theme/theme1.xml><?xml version="1.0" encoding="utf-8"?>
<a:theme xmlns:a="http://schemas.openxmlformats.org/drawingml/2006/main" name="CIO室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lgn="ctr">
          <a:noFill/>
          <a:miter lim="800000"/>
          <a:headEnd/>
          <a:tailEnd/>
        </a:ln>
        <a:effectLst/>
      </a:spPr>
      <a:bodyPr wrap="none" lIns="91406" tIns="45704" rIns="91406" bIns="45704" rtlCol="0">
        <a:spAutoFit/>
      </a:bodyPr>
      <a:lstStyle>
        <a:defPPr>
          <a:defRPr kumimoji="1" b="0" dirty="0" smtClean="0"/>
        </a:defPPr>
      </a:lstStyle>
    </a:txDef>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5988</Words>
  <Application>Microsoft Office PowerPoint</Application>
  <PresentationFormat>A4 210 x 297 mm</PresentationFormat>
  <Paragraphs>788</Paragraphs>
  <Slides>83</Slides>
  <Notes>8</Notes>
  <HiddenSlides>0</HiddenSlides>
  <MMClips>0</MMClips>
  <ScaleCrop>false</ScaleCrop>
  <HeadingPairs>
    <vt:vector size="8" baseType="variant">
      <vt:variant>
        <vt:lpstr>使用されているフォント</vt:lpstr>
      </vt:variant>
      <vt:variant>
        <vt:i4>9</vt:i4>
      </vt:variant>
      <vt:variant>
        <vt:lpstr>テーマ</vt:lpstr>
      </vt:variant>
      <vt:variant>
        <vt:i4>1</vt:i4>
      </vt:variant>
      <vt:variant>
        <vt:lpstr>埋め込まれた OLE サーバー</vt:lpstr>
      </vt:variant>
      <vt:variant>
        <vt:i4>1</vt:i4>
      </vt:variant>
      <vt:variant>
        <vt:lpstr>スライド タイトル</vt:lpstr>
      </vt:variant>
      <vt:variant>
        <vt:i4>83</vt:i4>
      </vt:variant>
    </vt:vector>
  </HeadingPairs>
  <TitlesOfParts>
    <vt:vector size="94" baseType="lpstr">
      <vt:lpstr>HGP創英角ｺﾞｼｯｸUB</vt:lpstr>
      <vt:lpstr>HGS創英角ｺﾞｼｯｸUB</vt:lpstr>
      <vt:lpstr>HG丸ｺﾞｼｯｸM-PRO</vt:lpstr>
      <vt:lpstr>ＭＳ Ｐゴシック</vt:lpstr>
      <vt:lpstr>ＭＳ Ｐ明朝</vt:lpstr>
      <vt:lpstr>メイリオ</vt:lpstr>
      <vt:lpstr>Arial</vt:lpstr>
      <vt:lpstr>Calibri</vt:lpstr>
      <vt:lpstr>Wingdings</vt:lpstr>
      <vt:lpstr>CIO室テンプレート</vt:lpstr>
      <vt:lpstr>文書</vt:lpstr>
      <vt:lpstr>デジタル・ガバメント推進標準ガイドライン  説明会資料（2019年3月）</vt:lpstr>
      <vt:lpstr>目次</vt:lpstr>
      <vt:lpstr>１．概要</vt:lpstr>
      <vt:lpstr>1-1．標準ガイドラインの概要</vt:lpstr>
      <vt:lpstr>1-2．今回の改定の背景・目的</vt:lpstr>
      <vt:lpstr>1-2．デジタル･ガバメント推進標準ガイドライン群体系図</vt:lpstr>
      <vt:lpstr>1-2． （参考文書）</vt:lpstr>
      <vt:lpstr>1-3．本ガイドライン（第2編）の要点</vt:lpstr>
      <vt:lpstr>1-3．本ガイドライン（第2編）の要点</vt:lpstr>
      <vt:lpstr>1-4．適用対象及び施行期日</vt:lpstr>
      <vt:lpstr>２．本ガイドライン（第3編）の要点と本改定での主な変更点</vt:lpstr>
      <vt:lpstr>2-1．標準ガイドライン群体系の変更</vt:lpstr>
      <vt:lpstr>2-2．解説書について</vt:lpstr>
      <vt:lpstr>2-3．実践ガイドブックについて</vt:lpstr>
      <vt:lpstr>2-4．チェックリストについて</vt:lpstr>
      <vt:lpstr>第３編 第１章 ＩＴマネジメントの全体像</vt:lpstr>
      <vt:lpstr>2-5．プロジェクト全体像</vt:lpstr>
      <vt:lpstr>2-5．プロジェクト全体像</vt:lpstr>
      <vt:lpstr>第３編 第２章 プロジェクトの管理</vt:lpstr>
      <vt:lpstr>2-6．プロジェクトの立ち上げプロセス</vt:lpstr>
      <vt:lpstr>目標とする成果を見極める</vt:lpstr>
      <vt:lpstr>上位計画と紐付ける</vt:lpstr>
      <vt:lpstr>機能する体制を作る</vt:lpstr>
      <vt:lpstr>2-7．プロジェクト計画書の作成</vt:lpstr>
      <vt:lpstr>プロジェクト計画書のひな形</vt:lpstr>
      <vt:lpstr>2-8．プロジェクト計画書等の段階的な改定</vt:lpstr>
      <vt:lpstr>プロジェクト計画書は段階的に詳細化する</vt:lpstr>
      <vt:lpstr>2-9．プロジェクト管理要領</vt:lpstr>
      <vt:lpstr>ステークホルダー管理</vt:lpstr>
      <vt:lpstr>ひな形を用いてプロジェクト管理の抜け漏れを無くす</vt:lpstr>
      <vt:lpstr>2-10．プロジェクトのモニタリング</vt:lpstr>
      <vt:lpstr>モニタリングは適時に実施する</vt:lpstr>
      <vt:lpstr>第３編 第３章 予算要求</vt:lpstr>
      <vt:lpstr>2-11．予算要求プロセス</vt:lpstr>
      <vt:lpstr>予算要求の活動を計画的に実施する</vt:lpstr>
      <vt:lpstr>詳細な見積りに基づいたやり取りする</vt:lpstr>
      <vt:lpstr>観点を理解してコストを削減する</vt:lpstr>
      <vt:lpstr>第３編 第４章 サービス・業務企画</vt:lpstr>
      <vt:lpstr>2-12．サービス・業務企画プロセス</vt:lpstr>
      <vt:lpstr>サービス・業務企画の開始準備</vt:lpstr>
      <vt:lpstr>利用者視点でのニーズ把握</vt:lpstr>
      <vt:lpstr>事実を詳細に把握する</vt:lpstr>
      <vt:lpstr>業務を可視化する</vt:lpstr>
      <vt:lpstr>時間と期間を区別して滞留状況をつかむ</vt:lpstr>
      <vt:lpstr>問題は、根本原因が同じになる粒度まで分類する</vt:lpstr>
      <vt:lpstr>精緻に効果を積算し効果を実感可能なものとする</vt:lpstr>
      <vt:lpstr>一遍にやらず、一貫してやる</vt:lpstr>
      <vt:lpstr>第３編 第５章 要件定義</vt:lpstr>
      <vt:lpstr>ひな形を用いて要件定義の抜け漏れを無くす</vt:lpstr>
      <vt:lpstr>2-13．クラウドサービスの利用促進</vt:lpstr>
      <vt:lpstr>クラウドサービスの調達に注意する</vt:lpstr>
      <vt:lpstr>2-14．情報・データのオープンデータ利活用促進</vt:lpstr>
      <vt:lpstr>第３編 第６章 調達</vt:lpstr>
      <vt:lpstr>2-15．情報システムＩＤ取得タイミング</vt:lpstr>
      <vt:lpstr>2-16．調達仕様書記載内容</vt:lpstr>
      <vt:lpstr>調達仕様書のひな形</vt:lpstr>
      <vt:lpstr>発注者・受注者が双方の義務を果たす</vt:lpstr>
      <vt:lpstr>第３編 第７章 設計・開発</vt:lpstr>
      <vt:lpstr>2-17．開発手法に応じた設計・開発作業の明確化</vt:lpstr>
      <vt:lpstr>アジャイル型の特徴と導入イメージを理解する</vt:lpstr>
      <vt:lpstr>2-18．設計・開発における職員主体活動</vt:lpstr>
      <vt:lpstr>テストの種類を理解し、関わり方を理解する</vt:lpstr>
      <vt:lpstr>テストの種類を理解し、関わり方を理解する</vt:lpstr>
      <vt:lpstr>2-19．設計・開発における移行・稼働に係る判定</vt:lpstr>
      <vt:lpstr>移行はシステム・データ・業務を分けて考える</vt:lpstr>
      <vt:lpstr>サービス・業務を開始するための準備を進める</vt:lpstr>
      <vt:lpstr>第３編 第８章 業務の運営と改善</vt:lpstr>
      <vt:lpstr>2-20．サービス・業務の運営と改善プロセス</vt:lpstr>
      <vt:lpstr>他工程の作業との関係を意識する</vt:lpstr>
      <vt:lpstr>第３編 第９章 運用及び保守</vt:lpstr>
      <vt:lpstr>2-21．運用・保守における作業定義</vt:lpstr>
      <vt:lpstr>運用・保守作業の分類を理解する</vt:lpstr>
      <vt:lpstr>2-22．運用・保守における情報システム現況確認</vt:lpstr>
      <vt:lpstr>2-23．運用・保守における実績把握と改善</vt:lpstr>
      <vt:lpstr>KPIの値を運用から収集する</vt:lpstr>
      <vt:lpstr>外部委託事業者へ依頼する作業の内容を明確に</vt:lpstr>
      <vt:lpstr>会議体は目的を明確にして必要最低限に抑える</vt:lpstr>
      <vt:lpstr>データを掘り下げて分析する</vt:lpstr>
      <vt:lpstr>第３編 第１０章 システム監査</vt:lpstr>
      <vt:lpstr>2-24．システム監査の実施</vt:lpstr>
      <vt:lpstr>システム監査に関わる役割の位置付けを理解する</vt:lpstr>
      <vt:lpstr>システム監査の具体的な事例を参考に</vt:lpstr>
      <vt:lpstr>ひな形を用いてシステム監査の抜け漏れを無くす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2019-03-08T08:13:02Z</dcterms:created>
  <dcterms:modified xsi:type="dcterms:W3CDTF">2019-03-11T11:43:49Z</dcterms:modified>
</cp:coreProperties>
</file>