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autoCompressPictures="0">
  <p:sldMasterIdLst>
    <p:sldMasterId id="2147483687" r:id="rId1"/>
  </p:sldMasterIdLst>
  <p:notesMasterIdLst>
    <p:notesMasterId r:id="rId4"/>
  </p:notesMasterIdLst>
  <p:handoutMasterIdLst>
    <p:handoutMasterId r:id="rId5"/>
  </p:handoutMasterIdLst>
  <p:sldIdLst>
    <p:sldId id="811" r:id="rId2"/>
    <p:sldId id="810" r:id="rId3"/>
  </p:sldIdLst>
  <p:sldSz cx="9906000" cy="7559675"/>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55" userDrawn="1">
          <p15:clr>
            <a:srgbClr val="A4A3A4"/>
          </p15:clr>
        </p15:guide>
        <p15:guide id="2" pos="31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7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0066FF"/>
    <a:srgbClr val="DBEEF4"/>
    <a:srgbClr val="C0504D"/>
    <a:srgbClr val="4F81BD"/>
    <a:srgbClr val="F5F5F5"/>
    <a:srgbClr val="FDFDFD"/>
    <a:srgbClr val="FFFF66"/>
    <a:srgbClr val="DCE6F2"/>
    <a:srgbClr val="EDF6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92857" autoAdjust="0"/>
  </p:normalViewPr>
  <p:slideViewPr>
    <p:cSldViewPr snapToGrid="0" showGuides="1">
      <p:cViewPr varScale="1">
        <p:scale>
          <a:sx n="118" d="100"/>
          <a:sy n="118" d="100"/>
        </p:scale>
        <p:origin x="1594" y="96"/>
      </p:cViewPr>
      <p:guideLst>
        <p:guide orient="horz" pos="2355"/>
        <p:guide pos="3120"/>
      </p:guideLst>
    </p:cSldViewPr>
  </p:slideViewPr>
  <p:outlineViewPr>
    <p:cViewPr>
      <p:scale>
        <a:sx n="33" d="100"/>
        <a:sy n="33" d="100"/>
      </p:scale>
      <p:origin x="0" y="-25872"/>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3"/>
            <a:ext cx="2949575" cy="498475"/>
          </a:xfrm>
          <a:prstGeom prst="rect">
            <a:avLst/>
          </a:prstGeom>
        </p:spPr>
        <p:txBody>
          <a:bodyPr vert="horz" lIns="91410" tIns="45705" rIns="91410" bIns="45705"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9" y="3"/>
            <a:ext cx="2949575" cy="498475"/>
          </a:xfrm>
          <a:prstGeom prst="rect">
            <a:avLst/>
          </a:prstGeom>
        </p:spPr>
        <p:txBody>
          <a:bodyPr vert="horz" lIns="91410" tIns="45705" rIns="91410" bIns="45705" rtlCol="0"/>
          <a:lstStyle>
            <a:lvl1pPr algn="r">
              <a:defRPr sz="1200"/>
            </a:lvl1pPr>
          </a:lstStyle>
          <a:p>
            <a:fld id="{6D3D5CFA-2EDD-4AD6-B846-986C6BDA813F}" type="datetimeFigureOut">
              <a:rPr kumimoji="1" lang="ja-JP" altLang="en-US" smtClean="0"/>
              <a:t>2021/6/18</a:t>
            </a:fld>
            <a:endParaRPr kumimoji="1" lang="ja-JP" altLang="en-US"/>
          </a:p>
        </p:txBody>
      </p:sp>
      <p:sp>
        <p:nvSpPr>
          <p:cNvPr id="4" name="フッター プレースホルダー 3"/>
          <p:cNvSpPr>
            <a:spLocks noGrp="1"/>
          </p:cNvSpPr>
          <p:nvPr>
            <p:ph type="ftr" sz="quarter" idx="2"/>
          </p:nvPr>
        </p:nvSpPr>
        <p:spPr>
          <a:xfrm>
            <a:off x="0" y="9440863"/>
            <a:ext cx="2949575" cy="498475"/>
          </a:xfrm>
          <a:prstGeom prst="rect">
            <a:avLst/>
          </a:prstGeom>
        </p:spPr>
        <p:txBody>
          <a:bodyPr vert="horz" lIns="91410" tIns="45705" rIns="91410" bIns="45705"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9" y="9440863"/>
            <a:ext cx="2949575" cy="498475"/>
          </a:xfrm>
          <a:prstGeom prst="rect">
            <a:avLst/>
          </a:prstGeom>
        </p:spPr>
        <p:txBody>
          <a:bodyPr vert="horz" lIns="91410" tIns="45705" rIns="91410" bIns="45705" rtlCol="0" anchor="b"/>
          <a:lstStyle>
            <a:lvl1pPr algn="r">
              <a:defRPr sz="1200"/>
            </a:lvl1pPr>
          </a:lstStyle>
          <a:p>
            <a:fld id="{954E6746-EAC5-4CFF-ACA3-A8B5963C5FB4}" type="slidenum">
              <a:rPr kumimoji="1" lang="ja-JP" altLang="en-US" smtClean="0"/>
              <a:t>‹#›</a:t>
            </a:fld>
            <a:endParaRPr kumimoji="1" lang="ja-JP" altLang="en-US"/>
          </a:p>
        </p:txBody>
      </p:sp>
    </p:spTree>
    <p:extLst>
      <p:ext uri="{BB962C8B-B14F-4D97-AF65-F5344CB8AC3E}">
        <p14:creationId xmlns:p14="http://schemas.microsoft.com/office/powerpoint/2010/main" val="3974272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49575" cy="498475"/>
          </a:xfrm>
          <a:prstGeom prst="rect">
            <a:avLst/>
          </a:prstGeom>
        </p:spPr>
        <p:txBody>
          <a:bodyPr vert="horz" lIns="91397" tIns="45697" rIns="91397" bIns="4569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1" y="5"/>
            <a:ext cx="2949575" cy="498475"/>
          </a:xfrm>
          <a:prstGeom prst="rect">
            <a:avLst/>
          </a:prstGeom>
        </p:spPr>
        <p:txBody>
          <a:bodyPr vert="horz" lIns="91397" tIns="45697" rIns="91397" bIns="45697" rtlCol="0"/>
          <a:lstStyle>
            <a:lvl1pPr algn="r">
              <a:defRPr sz="1200"/>
            </a:lvl1pPr>
          </a:lstStyle>
          <a:p>
            <a:fld id="{C2C0FCEA-6E7B-43F1-AC95-7BEC49869D26}" type="datetimeFigureOut">
              <a:rPr kumimoji="1" lang="ja-JP" altLang="en-US" smtClean="0"/>
              <a:t>2021/6/18</a:t>
            </a:fld>
            <a:endParaRPr kumimoji="1" lang="ja-JP" altLang="en-US"/>
          </a:p>
        </p:txBody>
      </p:sp>
      <p:sp>
        <p:nvSpPr>
          <p:cNvPr id="4" name="スライド イメージ プレースホルダー 3"/>
          <p:cNvSpPr>
            <a:spLocks noGrp="1" noRot="1" noChangeAspect="1"/>
          </p:cNvSpPr>
          <p:nvPr>
            <p:ph type="sldImg" idx="2"/>
          </p:nvPr>
        </p:nvSpPr>
        <p:spPr>
          <a:xfrm>
            <a:off x="1206500" y="1243013"/>
            <a:ext cx="4394200" cy="3352800"/>
          </a:xfrm>
          <a:prstGeom prst="rect">
            <a:avLst/>
          </a:prstGeom>
          <a:noFill/>
          <a:ln w="12700">
            <a:solidFill>
              <a:prstClr val="black"/>
            </a:solidFill>
          </a:ln>
        </p:spPr>
        <p:txBody>
          <a:bodyPr vert="horz" lIns="91397" tIns="45697" rIns="91397" bIns="45697" rtlCol="0" anchor="ctr"/>
          <a:lstStyle/>
          <a:p>
            <a:endParaRPr lang="ja-JP" altLang="en-US"/>
          </a:p>
        </p:txBody>
      </p:sp>
      <p:sp>
        <p:nvSpPr>
          <p:cNvPr id="5" name="ノート プレースホルダー 4"/>
          <p:cNvSpPr>
            <a:spLocks noGrp="1"/>
          </p:cNvSpPr>
          <p:nvPr>
            <p:ph type="body" sz="quarter" idx="3"/>
          </p:nvPr>
        </p:nvSpPr>
        <p:spPr>
          <a:xfrm>
            <a:off x="681038" y="4783143"/>
            <a:ext cx="5445125" cy="3913187"/>
          </a:xfrm>
          <a:prstGeom prst="rect">
            <a:avLst/>
          </a:prstGeom>
        </p:spPr>
        <p:txBody>
          <a:bodyPr vert="horz" lIns="91397" tIns="45697" rIns="91397" bIns="4569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8475"/>
          </a:xfrm>
          <a:prstGeom prst="rect">
            <a:avLst/>
          </a:prstGeom>
        </p:spPr>
        <p:txBody>
          <a:bodyPr vert="horz" lIns="91397" tIns="45697" rIns="91397" bIns="4569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1" y="9440865"/>
            <a:ext cx="2949575" cy="498475"/>
          </a:xfrm>
          <a:prstGeom prst="rect">
            <a:avLst/>
          </a:prstGeom>
        </p:spPr>
        <p:txBody>
          <a:bodyPr vert="horz" lIns="91397" tIns="45697" rIns="91397" bIns="45697" rtlCol="0" anchor="b"/>
          <a:lstStyle>
            <a:lvl1pPr algn="r">
              <a:defRPr sz="1200"/>
            </a:lvl1pPr>
          </a:lstStyle>
          <a:p>
            <a:fld id="{AD09F5A4-BF3C-4C7D-A329-36CE5C58CD93}" type="slidenum">
              <a:rPr kumimoji="1" lang="ja-JP" altLang="en-US" smtClean="0"/>
              <a:t>‹#›</a:t>
            </a:fld>
            <a:endParaRPr kumimoji="1" lang="ja-JP" altLang="en-US"/>
          </a:p>
        </p:txBody>
      </p:sp>
    </p:spTree>
    <p:extLst>
      <p:ext uri="{BB962C8B-B14F-4D97-AF65-F5344CB8AC3E}">
        <p14:creationId xmlns:p14="http://schemas.microsoft.com/office/powerpoint/2010/main" val="102098981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344491" y="1447189"/>
            <a:ext cx="9217025" cy="3127115"/>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2198" rIns="0" bIns="42198" anchor="ctr"/>
          <a:lstStyle/>
          <a:p>
            <a:pPr algn="ctr" defTabSz="844116" eaLnBrk="0" fontAlgn="base" hangingPunct="0">
              <a:spcBef>
                <a:spcPct val="0"/>
              </a:spcBef>
              <a:spcAft>
                <a:spcPct val="0"/>
              </a:spcAft>
            </a:pPr>
            <a:endParaRPr kumimoji="1" lang="ja-JP" altLang="ja-JP" sz="1846" b="1" dirty="0">
              <a:solidFill>
                <a:srgbClr val="000000"/>
              </a:solidFill>
              <a:latin typeface="メイリオ" panose="020B0604030504040204" pitchFamily="50" charset="-128"/>
              <a:ea typeface="メイリオ" panose="020B0604030504040204" pitchFamily="50" charset="-128"/>
            </a:endParaRPr>
          </a:p>
        </p:txBody>
      </p:sp>
      <p:sp>
        <p:nvSpPr>
          <p:cNvPr id="5" name="AutoShape 8"/>
          <p:cNvSpPr>
            <a:spLocks noChangeArrowheads="1"/>
          </p:cNvSpPr>
          <p:nvPr userDrawn="1"/>
        </p:nvSpPr>
        <p:spPr bwMode="auto">
          <a:xfrm>
            <a:off x="776288" y="2029915"/>
            <a:ext cx="8280400" cy="1963416"/>
          </a:xfrm>
          <a:prstGeom prst="roundRect">
            <a:avLst>
              <a:gd name="adj" fmla="val 50000"/>
            </a:avLst>
          </a:prstGeom>
          <a:solidFill>
            <a:srgbClr val="FFFFFF"/>
          </a:solidFill>
          <a:ln>
            <a:noFill/>
          </a:ln>
        </p:spPr>
        <p:txBody>
          <a:bodyPr lIns="0" tIns="42198" rIns="0" bIns="42198" anchor="ctr"/>
          <a:lstStyle/>
          <a:p>
            <a:pPr algn="ctr" defTabSz="844116" eaLnBrk="0" fontAlgn="base" hangingPunct="0">
              <a:spcBef>
                <a:spcPct val="0"/>
              </a:spcBef>
              <a:spcAft>
                <a:spcPct val="0"/>
              </a:spcAft>
              <a:defRPr/>
            </a:pPr>
            <a:endParaRPr kumimoji="1" lang="ja-JP" altLang="ja-JP" sz="2401" dirty="0">
              <a:solidFill>
                <a:srgbClr val="000099"/>
              </a:solidFill>
              <a:effectLst>
                <a:outerShdw blurRad="38100" dist="38100" dir="2700000" algn="tl">
                  <a:srgbClr val="C0C0C0"/>
                </a:outerShdw>
              </a:effectLst>
              <a:latin typeface="メイリオ" panose="020B0604030504040204" pitchFamily="50" charset="-128"/>
              <a:ea typeface="メイリオ" panose="020B0604030504040204" pitchFamily="50" charset="-128"/>
            </a:endParaRPr>
          </a:p>
        </p:txBody>
      </p:sp>
      <p:pic>
        <p:nvPicPr>
          <p:cNvPr id="6" name="Picture 7" descr="kantei"/>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73051" y="4653055"/>
            <a:ext cx="3357563" cy="2479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742950" y="2192330"/>
            <a:ext cx="8420100" cy="1620430"/>
          </a:xfrm>
        </p:spPr>
        <p:txBody>
          <a:bodyPr/>
          <a:lstStyle>
            <a:lvl1pPr>
              <a:defRPr sz="3323"/>
            </a:lvl1pPr>
          </a:lstStyle>
          <a:p>
            <a:r>
              <a:rPr lang="ja-JP" altLang="en-US" dirty="0"/>
              <a:t>マスター タイトルの書式設定</a:t>
            </a:r>
          </a:p>
        </p:txBody>
      </p:sp>
      <p:sp>
        <p:nvSpPr>
          <p:cNvPr id="3" name="サブタイトル 2"/>
          <p:cNvSpPr>
            <a:spLocks noGrp="1"/>
          </p:cNvSpPr>
          <p:nvPr>
            <p:ph type="subTitle" idx="1"/>
          </p:nvPr>
        </p:nvSpPr>
        <p:spPr>
          <a:xfrm>
            <a:off x="4547959" y="4926913"/>
            <a:ext cx="5013559" cy="1931916"/>
          </a:xfrm>
        </p:spPr>
        <p:txBody>
          <a:bodyPr/>
          <a:lstStyle>
            <a:lvl1pPr marL="0" indent="0" algn="l">
              <a:buNone/>
              <a:defRPr>
                <a:solidFill>
                  <a:schemeClr val="tx1"/>
                </a:solidFill>
              </a:defRPr>
            </a:lvl1pPr>
            <a:lvl2pPr marL="421901" indent="0" algn="ctr">
              <a:buNone/>
              <a:defRPr>
                <a:solidFill>
                  <a:schemeClr val="tx1">
                    <a:tint val="75000"/>
                  </a:schemeClr>
                </a:solidFill>
              </a:defRPr>
            </a:lvl2pPr>
            <a:lvl3pPr marL="843805" indent="0" algn="ctr">
              <a:buNone/>
              <a:defRPr>
                <a:solidFill>
                  <a:schemeClr val="tx1">
                    <a:tint val="75000"/>
                  </a:schemeClr>
                </a:solidFill>
              </a:defRPr>
            </a:lvl3pPr>
            <a:lvl4pPr marL="1265706" indent="0" algn="ctr">
              <a:buNone/>
              <a:defRPr>
                <a:solidFill>
                  <a:schemeClr val="tx1">
                    <a:tint val="75000"/>
                  </a:schemeClr>
                </a:solidFill>
              </a:defRPr>
            </a:lvl4pPr>
            <a:lvl5pPr marL="1687609" indent="0" algn="ctr">
              <a:buNone/>
              <a:defRPr>
                <a:solidFill>
                  <a:schemeClr val="tx1">
                    <a:tint val="75000"/>
                  </a:schemeClr>
                </a:solidFill>
              </a:defRPr>
            </a:lvl5pPr>
            <a:lvl6pPr marL="2109512" indent="0" algn="ctr">
              <a:buNone/>
              <a:defRPr>
                <a:solidFill>
                  <a:schemeClr val="tx1">
                    <a:tint val="75000"/>
                  </a:schemeClr>
                </a:solidFill>
              </a:defRPr>
            </a:lvl6pPr>
            <a:lvl7pPr marL="2531412" indent="0" algn="ctr">
              <a:buNone/>
              <a:defRPr>
                <a:solidFill>
                  <a:schemeClr val="tx1">
                    <a:tint val="75000"/>
                  </a:schemeClr>
                </a:solidFill>
              </a:defRPr>
            </a:lvl7pPr>
            <a:lvl8pPr marL="2953314" indent="0" algn="ctr">
              <a:buNone/>
              <a:defRPr>
                <a:solidFill>
                  <a:schemeClr val="tx1">
                    <a:tint val="75000"/>
                  </a:schemeClr>
                </a:solidFill>
              </a:defRPr>
            </a:lvl8pPr>
            <a:lvl9pPr marL="3375216" indent="0" algn="ctr">
              <a:buNone/>
              <a:defRPr>
                <a:solidFill>
                  <a:schemeClr val="tx1">
                    <a:tint val="75000"/>
                  </a:schemeClr>
                </a:solidFill>
              </a:defRPr>
            </a:lvl9pPr>
          </a:lstStyle>
          <a:p>
            <a:r>
              <a:rPr lang="ja-JP" altLang="en-US"/>
              <a:t>マスター サブタイトルの書式設定</a:t>
            </a:r>
            <a:endParaRPr lang="ja-JP" altLang="en-US" dirty="0"/>
          </a:p>
        </p:txBody>
      </p:sp>
      <p:sp>
        <p:nvSpPr>
          <p:cNvPr id="7" name="日付プレースホルダ 3"/>
          <p:cNvSpPr>
            <a:spLocks noGrp="1"/>
          </p:cNvSpPr>
          <p:nvPr>
            <p:ph type="dt" sz="half" idx="10"/>
          </p:nvPr>
        </p:nvSpPr>
        <p:spPr>
          <a:xfrm>
            <a:off x="3175" y="7251692"/>
            <a:ext cx="2311400" cy="299237"/>
          </a:xfrm>
        </p:spPr>
        <p:txBody>
          <a:bodyPr/>
          <a:lstStyle>
            <a:lvl1pPr>
              <a:defRPr b="1"/>
            </a:lvl1pPr>
          </a:lstStyle>
          <a:p>
            <a:pPr>
              <a:defRPr/>
            </a:pPr>
            <a:endParaRPr lang="ja-JP" altLang="en-US"/>
          </a:p>
        </p:txBody>
      </p:sp>
      <p:sp>
        <p:nvSpPr>
          <p:cNvPr id="8" name="フッター プレースホルダ 4"/>
          <p:cNvSpPr>
            <a:spLocks noGrp="1"/>
          </p:cNvSpPr>
          <p:nvPr>
            <p:ph type="ftr" sz="quarter" idx="11"/>
          </p:nvPr>
        </p:nvSpPr>
        <p:spPr>
          <a:xfrm>
            <a:off x="3384550" y="7251692"/>
            <a:ext cx="3136900" cy="299237"/>
          </a:xfrm>
        </p:spPr>
        <p:txBody>
          <a:bodyPr/>
          <a:lstStyle>
            <a:lvl1pPr>
              <a:defRPr b="1"/>
            </a:lvl1pPr>
          </a:lstStyle>
          <a:p>
            <a:pPr>
              <a:defRPr/>
            </a:pPr>
            <a:endParaRPr lang="ja-JP" altLang="en-US"/>
          </a:p>
        </p:txBody>
      </p:sp>
      <p:sp>
        <p:nvSpPr>
          <p:cNvPr id="9" name="スライド番号プレースホルダ 5"/>
          <p:cNvSpPr>
            <a:spLocks noGrp="1"/>
          </p:cNvSpPr>
          <p:nvPr>
            <p:ph type="sldNum" sz="quarter" idx="12"/>
          </p:nvPr>
        </p:nvSpPr>
        <p:spPr>
          <a:xfrm>
            <a:off x="7591425" y="7251692"/>
            <a:ext cx="2311400" cy="299237"/>
          </a:xfrm>
        </p:spPr>
        <p:txBody>
          <a:bodyPr/>
          <a:lstStyle>
            <a:lvl1pPr>
              <a:defRPr b="1"/>
            </a:lvl1pPr>
          </a:lstStyle>
          <a:p>
            <a:pPr>
              <a:defRPr/>
            </a:pPr>
            <a:fld id="{2D445476-B57F-464F-8319-C26E69740EC0}" type="slidenum">
              <a:rPr lang="ja-JP" altLang="en-US"/>
              <a:pPr>
                <a:defRPr/>
              </a:pPr>
              <a:t>‹#›</a:t>
            </a:fld>
            <a:endParaRPr lang="ja-JP" altLang="en-US"/>
          </a:p>
        </p:txBody>
      </p:sp>
    </p:spTree>
    <p:extLst>
      <p:ext uri="{BB962C8B-B14F-4D97-AF65-F5344CB8AC3E}">
        <p14:creationId xmlns:p14="http://schemas.microsoft.com/office/powerpoint/2010/main" val="1708441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userDrawn="1"/>
        </p:nvGrpSpPr>
        <p:grpSpPr bwMode="auto">
          <a:xfrm>
            <a:off x="0" y="535477"/>
            <a:ext cx="9906000" cy="195992"/>
            <a:chOff x="-4" y="276"/>
            <a:chExt cx="5764" cy="112"/>
          </a:xfrm>
        </p:grpSpPr>
        <p:pic>
          <p:nvPicPr>
            <p:cNvPr id="5" name="正方形/長方形 5"/>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844116" fontAlgn="base">
                <a:spcBef>
                  <a:spcPct val="0"/>
                </a:spcBef>
                <a:spcAft>
                  <a:spcPct val="0"/>
                </a:spcAft>
                <a:defRPr/>
              </a:pPr>
              <a:endParaRPr lang="ja-JP" altLang="en-US" sz="1939" b="0" dirty="0">
                <a:solidFill>
                  <a:srgbClr val="000000"/>
                </a:solidFill>
                <a:effectLst>
                  <a:outerShdw blurRad="38100" dist="38100" dir="2700000" algn="tl">
                    <a:srgbClr val="C0C0C0"/>
                  </a:outerShdw>
                </a:effectLst>
                <a:latin typeface="Century Gothic" panose="020B0502020202020204" pitchFamily="34" charset="0"/>
                <a:ea typeface="メイリオ" panose="020B0604030504040204" pitchFamily="50" charset="-128"/>
              </a:endParaRPr>
            </a:p>
          </p:txBody>
        </p:sp>
      </p:grpSp>
      <p:sp>
        <p:nvSpPr>
          <p:cNvPr id="2" name="タイトル 1"/>
          <p:cNvSpPr>
            <a:spLocks noGrp="1"/>
          </p:cNvSpPr>
          <p:nvPr>
            <p:ph type="title"/>
          </p:nvPr>
        </p:nvSpPr>
        <p:spPr>
          <a:xfrm>
            <a:off x="495300" y="-10202"/>
            <a:ext cx="8915400" cy="623551"/>
          </a:xfrm>
        </p:spPr>
        <p:txBody>
          <a:bodyPr/>
          <a:lstStyle>
            <a:lvl1pPr>
              <a:defRPr sz="1846"/>
            </a:lvl1pPr>
          </a:lstStyle>
          <a:p>
            <a:r>
              <a:rPr lang="ja-JP" altLang="en-US"/>
              <a:t>マスター タイトルの書式設定</a:t>
            </a:r>
          </a:p>
        </p:txBody>
      </p:sp>
      <p:sp>
        <p:nvSpPr>
          <p:cNvPr id="3" name="コンテンツ プレースホルダ 2"/>
          <p:cNvSpPr>
            <a:spLocks noGrp="1"/>
          </p:cNvSpPr>
          <p:nvPr>
            <p:ph idx="1"/>
          </p:nvPr>
        </p:nvSpPr>
        <p:spPr>
          <a:xfrm>
            <a:off x="495300" y="780466"/>
            <a:ext cx="8915400" cy="4912607"/>
          </a:xfrm>
        </p:spPr>
        <p:txBody>
          <a:bodyPr/>
          <a:lstStyle>
            <a:lvl1pPr>
              <a:defRPr sz="1662"/>
            </a:lvl1pPr>
            <a:lvl2pPr>
              <a:defRPr sz="1477"/>
            </a:lvl2pPr>
            <a:lvl3pPr>
              <a:defRPr sz="1292"/>
            </a:lvl3pPr>
            <a:lvl4pPr>
              <a:defRPr sz="1108"/>
            </a:lvl4pPr>
            <a:lvl5pPr>
              <a:defRPr sz="1108"/>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7" name="日付プレースホルダ 3"/>
          <p:cNvSpPr>
            <a:spLocks noGrp="1"/>
          </p:cNvSpPr>
          <p:nvPr>
            <p:ph type="dt" sz="half" idx="10"/>
          </p:nvPr>
        </p:nvSpPr>
        <p:spPr/>
        <p:txBody>
          <a:bodyPr/>
          <a:lstStyle>
            <a:lvl1pPr>
              <a:defRPr b="1"/>
            </a:lvl1pPr>
          </a:lstStyle>
          <a:p>
            <a:pPr>
              <a:defRPr/>
            </a:pPr>
            <a:endParaRPr lang="ja-JP" altLang="en-US"/>
          </a:p>
        </p:txBody>
      </p:sp>
      <p:sp>
        <p:nvSpPr>
          <p:cNvPr id="8"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b="1"/>
            </a:lvl1pPr>
          </a:lstStyle>
          <a:p>
            <a:pPr>
              <a:defRPr/>
            </a:pPr>
            <a:fld id="{10AC68E9-93AC-4EE7-A0E0-E98C161A901A}" type="slidenum">
              <a:rPr lang="ja-JP" altLang="en-US"/>
              <a:pPr>
                <a:defRPr/>
              </a:pPr>
              <a:t>‹#›</a:t>
            </a:fld>
            <a:endParaRPr lang="ja-JP" altLang="en-US" dirty="0"/>
          </a:p>
        </p:txBody>
      </p:sp>
    </p:spTree>
    <p:extLst>
      <p:ext uri="{BB962C8B-B14F-4D97-AF65-F5344CB8AC3E}">
        <p14:creationId xmlns:p14="http://schemas.microsoft.com/office/powerpoint/2010/main" val="1818959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9506"/>
            <a:ext cx="8915400" cy="574973"/>
          </a:xfrm>
        </p:spPr>
        <p:txBody>
          <a:bodyPr/>
          <a:lstStyle>
            <a:lvl1pPr>
              <a:defRPr sz="1846"/>
            </a:lvl1pPr>
          </a:lstStyle>
          <a:p>
            <a:r>
              <a:rPr lang="ja-JP" altLang="en-US" dirty="0"/>
              <a:t>マスター タイトルの書式設定</a:t>
            </a:r>
          </a:p>
        </p:txBody>
      </p:sp>
      <p:sp>
        <p:nvSpPr>
          <p:cNvPr id="6" name="日付プレースホルダ 3"/>
          <p:cNvSpPr>
            <a:spLocks noGrp="1"/>
          </p:cNvSpPr>
          <p:nvPr>
            <p:ph type="dt" sz="half" idx="10"/>
          </p:nvPr>
        </p:nvSpPr>
        <p:spPr/>
        <p:txBody>
          <a:bodyPr/>
          <a:lstStyle>
            <a:lvl1pPr>
              <a:defRPr b="1"/>
            </a:lvl1pPr>
          </a:lstStyle>
          <a:p>
            <a:pPr>
              <a:defRPr/>
            </a:pPr>
            <a:endParaRPr lang="ja-JP" altLang="en-US"/>
          </a:p>
        </p:txBody>
      </p:sp>
      <p:sp>
        <p:nvSpPr>
          <p:cNvPr id="7"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8" name="スライド番号プレースホルダ 5"/>
          <p:cNvSpPr>
            <a:spLocks noGrp="1"/>
          </p:cNvSpPr>
          <p:nvPr>
            <p:ph type="sldNum" sz="quarter" idx="12"/>
          </p:nvPr>
        </p:nvSpPr>
        <p:spPr/>
        <p:txBody>
          <a:bodyPr/>
          <a:lstStyle>
            <a:lvl1pPr>
              <a:defRPr sz="1292" b="0">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067EFC52-C34A-4A1B-879C-F7681BFACCAD}" type="slidenum">
              <a:rPr lang="ja-JP" altLang="en-US" smtClean="0"/>
              <a:pPr>
                <a:defRPr/>
              </a:pPr>
              <a:t>‹#›</a:t>
            </a:fld>
            <a:endParaRPr lang="ja-JP" altLang="en-US" dirty="0"/>
          </a:p>
        </p:txBody>
      </p:sp>
    </p:spTree>
    <p:extLst>
      <p:ext uri="{BB962C8B-B14F-4D97-AF65-F5344CB8AC3E}">
        <p14:creationId xmlns:p14="http://schemas.microsoft.com/office/powerpoint/2010/main" val="2464254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vl1pPr>
          </a:lstStyle>
          <a:p>
            <a:pPr>
              <a:defRPr/>
            </a:pPr>
            <a:endParaRPr lang="ja-JP" altLang="en-US"/>
          </a:p>
        </p:txBody>
      </p:sp>
      <p:sp>
        <p:nvSpPr>
          <p:cNvPr id="3" name="フッター プレースホルダ 4"/>
          <p:cNvSpPr>
            <a:spLocks noGrp="1"/>
          </p:cNvSpPr>
          <p:nvPr>
            <p:ph type="ftr" sz="quarter" idx="11"/>
          </p:nvPr>
        </p:nvSpPr>
        <p:spPr/>
        <p:txBody>
          <a:bodyPr/>
          <a:lstStyle>
            <a:lvl1pPr>
              <a:defRPr b="1"/>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b="1"/>
            </a:lvl1pPr>
          </a:lstStyle>
          <a:p>
            <a:pPr>
              <a:defRPr/>
            </a:pPr>
            <a:fld id="{9BE91C65-3B68-4B3B-A815-6062B9331FB3}" type="slidenum">
              <a:rPr lang="ja-JP" altLang="en-US"/>
              <a:pPr>
                <a:defRPr/>
              </a:pPr>
              <a:t>‹#›</a:t>
            </a:fld>
            <a:endParaRPr lang="ja-JP" altLang="en-US"/>
          </a:p>
        </p:txBody>
      </p:sp>
    </p:spTree>
    <p:extLst>
      <p:ext uri="{BB962C8B-B14F-4D97-AF65-F5344CB8AC3E}">
        <p14:creationId xmlns:p14="http://schemas.microsoft.com/office/powerpoint/2010/main" val="27331050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302737"/>
            <a:ext cx="8915400" cy="125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p>
            <a:pPr lvl="0"/>
            <a:r>
              <a:rPr lang="ja-JP" altLang="en-US" dirty="0"/>
              <a:t>マスタ タイトルの書式設定</a:t>
            </a:r>
          </a:p>
        </p:txBody>
      </p:sp>
      <p:sp>
        <p:nvSpPr>
          <p:cNvPr id="1027" name="テキスト プレースホルダ 2"/>
          <p:cNvSpPr>
            <a:spLocks noGrp="1"/>
          </p:cNvSpPr>
          <p:nvPr>
            <p:ph type="body" idx="1"/>
          </p:nvPr>
        </p:nvSpPr>
        <p:spPr bwMode="auto">
          <a:xfrm>
            <a:off x="495300" y="1763927"/>
            <a:ext cx="8915400" cy="4989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日付プレースホルダ 3"/>
          <p:cNvSpPr>
            <a:spLocks noGrp="1"/>
          </p:cNvSpPr>
          <p:nvPr>
            <p:ph type="dt" sz="half" idx="2"/>
          </p:nvPr>
        </p:nvSpPr>
        <p:spPr>
          <a:xfrm>
            <a:off x="3175" y="7293691"/>
            <a:ext cx="2311400" cy="257239"/>
          </a:xfrm>
          <a:prstGeom prst="rect">
            <a:avLst/>
          </a:prstGeom>
        </p:spPr>
        <p:txBody>
          <a:bodyPr vert="horz" lIns="91406" tIns="45704" rIns="91406" bIns="45704" rtlCol="0" anchor="ctr"/>
          <a:lstStyle>
            <a:lvl1pPr algn="l" fontAlgn="auto">
              <a:spcBef>
                <a:spcPts val="0"/>
              </a:spcBef>
              <a:spcAft>
                <a:spcPts val="0"/>
              </a:spcAft>
              <a:defRPr sz="1108" b="0">
                <a:solidFill>
                  <a:prstClr val="black">
                    <a:tint val="75000"/>
                  </a:prstClr>
                </a:solidFill>
                <a:latin typeface="Century Gothic" panose="020B0502020202020204" pitchFamily="34" charset="0"/>
                <a:ea typeface="メイリオ" panose="020B0604030504040204" pitchFamily="50" charset="-128"/>
              </a:defRPr>
            </a:lvl1pPr>
          </a:lstStyle>
          <a:p>
            <a:pPr defTabSz="844116">
              <a:defRPr/>
            </a:pPr>
            <a:endParaRPr kumimoji="1" lang="ja-JP" altLang="en-US" dirty="0"/>
          </a:p>
        </p:txBody>
      </p:sp>
      <p:sp>
        <p:nvSpPr>
          <p:cNvPr id="5" name="フッター プレースホルダ 4"/>
          <p:cNvSpPr>
            <a:spLocks noGrp="1"/>
          </p:cNvSpPr>
          <p:nvPr>
            <p:ph type="ftr" sz="quarter" idx="3"/>
          </p:nvPr>
        </p:nvSpPr>
        <p:spPr>
          <a:xfrm>
            <a:off x="3384550" y="7293691"/>
            <a:ext cx="3136900" cy="257239"/>
          </a:xfrm>
          <a:prstGeom prst="rect">
            <a:avLst/>
          </a:prstGeom>
        </p:spPr>
        <p:txBody>
          <a:bodyPr vert="horz" lIns="91406" tIns="45704" rIns="91406" bIns="45704" rtlCol="0" anchor="ctr"/>
          <a:lstStyle>
            <a:lvl1pPr algn="ctr" fontAlgn="auto">
              <a:spcBef>
                <a:spcPts val="0"/>
              </a:spcBef>
              <a:spcAft>
                <a:spcPts val="0"/>
              </a:spcAft>
              <a:defRPr sz="1108" b="0">
                <a:solidFill>
                  <a:prstClr val="black">
                    <a:tint val="75000"/>
                  </a:prstClr>
                </a:solidFill>
                <a:latin typeface="Century Gothic" panose="020B0502020202020204" pitchFamily="34" charset="0"/>
                <a:ea typeface="メイリオ" panose="020B0604030504040204" pitchFamily="50" charset="-128"/>
              </a:defRPr>
            </a:lvl1pPr>
          </a:lstStyle>
          <a:p>
            <a:pPr defTabSz="844116">
              <a:defRPr/>
            </a:pPr>
            <a:endParaRPr kumimoji="1" lang="ja-JP" altLang="en-US" dirty="0"/>
          </a:p>
        </p:txBody>
      </p:sp>
      <p:sp>
        <p:nvSpPr>
          <p:cNvPr id="6" name="スライド番号プレースホルダ 5"/>
          <p:cNvSpPr>
            <a:spLocks noGrp="1"/>
          </p:cNvSpPr>
          <p:nvPr>
            <p:ph type="sldNum" sz="quarter" idx="4"/>
          </p:nvPr>
        </p:nvSpPr>
        <p:spPr>
          <a:xfrm>
            <a:off x="7682160" y="7293691"/>
            <a:ext cx="2311400" cy="257239"/>
          </a:xfrm>
          <a:prstGeom prst="rect">
            <a:avLst/>
          </a:prstGeom>
        </p:spPr>
        <p:txBody>
          <a:bodyPr vert="horz" lIns="91406" tIns="45704" rIns="91406" bIns="45704" rtlCol="0" anchor="ctr"/>
          <a:lstStyle>
            <a:lvl1pPr algn="r" fontAlgn="auto">
              <a:spcBef>
                <a:spcPts val="0"/>
              </a:spcBef>
              <a:spcAft>
                <a:spcPts val="0"/>
              </a:spcAft>
              <a:defRPr sz="1292" b="0">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116">
              <a:defRPr/>
            </a:pPr>
            <a:fld id="{03107573-41B3-4804-A7D3-1E2DB8777170}" type="slidenum">
              <a:rPr kumimoji="1" lang="ja-JP" altLang="en-US" smtClean="0"/>
              <a:pPr defTabSz="844116">
                <a:defRPr/>
              </a:pPr>
              <a:t>‹#›</a:t>
            </a:fld>
            <a:endParaRPr kumimoji="1" lang="ja-JP" altLang="en-US" dirty="0"/>
          </a:p>
        </p:txBody>
      </p:sp>
    </p:spTree>
    <p:extLst>
      <p:ext uri="{BB962C8B-B14F-4D97-AF65-F5344CB8AC3E}">
        <p14:creationId xmlns:p14="http://schemas.microsoft.com/office/powerpoint/2010/main" val="150398903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Lst>
  <p:hf hdr="0" ftr="0" dt="0"/>
  <p:txStyles>
    <p:titleStyle>
      <a:lvl1pPr algn="ctr" rtl="0" eaLnBrk="1" fontAlgn="base" hangingPunct="1">
        <a:spcBef>
          <a:spcPct val="0"/>
        </a:spcBef>
        <a:spcAft>
          <a:spcPct val="0"/>
        </a:spcAft>
        <a:defRPr kumimoji="1" sz="4062" kern="1200">
          <a:solidFill>
            <a:schemeClr val="tx1"/>
          </a:solidFill>
          <a:latin typeface="Century Gothic" panose="020B0502020202020204" pitchFamily="34" charset="0"/>
          <a:ea typeface="メイリオ" panose="020B0604030504040204" pitchFamily="50" charset="-128"/>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901"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805"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70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609"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p:titleStyle>
    <p:bodyStyle>
      <a:lvl1pPr marL="315078" indent="-315078" algn="l" rtl="0" eaLnBrk="1" fontAlgn="base" hangingPunct="1">
        <a:spcBef>
          <a:spcPct val="20000"/>
        </a:spcBef>
        <a:spcAft>
          <a:spcPct val="0"/>
        </a:spcAft>
        <a:buFont typeface="Wingdings" pitchFamily="2" charset="2"/>
        <a:buChar char="n"/>
        <a:defRPr kumimoji="1" sz="2954" kern="1200">
          <a:solidFill>
            <a:schemeClr val="tx1"/>
          </a:solidFill>
          <a:latin typeface="Century Gothic" panose="020B0502020202020204" pitchFamily="34" charset="0"/>
          <a:ea typeface="メイリオ" panose="020B0604030504040204" pitchFamily="50" charset="-128"/>
          <a:cs typeface="+mn-cs"/>
        </a:defRPr>
      </a:lvl1pPr>
      <a:lvl2pPr marL="684379" indent="-262321" algn="l" rtl="0" eaLnBrk="1" fontAlgn="base" hangingPunct="1">
        <a:spcBef>
          <a:spcPct val="20000"/>
        </a:spcBef>
        <a:spcAft>
          <a:spcPct val="0"/>
        </a:spcAft>
        <a:buFont typeface="Wingdings" pitchFamily="2" charset="2"/>
        <a:buChar char="Ø"/>
        <a:defRPr kumimoji="1" sz="2585" kern="1200">
          <a:solidFill>
            <a:schemeClr val="tx1"/>
          </a:solidFill>
          <a:latin typeface="Century Gothic" panose="020B0502020202020204" pitchFamily="34" charset="0"/>
          <a:ea typeface="メイリオ" panose="020B0604030504040204" pitchFamily="50" charset="-128"/>
          <a:cs typeface="+mn-cs"/>
        </a:defRPr>
      </a:lvl2pPr>
      <a:lvl3pPr marL="1053679" indent="-209564" algn="l" rtl="0" eaLnBrk="1" fontAlgn="base" hangingPunct="1">
        <a:spcBef>
          <a:spcPct val="20000"/>
        </a:spcBef>
        <a:spcAft>
          <a:spcPct val="0"/>
        </a:spcAft>
        <a:buFont typeface="Arial" charset="0"/>
        <a:buChar char="•"/>
        <a:defRPr kumimoji="1" sz="2215" kern="1200">
          <a:solidFill>
            <a:schemeClr val="tx1"/>
          </a:solidFill>
          <a:latin typeface="Century Gothic" panose="020B0502020202020204" pitchFamily="34" charset="0"/>
          <a:ea typeface="メイリオ" panose="020B0604030504040204" pitchFamily="50" charset="-128"/>
          <a:cs typeface="+mn-cs"/>
        </a:defRPr>
      </a:lvl3pPr>
      <a:lvl4pPr marL="1475738" indent="-209564" algn="l" rtl="0" eaLnBrk="1" fontAlgn="base" hangingPunct="1">
        <a:spcBef>
          <a:spcPct val="20000"/>
        </a:spcBef>
        <a:spcAft>
          <a:spcPct val="0"/>
        </a:spcAft>
        <a:buFont typeface="Arial" charset="0"/>
        <a:buChar char="–"/>
        <a:defRPr kumimoji="1" sz="1846" kern="1200">
          <a:solidFill>
            <a:schemeClr val="tx1"/>
          </a:solidFill>
          <a:latin typeface="Century Gothic" panose="020B0502020202020204" pitchFamily="34" charset="0"/>
          <a:ea typeface="メイリオ" panose="020B0604030504040204" pitchFamily="50" charset="-128"/>
          <a:cs typeface="+mn-cs"/>
        </a:defRPr>
      </a:lvl4pPr>
      <a:lvl5pPr marL="1897796" indent="-209564" algn="l" rtl="0" eaLnBrk="1" fontAlgn="base" hangingPunct="1">
        <a:spcBef>
          <a:spcPct val="20000"/>
        </a:spcBef>
        <a:spcAft>
          <a:spcPct val="0"/>
        </a:spcAft>
        <a:buFont typeface="Arial" charset="0"/>
        <a:buChar char="»"/>
        <a:defRPr kumimoji="1" sz="1846" kern="1200">
          <a:solidFill>
            <a:schemeClr val="tx1"/>
          </a:solidFill>
          <a:latin typeface="Century Gothic" panose="020B0502020202020204" pitchFamily="34" charset="0"/>
          <a:ea typeface="メイリオ" panose="020B0604030504040204" pitchFamily="50" charset="-128"/>
          <a:cs typeface="+mn-cs"/>
        </a:defRPr>
      </a:lvl5pPr>
      <a:lvl6pPr marL="2320461" indent="-210951" algn="l" defTabSz="843805"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2363" indent="-210951" algn="l" defTabSz="843805"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4265" indent="-210951" algn="l" defTabSz="843805"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6167" indent="-210951" algn="l" defTabSz="843805"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3805" rtl="0" eaLnBrk="1" latinLnBrk="0" hangingPunct="1">
        <a:defRPr kumimoji="1" sz="1662" kern="1200">
          <a:solidFill>
            <a:schemeClr val="tx1"/>
          </a:solidFill>
          <a:latin typeface="+mn-lt"/>
          <a:ea typeface="+mn-ea"/>
          <a:cs typeface="+mn-cs"/>
        </a:defRPr>
      </a:lvl1pPr>
      <a:lvl2pPr marL="421901" algn="l" defTabSz="843805" rtl="0" eaLnBrk="1" latinLnBrk="0" hangingPunct="1">
        <a:defRPr kumimoji="1" sz="1662" kern="1200">
          <a:solidFill>
            <a:schemeClr val="tx1"/>
          </a:solidFill>
          <a:latin typeface="+mn-lt"/>
          <a:ea typeface="+mn-ea"/>
          <a:cs typeface="+mn-cs"/>
        </a:defRPr>
      </a:lvl2pPr>
      <a:lvl3pPr marL="843805" algn="l" defTabSz="843805" rtl="0" eaLnBrk="1" latinLnBrk="0" hangingPunct="1">
        <a:defRPr kumimoji="1" sz="1662" kern="1200">
          <a:solidFill>
            <a:schemeClr val="tx1"/>
          </a:solidFill>
          <a:latin typeface="+mn-lt"/>
          <a:ea typeface="+mn-ea"/>
          <a:cs typeface="+mn-cs"/>
        </a:defRPr>
      </a:lvl3pPr>
      <a:lvl4pPr marL="1265706" algn="l" defTabSz="843805" rtl="0" eaLnBrk="1" latinLnBrk="0" hangingPunct="1">
        <a:defRPr kumimoji="1" sz="1662" kern="1200">
          <a:solidFill>
            <a:schemeClr val="tx1"/>
          </a:solidFill>
          <a:latin typeface="+mn-lt"/>
          <a:ea typeface="+mn-ea"/>
          <a:cs typeface="+mn-cs"/>
        </a:defRPr>
      </a:lvl4pPr>
      <a:lvl5pPr marL="1687609" algn="l" defTabSz="843805" rtl="0" eaLnBrk="1" latinLnBrk="0" hangingPunct="1">
        <a:defRPr kumimoji="1" sz="1662" kern="1200">
          <a:solidFill>
            <a:schemeClr val="tx1"/>
          </a:solidFill>
          <a:latin typeface="+mn-lt"/>
          <a:ea typeface="+mn-ea"/>
          <a:cs typeface="+mn-cs"/>
        </a:defRPr>
      </a:lvl5pPr>
      <a:lvl6pPr marL="2109512" algn="l" defTabSz="843805" rtl="0" eaLnBrk="1" latinLnBrk="0" hangingPunct="1">
        <a:defRPr kumimoji="1" sz="1662" kern="1200">
          <a:solidFill>
            <a:schemeClr val="tx1"/>
          </a:solidFill>
          <a:latin typeface="+mn-lt"/>
          <a:ea typeface="+mn-ea"/>
          <a:cs typeface="+mn-cs"/>
        </a:defRPr>
      </a:lvl6pPr>
      <a:lvl7pPr marL="2531412" algn="l" defTabSz="843805" rtl="0" eaLnBrk="1" latinLnBrk="0" hangingPunct="1">
        <a:defRPr kumimoji="1" sz="1662" kern="1200">
          <a:solidFill>
            <a:schemeClr val="tx1"/>
          </a:solidFill>
          <a:latin typeface="+mn-lt"/>
          <a:ea typeface="+mn-ea"/>
          <a:cs typeface="+mn-cs"/>
        </a:defRPr>
      </a:lvl7pPr>
      <a:lvl8pPr marL="2953314" algn="l" defTabSz="843805" rtl="0" eaLnBrk="1" latinLnBrk="0" hangingPunct="1">
        <a:defRPr kumimoji="1" sz="1662" kern="1200">
          <a:solidFill>
            <a:schemeClr val="tx1"/>
          </a:solidFill>
          <a:latin typeface="+mn-lt"/>
          <a:ea typeface="+mn-ea"/>
          <a:cs typeface="+mn-cs"/>
        </a:defRPr>
      </a:lvl8pPr>
      <a:lvl9pPr marL="3375216" algn="l" defTabSz="843805" rtl="0" eaLnBrk="1" latinLnBrk="0" hangingPunct="1">
        <a:defRPr kumimoji="1"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5stardata.info/ja/" TargetMode="External"/><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495300" y="8622"/>
            <a:ext cx="8915400" cy="521605"/>
          </a:xfrm>
        </p:spPr>
        <p:txBody>
          <a:bodyPr/>
          <a:lstStyle/>
          <a:p>
            <a:r>
              <a:rPr lang="ja-JP" altLang="en-US" sz="1800" dirty="0">
                <a:latin typeface="Meiryo UI" panose="020B0604030504040204" pitchFamily="50" charset="-128"/>
                <a:ea typeface="Meiryo UI" panose="020B0604030504040204" pitchFamily="50" charset="-128"/>
                <a:cs typeface="Meiryo UI" panose="020B0604030504040204" pitchFamily="50" charset="-128"/>
              </a:rPr>
              <a:t>オープンデータ基本指針の概要</a:t>
            </a:r>
            <a:br>
              <a:rPr lang="en-US" altLang="ja-JP" sz="1800" dirty="0">
                <a:latin typeface="Meiryo UI" panose="020B0604030504040204" pitchFamily="50" charset="-128"/>
                <a:ea typeface="Meiryo UI" panose="020B0604030504040204" pitchFamily="50" charset="-128"/>
                <a:cs typeface="Meiryo UI" panose="020B0604030504040204" pitchFamily="50" charset="-128"/>
              </a:rPr>
            </a:br>
            <a:r>
              <a:rPr lang="ja-JP" altLang="en-US" sz="1400" dirty="0">
                <a:latin typeface="Meiryo UI" panose="020B0604030504040204" pitchFamily="50" charset="-128"/>
                <a:ea typeface="Meiryo UI" panose="020B0604030504040204" pitchFamily="50" charset="-128"/>
                <a:cs typeface="Meiryo UI" panose="020B0604030504040204" pitchFamily="50" charset="-128"/>
              </a:rPr>
              <a:t>（令和３年６月</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15</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日高度情報通信ネットワーク社会推進戦略本部・官民データ活用推進戦略会議決定）</a:t>
            </a:r>
          </a:p>
        </p:txBody>
      </p:sp>
      <p:grpSp>
        <p:nvGrpSpPr>
          <p:cNvPr id="21" name="正方形/長方形 5"/>
          <p:cNvGrpSpPr>
            <a:grpSpLocks/>
          </p:cNvGrpSpPr>
          <p:nvPr/>
        </p:nvGrpSpPr>
        <p:grpSpPr bwMode="auto">
          <a:xfrm>
            <a:off x="9145" y="531812"/>
            <a:ext cx="9906000" cy="177800"/>
            <a:chOff x="-4" y="276"/>
            <a:chExt cx="5764" cy="112"/>
          </a:xfrm>
        </p:grpSpPr>
        <p:pic>
          <p:nvPicPr>
            <p:cNvPr id="22" name="正方形/長方形 5"/>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844116" fontAlgn="base">
                <a:spcBef>
                  <a:spcPct val="0"/>
                </a:spcBef>
                <a:spcAft>
                  <a:spcPct val="0"/>
                </a:spcAft>
                <a:defRPr/>
              </a:pPr>
              <a:endParaRPr lang="ja-JP" altLang="en-US" sz="1939" b="0" dirty="0">
                <a:solidFill>
                  <a:srgbClr val="000000"/>
                </a:solidFill>
                <a:effectLst>
                  <a:outerShdw blurRad="38100" dist="38100" dir="2700000" algn="tl">
                    <a:srgbClr val="C0C0C0"/>
                  </a:outerShdw>
                </a:effectLst>
                <a:latin typeface="Century Gothic" panose="020B0502020202020204" pitchFamily="34" charset="0"/>
                <a:ea typeface="メイリオ" panose="020B0604030504040204" pitchFamily="50" charset="-128"/>
              </a:endParaRPr>
            </a:p>
          </p:txBody>
        </p:sp>
      </p:grpSp>
      <p:sp>
        <p:nvSpPr>
          <p:cNvPr id="26" name="角丸四角形 25"/>
          <p:cNvSpPr/>
          <p:nvPr/>
        </p:nvSpPr>
        <p:spPr>
          <a:xfrm>
            <a:off x="90579" y="1953607"/>
            <a:ext cx="4402941" cy="879137"/>
          </a:xfrm>
          <a:prstGeom prst="roundRect">
            <a:avLst>
              <a:gd name="adj" fmla="val 5644"/>
            </a:avLst>
          </a:prstGeom>
          <a:gradFill>
            <a:gsLst>
              <a:gs pos="0">
                <a:schemeClr val="accent1">
                  <a:lumMod val="5000"/>
                  <a:lumOff val="95000"/>
                </a:schemeClr>
              </a:gs>
              <a:gs pos="95000">
                <a:schemeClr val="accent1">
                  <a:lumMod val="45000"/>
                  <a:lumOff val="55000"/>
                </a:schemeClr>
              </a:gs>
              <a:gs pos="99000">
                <a:schemeClr val="accent1">
                  <a:lumMod val="45000"/>
                  <a:lumOff val="55000"/>
                </a:schemeClr>
              </a:gs>
              <a:gs pos="100000">
                <a:schemeClr val="accent1">
                  <a:lumMod val="30000"/>
                  <a:lumOff val="70000"/>
                </a:schemeClr>
              </a:gs>
            </a:gsLst>
            <a:lin ang="5400000" scaled="1"/>
          </a:gradFill>
          <a:ln w="9525" cap="flat" cmpd="sng" algn="ctr">
            <a:solidFill>
              <a:schemeClr val="accent2"/>
            </a:solidFill>
            <a:prstDash val="solid"/>
          </a:ln>
          <a:effectLst/>
        </p:spPr>
        <p:txBody>
          <a:bodyPr lIns="72000"/>
          <a:lstStyle/>
          <a:p>
            <a:pPr fontAlgn="auto">
              <a:spcBef>
                <a:spcPts val="0"/>
              </a:spcBef>
              <a:spcAft>
                <a:spcPts val="0"/>
              </a:spcAft>
              <a:defRPr/>
            </a:pP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（１）</a:t>
            </a:r>
            <a:r>
              <a:rPr kumimoji="0" lang="ja-JP" altLang="en-US"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国民参加・官民協働の推進を通じた諸課題の解決、</a:t>
            </a:r>
            <a:endParaRPr kumimoji="0" lang="en-US" altLang="ja-JP"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kumimoji="0" lang="ja-JP" altLang="en-US"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　　　　 経済活性化</a:t>
            </a:r>
          </a:p>
          <a:p>
            <a:pPr fontAlgn="auto">
              <a:spcBef>
                <a:spcPts val="0"/>
              </a:spcBef>
              <a:spcAft>
                <a:spcPts val="0"/>
              </a:spcAft>
              <a:defRPr/>
            </a:pP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（２）</a:t>
            </a:r>
            <a:r>
              <a:rPr kumimoji="0" lang="ja-JP" altLang="en-US"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行政の高度化・効率化</a:t>
            </a:r>
            <a:endParaRPr kumimoji="0" lang="en-US" altLang="ja-JP"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（３）</a:t>
            </a:r>
            <a:r>
              <a:rPr kumimoji="0" lang="ja-JP" altLang="en-US"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透明性・信頼の向上</a:t>
            </a:r>
            <a:endParaRPr kumimoji="0" lang="en-US" altLang="ja-JP"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角丸四角形 26"/>
          <p:cNvSpPr/>
          <p:nvPr/>
        </p:nvSpPr>
        <p:spPr>
          <a:xfrm>
            <a:off x="4637535" y="1931049"/>
            <a:ext cx="5183151" cy="901695"/>
          </a:xfrm>
          <a:prstGeom prst="roundRect">
            <a:avLst>
              <a:gd name="adj" fmla="val 4725"/>
            </a:avLst>
          </a:prstGeom>
          <a:gradFill>
            <a:gsLst>
              <a:gs pos="0">
                <a:schemeClr val="accent1">
                  <a:lumMod val="5000"/>
                  <a:lumOff val="95000"/>
                </a:schemeClr>
              </a:gs>
              <a:gs pos="95000">
                <a:schemeClr val="accent1">
                  <a:lumMod val="45000"/>
                  <a:lumOff val="55000"/>
                </a:schemeClr>
              </a:gs>
              <a:gs pos="99000">
                <a:schemeClr val="accent1">
                  <a:lumMod val="45000"/>
                  <a:lumOff val="55000"/>
                </a:schemeClr>
              </a:gs>
              <a:gs pos="100000">
                <a:schemeClr val="accent1">
                  <a:lumMod val="30000"/>
                  <a:lumOff val="70000"/>
                </a:schemeClr>
              </a:gs>
            </a:gsLst>
            <a:lin ang="5400000" scaled="1"/>
          </a:gradFill>
          <a:ln w="9525" cap="flat" cmpd="sng" algn="ctr">
            <a:solidFill>
              <a:schemeClr val="accent2"/>
            </a:solidFill>
            <a:prstDash val="solid"/>
          </a:ln>
          <a:effectLst/>
        </p:spPr>
        <p:txBody>
          <a:bodyPr lIns="72000"/>
          <a:lstStyle/>
          <a:p>
            <a:pPr lvl="0"/>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　（１）</a:t>
            </a:r>
            <a:r>
              <a:rPr lang="ja-JP" altLang="ja-JP" sz="1200" b="1" dirty="0">
                <a:latin typeface="Meiryo UI" panose="020B0604030504040204" pitchFamily="50" charset="-128"/>
                <a:ea typeface="Meiryo UI" panose="020B0604030504040204" pitchFamily="50" charset="-128"/>
                <a:cs typeface="Meiryo UI" panose="020B0604030504040204" pitchFamily="50" charset="-128"/>
              </a:rPr>
              <a:t>営利目的、非営利目的を問わず</a:t>
            </a:r>
            <a:endParaRPr lang="en-US" altLang="ja-JP" sz="1200" b="1" dirty="0">
              <a:latin typeface="Meiryo UI" panose="020B0604030504040204" pitchFamily="50" charset="-128"/>
              <a:ea typeface="Meiryo UI" panose="020B0604030504040204" pitchFamily="50" charset="-128"/>
              <a:cs typeface="Meiryo UI" panose="020B0604030504040204" pitchFamily="50" charset="-128"/>
            </a:endParaRPr>
          </a:p>
          <a:p>
            <a:pPr lvl="0"/>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ja-JP"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二次利用可能なルールが適用されたもの</a:t>
            </a:r>
          </a:p>
          <a:p>
            <a:pPr lvl="0"/>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　（２）</a:t>
            </a:r>
            <a:r>
              <a:rPr lang="ja-JP"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機械判読に適したもの</a:t>
            </a:r>
            <a:endParaRPr lang="en-US"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lvl="0"/>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　（３）</a:t>
            </a:r>
            <a:r>
              <a:rPr lang="ja-JP"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無償で利用できるもの</a:t>
            </a:r>
          </a:p>
        </p:txBody>
      </p:sp>
      <p:sp>
        <p:nvSpPr>
          <p:cNvPr id="28" name="角丸四角形 27"/>
          <p:cNvSpPr/>
          <p:nvPr/>
        </p:nvSpPr>
        <p:spPr>
          <a:xfrm>
            <a:off x="80519" y="3184366"/>
            <a:ext cx="9740168" cy="1787520"/>
          </a:xfrm>
          <a:prstGeom prst="roundRect">
            <a:avLst>
              <a:gd name="adj" fmla="val 2235"/>
            </a:avLst>
          </a:prstGeom>
          <a:gradFill>
            <a:gsLst>
              <a:gs pos="0">
                <a:schemeClr val="accent1">
                  <a:lumMod val="5000"/>
                  <a:lumOff val="95000"/>
                </a:schemeClr>
              </a:gs>
              <a:gs pos="95000">
                <a:schemeClr val="accent1">
                  <a:lumMod val="45000"/>
                  <a:lumOff val="55000"/>
                </a:schemeClr>
              </a:gs>
              <a:gs pos="99000">
                <a:schemeClr val="accent1">
                  <a:lumMod val="45000"/>
                  <a:lumOff val="55000"/>
                </a:schemeClr>
              </a:gs>
              <a:gs pos="100000">
                <a:schemeClr val="accent1">
                  <a:lumMod val="30000"/>
                  <a:lumOff val="70000"/>
                </a:schemeClr>
              </a:gs>
            </a:gsLst>
            <a:lin ang="5400000" scaled="1"/>
          </a:gradFill>
          <a:ln w="9525" cap="flat" cmpd="sng" algn="ctr">
            <a:solidFill>
              <a:schemeClr val="accent2"/>
            </a:solidFill>
            <a:prstDash val="solid"/>
          </a:ln>
          <a:effectLst/>
        </p:spPr>
        <p:txBody>
          <a:bodyPr lIns="72000"/>
          <a:lstStyle/>
          <a:p>
            <a:pPr fontAlgn="auto">
              <a:spcBef>
                <a:spcPts val="0"/>
              </a:spcBef>
              <a:spcAft>
                <a:spcPts val="0"/>
              </a:spcAft>
              <a:defRPr/>
            </a:pP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（１）</a:t>
            </a:r>
            <a:r>
              <a:rPr kumimoji="0" lang="ja-JP" altLang="en-US" sz="1200" b="1"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公開する</a:t>
            </a:r>
            <a:r>
              <a:rPr lang="ja-JP" altLang="ja-JP" sz="1200" b="1" dirty="0">
                <a:latin typeface="Meiryo UI" panose="020B0604030504040204" pitchFamily="50" charset="-128"/>
                <a:ea typeface="Meiryo UI" panose="020B0604030504040204" pitchFamily="50" charset="-128"/>
                <a:cs typeface="Meiryo UI" panose="020B0604030504040204" pitchFamily="50" charset="-128"/>
              </a:rPr>
              <a:t>データ</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の範囲</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各府省庁が保有するデータは、原則オープンデータとして公開</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。公開することが適当でない公共データは、</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公開できない理由を</a:t>
            </a:r>
            <a:endParaRPr lang="en-US" altLang="ja-JP"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原則開示</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するとともに、限定的な関係者間での共有を図る</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「限定公開」</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といった手法も積極的に活用する。</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ja-JP" altLang="en-US" sz="1200" dirty="0">
                <a:latin typeface="Meiryo UI" panose="020B0604030504040204" pitchFamily="50" charset="-128"/>
                <a:ea typeface="Meiryo UI" panose="020B0604030504040204" pitchFamily="50" charset="-128"/>
                <a:cs typeface="Meiryo UI" panose="020B0604030504040204" pitchFamily="50" charset="-128"/>
              </a:rPr>
              <a:t>（２）</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公開データの二次利用に関するルール</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原則、</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政府標準利用規約</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を適用する。</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ja-JP" altLang="en-US" sz="1200" dirty="0">
                <a:latin typeface="Meiryo UI" panose="020B0604030504040204" pitchFamily="50" charset="-128"/>
                <a:ea typeface="Meiryo UI" panose="020B0604030504040204" pitchFamily="50" charset="-128"/>
                <a:cs typeface="Meiryo UI" panose="020B0604030504040204" pitchFamily="50" charset="-128"/>
              </a:rPr>
              <a:t>（３</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b="1"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公開環境</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各府省庁にしか提供できないデータ</a:t>
            </a:r>
            <a:r>
              <a:rPr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様々な分野での基礎資料となり得る信頼性の高いデータ </a:t>
            </a:r>
            <a:r>
              <a:rPr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」、または「</a:t>
            </a:r>
            <a:r>
              <a:rPr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リアルタイム性を有するデー　</a:t>
            </a:r>
            <a:endParaRPr lang="en-US" altLang="ja-JP"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タ </a:t>
            </a:r>
            <a:r>
              <a:rPr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」等の有用なデータについては社会的ニーズが高いと想定されるため、積極的な公開を図る。</a:t>
            </a:r>
            <a:endParaRPr lang="en-US" altLang="ja-JP"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４）</a:t>
            </a:r>
            <a:r>
              <a:rPr kumimoji="0" lang="ja-JP" altLang="en-US" sz="1200" b="1"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公開データの形式等</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構造化しやすいデータは「３つ星 </a:t>
            </a:r>
            <a:r>
              <a:rPr lang="ja-JP" altLang="en-US" sz="1200" kern="0" baseline="300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（注２）</a:t>
            </a:r>
            <a:r>
              <a:rPr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CSV</a:t>
            </a:r>
            <a:r>
              <a:rPr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や</a:t>
            </a:r>
            <a:r>
              <a:rPr lang="en-US" altLang="ja-JP"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XML</a:t>
            </a:r>
            <a:r>
              <a:rPr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等のフォーマット）」以上の</a:t>
            </a:r>
            <a:r>
              <a:rPr kumimoji="0"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機械判読に適した構造及びデータ形式で掲　</a:t>
            </a:r>
            <a:endParaRPr kumimoji="0" lang="en-US" altLang="ja-JP"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載</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することを原則と</a:t>
            </a:r>
            <a:r>
              <a:rPr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し、構造化が困難なデータを含む全ての公開データは可視化や</a:t>
            </a:r>
            <a:r>
              <a:rPr lang="en-US" altLang="ja-JP"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API</a:t>
            </a:r>
            <a:r>
              <a:rPr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利用が容易になるよう、データカタログサイ</a:t>
            </a:r>
            <a:endParaRPr lang="en-US" altLang="ja-JP"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en-US" altLang="ja-JP"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トの利用等、</a:t>
            </a:r>
            <a:r>
              <a:rPr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メタ情報公開に向けた環境の整備に努める</a:t>
            </a:r>
            <a:r>
              <a:rPr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（５）</a:t>
            </a:r>
            <a:r>
              <a:rPr kumimoji="0" lang="ja-JP" altLang="en-US" sz="1200" b="1"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公開済みデータの更新</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可能な限り迅速に公開</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するとともに</a:t>
            </a:r>
            <a:r>
              <a:rPr kumimoji="0"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適時適切な更新を行う</a:t>
            </a:r>
            <a:r>
              <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ja-JP"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角丸四角形 28"/>
          <p:cNvSpPr/>
          <p:nvPr/>
        </p:nvSpPr>
        <p:spPr>
          <a:xfrm>
            <a:off x="80519" y="6215276"/>
            <a:ext cx="4292809" cy="1024130"/>
          </a:xfrm>
          <a:prstGeom prst="roundRect">
            <a:avLst>
              <a:gd name="adj" fmla="val 4908"/>
            </a:avLst>
          </a:prstGeom>
          <a:gradFill>
            <a:gsLst>
              <a:gs pos="0">
                <a:schemeClr val="accent1">
                  <a:lumMod val="5000"/>
                  <a:lumOff val="95000"/>
                </a:schemeClr>
              </a:gs>
              <a:gs pos="95000">
                <a:schemeClr val="accent1">
                  <a:lumMod val="45000"/>
                  <a:lumOff val="55000"/>
                </a:schemeClr>
              </a:gs>
              <a:gs pos="99000">
                <a:schemeClr val="accent1">
                  <a:lumMod val="45000"/>
                  <a:lumOff val="55000"/>
                </a:schemeClr>
              </a:gs>
              <a:gs pos="100000">
                <a:schemeClr val="accent1">
                  <a:lumMod val="30000"/>
                  <a:lumOff val="70000"/>
                </a:schemeClr>
              </a:gs>
            </a:gsLst>
            <a:lin ang="5400000" scaled="1"/>
          </a:gradFill>
          <a:ln w="9525" cap="flat" cmpd="sng" algn="ctr">
            <a:solidFill>
              <a:schemeClr val="accent2"/>
            </a:solidFill>
            <a:prstDash val="solid"/>
          </a:ln>
          <a:effectLst/>
        </p:spPr>
        <p:txBody>
          <a:bodyPr lIns="72000" rIns="72000"/>
          <a:lstStyle/>
          <a:p>
            <a:pPr fontAlgn="auto">
              <a:spcBef>
                <a:spcPts val="0"/>
              </a:spcBef>
              <a:spcAft>
                <a:spcPts val="0"/>
              </a:spcAft>
              <a:defRPr/>
            </a:pP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（１）</a:t>
            </a:r>
            <a:r>
              <a:rPr kumimoji="0" lang="ja-JP" altLang="en-US"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相談窓口の設置</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kern="0" dirty="0">
                <a:latin typeface="Meiryo UI" panose="020B0604030504040204" pitchFamily="50" charset="-128"/>
                <a:ea typeface="Meiryo UI" panose="020B0604030504040204" pitchFamily="50" charset="-128"/>
                <a:cs typeface="Meiryo UI" panose="020B0604030504040204" pitchFamily="50" charset="-128"/>
              </a:rPr>
              <a:t>総合的な相談窓口</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（内閣官房</a:t>
            </a:r>
            <a:endPar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総合戦略室）・相談窓口（各府省庁）を設置する。</a:t>
            </a:r>
            <a:endPar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（２）</a:t>
            </a:r>
            <a:r>
              <a:rPr kumimoji="0" lang="ja-JP" altLang="en-US"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推進体制</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・・・内閣官房</a:t>
            </a:r>
            <a:r>
              <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IT</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総合戦略室は、政府全体のオー</a:t>
            </a:r>
            <a:endPar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プンデータに関する企画立案・総合調整、各施策のレビュー、</a:t>
            </a:r>
            <a:endPar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フォローアップ等を実施する。</a:t>
            </a:r>
            <a:endParaRPr kumimoji="0" lang="ja-JP" altLang="en-US" sz="1200" b="1" kern="0" spc="-15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0" name="正方形/長方形 29"/>
          <p:cNvSpPr/>
          <p:nvPr/>
        </p:nvSpPr>
        <p:spPr>
          <a:xfrm>
            <a:off x="100639" y="1631327"/>
            <a:ext cx="2530817" cy="324000"/>
          </a:xfrm>
          <a:prstGeom prst="rect">
            <a:avLst/>
          </a:prstGeom>
          <a:solidFill>
            <a:schemeClr val="accent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olSlant"/>
          </a:sp3d>
        </p:spPr>
        <p:txBody>
          <a:bodyPr anchor="ctr"/>
          <a:lstStyle/>
          <a:p>
            <a:pPr fontAlgn="auto">
              <a:spcBef>
                <a:spcPts val="0"/>
              </a:spcBef>
              <a:spcAft>
                <a:spcPts val="0"/>
              </a:spcAft>
              <a:defRPr/>
            </a:pPr>
            <a:r>
              <a:rPr lang="ja-JP" altLang="en-US" sz="1600" b="1" kern="0" dirty="0">
                <a:solidFill>
                  <a:sysClr val="window" lastClr="FFFFFF"/>
                </a:solidFill>
                <a:latin typeface="Meiryo UI" panose="020B0604030504040204" pitchFamily="50" charset="-128"/>
                <a:ea typeface="Meiryo UI" panose="020B0604030504040204" pitchFamily="50" charset="-128"/>
                <a:cs typeface="Meiryo UI" panose="020B0604030504040204" pitchFamily="50" charset="-128"/>
              </a:rPr>
              <a:t>１．オープンデータの意義</a:t>
            </a:r>
          </a:p>
        </p:txBody>
      </p:sp>
      <p:sp>
        <p:nvSpPr>
          <p:cNvPr id="31" name="正方形/長方形 30"/>
          <p:cNvSpPr/>
          <p:nvPr/>
        </p:nvSpPr>
        <p:spPr>
          <a:xfrm>
            <a:off x="4646050" y="1631327"/>
            <a:ext cx="2530817" cy="324000"/>
          </a:xfrm>
          <a:prstGeom prst="rect">
            <a:avLst/>
          </a:prstGeom>
          <a:solidFill>
            <a:schemeClr val="accent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olSlant"/>
          </a:sp3d>
        </p:spPr>
        <p:txBody>
          <a:bodyPr anchor="ctr"/>
          <a:lstStyle/>
          <a:p>
            <a:pPr fontAlgn="auto">
              <a:spcBef>
                <a:spcPts val="0"/>
              </a:spcBef>
              <a:spcAft>
                <a:spcPts val="0"/>
              </a:spcAft>
              <a:defRPr/>
            </a:pPr>
            <a:r>
              <a:rPr kumimoji="0" lang="ja-JP" altLang="en-US" sz="1600" b="1" kern="0" dirty="0">
                <a:solidFill>
                  <a:sysClr val="window" lastClr="FFFFFF"/>
                </a:solidFill>
                <a:latin typeface="Meiryo UI" panose="020B0604030504040204" pitchFamily="50" charset="-128"/>
                <a:ea typeface="Meiryo UI" panose="020B0604030504040204" pitchFamily="50" charset="-128"/>
                <a:cs typeface="Meiryo UI" panose="020B0604030504040204" pitchFamily="50" charset="-128"/>
              </a:rPr>
              <a:t>２．オープンデータの定義</a:t>
            </a:r>
            <a:endParaRPr lang="ja-JP" altLang="en-US" sz="1600" b="1" kern="0" dirty="0">
              <a:solidFill>
                <a:sysClr val="window" lastClr="FFFFFF"/>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2" name="正方形/長方形 31"/>
          <p:cNvSpPr/>
          <p:nvPr/>
        </p:nvSpPr>
        <p:spPr>
          <a:xfrm>
            <a:off x="90579" y="5889080"/>
            <a:ext cx="2540877" cy="324000"/>
          </a:xfrm>
          <a:prstGeom prst="rect">
            <a:avLst/>
          </a:prstGeom>
          <a:solidFill>
            <a:schemeClr val="accent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olSlant"/>
          </a:sp3d>
        </p:spPr>
        <p:txBody>
          <a:bodyPr anchor="ctr"/>
          <a:lstStyle/>
          <a:p>
            <a:pPr fontAlgn="auto">
              <a:spcBef>
                <a:spcPts val="0"/>
              </a:spcBef>
              <a:spcAft>
                <a:spcPts val="0"/>
              </a:spcAft>
              <a:defRPr/>
            </a:pPr>
            <a:r>
              <a:rPr kumimoji="0" lang="ja-JP" altLang="en-US" sz="1600" b="1" kern="0" dirty="0">
                <a:solidFill>
                  <a:sysClr val="window" lastClr="FFFFFF"/>
                </a:solidFill>
                <a:latin typeface="Meiryo UI" panose="020B0604030504040204" pitchFamily="50" charset="-128"/>
                <a:ea typeface="Meiryo UI" panose="020B0604030504040204" pitchFamily="50" charset="-128"/>
                <a:cs typeface="Meiryo UI" panose="020B0604030504040204" pitchFamily="50" charset="-128"/>
              </a:rPr>
              <a:t>５．</a:t>
            </a:r>
            <a:r>
              <a:rPr lang="ja-JP" altLang="en-US" sz="1600" b="1" kern="0" dirty="0">
                <a:solidFill>
                  <a:sysClr val="window" lastClr="FFFFFF"/>
                </a:solidFill>
                <a:latin typeface="Meiryo UI" panose="020B0604030504040204" pitchFamily="50" charset="-128"/>
                <a:ea typeface="Meiryo UI" panose="020B0604030504040204" pitchFamily="50" charset="-128"/>
                <a:cs typeface="Meiryo UI" panose="020B0604030504040204" pitchFamily="50" charset="-128"/>
              </a:rPr>
              <a:t>推進体制</a:t>
            </a:r>
          </a:p>
        </p:txBody>
      </p:sp>
      <p:sp>
        <p:nvSpPr>
          <p:cNvPr id="33" name="正方形/長方形 32"/>
          <p:cNvSpPr/>
          <p:nvPr/>
        </p:nvSpPr>
        <p:spPr>
          <a:xfrm>
            <a:off x="90579" y="2885800"/>
            <a:ext cx="3682861" cy="324000"/>
          </a:xfrm>
          <a:prstGeom prst="rect">
            <a:avLst/>
          </a:prstGeom>
          <a:solidFill>
            <a:schemeClr val="accent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olSlant"/>
          </a:sp3d>
        </p:spPr>
        <p:txBody>
          <a:bodyPr anchor="ctr"/>
          <a:lstStyle/>
          <a:p>
            <a:pPr fontAlgn="auto">
              <a:spcBef>
                <a:spcPts val="0"/>
              </a:spcBef>
              <a:spcAft>
                <a:spcPts val="0"/>
              </a:spcAft>
              <a:defRPr/>
            </a:pPr>
            <a:r>
              <a:rPr kumimoji="0" lang="ja-JP" altLang="en-US" sz="1600" b="1" kern="0" dirty="0">
                <a:solidFill>
                  <a:sysClr val="window" lastClr="FFFFFF"/>
                </a:solidFill>
                <a:latin typeface="Meiryo UI" panose="020B0604030504040204" pitchFamily="50" charset="-128"/>
                <a:ea typeface="Meiryo UI" panose="020B0604030504040204" pitchFamily="50" charset="-128"/>
                <a:cs typeface="Meiryo UI" panose="020B0604030504040204" pitchFamily="50" charset="-128"/>
              </a:rPr>
              <a:t>３．オープンデータに関する基本的ルール</a:t>
            </a:r>
            <a:endParaRPr lang="ja-JP" altLang="en-US" sz="1600" b="1" kern="0" dirty="0">
              <a:solidFill>
                <a:sysClr val="window" lastClr="FFFFFF"/>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正方形/長方形 33"/>
          <p:cNvSpPr/>
          <p:nvPr/>
        </p:nvSpPr>
        <p:spPr>
          <a:xfrm>
            <a:off x="80519" y="5039399"/>
            <a:ext cx="4292809" cy="324000"/>
          </a:xfrm>
          <a:prstGeom prst="rect">
            <a:avLst/>
          </a:prstGeom>
          <a:solidFill>
            <a:schemeClr val="accent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olSlant"/>
          </a:sp3d>
        </p:spPr>
        <p:txBody>
          <a:bodyPr anchor="ctr"/>
          <a:lstStyle/>
          <a:p>
            <a:pPr fontAlgn="auto">
              <a:spcBef>
                <a:spcPts val="0"/>
              </a:spcBef>
              <a:spcAft>
                <a:spcPts val="0"/>
              </a:spcAft>
              <a:defRPr/>
            </a:pPr>
            <a:r>
              <a:rPr kumimoji="0" lang="ja-JP" altLang="en-US" sz="1600" b="1" kern="0" dirty="0">
                <a:solidFill>
                  <a:sysClr val="window" lastClr="FFFFFF"/>
                </a:solidFill>
                <a:latin typeface="Meiryo UI" panose="020B0604030504040204" pitchFamily="50" charset="-128"/>
                <a:ea typeface="Meiryo UI" panose="020B0604030504040204" pitchFamily="50" charset="-128"/>
                <a:cs typeface="Meiryo UI" panose="020B0604030504040204" pitchFamily="50" charset="-128"/>
              </a:rPr>
              <a:t>４．</a:t>
            </a:r>
            <a:r>
              <a:rPr lang="ja-JP" altLang="en-US" sz="1600" b="1" kern="0" dirty="0">
                <a:solidFill>
                  <a:sysClr val="window" lastClr="FFFFFF"/>
                </a:solidFill>
                <a:latin typeface="Meiryo UI" panose="020B0604030504040204" pitchFamily="50" charset="-128"/>
                <a:ea typeface="Meiryo UI" panose="020B0604030504040204" pitchFamily="50" charset="-128"/>
                <a:cs typeface="Meiryo UI" panose="020B0604030504040204" pitchFamily="50" charset="-128"/>
              </a:rPr>
              <a:t>オープンデータの公開・活用を促す仕組み</a:t>
            </a:r>
          </a:p>
        </p:txBody>
      </p:sp>
      <p:sp>
        <p:nvSpPr>
          <p:cNvPr id="35" name="角丸四角形 34"/>
          <p:cNvSpPr/>
          <p:nvPr/>
        </p:nvSpPr>
        <p:spPr>
          <a:xfrm>
            <a:off x="80519" y="5333203"/>
            <a:ext cx="9740168" cy="492455"/>
          </a:xfrm>
          <a:prstGeom prst="roundRect">
            <a:avLst>
              <a:gd name="adj" fmla="val 4908"/>
            </a:avLst>
          </a:prstGeom>
          <a:gradFill>
            <a:gsLst>
              <a:gs pos="0">
                <a:schemeClr val="accent1">
                  <a:lumMod val="5000"/>
                  <a:lumOff val="95000"/>
                </a:schemeClr>
              </a:gs>
              <a:gs pos="95000">
                <a:schemeClr val="accent1">
                  <a:lumMod val="45000"/>
                  <a:lumOff val="55000"/>
                </a:schemeClr>
              </a:gs>
              <a:gs pos="99000">
                <a:schemeClr val="accent1">
                  <a:lumMod val="45000"/>
                  <a:lumOff val="55000"/>
                </a:schemeClr>
              </a:gs>
              <a:gs pos="100000">
                <a:schemeClr val="accent1">
                  <a:lumMod val="30000"/>
                  <a:lumOff val="70000"/>
                </a:schemeClr>
              </a:gs>
            </a:gsLst>
            <a:lin ang="5400000" scaled="1"/>
          </a:gradFill>
          <a:ln w="9525" cap="flat" cmpd="sng" algn="ctr">
            <a:solidFill>
              <a:schemeClr val="accent2"/>
            </a:solidFill>
            <a:prstDash val="solid"/>
          </a:ln>
          <a:effectLst/>
        </p:spPr>
        <p:txBody>
          <a:bodyPr lIns="72000" rIns="72000"/>
          <a:lstStyle/>
          <a:p>
            <a:pPr fontAlgn="auto">
              <a:spcBef>
                <a:spcPts val="0"/>
              </a:spcBef>
              <a:spcAft>
                <a:spcPts val="0"/>
              </a:spcAft>
              <a:defRPr/>
            </a:pP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（１）</a:t>
            </a:r>
            <a:r>
              <a:rPr kumimoji="0" lang="ja-JP" altLang="en-US"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オープンデータ・バイ・デザインの推進</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・・・行政手続き及び情報システムの</a:t>
            </a:r>
            <a:r>
              <a:rPr kumimoji="0"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企画・設計段階から必要な措置を講じる</a:t>
            </a:r>
            <a:r>
              <a:rPr kumimoji="0" lang="ja-JP" altLang="en-US" sz="1200" kern="0" dirty="0">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sz="1200" kern="0" dirty="0">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（２）</a:t>
            </a:r>
            <a:r>
              <a:rPr kumimoji="0" lang="ja-JP" altLang="en-US"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利用者ニーズの反映</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・・・各府省庁の保有データとその公開状況を整理した</a:t>
            </a:r>
            <a:r>
              <a:rPr kumimoji="0"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リストを公開</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→利用者ニーズを把握の上、</a:t>
            </a:r>
            <a:r>
              <a:rPr kumimoji="0" lang="ja-JP" altLang="en-US"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ニーズに即した形で公開する</a:t>
            </a:r>
            <a:r>
              <a:rPr kumimoji="0" lang="ja-JP" altLang="en-US" sz="1200" kern="0" dirty="0">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sz="1200" kern="0" dirty="0">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endParaRPr kumimoji="0" lang="en-US" altLang="ja-JP"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　</a:t>
            </a:r>
            <a:endParaRPr kumimoji="0" lang="en-US" altLang="ja-JP" sz="1200"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6" name="角丸四角形 35"/>
          <p:cNvSpPr/>
          <p:nvPr/>
        </p:nvSpPr>
        <p:spPr>
          <a:xfrm>
            <a:off x="4493520" y="6200988"/>
            <a:ext cx="5327167" cy="1038417"/>
          </a:xfrm>
          <a:prstGeom prst="roundRect">
            <a:avLst>
              <a:gd name="adj" fmla="val 4908"/>
            </a:avLst>
          </a:prstGeom>
          <a:gradFill>
            <a:gsLst>
              <a:gs pos="0">
                <a:schemeClr val="accent1">
                  <a:lumMod val="5000"/>
                  <a:lumOff val="95000"/>
                </a:schemeClr>
              </a:gs>
              <a:gs pos="95000">
                <a:schemeClr val="accent1">
                  <a:lumMod val="45000"/>
                  <a:lumOff val="55000"/>
                </a:schemeClr>
              </a:gs>
              <a:gs pos="99000">
                <a:schemeClr val="accent1">
                  <a:lumMod val="45000"/>
                  <a:lumOff val="55000"/>
                </a:schemeClr>
              </a:gs>
              <a:gs pos="100000">
                <a:schemeClr val="accent1">
                  <a:lumMod val="30000"/>
                  <a:lumOff val="70000"/>
                </a:schemeClr>
              </a:gs>
            </a:gsLst>
            <a:lin ang="5400000" scaled="1"/>
          </a:gradFill>
          <a:ln w="9525" cap="flat" cmpd="sng" algn="ctr">
            <a:solidFill>
              <a:schemeClr val="accent2"/>
            </a:solidFill>
            <a:prstDash val="solid"/>
          </a:ln>
          <a:effectLst/>
        </p:spPr>
        <p:txBody>
          <a:bodyPr lIns="72000" rIns="72000"/>
          <a:lstStyle/>
          <a:p>
            <a:pPr fontAlgn="auto">
              <a:spcBef>
                <a:spcPts val="0"/>
              </a:spcBef>
              <a:spcAft>
                <a:spcPts val="0"/>
              </a:spcAft>
              <a:defRPr/>
            </a:pP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　（１）</a:t>
            </a:r>
            <a:r>
              <a:rPr kumimoji="0" lang="ja-JP" altLang="en-US"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地方公共団体</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・・・官民データ法の趣旨及び本基本指針を踏まえて推進する。</a:t>
            </a:r>
            <a:endPar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　（２）</a:t>
            </a:r>
            <a:r>
              <a:rPr kumimoji="0" lang="ja-JP" altLang="en-US"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独立行政法人</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200" kern="0" dirty="0">
                <a:latin typeface="Meiryo UI" panose="020B0604030504040204" pitchFamily="50" charset="-128"/>
                <a:ea typeface="Meiryo UI" panose="020B0604030504040204" pitchFamily="50" charset="-128"/>
                <a:cs typeface="Meiryo UI" panose="020B0604030504040204" pitchFamily="50" charset="-128"/>
              </a:rPr>
              <a:t>国費によって運営されていること又は実施している事業　　　</a:t>
            </a:r>
            <a:endParaRPr kumimoji="0" lang="en-US" altLang="ja-JP" sz="1200" kern="0" dirty="0">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ja-JP" altLang="en-US" sz="1200" kern="0" dirty="0">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200" kern="0" dirty="0">
                <a:latin typeface="Meiryo UI" panose="020B0604030504040204" pitchFamily="50" charset="-128"/>
                <a:ea typeface="Meiryo UI" panose="020B0604030504040204" pitchFamily="50" charset="-128"/>
                <a:cs typeface="Meiryo UI" panose="020B0604030504040204" pitchFamily="50" charset="-128"/>
              </a:rPr>
              <a:t>や研究があることに鑑み、基本指針に準拠</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して取組を推進することが望ましい。</a:t>
            </a:r>
            <a:endPar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kumimoji="0" lang="ja-JP" altLang="en-US"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（３）</a:t>
            </a:r>
            <a:r>
              <a:rPr kumimoji="0" lang="ja-JP" altLang="en-US" sz="12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公益事業分野の事業者</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・・・その公益性に鑑み、本基本指針及び利用者</a:t>
            </a:r>
            <a:endPar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ニーズを踏まえて推進することが望ましい。</a:t>
            </a:r>
            <a:endPar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正方形/長方形 36"/>
          <p:cNvSpPr/>
          <p:nvPr/>
        </p:nvSpPr>
        <p:spPr>
          <a:xfrm>
            <a:off x="4493520" y="5899240"/>
            <a:ext cx="4392488" cy="324000"/>
          </a:xfrm>
          <a:prstGeom prst="rect">
            <a:avLst/>
          </a:prstGeom>
          <a:solidFill>
            <a:schemeClr val="accent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olSlant"/>
          </a:sp3d>
        </p:spPr>
        <p:txBody>
          <a:bodyPr anchor="ctr"/>
          <a:lstStyle/>
          <a:p>
            <a:pPr fontAlgn="auto">
              <a:spcBef>
                <a:spcPts val="0"/>
              </a:spcBef>
              <a:spcAft>
                <a:spcPts val="0"/>
              </a:spcAft>
              <a:defRPr/>
            </a:pPr>
            <a:r>
              <a:rPr kumimoji="0" lang="ja-JP" altLang="en-US" sz="1600" b="1" kern="0" dirty="0">
                <a:solidFill>
                  <a:sysClr val="window" lastClr="FFFFFF"/>
                </a:solidFill>
                <a:latin typeface="Meiryo UI" panose="020B0604030504040204" pitchFamily="50" charset="-128"/>
                <a:ea typeface="Meiryo UI" panose="020B0604030504040204" pitchFamily="50" charset="-128"/>
                <a:cs typeface="Meiryo UI" panose="020B0604030504040204" pitchFamily="50" charset="-128"/>
              </a:rPr>
              <a:t>６．地方公共団体、独法、事業者における</a:t>
            </a:r>
            <a:r>
              <a:rPr lang="ja-JP" altLang="en-US" sz="1600" b="1" kern="0" dirty="0">
                <a:solidFill>
                  <a:sysClr val="window" lastClr="FFFFFF"/>
                </a:solidFill>
                <a:latin typeface="Meiryo UI" panose="020B0604030504040204" pitchFamily="50" charset="-128"/>
                <a:ea typeface="Meiryo UI" panose="020B0604030504040204" pitchFamily="50" charset="-128"/>
                <a:cs typeface="Meiryo UI" panose="020B0604030504040204" pitchFamily="50" charset="-128"/>
              </a:rPr>
              <a:t>取組</a:t>
            </a:r>
          </a:p>
        </p:txBody>
      </p:sp>
      <p:sp>
        <p:nvSpPr>
          <p:cNvPr id="38" name="角丸四角形 37"/>
          <p:cNvSpPr/>
          <p:nvPr/>
        </p:nvSpPr>
        <p:spPr>
          <a:xfrm>
            <a:off x="80519" y="912740"/>
            <a:ext cx="9740167" cy="676257"/>
          </a:xfrm>
          <a:prstGeom prst="roundRect">
            <a:avLst>
              <a:gd name="adj" fmla="val 5644"/>
            </a:avLst>
          </a:prstGeom>
          <a:gradFill>
            <a:gsLst>
              <a:gs pos="100000">
                <a:srgbClr val="92D050"/>
              </a:gs>
              <a:gs pos="0">
                <a:schemeClr val="bg1"/>
              </a:gs>
            </a:gsLst>
            <a:lin ang="5400000" scaled="1"/>
          </a:gradFill>
          <a:ln w="9525" cap="flat" cmpd="sng" algn="ctr">
            <a:solidFill>
              <a:srgbClr val="92D050"/>
            </a:solidFill>
            <a:prstDash val="solid"/>
          </a:ln>
          <a:effectLst/>
        </p:spPr>
        <p:txBody>
          <a:bodyPr lIns="72000"/>
          <a:lstStyle/>
          <a:p>
            <a:pPr fontAlgn="auto">
              <a:spcBef>
                <a:spcPts val="0"/>
              </a:spcBef>
              <a:spcAft>
                <a:spcPts val="0"/>
              </a:spcAft>
              <a:defRPr/>
            </a:pP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平成</a:t>
            </a:r>
            <a:r>
              <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28</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年</a:t>
            </a:r>
            <a:r>
              <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12</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月</a:t>
            </a:r>
            <a:r>
              <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14</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日に公布・施行された「官民データ活用推進基本法」において、国、地方公共団体、事業者が保有する官民データの容易な利用等について規定された。本文書は、これまでの取組を踏まえ、オープンデータ・バイ・デザイン</a:t>
            </a:r>
            <a:r>
              <a:rPr kumimoji="0" lang="ja-JP" altLang="en-US" sz="1200" kern="0" baseline="3000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（注１）</a:t>
            </a:r>
            <a:r>
              <a:rPr kumimoji="0" lang="ja-JP" altLang="en-US"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の考えに基づき、国、地方公共団体、事業者が公共データの公開及び活用に取り組む上での基本方針をまとめたものである。</a:t>
            </a:r>
            <a:endParaRPr kumimoji="0" lang="en-US" altLang="ja-JP" sz="12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9" name="正方形/長方形 38"/>
          <p:cNvSpPr/>
          <p:nvPr/>
        </p:nvSpPr>
        <p:spPr>
          <a:xfrm>
            <a:off x="90579" y="647758"/>
            <a:ext cx="2170693" cy="324000"/>
          </a:xfrm>
          <a:prstGeom prst="rect">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olSlant"/>
          </a:sp3d>
        </p:spPr>
        <p:txBody>
          <a:bodyPr anchor="ctr"/>
          <a:lstStyle/>
          <a:p>
            <a:pPr fontAlgn="auto">
              <a:spcBef>
                <a:spcPts val="0"/>
              </a:spcBef>
              <a:spcAft>
                <a:spcPts val="0"/>
              </a:spcAft>
              <a:defRPr/>
            </a:pPr>
            <a:r>
              <a:rPr lang="ja-JP" altLang="en-US" sz="1600" b="1" kern="0" dirty="0">
                <a:solidFill>
                  <a:sysClr val="window" lastClr="FFFFFF"/>
                </a:solidFill>
                <a:latin typeface="Meiryo UI" panose="020B0604030504040204" pitchFamily="50" charset="-128"/>
                <a:ea typeface="Meiryo UI" panose="020B0604030504040204" pitchFamily="50" charset="-128"/>
                <a:cs typeface="Meiryo UI" panose="020B0604030504040204" pitchFamily="50" charset="-128"/>
              </a:rPr>
              <a:t>本基本指針の位置づけ</a:t>
            </a:r>
          </a:p>
        </p:txBody>
      </p:sp>
      <p:sp>
        <p:nvSpPr>
          <p:cNvPr id="40" name="テキスト ボックス 39"/>
          <p:cNvSpPr txBox="1"/>
          <p:nvPr/>
        </p:nvSpPr>
        <p:spPr>
          <a:xfrm>
            <a:off x="48186" y="7267959"/>
            <a:ext cx="6965614" cy="338554"/>
          </a:xfrm>
          <a:prstGeom prst="rect">
            <a:avLst/>
          </a:prstGeom>
          <a:noFill/>
        </p:spPr>
        <p:txBody>
          <a:bodyPr wrap="square" rtlCol="0">
            <a:spAutoFit/>
          </a:bodyPr>
          <a:lstStyle/>
          <a:p>
            <a:r>
              <a:rPr kumimoji="1" lang="ja-JP" altLang="en-US" sz="800" dirty="0"/>
              <a:t>（注１）公共データについて、オープンデータを前提として情報システムや業務プロセス全体の企画、整備及び運用を行うこと。</a:t>
            </a:r>
            <a:endParaRPr kumimoji="1" lang="en-US" altLang="ja-JP" sz="800" dirty="0"/>
          </a:p>
          <a:p>
            <a:r>
              <a:rPr kumimoji="1" lang="ja-JP" altLang="en-US" sz="800" dirty="0"/>
              <a:t>（注２）特定のソフトウェア機能に限定されず共通で利用できるフォーマット（</a:t>
            </a:r>
            <a:r>
              <a:rPr kumimoji="1" lang="en-US" altLang="ja-JP" sz="800" dirty="0"/>
              <a:t>CSV</a:t>
            </a:r>
            <a:r>
              <a:rPr kumimoji="1" lang="ja-JP" altLang="en-US" sz="800" dirty="0" err="1"/>
              <a:t>、</a:t>
            </a:r>
            <a:r>
              <a:rPr kumimoji="1" lang="en-US" altLang="ja-JP" sz="800" dirty="0"/>
              <a:t>XML</a:t>
            </a:r>
            <a:r>
              <a:rPr kumimoji="1" lang="ja-JP" altLang="en-US" sz="800" dirty="0"/>
              <a:t>）。</a:t>
            </a:r>
            <a:endParaRPr kumimoji="1" lang="en-US" altLang="ja-JP" sz="800" dirty="0"/>
          </a:p>
        </p:txBody>
      </p:sp>
    </p:spTree>
    <p:extLst>
      <p:ext uri="{BB962C8B-B14F-4D97-AF65-F5344CB8AC3E}">
        <p14:creationId xmlns:p14="http://schemas.microsoft.com/office/powerpoint/2010/main" val="1943372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p:cNvSpPr txBox="1"/>
          <p:nvPr/>
        </p:nvSpPr>
        <p:spPr>
          <a:xfrm>
            <a:off x="952271" y="50523"/>
            <a:ext cx="8104734" cy="49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lvl1pPr algn="ctr" fontAlgn="base">
              <a:spcBef>
                <a:spcPct val="0"/>
              </a:spcBef>
              <a:spcAft>
                <a:spcPct val="0"/>
              </a:spcAft>
              <a:defRPr kumimoji="1" sz="2000">
                <a:latin typeface="Meiryo UI" panose="020B0604030504040204" pitchFamily="50" charset="-128"/>
                <a:ea typeface="Meiryo UI" panose="020B0604030504040204" pitchFamily="50" charset="-128"/>
                <a:cs typeface="Meiryo UI" panose="020B0604030504040204" pitchFamily="50" charset="-128"/>
              </a:defRPr>
            </a:lvl1pPr>
            <a:lvl2pPr algn="ctr" fontAlgn="base">
              <a:spcBef>
                <a:spcPct val="0"/>
              </a:spcBef>
              <a:spcAft>
                <a:spcPct val="0"/>
              </a:spcAft>
              <a:defRPr kumimoji="1" sz="4062">
                <a:latin typeface="Calibri" pitchFamily="34" charset="0"/>
                <a:ea typeface="ＭＳ Ｐゴシック" charset="-128"/>
              </a:defRPr>
            </a:lvl2pPr>
            <a:lvl3pPr algn="ctr" fontAlgn="base">
              <a:spcBef>
                <a:spcPct val="0"/>
              </a:spcBef>
              <a:spcAft>
                <a:spcPct val="0"/>
              </a:spcAft>
              <a:defRPr kumimoji="1" sz="4062">
                <a:latin typeface="Calibri" pitchFamily="34" charset="0"/>
                <a:ea typeface="ＭＳ Ｐゴシック" charset="-128"/>
              </a:defRPr>
            </a:lvl3pPr>
            <a:lvl4pPr algn="ctr" fontAlgn="base">
              <a:spcBef>
                <a:spcPct val="0"/>
              </a:spcBef>
              <a:spcAft>
                <a:spcPct val="0"/>
              </a:spcAft>
              <a:defRPr kumimoji="1" sz="4062">
                <a:latin typeface="Calibri" pitchFamily="34" charset="0"/>
                <a:ea typeface="ＭＳ Ｐゴシック" charset="-128"/>
              </a:defRPr>
            </a:lvl4pPr>
            <a:lvl5pPr algn="ctr" fontAlgn="base">
              <a:spcBef>
                <a:spcPct val="0"/>
              </a:spcBef>
              <a:spcAft>
                <a:spcPct val="0"/>
              </a:spcAft>
              <a:defRPr kumimoji="1" sz="4062">
                <a:latin typeface="Calibri" pitchFamily="34" charset="0"/>
                <a:ea typeface="ＭＳ Ｐゴシック" charset="-128"/>
              </a:defRPr>
            </a:lvl5pPr>
            <a:lvl6pPr marL="421884" algn="ctr" fontAlgn="base">
              <a:spcBef>
                <a:spcPct val="0"/>
              </a:spcBef>
              <a:spcAft>
                <a:spcPct val="0"/>
              </a:spcAft>
              <a:defRPr kumimoji="1" sz="4062">
                <a:latin typeface="Calibri" pitchFamily="34" charset="0"/>
                <a:ea typeface="ＭＳ Ｐゴシック" charset="-128"/>
              </a:defRPr>
            </a:lvl6pPr>
            <a:lvl7pPr marL="843772" algn="ctr" fontAlgn="base">
              <a:spcBef>
                <a:spcPct val="0"/>
              </a:spcBef>
              <a:spcAft>
                <a:spcPct val="0"/>
              </a:spcAft>
              <a:defRPr kumimoji="1" sz="4062">
                <a:latin typeface="Calibri" pitchFamily="34" charset="0"/>
                <a:ea typeface="ＭＳ Ｐゴシック" charset="-128"/>
              </a:defRPr>
            </a:lvl7pPr>
            <a:lvl8pPr marL="1265656" algn="ctr" fontAlgn="base">
              <a:spcBef>
                <a:spcPct val="0"/>
              </a:spcBef>
              <a:spcAft>
                <a:spcPct val="0"/>
              </a:spcAft>
              <a:defRPr kumimoji="1" sz="4062">
                <a:latin typeface="Calibri" pitchFamily="34" charset="0"/>
                <a:ea typeface="ＭＳ Ｐゴシック" charset="-128"/>
              </a:defRPr>
            </a:lvl8pPr>
            <a:lvl9pPr marL="1687542" algn="ctr" fontAlgn="base">
              <a:spcBef>
                <a:spcPct val="0"/>
              </a:spcBef>
              <a:spcAft>
                <a:spcPct val="0"/>
              </a:spcAft>
              <a:defRPr kumimoji="1" sz="4062">
                <a:latin typeface="Calibri" pitchFamily="34" charset="0"/>
                <a:ea typeface="ＭＳ Ｐゴシック" charset="-128"/>
              </a:defRPr>
            </a:lvl9pPr>
          </a:lstStyle>
          <a:p>
            <a:r>
              <a:rPr lang="ja-JP" altLang="en-US" b="1" dirty="0">
                <a:solidFill>
                  <a:schemeClr val="tx1">
                    <a:lumMod val="75000"/>
                    <a:lumOff val="25000"/>
                  </a:schemeClr>
                </a:solidFill>
              </a:rPr>
              <a:t>オープンデータ基本指針の改正概要</a:t>
            </a:r>
            <a:endParaRPr lang="en-US" altLang="ja-JP" b="1" dirty="0">
              <a:solidFill>
                <a:schemeClr val="tx1">
                  <a:lumMod val="75000"/>
                  <a:lumOff val="25000"/>
                </a:schemeClr>
              </a:solidFill>
            </a:endParaRPr>
          </a:p>
          <a:p>
            <a:r>
              <a:rPr lang="ja-JP" altLang="en-US" sz="1400" dirty="0"/>
              <a:t>（令和３年６月</a:t>
            </a:r>
            <a:r>
              <a:rPr lang="en-US" altLang="ja-JP" sz="1400" dirty="0"/>
              <a:t>15</a:t>
            </a:r>
            <a:r>
              <a:rPr lang="ja-JP" altLang="en-US" sz="1400" dirty="0"/>
              <a:t>日高度情報通信ネットワーク社会推進戦略本部・官民データ活用推進戦略会議決定）</a:t>
            </a:r>
            <a:endParaRPr lang="ja-JP" altLang="en-US" sz="1400" b="1" dirty="0">
              <a:solidFill>
                <a:schemeClr val="tx1">
                  <a:lumMod val="75000"/>
                  <a:lumOff val="25000"/>
                </a:schemeClr>
              </a:solidFill>
            </a:endParaRPr>
          </a:p>
        </p:txBody>
      </p:sp>
      <p:grpSp>
        <p:nvGrpSpPr>
          <p:cNvPr id="18" name="正方形/長方形 5"/>
          <p:cNvGrpSpPr>
            <a:grpSpLocks/>
          </p:cNvGrpSpPr>
          <p:nvPr/>
        </p:nvGrpSpPr>
        <p:grpSpPr bwMode="auto">
          <a:xfrm>
            <a:off x="9145" y="531812"/>
            <a:ext cx="9906000" cy="177800"/>
            <a:chOff x="-4" y="276"/>
            <a:chExt cx="5764" cy="112"/>
          </a:xfrm>
        </p:grpSpPr>
        <p:pic>
          <p:nvPicPr>
            <p:cNvPr id="19" name="正方形/長方形 5"/>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844116" fontAlgn="base">
                <a:spcBef>
                  <a:spcPct val="0"/>
                </a:spcBef>
                <a:spcAft>
                  <a:spcPct val="0"/>
                </a:spcAft>
                <a:defRPr/>
              </a:pPr>
              <a:endParaRPr lang="ja-JP" altLang="en-US" sz="1939" b="0" dirty="0">
                <a:solidFill>
                  <a:srgbClr val="000000"/>
                </a:solidFill>
                <a:effectLst>
                  <a:outerShdw blurRad="38100" dist="38100" dir="2700000" algn="tl">
                    <a:srgbClr val="C0C0C0"/>
                  </a:outerShdw>
                </a:effectLst>
                <a:latin typeface="Century Gothic" panose="020B0502020202020204" pitchFamily="34" charset="0"/>
                <a:ea typeface="メイリオ" panose="020B0604030504040204" pitchFamily="50" charset="-128"/>
              </a:endParaRPr>
            </a:p>
          </p:txBody>
        </p:sp>
      </p:grpSp>
      <p:sp>
        <p:nvSpPr>
          <p:cNvPr id="21" name="正方形/長方形 20"/>
          <p:cNvSpPr/>
          <p:nvPr/>
        </p:nvSpPr>
        <p:spPr>
          <a:xfrm>
            <a:off x="79248" y="929579"/>
            <a:ext cx="9681792" cy="2581717"/>
          </a:xfrm>
          <a:prstGeom prst="rect">
            <a:avLst/>
          </a:prstGeom>
          <a:solidFill>
            <a:schemeClr val="bg1"/>
          </a:solidFill>
          <a:ln w="25400">
            <a:noFill/>
          </a:ln>
        </p:spPr>
        <p:txBody>
          <a:bodyPr wrap="square" lIns="36000" tIns="36000" rIns="36000" bIns="36000" rtlCol="0" anchor="ctr" anchorCtr="1">
            <a:noAutofit/>
          </a:bodyPr>
          <a:lstStyle/>
          <a:p>
            <a:pPr marL="357764" indent="-285761">
              <a:spcAft>
                <a:spcPts val="1200"/>
              </a:spcAft>
              <a:buFont typeface="Meiryo UI" panose="020B0604030504040204" pitchFamily="50" charset="-128"/>
              <a:buChar char="○"/>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u="sng"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オープンデータ基本指針</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400" baseline="300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については、官民データ活用推進基本法（平成</a:t>
            </a:r>
            <a:r>
              <a:rPr lang="en-US" altLang="ja-JP"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28</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年法律第</a:t>
            </a:r>
            <a:r>
              <a:rPr lang="en-US" altLang="ja-JP"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103</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号）を踏まえ、オープンデータ・バイ・デザインの考えに基づき、</a:t>
            </a:r>
            <a:r>
              <a:rPr lang="ja-JP" altLang="en-US" sz="1400" b="1" u="sng"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国・地方公共団体・事業者が公共データの公開及び活用に取り組む上での基本方針</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を定めたもの。</a:t>
            </a:r>
            <a:br>
              <a:rPr lang="en-US" altLang="ja-JP"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b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　平成</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29</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年</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5</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月</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30</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日　高度情報通信ネットワーク社会推進戦略本部・官民データ活用推進戦略会議決定</a:t>
            </a:r>
            <a:endPar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endParaRPr>
          </a:p>
          <a:p>
            <a:pPr marL="360014" indent="-288011">
              <a:buFont typeface="Meiryo UI" panose="020B0604030504040204" pitchFamily="50" charset="-128"/>
              <a:buChar char="○"/>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同指針にはオープンデータ・バイ・デザイン</a:t>
            </a:r>
            <a:r>
              <a:rPr lang="en-US" altLang="ja-JP" sz="1400" baseline="300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の推進が謳われるとともに、行政保有データについては原則公開とされ、利活用推進の観点からは機械判読性の要件がオープンデータの定義として存在するが、①「原則公開」としか謳っておらず、特にニーズの高いデータであっても具体的な公開内容、方策に係る説明が欠如、②「機械判読性」についても「原則」にとどまり、５つ星</a:t>
            </a:r>
            <a:r>
              <a:rPr lang="en-US" altLang="ja-JP" sz="1400" baseline="300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を参考にするとの努力義務となっている。そこで、</a:t>
            </a:r>
            <a:r>
              <a:rPr lang="ja-JP" altLang="en-US" sz="1400" b="1" u="sng"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利用ニーズの高いデータの公開促進</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と</a:t>
            </a:r>
            <a:r>
              <a:rPr lang="ja-JP" altLang="en-US" sz="1400" b="1" u="sng"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公開データの機械判読性を強化</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するため、以下の通り同指針を改正する。</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endParaRPr>
          </a:p>
          <a:p>
            <a:pPr marL="72003"/>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２　公共データについて、オープンデータを前提として情報システムや業務プロセス全体の企、整備及び運用を行うこと。</a:t>
            </a:r>
            <a:endPar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endParaRPr>
          </a:p>
          <a:p>
            <a:pPr marL="72003"/>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３　</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Web</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の創設者</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Tim Berners-Lee</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が提唱した５段階の指標で、ファイル形式に関わらず二次利用が可能なライセンスを満たす場合は第１段階、機械判読性の比較的高い</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csv</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形式は第３段階とさ　　　　</a:t>
            </a:r>
            <a:endPar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endParaRPr>
          </a:p>
          <a:p>
            <a:pPr marL="72003"/>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　　　　　　　 れている（</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hlinkClick r:id="rId3"/>
              </a:rPr>
              <a:t>http://5stardata.info/ja/</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endParaRPr>
          </a:p>
          <a:p>
            <a:pPr marL="72003">
              <a:spcAft>
                <a:spcPts val="1200"/>
              </a:spcAft>
            </a:pPr>
            <a:endPar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endParaRPr>
          </a:p>
          <a:p>
            <a:pPr marL="360014" indent="-288011">
              <a:spcAft>
                <a:spcPts val="1200"/>
              </a:spcAft>
              <a:buFont typeface="Meiryo UI" panose="020B0604030504040204" pitchFamily="50" charset="-128"/>
              <a:buChar char="○"/>
            </a:pP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3" name="正方形/長方形 22"/>
          <p:cNvSpPr/>
          <p:nvPr/>
        </p:nvSpPr>
        <p:spPr>
          <a:xfrm>
            <a:off x="564895" y="3292192"/>
            <a:ext cx="9228359" cy="1654119"/>
          </a:xfrm>
          <a:prstGeom prst="rect">
            <a:avLst/>
          </a:prstGeom>
          <a:solidFill>
            <a:schemeClr val="bg1"/>
          </a:solidFill>
          <a:ln w="19050">
            <a:solidFill>
              <a:schemeClr val="tx1">
                <a:lumMod val="50000"/>
                <a:lumOff val="50000"/>
              </a:schemeClr>
            </a:solidFill>
          </a:ln>
        </p:spPr>
        <p:txBody>
          <a:bodyPr wrap="square" lIns="72000" tIns="72000" rIns="72000" bIns="72000" rtlCol="0" anchor="ctr" anchorCtr="0">
            <a:noAutofit/>
          </a:bodyPr>
          <a:lstStyle/>
          <a:p>
            <a:pPr marL="72003">
              <a:spcAft>
                <a:spcPts val="600"/>
              </a:spcAft>
            </a:pPr>
            <a:r>
              <a:rPr lang="ja-JP" altLang="en-US" sz="1400" b="1" u="heavy"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「各府省庁にしか提供できないデータ」、「様々な分野での基礎資料となり得る信頼性の高いデータ 」、または「リアルタイム性を有するデータ 」等の有用なデータの公開推進を規定　</a:t>
            </a:r>
            <a:r>
              <a:rPr lang="en-US" altLang="ja-JP" sz="1400" b="1" u="heavy"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u="heavy"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データ公開促進に係る新規追加</a:t>
            </a:r>
            <a:r>
              <a:rPr lang="en-US" altLang="ja-JP" sz="1400" b="1" u="heavy"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a:t>
            </a:r>
          </a:p>
          <a:p>
            <a:pPr marL="72003">
              <a:spcAft>
                <a:spcPts val="600"/>
              </a:spcAft>
            </a:pPr>
            <a:r>
              <a:rPr lang="ja-JP" altLang="en-US" sz="1200" dirty="0">
                <a:solidFill>
                  <a:schemeClr val="tx1">
                    <a:lumMod val="75000"/>
                    <a:lumOff val="25000"/>
                  </a:schemeClr>
                </a:solidFill>
                <a:latin typeface="Meiryo UI" panose="020B0604030504040204" pitchFamily="50" charset="-128"/>
                <a:ea typeface="Meiryo UI" panose="020B0604030504040204" pitchFamily="50" charset="-128"/>
              </a:rPr>
              <a:t>　行政保有データの公開に関しては「原則公開」としか謳っておらず、ニーズの高いデータに関しても具体的な公開内容、方策に係る説明が欠如していたところ、</a:t>
            </a:r>
            <a:r>
              <a:rPr lang="ja-JP" altLang="en-US" sz="1200" u="sng" dirty="0">
                <a:solidFill>
                  <a:srgbClr val="C00000"/>
                </a:solidFill>
                <a:latin typeface="Meiryo UI" panose="020B0604030504040204" pitchFamily="50" charset="-128"/>
                <a:ea typeface="Meiryo UI" panose="020B0604030504040204" pitchFamily="50" charset="-128"/>
              </a:rPr>
              <a:t>「各府省庁にしか提供できないデータ」、「様々な分野での基礎資料となり得る信頼性の高いデータ 」、または「リアルタイム性を有するデータ 」等の有用なデータについては積極的な公開を図る</a:t>
            </a:r>
            <a:r>
              <a:rPr lang="ja-JP" altLang="en-US" sz="1200" dirty="0">
                <a:solidFill>
                  <a:schemeClr val="tx1">
                    <a:lumMod val="75000"/>
                    <a:lumOff val="25000"/>
                  </a:schemeClr>
                </a:solidFill>
                <a:latin typeface="Meiryo UI" panose="020B0604030504040204" pitchFamily="50" charset="-128"/>
                <a:ea typeface="Meiryo UI" panose="020B0604030504040204" pitchFamily="50" charset="-128"/>
              </a:rPr>
              <a:t>こととした。これにより、利用ニーズの高い行政保有データのオープンデータ化促進と、更なる利活用促進を図ることとする。</a:t>
            </a:r>
            <a:endParaRPr lang="en-US" altLang="ja-JP" sz="1200" dirty="0">
              <a:solidFill>
                <a:schemeClr val="tx1">
                  <a:lumMod val="75000"/>
                  <a:lumOff val="25000"/>
                </a:schemeClr>
              </a:solidFill>
              <a:latin typeface="Meiryo UI" panose="020B0604030504040204" pitchFamily="50" charset="-128"/>
              <a:ea typeface="Meiryo UI" panose="020B0604030504040204" pitchFamily="50" charset="-128"/>
            </a:endParaRPr>
          </a:p>
          <a:p>
            <a:pPr marL="72003">
              <a:spcAft>
                <a:spcPts val="600"/>
              </a:spcAft>
            </a:pPr>
            <a:endParaRPr lang="en-US" altLang="ja-JP" sz="1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4" name="正方形/長方形 23"/>
          <p:cNvSpPr/>
          <p:nvPr/>
        </p:nvSpPr>
        <p:spPr>
          <a:xfrm>
            <a:off x="108707" y="3292192"/>
            <a:ext cx="383715" cy="1654119"/>
          </a:xfrm>
          <a:prstGeom prst="rect">
            <a:avLst/>
          </a:prstGeom>
          <a:ln w="28575"/>
        </p:spPr>
        <p:style>
          <a:lnRef idx="1">
            <a:schemeClr val="accent1"/>
          </a:lnRef>
          <a:fillRef idx="2">
            <a:schemeClr val="accent1"/>
          </a:fillRef>
          <a:effectRef idx="1">
            <a:schemeClr val="accent1"/>
          </a:effectRef>
          <a:fontRef idx="minor">
            <a:schemeClr val="dk1"/>
          </a:fontRef>
        </p:style>
        <p:txBody>
          <a:bodyPr vert="eaVert" wrap="square" lIns="36000" tIns="36000" rIns="36000" bIns="36000" rtlCol="0" anchor="ctr" anchorCtr="0">
            <a:noAutofit/>
          </a:bodyPr>
          <a:lstStyle/>
          <a:p>
            <a:pPr marL="72003" algn="ctr">
              <a:spcAft>
                <a:spcPts val="900"/>
              </a:spcAft>
            </a:pPr>
            <a:r>
              <a:rPr lang="ja-JP" altLang="en-US" sz="1400" b="1"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改正内容①</a:t>
            </a:r>
            <a:endParaRPr lang="en-US" altLang="ja-JP" sz="1400" b="1"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正方形/長方形 26"/>
          <p:cNvSpPr/>
          <p:nvPr/>
        </p:nvSpPr>
        <p:spPr>
          <a:xfrm>
            <a:off x="570156" y="5106205"/>
            <a:ext cx="9223098" cy="2054113"/>
          </a:xfrm>
          <a:prstGeom prst="rect">
            <a:avLst/>
          </a:prstGeom>
          <a:solidFill>
            <a:schemeClr val="bg1"/>
          </a:solidFill>
          <a:ln w="19050">
            <a:solidFill>
              <a:schemeClr val="tx1">
                <a:lumMod val="50000"/>
                <a:lumOff val="50000"/>
              </a:schemeClr>
            </a:solidFill>
          </a:ln>
        </p:spPr>
        <p:txBody>
          <a:bodyPr wrap="square" lIns="72000" tIns="72000" rIns="72000" bIns="72000" rtlCol="0" anchor="ctr" anchorCtr="0">
            <a:noAutofit/>
          </a:bodyPr>
          <a:lstStyle/>
          <a:p>
            <a:pPr marL="72003">
              <a:spcAft>
                <a:spcPts val="600"/>
              </a:spcAft>
            </a:pPr>
            <a:r>
              <a:rPr lang="ja-JP" altLang="en-US" sz="1400" b="1" u="heavy"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オープンデータの機械判読性について規定　</a:t>
            </a:r>
            <a:r>
              <a:rPr lang="en-US" altLang="ja-JP" sz="1400" b="1" u="heavy"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u="heavy"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データの質の向上に係る新規追加</a:t>
            </a:r>
            <a:r>
              <a:rPr lang="en-US" altLang="ja-JP" sz="1400" b="1" u="heavy"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a:t>
            </a:r>
          </a:p>
          <a:p>
            <a:pPr marL="72003">
              <a:spcAft>
                <a:spcPts val="600"/>
              </a:spcAft>
            </a:pPr>
            <a:r>
              <a:rPr lang="ja-JP" altLang="en-US" sz="1200" dirty="0">
                <a:solidFill>
                  <a:schemeClr val="tx1">
                    <a:lumMod val="75000"/>
                    <a:lumOff val="25000"/>
                  </a:schemeClr>
                </a:solidFill>
                <a:latin typeface="Meiryo UI" panose="020B0604030504040204" pitchFamily="50" charset="-128"/>
                <a:ea typeface="Meiryo UI" panose="020B0604030504040204" pitchFamily="50" charset="-128"/>
              </a:rPr>
              <a:t>　これまで「機械判読性」についても、「原則」にとどまっており、</a:t>
            </a:r>
            <a:r>
              <a:rPr lang="en-US" altLang="ja-JP" sz="1200" dirty="0">
                <a:solidFill>
                  <a:schemeClr val="tx1">
                    <a:lumMod val="75000"/>
                    <a:lumOff val="25000"/>
                  </a:schemeClr>
                </a:solidFill>
                <a:latin typeface="Meiryo UI" panose="020B0604030504040204" pitchFamily="50" charset="-128"/>
                <a:ea typeface="Meiryo UI" panose="020B0604030504040204" pitchFamily="50" charset="-128"/>
              </a:rPr>
              <a:t>5</a:t>
            </a:r>
            <a:r>
              <a:rPr lang="ja-JP" altLang="en-US" sz="1200" dirty="0">
                <a:solidFill>
                  <a:schemeClr val="tx1">
                    <a:lumMod val="75000"/>
                    <a:lumOff val="25000"/>
                  </a:schemeClr>
                </a:solidFill>
                <a:latin typeface="Meiryo UI" panose="020B0604030504040204" pitchFamily="50" charset="-128"/>
                <a:ea typeface="Meiryo UI" panose="020B0604030504040204" pitchFamily="50" charset="-128"/>
              </a:rPr>
              <a:t>つ星を参考にするとの努力義務となっていたところを、</a:t>
            </a:r>
            <a:r>
              <a:rPr lang="ja-JP" altLang="en-US" sz="1200" u="sng" dirty="0">
                <a:solidFill>
                  <a:srgbClr val="C00000"/>
                </a:solidFill>
                <a:latin typeface="Meiryo UI" panose="020B0604030504040204" pitchFamily="50" charset="-128"/>
                <a:ea typeface="Meiryo UI" panose="020B0604030504040204" pitchFamily="50" charset="-128"/>
              </a:rPr>
              <a:t>構造化しやすいデータ</a:t>
            </a:r>
            <a:r>
              <a:rPr lang="en-US" altLang="ja-JP" sz="1200" u="sng" baseline="30000" dirty="0">
                <a:solidFill>
                  <a:srgbClr val="C00000"/>
                </a:solidFill>
                <a:latin typeface="Meiryo UI" panose="020B0604030504040204" pitchFamily="50" charset="-128"/>
                <a:ea typeface="Meiryo UI" panose="020B0604030504040204" pitchFamily="50" charset="-128"/>
              </a:rPr>
              <a:t>※4</a:t>
            </a:r>
            <a:r>
              <a:rPr lang="ja-JP" altLang="en-US" sz="1200" u="sng" dirty="0">
                <a:solidFill>
                  <a:srgbClr val="C00000"/>
                </a:solidFill>
                <a:latin typeface="Meiryo UI" panose="020B0604030504040204" pitchFamily="50" charset="-128"/>
                <a:ea typeface="Meiryo UI" panose="020B0604030504040204" pitchFamily="50" charset="-128"/>
              </a:rPr>
              <a:t>の「３つ星</a:t>
            </a:r>
            <a:r>
              <a:rPr lang="en-US" altLang="ja-JP" sz="1200" u="sng" baseline="30000" dirty="0">
                <a:solidFill>
                  <a:srgbClr val="C00000"/>
                </a:solidFill>
                <a:latin typeface="Meiryo UI" panose="020B0604030504040204" pitchFamily="50" charset="-128"/>
                <a:ea typeface="Meiryo UI" panose="020B0604030504040204" pitchFamily="50" charset="-128"/>
              </a:rPr>
              <a:t>※5</a:t>
            </a:r>
            <a:r>
              <a:rPr lang="ja-JP" altLang="en-US" sz="1200" u="sng" dirty="0">
                <a:solidFill>
                  <a:srgbClr val="C00000"/>
                </a:solidFill>
                <a:latin typeface="Meiryo UI" panose="020B0604030504040204" pitchFamily="50" charset="-128"/>
                <a:ea typeface="Meiryo UI" panose="020B0604030504040204" pitchFamily="50" charset="-128"/>
              </a:rPr>
              <a:t> （</a:t>
            </a:r>
            <a:r>
              <a:rPr lang="en-US" altLang="ja-JP" sz="1200" u="sng" dirty="0">
                <a:solidFill>
                  <a:srgbClr val="C00000"/>
                </a:solidFill>
                <a:latin typeface="Meiryo UI" panose="020B0604030504040204" pitchFamily="50" charset="-128"/>
                <a:ea typeface="Meiryo UI" panose="020B0604030504040204" pitchFamily="50" charset="-128"/>
              </a:rPr>
              <a:t>CSV</a:t>
            </a:r>
            <a:r>
              <a:rPr lang="ja-JP" altLang="en-US" sz="1200" u="sng" dirty="0">
                <a:solidFill>
                  <a:srgbClr val="C00000"/>
                </a:solidFill>
                <a:latin typeface="Meiryo UI" panose="020B0604030504040204" pitchFamily="50" charset="-128"/>
                <a:ea typeface="Meiryo UI" panose="020B0604030504040204" pitchFamily="50" charset="-128"/>
              </a:rPr>
              <a:t>や</a:t>
            </a:r>
            <a:r>
              <a:rPr lang="en-US" altLang="ja-JP" sz="1200" u="sng" dirty="0">
                <a:solidFill>
                  <a:srgbClr val="C00000"/>
                </a:solidFill>
                <a:latin typeface="Meiryo UI" panose="020B0604030504040204" pitchFamily="50" charset="-128"/>
                <a:ea typeface="Meiryo UI" panose="020B0604030504040204" pitchFamily="50" charset="-128"/>
              </a:rPr>
              <a:t>XML</a:t>
            </a:r>
            <a:r>
              <a:rPr lang="ja-JP" altLang="en-US" sz="1200" u="sng" dirty="0">
                <a:solidFill>
                  <a:srgbClr val="C00000"/>
                </a:solidFill>
                <a:latin typeface="Meiryo UI" panose="020B0604030504040204" pitchFamily="50" charset="-128"/>
                <a:ea typeface="Meiryo UI" panose="020B0604030504040204" pitchFamily="50" charset="-128"/>
              </a:rPr>
              <a:t>等のフォーマット）」以上での公開を原則</a:t>
            </a:r>
            <a:r>
              <a:rPr lang="ja-JP" altLang="en-US" sz="1200" dirty="0">
                <a:solidFill>
                  <a:schemeClr val="tx1">
                    <a:lumMod val="75000"/>
                    <a:lumOff val="25000"/>
                  </a:schemeClr>
                </a:solidFill>
                <a:latin typeface="Meiryo UI" panose="020B0604030504040204" pitchFamily="50" charset="-128"/>
                <a:ea typeface="Meiryo UI" panose="020B0604030504040204" pitchFamily="50" charset="-128"/>
              </a:rPr>
              <a:t>とした。これにより、事業者が利用しやすいデータ形式での公開を促進する。</a:t>
            </a:r>
            <a:endParaRPr lang="en-US" altLang="ja-JP" sz="1200" dirty="0">
              <a:solidFill>
                <a:schemeClr val="tx1">
                  <a:lumMod val="75000"/>
                  <a:lumOff val="25000"/>
                </a:schemeClr>
              </a:solidFill>
              <a:latin typeface="Meiryo UI" panose="020B0604030504040204" pitchFamily="50" charset="-128"/>
              <a:ea typeface="Meiryo UI" panose="020B0604030504040204" pitchFamily="50" charset="-128"/>
            </a:endParaRPr>
          </a:p>
          <a:p>
            <a:pPr marL="72003">
              <a:spcAft>
                <a:spcPts val="600"/>
              </a:spcAft>
            </a:pPr>
            <a:r>
              <a:rPr lang="ja-JP" altLang="en-US" sz="1200" dirty="0">
                <a:solidFill>
                  <a:schemeClr val="tx1">
                    <a:lumMod val="75000"/>
                    <a:lumOff val="25000"/>
                  </a:schemeClr>
                </a:solidFill>
                <a:latin typeface="Meiryo UI" panose="020B0604030504040204" pitchFamily="50" charset="-128"/>
                <a:ea typeface="Meiryo UI" panose="020B0604030504040204" pitchFamily="50" charset="-128"/>
              </a:rPr>
              <a:t>　また、</a:t>
            </a:r>
            <a:r>
              <a:rPr lang="ja-JP" altLang="en-US" sz="1200" dirty="0">
                <a:latin typeface="Meiryo UI" panose="020B0604030504040204" pitchFamily="50" charset="-128"/>
                <a:ea typeface="Meiryo UI" panose="020B0604030504040204" pitchFamily="50" charset="-128"/>
              </a:rPr>
              <a:t>構造化が困難なデータを含む全ての公開データに関しては可視化や</a:t>
            </a:r>
            <a:r>
              <a:rPr lang="en-US" altLang="ja-JP" sz="1200" dirty="0">
                <a:latin typeface="Meiryo UI" panose="020B0604030504040204" pitchFamily="50" charset="-128"/>
                <a:ea typeface="Meiryo UI" panose="020B0604030504040204" pitchFamily="50" charset="-128"/>
              </a:rPr>
              <a:t>API</a:t>
            </a:r>
            <a:r>
              <a:rPr lang="ja-JP" altLang="en-US" sz="1200" dirty="0">
                <a:latin typeface="Meiryo UI" panose="020B0604030504040204" pitchFamily="50" charset="-128"/>
                <a:ea typeface="Meiryo UI" panose="020B0604030504040204" pitchFamily="50" charset="-128"/>
              </a:rPr>
              <a:t>利用が容易になるよう、データカタログサイトの利用等、</a:t>
            </a:r>
            <a:r>
              <a:rPr lang="ja-JP" altLang="en-US" sz="1200" u="sng" dirty="0">
                <a:solidFill>
                  <a:srgbClr val="C00000"/>
                </a:solidFill>
                <a:latin typeface="Meiryo UI" panose="020B0604030504040204" pitchFamily="50" charset="-128"/>
                <a:ea typeface="Meiryo UI" panose="020B0604030504040204" pitchFamily="50" charset="-128"/>
              </a:rPr>
              <a:t>メタ情報公開に向けた環境の整備に努める。</a:t>
            </a:r>
            <a:endParaRPr lang="en-US" altLang="ja-JP" sz="1200" dirty="0">
              <a:solidFill>
                <a:schemeClr val="tx1">
                  <a:lumMod val="75000"/>
                  <a:lumOff val="25000"/>
                </a:schemeClr>
              </a:solidFill>
              <a:latin typeface="Meiryo UI" panose="020B0604030504040204" pitchFamily="50" charset="-128"/>
              <a:ea typeface="Meiryo UI" panose="020B0604030504040204" pitchFamily="50" charset="-128"/>
            </a:endParaRPr>
          </a:p>
          <a:p>
            <a:pPr marL="72003">
              <a:spcAft>
                <a:spcPts val="600"/>
              </a:spcAft>
            </a:pP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rPr>
              <a:t>※4 </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rPr>
              <a:t>統計情報等の行列や階層による表現が可能な情報。</a:t>
            </a:r>
            <a:endParaRPr lang="en-US" altLang="ja-JP" sz="900" dirty="0">
              <a:solidFill>
                <a:schemeClr val="tx1">
                  <a:lumMod val="75000"/>
                  <a:lumOff val="25000"/>
                </a:schemeClr>
              </a:solidFill>
              <a:latin typeface="Meiryo UI" panose="020B0604030504040204" pitchFamily="50" charset="-128"/>
              <a:ea typeface="Meiryo UI" panose="020B0604030504040204" pitchFamily="50" charset="-128"/>
            </a:endParaRPr>
          </a:p>
          <a:p>
            <a:pPr marL="72003">
              <a:spcAft>
                <a:spcPts val="600"/>
              </a:spcAft>
            </a:pP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rPr>
              <a:t>※5 </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rPr>
              <a:t>特定のソフトウェア機能に限定されず共通で利用できるフォーマット（</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rPr>
              <a:t>CSV</a:t>
            </a:r>
            <a:r>
              <a:rPr lang="ja-JP" altLang="en-US" sz="900" dirty="0" err="1">
                <a:solidFill>
                  <a:schemeClr val="tx1">
                    <a:lumMod val="75000"/>
                    <a:lumOff val="25000"/>
                  </a:schemeClr>
                </a:solidFill>
                <a:latin typeface="Meiryo UI" panose="020B0604030504040204" pitchFamily="50" charset="-128"/>
                <a:ea typeface="Meiryo UI" panose="020B0604030504040204" pitchFamily="50" charset="-128"/>
              </a:rPr>
              <a:t>、</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rPr>
              <a:t>XML</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rPr>
              <a:t>）。</a:t>
            </a:r>
            <a:endParaRPr lang="en-US" altLang="ja-JP" sz="900" dirty="0">
              <a:solidFill>
                <a:schemeClr val="tx1">
                  <a:lumMod val="75000"/>
                  <a:lumOff val="25000"/>
                </a:schemeClr>
              </a:solidFill>
              <a:latin typeface="Meiryo UI" panose="020B0604030504040204" pitchFamily="50" charset="-128"/>
              <a:ea typeface="Meiryo UI" panose="020B0604030504040204" pitchFamily="50" charset="-128"/>
            </a:endParaRPr>
          </a:p>
          <a:p>
            <a:pPr marL="72003">
              <a:spcAft>
                <a:spcPts val="600"/>
              </a:spcAft>
            </a:pPr>
            <a:endParaRPr lang="en-US" altLang="ja-JP" sz="1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8" name="正方形/長方形 27"/>
          <p:cNvSpPr/>
          <p:nvPr/>
        </p:nvSpPr>
        <p:spPr>
          <a:xfrm>
            <a:off x="108707" y="5106205"/>
            <a:ext cx="383715" cy="2054113"/>
          </a:xfrm>
          <a:prstGeom prst="rect">
            <a:avLst/>
          </a:prstGeom>
          <a:ln w="28575"/>
        </p:spPr>
        <p:style>
          <a:lnRef idx="1">
            <a:schemeClr val="accent1"/>
          </a:lnRef>
          <a:fillRef idx="2">
            <a:schemeClr val="accent1"/>
          </a:fillRef>
          <a:effectRef idx="1">
            <a:schemeClr val="accent1"/>
          </a:effectRef>
          <a:fontRef idx="minor">
            <a:schemeClr val="dk1"/>
          </a:fontRef>
        </p:style>
        <p:txBody>
          <a:bodyPr vert="eaVert" wrap="square" lIns="36000" tIns="36000" rIns="36000" bIns="36000" rtlCol="0" anchor="ctr" anchorCtr="0">
            <a:noAutofit/>
          </a:bodyPr>
          <a:lstStyle/>
          <a:p>
            <a:pPr marL="72003" algn="ctr">
              <a:spcAft>
                <a:spcPts val="900"/>
              </a:spcAft>
            </a:pPr>
            <a:r>
              <a:rPr lang="ja-JP" altLang="en-US" sz="1400" b="1"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改正内容②</a:t>
            </a:r>
            <a:endParaRPr lang="en-US" altLang="ja-JP" sz="1400" b="1"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正方形/長方形 2"/>
          <p:cNvSpPr/>
          <p:nvPr/>
        </p:nvSpPr>
        <p:spPr>
          <a:xfrm>
            <a:off x="5126737" y="4682507"/>
            <a:ext cx="4543425" cy="190240"/>
          </a:xfrm>
          <a:prstGeom prst="rect">
            <a:avLst/>
          </a:prstGeom>
          <a:noFill/>
          <a:ln w="19050">
            <a:solidFill>
              <a:schemeClr val="tx1">
                <a:lumMod val="75000"/>
                <a:lumOff val="25000"/>
              </a:schemeClr>
            </a:solidFill>
            <a:prstDash val="sysDot"/>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72000" tIns="18000" rIns="72000" bIns="18000" numCol="1" spcCol="0" rtlCol="0" fromWordArt="0" anchor="ctr" anchorCtr="0" forceAA="0" compatLnSpc="1">
            <a:prstTxWarp prst="textNoShape">
              <a:avLst/>
            </a:prstTxWarp>
            <a:spAutoFit/>
          </a:bodyPr>
          <a:lstStyle/>
          <a:p>
            <a:pPr algn="ctr" defTabSz="914400"/>
            <a:r>
              <a:rPr lang="ja-JP" altLang="en-US" sz="1000" kern="0" dirty="0">
                <a:solidFill>
                  <a:schemeClr val="tx1">
                    <a:lumMod val="75000"/>
                    <a:lumOff val="25000"/>
                  </a:schemeClr>
                </a:solidFill>
                <a:latin typeface="Meiryo UI" panose="020B0604030504040204" pitchFamily="50" charset="-128"/>
                <a:ea typeface="Meiryo UI"/>
              </a:rPr>
              <a:t>指針における見直し箇所：３．オープンデータに関する基本ルール （３）公開環境</a:t>
            </a:r>
          </a:p>
        </p:txBody>
      </p:sp>
      <p:sp>
        <p:nvSpPr>
          <p:cNvPr id="22" name="正方形/長方形 21"/>
          <p:cNvSpPr/>
          <p:nvPr/>
        </p:nvSpPr>
        <p:spPr>
          <a:xfrm>
            <a:off x="4461360" y="6893887"/>
            <a:ext cx="5208802" cy="190240"/>
          </a:xfrm>
          <a:prstGeom prst="rect">
            <a:avLst/>
          </a:prstGeom>
          <a:noFill/>
          <a:ln w="19050">
            <a:solidFill>
              <a:schemeClr val="tx1">
                <a:lumMod val="75000"/>
                <a:lumOff val="25000"/>
              </a:schemeClr>
            </a:solidFill>
            <a:prstDash val="sysDot"/>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72000" tIns="18000" rIns="72000" bIns="18000" numCol="1" spcCol="0" rtlCol="0" fromWordArt="0" anchor="ctr" anchorCtr="0" forceAA="0" compatLnSpc="1">
            <a:prstTxWarp prst="textNoShape">
              <a:avLst/>
            </a:prstTxWarp>
            <a:spAutoFit/>
          </a:bodyPr>
          <a:lstStyle/>
          <a:p>
            <a:pPr algn="ctr" defTabSz="914400"/>
            <a:r>
              <a:rPr lang="ja-JP" altLang="en-US" sz="1000" kern="0" dirty="0">
                <a:solidFill>
                  <a:schemeClr val="tx1">
                    <a:lumMod val="75000"/>
                    <a:lumOff val="25000"/>
                  </a:schemeClr>
                </a:solidFill>
                <a:latin typeface="Meiryo UI" panose="020B0604030504040204" pitchFamily="50" charset="-128"/>
                <a:ea typeface="Meiryo UI"/>
              </a:rPr>
              <a:t>指針における追加箇所：３．</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オープンデータに関する基本ルール （</a:t>
            </a:r>
            <a:r>
              <a:rPr lang="en-US" altLang="ja-JP" sz="10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4</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）公開データの形式等</a:t>
            </a:r>
            <a:endParaRPr lang="ja-JP" altLang="en-US" sz="1000" kern="0" dirty="0">
              <a:solidFill>
                <a:schemeClr val="tx1">
                  <a:lumMod val="75000"/>
                  <a:lumOff val="25000"/>
                </a:schemeClr>
              </a:solidFill>
              <a:latin typeface="Meiryo UI" panose="020B0604030504040204" pitchFamily="50" charset="-128"/>
              <a:ea typeface="Meiryo UI"/>
            </a:endParaRPr>
          </a:p>
        </p:txBody>
      </p:sp>
    </p:spTree>
    <p:extLst>
      <p:ext uri="{BB962C8B-B14F-4D97-AF65-F5344CB8AC3E}">
        <p14:creationId xmlns:p14="http://schemas.microsoft.com/office/powerpoint/2010/main" val="4006309830"/>
      </p:ext>
    </p:extLst>
  </p:cSld>
  <p:clrMapOvr>
    <a:masterClrMapping/>
  </p:clrMapOvr>
</p:sld>
</file>

<file path=ppt/theme/theme1.xml><?xml version="1.0" encoding="utf-8"?>
<a:theme xmlns:a="http://schemas.openxmlformats.org/drawingml/2006/main" name="1_CIO室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pPr>
      <a:bodyPr lIns="0" tIns="0" rIns="0" bIns="0"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600" i="0" u="none" strike="noStrike" kern="0" cap="none" spc="0" normalizeH="0" baseline="0" noProof="0" dirty="0" smtClean="0">
            <a:ln>
              <a:noFill/>
            </a:ln>
            <a:solidFill>
              <a:schemeClr val="bg1"/>
            </a:solidFill>
            <a:effectLst/>
            <a:uLnTx/>
            <a:uFillTx/>
            <a:latin typeface="Meiryo UI" panose="020B0604030504040204" pitchFamily="50" charset="-128"/>
            <a:ea typeface="Meiryo UI"/>
          </a:defRPr>
        </a:defPPr>
      </a:lstStyle>
      <a:style>
        <a:lnRef idx="2">
          <a:schemeClr val="accent2">
            <a:shade val="50000"/>
          </a:schemeClr>
        </a:lnRef>
        <a:fillRef idx="1">
          <a:schemeClr val="accent2"/>
        </a:fillRef>
        <a:effectRef idx="0">
          <a:schemeClr val="accent2"/>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bwMode="auto">
        <a:noFill/>
        <a:ln w="9525" algn="ctr">
          <a:noFill/>
          <a:miter lim="800000"/>
          <a:headEnd/>
          <a:tailEnd/>
        </a:ln>
        <a:effectLst/>
      </a:spPr>
      <a:bodyPr wrap="square" lIns="0" tIns="0" rIns="0" bIns="0" rtlCol="0">
        <a:spAutoFit/>
      </a:bodyPr>
      <a:lstStyle>
        <a:defPPr algn="ctr">
          <a:lnSpc>
            <a:spcPct val="120000"/>
          </a:lnSpc>
          <a:spcBef>
            <a:spcPts val="400"/>
          </a:spcBef>
          <a:defRPr sz="1800" b="0" dirty="0" smtClean="0">
            <a:latin typeface="メイリオ" panose="020B0604030504040204" pitchFamily="50" charset="-128"/>
            <a:ea typeface="メイリオ" panose="020B0604030504040204" pitchFamily="50" charset="-128"/>
            <a:cs typeface="メイリオ" panose="020B0604030504040204" pitchFamily="50" charset="-128"/>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151023_プレゼンテーションr0</Template>
  <TotalTime>0</TotalTime>
  <Words>1647</Words>
  <Application>Microsoft Office PowerPoint</Application>
  <PresentationFormat>ユーザー設定</PresentationFormat>
  <Paragraphs>60</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Meiryo UI</vt:lpstr>
      <vt:lpstr>メイリオ</vt:lpstr>
      <vt:lpstr>Arial</vt:lpstr>
      <vt:lpstr>Calibri</vt:lpstr>
      <vt:lpstr>Century Gothic</vt:lpstr>
      <vt:lpstr>Wingdings</vt:lpstr>
      <vt:lpstr>1_CIO室テンプレート</vt:lpstr>
      <vt:lpstr>オープンデータ基本指針の概要 （令和３年６月15日高度情報通信ネットワーク社会推進戦略本部・官民データ活用推進戦略会議決定）</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2021-06-18T09:11:26Z</dcterms:created>
  <dcterms:modified xsi:type="dcterms:W3CDTF">2021-06-18T09:11:33Z</dcterms:modified>
  <cp:contentStatus>最終版</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