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10"/>
  </p:notesMasterIdLst>
  <p:sldIdLst>
    <p:sldId id="480" r:id="rId2"/>
    <p:sldId id="439" r:id="rId3"/>
    <p:sldId id="490" r:id="rId4"/>
    <p:sldId id="486" r:id="rId5"/>
    <p:sldId id="481" r:id="rId6"/>
    <p:sldId id="488" r:id="rId7"/>
    <p:sldId id="491" r:id="rId8"/>
    <p:sldId id="485" r:id="rId9"/>
  </p:sldIdLst>
  <p:sldSz cx="9144000" cy="6858000" type="screen4x3"/>
  <p:notesSz cx="6635750" cy="97678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39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10" autoAdjust="0"/>
    <p:restoredTop sz="94420" autoAdjust="0"/>
  </p:normalViewPr>
  <p:slideViewPr>
    <p:cSldViewPr snapToGrid="0" showGuides="1">
      <p:cViewPr varScale="1">
        <p:scale>
          <a:sx n="62" d="100"/>
          <a:sy n="62" d="100"/>
        </p:scale>
        <p:origin x="72" y="797"/>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874963" cy="488950"/>
          </a:xfrm>
          <a:prstGeom prst="rect">
            <a:avLst/>
          </a:prstGeom>
        </p:spPr>
        <p:txBody>
          <a:bodyPr vert="horz" lIns="91437" tIns="45719" rIns="91437" bIns="45719" rtlCol="0"/>
          <a:lstStyle>
            <a:lvl1pPr algn="l">
              <a:defRPr sz="1200"/>
            </a:lvl1pPr>
          </a:lstStyle>
          <a:p>
            <a:endParaRPr kumimoji="1" lang="ja-JP" altLang="en-US"/>
          </a:p>
        </p:txBody>
      </p:sp>
      <p:sp>
        <p:nvSpPr>
          <p:cNvPr id="3" name="日付プレースホルダー 2"/>
          <p:cNvSpPr>
            <a:spLocks noGrp="1"/>
          </p:cNvSpPr>
          <p:nvPr>
            <p:ph type="dt" idx="1"/>
          </p:nvPr>
        </p:nvSpPr>
        <p:spPr>
          <a:xfrm>
            <a:off x="3759200" y="0"/>
            <a:ext cx="2874963" cy="488950"/>
          </a:xfrm>
          <a:prstGeom prst="rect">
            <a:avLst/>
          </a:prstGeom>
        </p:spPr>
        <p:txBody>
          <a:bodyPr vert="horz" lIns="91437" tIns="45719" rIns="91437" bIns="45719" rtlCol="0"/>
          <a:lstStyle>
            <a:lvl1pPr algn="r">
              <a:defRPr sz="1200"/>
            </a:lvl1pPr>
          </a:lstStyle>
          <a:p>
            <a:fld id="{64EF604B-F844-4CEE-900B-4E75B0916B7B}" type="datetimeFigureOut">
              <a:rPr kumimoji="1" lang="ja-JP" altLang="en-US" smtClean="0"/>
              <a:t>2020/9/25</a:t>
            </a:fld>
            <a:endParaRPr kumimoji="1" lang="ja-JP" altLang="en-US"/>
          </a:p>
        </p:txBody>
      </p:sp>
      <p:sp>
        <p:nvSpPr>
          <p:cNvPr id="4" name="スライド イメージ プレースホルダー 3"/>
          <p:cNvSpPr>
            <a:spLocks noGrp="1" noRot="1" noChangeAspect="1"/>
          </p:cNvSpPr>
          <p:nvPr>
            <p:ph type="sldImg" idx="2"/>
          </p:nvPr>
        </p:nvSpPr>
        <p:spPr>
          <a:xfrm>
            <a:off x="1120775" y="1220788"/>
            <a:ext cx="4394200" cy="3297237"/>
          </a:xfrm>
          <a:prstGeom prst="rect">
            <a:avLst/>
          </a:prstGeom>
          <a:noFill/>
          <a:ln w="12700">
            <a:solidFill>
              <a:prstClr val="black"/>
            </a:solidFill>
          </a:ln>
        </p:spPr>
        <p:txBody>
          <a:bodyPr vert="horz" lIns="91437" tIns="45719" rIns="91437" bIns="45719" rtlCol="0" anchor="ctr"/>
          <a:lstStyle/>
          <a:p>
            <a:endParaRPr lang="ja-JP" altLang="en-US"/>
          </a:p>
        </p:txBody>
      </p:sp>
      <p:sp>
        <p:nvSpPr>
          <p:cNvPr id="5" name="ノート プレースホルダー 4"/>
          <p:cNvSpPr>
            <a:spLocks noGrp="1"/>
          </p:cNvSpPr>
          <p:nvPr>
            <p:ph type="body" sz="quarter" idx="3"/>
          </p:nvPr>
        </p:nvSpPr>
        <p:spPr>
          <a:xfrm>
            <a:off x="663575" y="4700588"/>
            <a:ext cx="5308600" cy="3846512"/>
          </a:xfrm>
          <a:prstGeom prst="rect">
            <a:avLst/>
          </a:prstGeom>
        </p:spPr>
        <p:txBody>
          <a:bodyPr vert="horz" lIns="91437" tIns="45719" rIns="91437" bIns="4571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278938"/>
            <a:ext cx="2874963" cy="488950"/>
          </a:xfrm>
          <a:prstGeom prst="rect">
            <a:avLst/>
          </a:prstGeom>
        </p:spPr>
        <p:txBody>
          <a:bodyPr vert="horz" lIns="91437" tIns="45719" rIns="91437" bIns="4571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59200" y="9278938"/>
            <a:ext cx="2874963" cy="488950"/>
          </a:xfrm>
          <a:prstGeom prst="rect">
            <a:avLst/>
          </a:prstGeom>
        </p:spPr>
        <p:txBody>
          <a:bodyPr vert="horz" lIns="91437" tIns="45719" rIns="91437" bIns="45719" rtlCol="0" anchor="b"/>
          <a:lstStyle>
            <a:lvl1pPr algn="r">
              <a:defRPr sz="1200"/>
            </a:lvl1pPr>
          </a:lstStyle>
          <a:p>
            <a:fld id="{DF3D94F0-FE4A-44C5-9203-A35E0DD3B001}" type="slidenum">
              <a:rPr kumimoji="1" lang="ja-JP" altLang="en-US" smtClean="0"/>
              <a:t>‹#›</a:t>
            </a:fld>
            <a:endParaRPr kumimoji="1" lang="ja-JP" altLang="en-US"/>
          </a:p>
        </p:txBody>
      </p:sp>
    </p:spTree>
    <p:extLst>
      <p:ext uri="{BB962C8B-B14F-4D97-AF65-F5344CB8AC3E}">
        <p14:creationId xmlns:p14="http://schemas.microsoft.com/office/powerpoint/2010/main" val="1236048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98" indent="0" algn="ctr">
              <a:buNone/>
              <a:defRPr sz="2000"/>
            </a:lvl2pPr>
            <a:lvl3pPr marL="914395" indent="0" algn="ctr">
              <a:buNone/>
              <a:defRPr sz="1800"/>
            </a:lvl3pPr>
            <a:lvl4pPr marL="1371592" indent="0" algn="ctr">
              <a:buNone/>
              <a:defRPr sz="1600"/>
            </a:lvl4pPr>
            <a:lvl5pPr marL="1828789" indent="0" algn="ctr">
              <a:buNone/>
              <a:defRPr sz="1600"/>
            </a:lvl5pPr>
            <a:lvl6pPr marL="2285987" indent="0" algn="ctr">
              <a:buNone/>
              <a:defRPr sz="1600"/>
            </a:lvl6pPr>
            <a:lvl7pPr marL="2743185" indent="0" algn="ctr">
              <a:buNone/>
              <a:defRPr sz="1600"/>
            </a:lvl7pPr>
            <a:lvl8pPr marL="3200381" indent="0" algn="ctr">
              <a:buNone/>
              <a:defRPr sz="1600"/>
            </a:lvl8pPr>
            <a:lvl9pPr marL="3657579"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72017FF-CC2D-4E47-B3D8-748AD26E7363}" type="datetime1">
              <a:rPr kumimoji="1" lang="ja-JP" altLang="en-US" smtClean="0"/>
              <a:t>2020/9/25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1174183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75F6952-313F-4FC9-96FA-1E4B7B83FF36}" type="datetime1">
              <a:rPr kumimoji="1" lang="ja-JP" altLang="en-US" smtClean="0"/>
              <a:t>2020/9/25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38538277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1"/>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9" y="4589466"/>
            <a:ext cx="7886700" cy="1500187"/>
          </a:xfrm>
        </p:spPr>
        <p:txBody>
          <a:bodyPr/>
          <a:lstStyle>
            <a:lvl1pPr marL="0" indent="0">
              <a:buNone/>
              <a:defRPr sz="2400">
                <a:solidFill>
                  <a:schemeClr val="tx1"/>
                </a:solidFill>
              </a:defRPr>
            </a:lvl1pPr>
            <a:lvl2pPr marL="457198" indent="0">
              <a:buNone/>
              <a:defRPr sz="2000">
                <a:solidFill>
                  <a:schemeClr val="tx1">
                    <a:tint val="75000"/>
                  </a:schemeClr>
                </a:solidFill>
              </a:defRPr>
            </a:lvl2pPr>
            <a:lvl3pPr marL="914395" indent="0">
              <a:buNone/>
              <a:defRPr sz="1800">
                <a:solidFill>
                  <a:schemeClr val="tx1">
                    <a:tint val="75000"/>
                  </a:schemeClr>
                </a:solidFill>
              </a:defRPr>
            </a:lvl3pPr>
            <a:lvl4pPr marL="1371592" indent="0">
              <a:buNone/>
              <a:defRPr sz="1600">
                <a:solidFill>
                  <a:schemeClr val="tx1">
                    <a:tint val="75000"/>
                  </a:schemeClr>
                </a:solidFill>
              </a:defRPr>
            </a:lvl4pPr>
            <a:lvl5pPr marL="1828789" indent="0">
              <a:buNone/>
              <a:defRPr sz="1600">
                <a:solidFill>
                  <a:schemeClr val="tx1">
                    <a:tint val="75000"/>
                  </a:schemeClr>
                </a:solidFill>
              </a:defRPr>
            </a:lvl5pPr>
            <a:lvl6pPr marL="2285987" indent="0">
              <a:buNone/>
              <a:defRPr sz="1600">
                <a:solidFill>
                  <a:schemeClr val="tx1">
                    <a:tint val="75000"/>
                  </a:schemeClr>
                </a:solidFill>
              </a:defRPr>
            </a:lvl6pPr>
            <a:lvl7pPr marL="2743185" indent="0">
              <a:buNone/>
              <a:defRPr sz="1600">
                <a:solidFill>
                  <a:schemeClr val="tx1">
                    <a:tint val="75000"/>
                  </a:schemeClr>
                </a:solidFill>
              </a:defRPr>
            </a:lvl7pPr>
            <a:lvl8pPr marL="3200381" indent="0">
              <a:buNone/>
              <a:defRPr sz="1600">
                <a:solidFill>
                  <a:schemeClr val="tx1">
                    <a:tint val="75000"/>
                  </a:schemeClr>
                </a:solidFill>
              </a:defRPr>
            </a:lvl8pPr>
            <a:lvl9pPr marL="3657579"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82006D5-F79B-45A3-B9D0-CCC31FBC6589}" type="datetime1">
              <a:rPr kumimoji="1" lang="ja-JP" altLang="en-US" smtClean="0"/>
              <a:t>2020/9/25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4294331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46C1A39-8259-4C19-9AE0-11D79179C4D2}" type="datetime1">
              <a:rPr kumimoji="1" lang="ja-JP" altLang="en-US" smtClean="0"/>
              <a:t>2020/9/25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215257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8"/>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A463718-3888-4191-BA4B-AB68F81B437A}" type="datetime1">
              <a:rPr kumimoji="1" lang="ja-JP" altLang="en-US" smtClean="0"/>
              <a:t>2020/9/25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4237793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9E9B2E7-9EF4-4701-99BB-AEF8F8D20603}" type="datetime1">
              <a:rPr kumimoji="1" lang="ja-JP" altLang="en-US" smtClean="0"/>
              <a:t>2020/9/25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4215771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55D78-A5BA-4C86-8141-1743D27E9D57}" type="datetime1">
              <a:rPr kumimoji="1" lang="ja-JP" altLang="en-US" smtClean="0"/>
              <a:t>2020/9/25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a:xfrm>
            <a:off x="6773080" y="6636764"/>
            <a:ext cx="2417602" cy="266956"/>
          </a:xfrm>
        </p:spPr>
        <p:txBody>
          <a:bodyPr/>
          <a:lstStyle>
            <a:lvl1pPr>
              <a:defRPr sz="1200">
                <a:solidFill>
                  <a:schemeClr val="tx1">
                    <a:lumMod val="75000"/>
                    <a:lumOff val="25000"/>
                  </a:schemeClr>
                </a:solidFill>
              </a:defRPr>
            </a:lvl1pPr>
          </a:lstStyle>
          <a:p>
            <a:fld id="{64783709-AE23-4AA0-A52C-897F12494847}" type="slidenum">
              <a:rPr lang="ja-JP" altLang="en-US" smtClean="0"/>
              <a:pPr/>
              <a:t>‹#›</a:t>
            </a:fld>
            <a:endParaRPr lang="ja-JP" altLang="en-US"/>
          </a:p>
        </p:txBody>
      </p:sp>
    </p:spTree>
    <p:extLst>
      <p:ext uri="{BB962C8B-B14F-4D97-AF65-F5344CB8AC3E}">
        <p14:creationId xmlns:p14="http://schemas.microsoft.com/office/powerpoint/2010/main" val="2852973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600"/>
            </a:lvl1pPr>
            <a:lvl2pPr marL="457198" indent="0">
              <a:buNone/>
              <a:defRPr sz="1400"/>
            </a:lvl2pPr>
            <a:lvl3pPr marL="914395" indent="0">
              <a:buNone/>
              <a:defRPr sz="1200"/>
            </a:lvl3pPr>
            <a:lvl4pPr marL="1371592" indent="0">
              <a:buNone/>
              <a:defRPr sz="1000"/>
            </a:lvl4pPr>
            <a:lvl5pPr marL="1828789" indent="0">
              <a:buNone/>
              <a:defRPr sz="1000"/>
            </a:lvl5pPr>
            <a:lvl6pPr marL="2285987" indent="0">
              <a:buNone/>
              <a:defRPr sz="1000"/>
            </a:lvl6pPr>
            <a:lvl7pPr marL="2743185" indent="0">
              <a:buNone/>
              <a:defRPr sz="1000"/>
            </a:lvl7pPr>
            <a:lvl8pPr marL="3200381" indent="0">
              <a:buNone/>
              <a:defRPr sz="1000"/>
            </a:lvl8pPr>
            <a:lvl9pPr marL="3657579"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98B86B0-560C-46D2-9603-55EF28A2D7AF}" type="datetime1">
              <a:rPr kumimoji="1" lang="ja-JP" altLang="en-US" smtClean="0"/>
              <a:t>2020/9/25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3763971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198" indent="0">
              <a:buNone/>
              <a:defRPr sz="2800"/>
            </a:lvl2pPr>
            <a:lvl3pPr marL="914395" indent="0">
              <a:buNone/>
              <a:defRPr sz="2400"/>
            </a:lvl3pPr>
            <a:lvl4pPr marL="1371592" indent="0">
              <a:buNone/>
              <a:defRPr sz="2000"/>
            </a:lvl4pPr>
            <a:lvl5pPr marL="1828789" indent="0">
              <a:buNone/>
              <a:defRPr sz="2000"/>
            </a:lvl5pPr>
            <a:lvl6pPr marL="2285987" indent="0">
              <a:buNone/>
              <a:defRPr sz="2000"/>
            </a:lvl6pPr>
            <a:lvl7pPr marL="2743185" indent="0">
              <a:buNone/>
              <a:defRPr sz="2000"/>
            </a:lvl7pPr>
            <a:lvl8pPr marL="3200381" indent="0">
              <a:buNone/>
              <a:defRPr sz="2000"/>
            </a:lvl8pPr>
            <a:lvl9pPr marL="3657579"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600"/>
            </a:lvl1pPr>
            <a:lvl2pPr marL="457198" indent="0">
              <a:buNone/>
              <a:defRPr sz="1400"/>
            </a:lvl2pPr>
            <a:lvl3pPr marL="914395" indent="0">
              <a:buNone/>
              <a:defRPr sz="1200"/>
            </a:lvl3pPr>
            <a:lvl4pPr marL="1371592" indent="0">
              <a:buNone/>
              <a:defRPr sz="1000"/>
            </a:lvl4pPr>
            <a:lvl5pPr marL="1828789" indent="0">
              <a:buNone/>
              <a:defRPr sz="1000"/>
            </a:lvl5pPr>
            <a:lvl6pPr marL="2285987" indent="0">
              <a:buNone/>
              <a:defRPr sz="1000"/>
            </a:lvl6pPr>
            <a:lvl7pPr marL="2743185" indent="0">
              <a:buNone/>
              <a:defRPr sz="1000"/>
            </a:lvl7pPr>
            <a:lvl8pPr marL="3200381" indent="0">
              <a:buNone/>
              <a:defRPr sz="1000"/>
            </a:lvl8pPr>
            <a:lvl9pPr marL="3657579"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0312145-FF2F-4651-B0D4-682121AFC096}" type="datetime1">
              <a:rPr kumimoji="1" lang="ja-JP" altLang="en-US" smtClean="0"/>
              <a:t>2020/9/25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224952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393D72-464D-4CA8-B71F-E4CF049DCD8E}" type="datetime1">
              <a:rPr kumimoji="1" lang="ja-JP" altLang="en-US" smtClean="0"/>
              <a:t>2020/9/25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3361060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DC4C75-86F5-48C6-BC85-519CD459015E}" type="datetime1">
              <a:rPr kumimoji="1" lang="ja-JP" altLang="en-US" smtClean="0"/>
              <a:t>2020/9/25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783709-AE23-4AA0-A52C-897F12494847}" type="slidenum">
              <a:rPr kumimoji="1" lang="ja-JP" altLang="en-US" smtClean="0"/>
              <a:t>‹#›</a:t>
            </a:fld>
            <a:endParaRPr kumimoji="1" lang="ja-JP" altLang="en-US"/>
          </a:p>
        </p:txBody>
      </p:sp>
    </p:spTree>
    <p:extLst>
      <p:ext uri="{BB962C8B-B14F-4D97-AF65-F5344CB8AC3E}">
        <p14:creationId xmlns:p14="http://schemas.microsoft.com/office/powerpoint/2010/main" val="122304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0394" y="176170"/>
            <a:ext cx="8565159" cy="704674"/>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310394" y="989901"/>
            <a:ext cx="8565159" cy="5187062"/>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310394" y="6356353"/>
            <a:ext cx="2375657" cy="365125"/>
          </a:xfrm>
          <a:prstGeom prst="rect">
            <a:avLst/>
          </a:prstGeom>
        </p:spPr>
        <p:txBody>
          <a:bodyPr vert="horz" lIns="91440" tIns="45720" rIns="91440" bIns="45720" rtlCol="0" anchor="ctr"/>
          <a:lstStyle>
            <a:lvl1pPr algn="l">
              <a:defRPr sz="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fld id="{324A1857-4EF2-4680-9007-3FE7D5CC31A0}" type="datetime1">
              <a:rPr lang="ja-JP" altLang="en-US" smtClean="0"/>
              <a:t>2020/9/25</a:t>
            </a:fld>
            <a:endParaRPr lang="ja-JP" altLang="en-US"/>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endParaRPr lang="ja-JP" altLang="en-US"/>
          </a:p>
        </p:txBody>
      </p:sp>
      <p:sp>
        <p:nvSpPr>
          <p:cNvPr id="6" name="Slide Number Placeholder 5"/>
          <p:cNvSpPr>
            <a:spLocks noGrp="1"/>
          </p:cNvSpPr>
          <p:nvPr>
            <p:ph type="sldNum" sz="quarter" idx="4"/>
          </p:nvPr>
        </p:nvSpPr>
        <p:spPr>
          <a:xfrm>
            <a:off x="6457950" y="6356353"/>
            <a:ext cx="2417602" cy="365125"/>
          </a:xfrm>
          <a:prstGeom prst="rect">
            <a:avLst/>
          </a:prstGeom>
        </p:spPr>
        <p:txBody>
          <a:bodyPr vert="horz" lIns="91440" tIns="45720" rIns="91440" bIns="45720" rtlCol="0" anchor="ctr"/>
          <a:lstStyle>
            <a:lvl1pPr algn="r">
              <a:defRPr sz="14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fld id="{64783709-AE23-4AA0-A52C-897F12494847}" type="slidenum">
              <a:rPr lang="ja-JP" altLang="en-US" smtClean="0"/>
              <a:pPr/>
              <a:t>‹#›</a:t>
            </a:fld>
            <a:endParaRPr lang="ja-JP" altLang="en-US"/>
          </a:p>
        </p:txBody>
      </p:sp>
    </p:spTree>
    <p:extLst>
      <p:ext uri="{BB962C8B-B14F-4D97-AF65-F5344CB8AC3E}">
        <p14:creationId xmlns:p14="http://schemas.microsoft.com/office/powerpoint/2010/main" val="2554861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395" rtl="0" eaLnBrk="1" latinLnBrk="0" hangingPunct="1">
        <a:lnSpc>
          <a:spcPct val="90000"/>
        </a:lnSpc>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228598" indent="-228598" algn="l" defTabSz="914395" rtl="0" eaLnBrk="1" latinLnBrk="0" hangingPunct="1">
        <a:lnSpc>
          <a:spcPct val="90000"/>
        </a:lnSpc>
        <a:spcBef>
          <a:spcPts val="1000"/>
        </a:spcBef>
        <a:buFont typeface="Arial" panose="020B0604020202020204"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685796" indent="-228598" algn="l" defTabSz="914395" rtl="0" eaLnBrk="1" latinLnBrk="0" hangingPunct="1">
        <a:lnSpc>
          <a:spcPct val="90000"/>
        </a:lnSpc>
        <a:spcBef>
          <a:spcPts val="500"/>
        </a:spcBef>
        <a:buFont typeface="Arial" panose="020B0604020202020204"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2993" indent="-228598" algn="l" defTabSz="914395" rtl="0" eaLnBrk="1" latinLnBrk="0" hangingPunct="1">
        <a:lnSpc>
          <a:spcPct val="90000"/>
        </a:lnSpc>
        <a:spcBef>
          <a:spcPts val="500"/>
        </a:spcBef>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600191" indent="-228598" algn="l" defTabSz="914395"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7388" indent="-228598" algn="l" defTabSz="914395"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4585" indent="-228598" algn="l" defTabSz="914395"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83" indent="-228598" algn="l" defTabSz="914395"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80" indent="-228598" algn="l" defTabSz="914395"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77" indent="-228598" algn="l" defTabSz="914395"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395" rtl="0" eaLnBrk="1" latinLnBrk="0" hangingPunct="1">
        <a:defRPr kumimoji="1" sz="1800" kern="1200">
          <a:solidFill>
            <a:schemeClr val="tx1"/>
          </a:solidFill>
          <a:latin typeface="+mn-lt"/>
          <a:ea typeface="+mn-ea"/>
          <a:cs typeface="+mn-cs"/>
        </a:defRPr>
      </a:lvl1pPr>
      <a:lvl2pPr marL="457198" algn="l" defTabSz="914395" rtl="0" eaLnBrk="1" latinLnBrk="0" hangingPunct="1">
        <a:defRPr kumimoji="1" sz="1800" kern="1200">
          <a:solidFill>
            <a:schemeClr val="tx1"/>
          </a:solidFill>
          <a:latin typeface="+mn-lt"/>
          <a:ea typeface="+mn-ea"/>
          <a:cs typeface="+mn-cs"/>
        </a:defRPr>
      </a:lvl2pPr>
      <a:lvl3pPr marL="914395" algn="l" defTabSz="914395" rtl="0" eaLnBrk="1" latinLnBrk="0" hangingPunct="1">
        <a:defRPr kumimoji="1" sz="1800" kern="1200">
          <a:solidFill>
            <a:schemeClr val="tx1"/>
          </a:solidFill>
          <a:latin typeface="+mn-lt"/>
          <a:ea typeface="+mn-ea"/>
          <a:cs typeface="+mn-cs"/>
        </a:defRPr>
      </a:lvl3pPr>
      <a:lvl4pPr marL="1371592" algn="l" defTabSz="914395" rtl="0" eaLnBrk="1" latinLnBrk="0" hangingPunct="1">
        <a:defRPr kumimoji="1" sz="1800" kern="1200">
          <a:solidFill>
            <a:schemeClr val="tx1"/>
          </a:solidFill>
          <a:latin typeface="+mn-lt"/>
          <a:ea typeface="+mn-ea"/>
          <a:cs typeface="+mn-cs"/>
        </a:defRPr>
      </a:lvl4pPr>
      <a:lvl5pPr marL="1828789" algn="l" defTabSz="914395" rtl="0" eaLnBrk="1" latinLnBrk="0" hangingPunct="1">
        <a:defRPr kumimoji="1" sz="1800" kern="1200">
          <a:solidFill>
            <a:schemeClr val="tx1"/>
          </a:solidFill>
          <a:latin typeface="+mn-lt"/>
          <a:ea typeface="+mn-ea"/>
          <a:cs typeface="+mn-cs"/>
        </a:defRPr>
      </a:lvl5pPr>
      <a:lvl6pPr marL="2285987" algn="l" defTabSz="914395" rtl="0" eaLnBrk="1" latinLnBrk="0" hangingPunct="1">
        <a:defRPr kumimoji="1" sz="1800" kern="1200">
          <a:solidFill>
            <a:schemeClr val="tx1"/>
          </a:solidFill>
          <a:latin typeface="+mn-lt"/>
          <a:ea typeface="+mn-ea"/>
          <a:cs typeface="+mn-cs"/>
        </a:defRPr>
      </a:lvl6pPr>
      <a:lvl7pPr marL="2743185" algn="l" defTabSz="914395" rtl="0" eaLnBrk="1" latinLnBrk="0" hangingPunct="1">
        <a:defRPr kumimoji="1" sz="1800" kern="1200">
          <a:solidFill>
            <a:schemeClr val="tx1"/>
          </a:solidFill>
          <a:latin typeface="+mn-lt"/>
          <a:ea typeface="+mn-ea"/>
          <a:cs typeface="+mn-cs"/>
        </a:defRPr>
      </a:lvl7pPr>
      <a:lvl8pPr marL="3200381" algn="l" defTabSz="914395" rtl="0" eaLnBrk="1" latinLnBrk="0" hangingPunct="1">
        <a:defRPr kumimoji="1" sz="1800" kern="1200">
          <a:solidFill>
            <a:schemeClr val="tx1"/>
          </a:solidFill>
          <a:latin typeface="+mn-lt"/>
          <a:ea typeface="+mn-ea"/>
          <a:cs typeface="+mn-cs"/>
        </a:defRPr>
      </a:lvl8pPr>
      <a:lvl9pPr marL="3657579" algn="l" defTabSz="914395"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txBox="1">
            <a:spLocks/>
          </p:cNvSpPr>
          <p:nvPr/>
        </p:nvSpPr>
        <p:spPr>
          <a:xfrm>
            <a:off x="46682" y="40220"/>
            <a:ext cx="9144000" cy="608709"/>
          </a:xfrm>
          <a:prstGeom prst="rect">
            <a:avLst/>
          </a:prstGeom>
        </p:spPr>
        <p:txBody>
          <a:bodyPr vert="horz" lIns="91440" tIns="45720" rIns="91440" bIns="45720" rtlCol="0" anchor="ctr">
            <a:noAutofit/>
          </a:bodyPr>
          <a:lstStyle>
            <a:lvl1pPr algn="ctr" defTabSz="914395" rtl="0" eaLnBrk="1" latinLnBrk="0" hangingPunct="1">
              <a:lnSpc>
                <a:spcPct val="90000"/>
              </a:lnSpc>
              <a:spcBef>
                <a:spcPct val="0"/>
              </a:spcBef>
              <a:buNone/>
              <a:defRPr kumimoji="1" sz="60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sz="2000" b="1" u="sng" dirty="0" smtClean="0">
                <a:latin typeface="Meiryo UI" panose="020B0604030504040204" pitchFamily="50" charset="-128"/>
                <a:ea typeface="Meiryo UI" panose="020B0604030504040204" pitchFamily="50" charset="-128"/>
              </a:rPr>
              <a:t>第二期政府共通プラットフォームにおける</a:t>
            </a:r>
            <a:endParaRPr lang="en-US" altLang="ja-JP" sz="2000" b="1" u="sng" dirty="0" smtClean="0">
              <a:latin typeface="Meiryo UI" panose="020B0604030504040204" pitchFamily="50" charset="-128"/>
              <a:ea typeface="Meiryo UI" panose="020B0604030504040204" pitchFamily="50" charset="-128"/>
            </a:endParaRPr>
          </a:p>
          <a:p>
            <a:r>
              <a:rPr lang="ja-JP" altLang="en-US" sz="2000" b="1" u="sng" dirty="0" smtClean="0">
                <a:latin typeface="Meiryo UI" panose="020B0604030504040204" pitchFamily="50" charset="-128"/>
                <a:ea typeface="Meiryo UI" panose="020B0604030504040204" pitchFamily="50" charset="-128"/>
              </a:rPr>
              <a:t>クラウドサービス調達とその契約に係る報告書　概要</a:t>
            </a:r>
            <a:endParaRPr lang="ja-JP" altLang="en-US" sz="2000" b="1" u="sng" dirty="0">
              <a:latin typeface="Meiryo UI" panose="020B0604030504040204" pitchFamily="50" charset="-128"/>
              <a:ea typeface="Meiryo UI" panose="020B0604030504040204" pitchFamily="50" charset="-128"/>
            </a:endParaRPr>
          </a:p>
        </p:txBody>
      </p:sp>
      <p:sp>
        <p:nvSpPr>
          <p:cNvPr id="5" name="タイトル 3"/>
          <p:cNvSpPr txBox="1">
            <a:spLocks/>
          </p:cNvSpPr>
          <p:nvPr/>
        </p:nvSpPr>
        <p:spPr>
          <a:xfrm>
            <a:off x="124370" y="4668606"/>
            <a:ext cx="8930414" cy="1525889"/>
          </a:xfrm>
          <a:prstGeom prst="rect">
            <a:avLst/>
          </a:prstGeom>
          <a:ln>
            <a:solidFill>
              <a:schemeClr val="tx1"/>
            </a:solidFill>
          </a:ln>
        </p:spPr>
        <p:txBody>
          <a:bodyPr vert="horz" lIns="91440" tIns="45720" rIns="91440" bIns="45720" rtlCol="0" anchor="ctr">
            <a:noAutofit/>
          </a:bodyPr>
          <a:lstStyle>
            <a:lvl1pPr algn="ctr" defTabSz="914395" rtl="0" eaLnBrk="1" latinLnBrk="0" hangingPunct="1">
              <a:lnSpc>
                <a:spcPct val="90000"/>
              </a:lnSpc>
              <a:spcBef>
                <a:spcPct val="0"/>
              </a:spcBef>
              <a:buNone/>
              <a:defRPr kumimoji="1" sz="60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lgn="l">
              <a:lnSpc>
                <a:spcPct val="100000"/>
              </a:lnSpc>
              <a:spcBef>
                <a:spcPts val="1200"/>
              </a:spcBef>
            </a:pPr>
            <a:endParaRPr lang="en-US" altLang="ja-JP" sz="1800" dirty="0" smtClean="0">
              <a:latin typeface="Meiryo UI" panose="020B0604030504040204" pitchFamily="50" charset="-128"/>
              <a:ea typeface="Meiryo UI" panose="020B0604030504040204" pitchFamily="50" charset="-128"/>
            </a:endParaRPr>
          </a:p>
          <a:p>
            <a:pPr algn="l">
              <a:spcBef>
                <a:spcPts val="1200"/>
              </a:spcBef>
            </a:pPr>
            <a:r>
              <a:rPr kumimoji="0" lang="ja-JP" altLang="en-US" sz="1600" kern="0" dirty="0" smtClean="0">
                <a:solidFill>
                  <a:prstClr val="black"/>
                </a:solidFill>
                <a:latin typeface="Meiryo UI" panose="020B0604030504040204" pitchFamily="50" charset="-128"/>
                <a:ea typeface="Meiryo UI" panose="020B0604030504040204" pitchFamily="50" charset="-128"/>
                <a:cs typeface="+mn-cs"/>
              </a:rPr>
              <a:t>○　</a:t>
            </a:r>
            <a:r>
              <a:rPr kumimoji="0" lang="en-US" altLang="ja-JP" sz="1600" kern="0" dirty="0" smtClean="0">
                <a:solidFill>
                  <a:prstClr val="black"/>
                </a:solidFill>
                <a:latin typeface="Meiryo UI" panose="020B0604030504040204" pitchFamily="50" charset="-128"/>
                <a:ea typeface="Meiryo UI" panose="020B0604030504040204" pitchFamily="50" charset="-128"/>
                <a:cs typeface="+mn-cs"/>
              </a:rPr>
              <a:t>【</a:t>
            </a:r>
            <a:r>
              <a:rPr kumimoji="0" lang="ja-JP" altLang="en-US" sz="1600" kern="0" dirty="0" smtClean="0">
                <a:solidFill>
                  <a:prstClr val="black"/>
                </a:solidFill>
                <a:latin typeface="Meiryo UI" panose="020B0604030504040204" pitchFamily="50" charset="-128"/>
                <a:ea typeface="Meiryo UI" panose="020B0604030504040204" pitchFamily="50" charset="-128"/>
                <a:cs typeface="+mn-cs"/>
              </a:rPr>
              <a:t>調達方式</a:t>
            </a:r>
            <a:r>
              <a:rPr kumimoji="0" lang="en-US" altLang="ja-JP" sz="1600" kern="0" dirty="0" smtClean="0">
                <a:solidFill>
                  <a:prstClr val="black"/>
                </a:solidFill>
                <a:latin typeface="Meiryo UI" panose="020B0604030504040204" pitchFamily="50" charset="-128"/>
                <a:ea typeface="Meiryo UI" panose="020B0604030504040204" pitchFamily="50" charset="-128"/>
                <a:cs typeface="+mn-cs"/>
              </a:rPr>
              <a:t>】</a:t>
            </a:r>
            <a:r>
              <a:rPr kumimoji="0" lang="ja-JP" altLang="en-US" sz="1600" kern="0" dirty="0" smtClean="0">
                <a:solidFill>
                  <a:prstClr val="black"/>
                </a:solidFill>
                <a:latin typeface="Meiryo UI" panose="020B0604030504040204" pitchFamily="50" charset="-128"/>
                <a:ea typeface="Meiryo UI" panose="020B0604030504040204" pitchFamily="50" charset="-128"/>
                <a:cs typeface="+mn-cs"/>
              </a:rPr>
              <a:t>　</a:t>
            </a:r>
            <a:r>
              <a:rPr kumimoji="0" lang="ja-JP" altLang="en-US" sz="1600" b="1" u="sng" kern="0" dirty="0" smtClean="0">
                <a:solidFill>
                  <a:prstClr val="black"/>
                </a:solidFill>
                <a:latin typeface="Meiryo UI" panose="020B0604030504040204" pitchFamily="50" charset="-128"/>
                <a:ea typeface="Meiryo UI" panose="020B0604030504040204" pitchFamily="50" charset="-128"/>
                <a:cs typeface="+mn-cs"/>
              </a:rPr>
              <a:t>一般競争入札（総合評価落札方式）</a:t>
            </a:r>
            <a:endParaRPr kumimoji="0" lang="en-US" altLang="ja-JP" sz="1600" kern="0" dirty="0" smtClean="0">
              <a:solidFill>
                <a:prstClr val="black"/>
              </a:solidFill>
              <a:latin typeface="Meiryo UI" panose="020B0604030504040204" pitchFamily="50" charset="-128"/>
              <a:ea typeface="Meiryo UI" panose="020B0604030504040204" pitchFamily="50" charset="-128"/>
              <a:cs typeface="+mn-cs"/>
            </a:endParaRPr>
          </a:p>
          <a:p>
            <a:pPr algn="l">
              <a:spcBef>
                <a:spcPts val="1200"/>
              </a:spcBef>
            </a:pPr>
            <a:r>
              <a:rPr kumimoji="0" lang="ja-JP" altLang="en-US" sz="1600" kern="0" dirty="0" smtClean="0">
                <a:solidFill>
                  <a:prstClr val="black"/>
                </a:solidFill>
                <a:latin typeface="Meiryo UI" panose="020B0604030504040204" pitchFamily="50" charset="-128"/>
                <a:ea typeface="Meiryo UI" panose="020B0604030504040204" pitchFamily="50" charset="-128"/>
                <a:cs typeface="+mn-cs"/>
              </a:rPr>
              <a:t>○　</a:t>
            </a:r>
            <a:r>
              <a:rPr kumimoji="0" lang="en-US" altLang="ja-JP" sz="1600" kern="0" dirty="0" smtClean="0">
                <a:solidFill>
                  <a:prstClr val="black"/>
                </a:solidFill>
                <a:latin typeface="Meiryo UI" panose="020B0604030504040204" pitchFamily="50" charset="-128"/>
                <a:ea typeface="Meiryo UI" panose="020B0604030504040204" pitchFamily="50" charset="-128"/>
                <a:cs typeface="+mn-cs"/>
              </a:rPr>
              <a:t>【</a:t>
            </a:r>
            <a:r>
              <a:rPr kumimoji="0" lang="ja-JP" altLang="en-US" sz="1600" kern="0" dirty="0" smtClean="0">
                <a:solidFill>
                  <a:prstClr val="black"/>
                </a:solidFill>
                <a:latin typeface="Meiryo UI" panose="020B0604030504040204" pitchFamily="50" charset="-128"/>
                <a:ea typeface="Meiryo UI" panose="020B0604030504040204" pitchFamily="50" charset="-128"/>
                <a:cs typeface="+mn-cs"/>
              </a:rPr>
              <a:t>契約形態</a:t>
            </a:r>
            <a:r>
              <a:rPr kumimoji="0" lang="en-US" altLang="ja-JP" sz="1600" kern="0" dirty="0" smtClean="0">
                <a:solidFill>
                  <a:prstClr val="black"/>
                </a:solidFill>
                <a:latin typeface="Meiryo UI" panose="020B0604030504040204" pitchFamily="50" charset="-128"/>
                <a:ea typeface="Meiryo UI" panose="020B0604030504040204" pitchFamily="50" charset="-128"/>
                <a:cs typeface="+mn-cs"/>
              </a:rPr>
              <a:t>】</a:t>
            </a:r>
            <a:r>
              <a:rPr kumimoji="0" lang="ja-JP" altLang="en-US" sz="1600" kern="0" dirty="0" smtClean="0">
                <a:solidFill>
                  <a:prstClr val="black"/>
                </a:solidFill>
                <a:latin typeface="Meiryo UI" panose="020B0604030504040204" pitchFamily="50" charset="-128"/>
                <a:ea typeface="Meiryo UI" panose="020B0604030504040204" pitchFamily="50" charset="-128"/>
                <a:cs typeface="+mn-cs"/>
              </a:rPr>
              <a:t>　</a:t>
            </a:r>
            <a:r>
              <a:rPr kumimoji="0" lang="ja-JP" altLang="en-US" sz="1600" b="1" u="sng" kern="0" dirty="0" smtClean="0">
                <a:solidFill>
                  <a:prstClr val="black"/>
                </a:solidFill>
                <a:latin typeface="Meiryo UI" panose="020B0604030504040204" pitchFamily="50" charset="-128"/>
                <a:ea typeface="Meiryo UI" panose="020B0604030504040204" pitchFamily="50" charset="-128"/>
              </a:rPr>
              <a:t>間接契約</a:t>
            </a:r>
            <a:r>
              <a:rPr kumimoji="0" lang="ja-JP" altLang="en-US" sz="1600" kern="0" dirty="0" smtClean="0">
                <a:solidFill>
                  <a:prstClr val="black"/>
                </a:solidFill>
                <a:latin typeface="Meiryo UI" panose="020B0604030504040204" pitchFamily="50" charset="-128"/>
                <a:ea typeface="Meiryo UI" panose="020B0604030504040204" pitchFamily="50" charset="-128"/>
              </a:rPr>
              <a:t>（令和２年６月</a:t>
            </a:r>
            <a:r>
              <a:rPr kumimoji="0" lang="en-US" altLang="ja-JP" sz="1600" kern="0" dirty="0" smtClean="0">
                <a:solidFill>
                  <a:prstClr val="black"/>
                </a:solidFill>
                <a:latin typeface="Meiryo UI" panose="020B0604030504040204" pitchFamily="50" charset="-128"/>
                <a:ea typeface="Meiryo UI" panose="020B0604030504040204" pitchFamily="50" charset="-128"/>
              </a:rPr>
              <a:t>~</a:t>
            </a:r>
            <a:r>
              <a:rPr kumimoji="0" lang="ja-JP" altLang="en-US" sz="1600" kern="0" dirty="0" smtClean="0">
                <a:solidFill>
                  <a:prstClr val="black"/>
                </a:solidFill>
                <a:latin typeface="Meiryo UI" panose="020B0604030504040204" pitchFamily="50" charset="-128"/>
                <a:ea typeface="Meiryo UI" panose="020B0604030504040204" pitchFamily="50" charset="-128"/>
              </a:rPr>
              <a:t>令和３年３月までの単年度契約）</a:t>
            </a:r>
            <a:endParaRPr kumimoji="0" lang="en-US" altLang="ja-JP" sz="1600" kern="0" dirty="0" smtClean="0">
              <a:solidFill>
                <a:prstClr val="black"/>
              </a:solidFill>
              <a:latin typeface="Meiryo UI" panose="020B0604030504040204" pitchFamily="50" charset="-128"/>
              <a:ea typeface="Meiryo UI" panose="020B0604030504040204" pitchFamily="50" charset="-128"/>
            </a:endParaRPr>
          </a:p>
          <a:p>
            <a:pPr algn="l">
              <a:spcBef>
                <a:spcPts val="1200"/>
              </a:spcBef>
            </a:pPr>
            <a:r>
              <a:rPr kumimoji="0" lang="ja-JP" altLang="en-US" sz="1600" kern="0" dirty="0" smtClean="0">
                <a:solidFill>
                  <a:srgbClr val="FF0000"/>
                </a:solidFill>
                <a:latin typeface="Meiryo UI" panose="020B0604030504040204" pitchFamily="50" charset="-128"/>
                <a:ea typeface="Meiryo UI" panose="020B0604030504040204" pitchFamily="50" charset="-128"/>
                <a:cs typeface="+mn-cs"/>
              </a:rPr>
              <a:t>　　　　　　　　　　　</a:t>
            </a:r>
            <a:r>
              <a:rPr kumimoji="0" lang="ja-JP" altLang="en-US" sz="1600" b="1" u="sng" kern="0" dirty="0">
                <a:solidFill>
                  <a:prstClr val="black"/>
                </a:solidFill>
                <a:latin typeface="Meiryo UI" panose="020B0604030504040204" pitchFamily="50" charset="-128"/>
                <a:ea typeface="Meiryo UI" panose="020B0604030504040204" pitchFamily="50" charset="-128"/>
              </a:rPr>
              <a:t>単価契約</a:t>
            </a:r>
            <a:r>
              <a:rPr kumimoji="0" lang="ja-JP" altLang="en-US" sz="1600" kern="0" dirty="0">
                <a:solidFill>
                  <a:prstClr val="black"/>
                </a:solidFill>
                <a:latin typeface="Meiryo UI" panose="020B0604030504040204" pitchFamily="50" charset="-128"/>
                <a:ea typeface="Meiryo UI" panose="020B0604030504040204" pitchFamily="50" charset="-128"/>
              </a:rPr>
              <a:t>（従量課金に対して利用実績に応じた支払いが可能</a:t>
            </a:r>
            <a:r>
              <a:rPr kumimoji="0" lang="ja-JP" altLang="en-US" sz="1600" kern="0" dirty="0" smtClean="0">
                <a:solidFill>
                  <a:prstClr val="black"/>
                </a:solidFill>
                <a:latin typeface="Meiryo UI" panose="020B0604030504040204" pitchFamily="50" charset="-128"/>
                <a:ea typeface="Meiryo UI" panose="020B0604030504040204" pitchFamily="50" charset="-128"/>
              </a:rPr>
              <a:t>）</a:t>
            </a:r>
            <a:endParaRPr kumimoji="0" lang="en-US" altLang="ja-JP" sz="1600" kern="0" dirty="0" smtClean="0">
              <a:solidFill>
                <a:prstClr val="black"/>
              </a:solidFill>
              <a:latin typeface="Meiryo UI" panose="020B0604030504040204" pitchFamily="50" charset="-128"/>
              <a:ea typeface="Meiryo UI" panose="020B0604030504040204" pitchFamily="50" charset="-128"/>
            </a:endParaRPr>
          </a:p>
          <a:p>
            <a:pPr algn="r">
              <a:spcBef>
                <a:spcPts val="1200"/>
              </a:spcBef>
            </a:pPr>
            <a:r>
              <a:rPr kumimoji="0" lang="en-US" altLang="ja-JP" sz="1200" kern="0" dirty="0" smtClean="0">
                <a:latin typeface="Meiryo UI" panose="020B0604030504040204" pitchFamily="50" charset="-128"/>
                <a:ea typeface="Meiryo UI" panose="020B0604030504040204" pitchFamily="50" charset="-128"/>
                <a:cs typeface="+mn-cs"/>
              </a:rPr>
              <a:t>※</a:t>
            </a:r>
            <a:r>
              <a:rPr kumimoji="0" lang="ja-JP" altLang="en-US" sz="1200" kern="0" dirty="0" smtClean="0">
                <a:latin typeface="Meiryo UI" panose="020B0604030504040204" pitchFamily="50" charset="-128"/>
                <a:ea typeface="Meiryo UI" panose="020B0604030504040204" pitchFamily="50" charset="-128"/>
                <a:cs typeface="+mn-cs"/>
              </a:rPr>
              <a:t>上記調達方式・契約形態は本年度のものであり、来年度以降の在り方については今後も引続き検討</a:t>
            </a:r>
            <a:endParaRPr kumimoji="0" lang="en-US" altLang="ja-JP" sz="1200" kern="0" dirty="0">
              <a:latin typeface="Meiryo UI" panose="020B0604030504040204" pitchFamily="50" charset="-128"/>
              <a:ea typeface="Meiryo UI" panose="020B0604030504040204" pitchFamily="50" charset="-128"/>
              <a:cs typeface="+mn-cs"/>
            </a:endParaRPr>
          </a:p>
          <a:p>
            <a:pPr algn="l">
              <a:spcBef>
                <a:spcPts val="1200"/>
              </a:spcBef>
            </a:pPr>
            <a:endParaRPr lang="ja-JP" altLang="en-US" sz="1600" dirty="0"/>
          </a:p>
        </p:txBody>
      </p:sp>
      <p:sp>
        <p:nvSpPr>
          <p:cNvPr id="9" name="スライド番号プレースホルダー 5"/>
          <p:cNvSpPr txBox="1">
            <a:spLocks/>
          </p:cNvSpPr>
          <p:nvPr/>
        </p:nvSpPr>
        <p:spPr>
          <a:xfrm>
            <a:off x="6773080" y="6636764"/>
            <a:ext cx="2417602" cy="266956"/>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4783709-AE23-4AA0-A52C-897F12494847}" type="slidenum">
              <a:rPr lang="ja-JP" altLang="en-US" smtClean="0"/>
              <a:pPr/>
              <a:t>1</a:t>
            </a:fld>
            <a:endParaRPr lang="ja-JP" altLang="en-US" dirty="0"/>
          </a:p>
        </p:txBody>
      </p:sp>
      <p:sp>
        <p:nvSpPr>
          <p:cNvPr id="11" name="タイトル 3"/>
          <p:cNvSpPr txBox="1">
            <a:spLocks/>
          </p:cNvSpPr>
          <p:nvPr/>
        </p:nvSpPr>
        <p:spPr>
          <a:xfrm>
            <a:off x="107641" y="1193461"/>
            <a:ext cx="8947143" cy="2887885"/>
          </a:xfrm>
          <a:prstGeom prst="rect">
            <a:avLst/>
          </a:prstGeom>
          <a:ln>
            <a:solidFill>
              <a:schemeClr val="tx1"/>
            </a:solidFill>
          </a:ln>
        </p:spPr>
        <p:txBody>
          <a:bodyPr vert="horz" lIns="91440" tIns="72000" rIns="91440" bIns="45720" rtlCol="0" anchor="t" anchorCtr="0">
            <a:noAutofit/>
          </a:bodyPr>
          <a:lstStyle>
            <a:lvl1pPr algn="ctr" defTabSz="914395" rtl="0" eaLnBrk="1" latinLnBrk="0" hangingPunct="1">
              <a:lnSpc>
                <a:spcPct val="90000"/>
              </a:lnSpc>
              <a:spcBef>
                <a:spcPct val="0"/>
              </a:spcBef>
              <a:buNone/>
              <a:defRPr kumimoji="1" sz="60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176213" indent="-176213" algn="l">
              <a:lnSpc>
                <a:spcPct val="100000"/>
              </a:lnSpc>
              <a:spcBef>
                <a:spcPts val="1200"/>
              </a:spcBef>
            </a:pPr>
            <a:r>
              <a:rPr lang="ja-JP" altLang="en-US" sz="1600" dirty="0" smtClean="0">
                <a:latin typeface="Meiryo UI" panose="020B0604030504040204" pitchFamily="50" charset="-128"/>
                <a:ea typeface="Meiryo UI" panose="020B0604030504040204" pitchFamily="50" charset="-128"/>
              </a:rPr>
              <a:t>○　第二期政府共通プラットフォームは、クラウド</a:t>
            </a:r>
            <a:r>
              <a:rPr lang="ja-JP" altLang="en-US" sz="1600" dirty="0">
                <a:latin typeface="Meiryo UI" panose="020B0604030504040204" pitchFamily="50" charset="-128"/>
                <a:ea typeface="Meiryo UI" panose="020B0604030504040204" pitchFamily="50" charset="-128"/>
              </a:rPr>
              <a:t>・バイ・デフォルト原則の政府方針を踏まえ</a:t>
            </a:r>
            <a:r>
              <a:rPr lang="ja-JP" altLang="en-US" sz="1600" dirty="0" smtClean="0">
                <a:latin typeface="Meiryo UI" panose="020B0604030504040204" pitchFamily="50" charset="-128"/>
                <a:ea typeface="Meiryo UI" panose="020B0604030504040204" pitchFamily="50" charset="-128"/>
              </a:rPr>
              <a:t>、</a:t>
            </a:r>
            <a:r>
              <a:rPr lang="ja-JP" altLang="en-US" sz="1600" u="sng" dirty="0" smtClean="0">
                <a:latin typeface="Meiryo UI" panose="020B0604030504040204" pitchFamily="50" charset="-128"/>
                <a:ea typeface="Meiryo UI" panose="020B0604030504040204" pitchFamily="50" charset="-128"/>
              </a:rPr>
              <a:t>クラウドサービスを</a:t>
            </a:r>
            <a:r>
              <a:rPr lang="ja-JP" altLang="en-US" sz="1600" u="sng" dirty="0">
                <a:latin typeface="Meiryo UI" panose="020B0604030504040204" pitchFamily="50" charset="-128"/>
                <a:ea typeface="Meiryo UI" panose="020B0604030504040204" pitchFamily="50" charset="-128"/>
              </a:rPr>
              <a:t>活用</a:t>
            </a:r>
            <a:r>
              <a:rPr lang="ja-JP" altLang="en-US" sz="1600" u="sng" dirty="0" smtClean="0">
                <a:latin typeface="Meiryo UI" panose="020B0604030504040204" pitchFamily="50" charset="-128"/>
                <a:ea typeface="Meiryo UI" panose="020B0604030504040204" pitchFamily="50" charset="-128"/>
              </a:rPr>
              <a:t>した整備方針に基づき、本年</a:t>
            </a:r>
            <a:r>
              <a:rPr lang="en-US" altLang="ja-JP" sz="1600" u="sng" dirty="0" smtClean="0">
                <a:latin typeface="Meiryo UI" panose="020B0604030504040204" pitchFamily="50" charset="-128"/>
                <a:ea typeface="Meiryo UI" panose="020B0604030504040204" pitchFamily="50" charset="-128"/>
              </a:rPr>
              <a:t>10</a:t>
            </a:r>
            <a:r>
              <a:rPr lang="ja-JP" altLang="en-US" sz="1600" u="sng" dirty="0" smtClean="0">
                <a:latin typeface="Meiryo UI" panose="020B0604030504040204" pitchFamily="50" charset="-128"/>
                <a:ea typeface="Meiryo UI" panose="020B0604030504040204" pitchFamily="50" charset="-128"/>
              </a:rPr>
              <a:t>月のサービス開始に向けて整備</a:t>
            </a:r>
            <a:r>
              <a:rPr lang="ja-JP" altLang="en-US" sz="1600" dirty="0" smtClean="0">
                <a:latin typeface="Meiryo UI" panose="020B0604030504040204" pitchFamily="50" charset="-128"/>
                <a:ea typeface="Meiryo UI" panose="020B0604030504040204" pitchFamily="50" charset="-128"/>
              </a:rPr>
              <a:t>を行っているところ。</a:t>
            </a:r>
            <a:endParaRPr lang="en-US" altLang="ja-JP" sz="1600" dirty="0">
              <a:latin typeface="Meiryo UI" panose="020B0604030504040204" pitchFamily="50" charset="-128"/>
              <a:ea typeface="Meiryo UI" panose="020B0604030504040204" pitchFamily="50" charset="-128"/>
            </a:endParaRPr>
          </a:p>
          <a:p>
            <a:pPr marL="176213" indent="-176213" algn="l">
              <a:lnSpc>
                <a:spcPct val="100000"/>
              </a:lnSpc>
              <a:spcBef>
                <a:spcPts val="1200"/>
              </a:spcBef>
            </a:pPr>
            <a:r>
              <a:rPr lang="ja-JP" altLang="en-US"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第二期政府</a:t>
            </a:r>
            <a:r>
              <a:rPr lang="ja-JP" altLang="en-US" sz="1600" dirty="0">
                <a:latin typeface="Meiryo UI" panose="020B0604030504040204" pitchFamily="50" charset="-128"/>
                <a:ea typeface="Meiryo UI" panose="020B0604030504040204" pitchFamily="50" charset="-128"/>
              </a:rPr>
              <a:t>共通</a:t>
            </a:r>
            <a:r>
              <a:rPr lang="ja-JP" altLang="en-US" sz="1600" dirty="0" smtClean="0">
                <a:latin typeface="Meiryo UI" panose="020B0604030504040204" pitchFamily="50" charset="-128"/>
                <a:ea typeface="Meiryo UI" panose="020B0604030504040204" pitchFamily="50" charset="-128"/>
              </a:rPr>
              <a:t>プラットフォームが政府重点プロジェクトとして指定されて以降、</a:t>
            </a:r>
            <a:r>
              <a:rPr lang="ja-JP" altLang="en-US" sz="1600" u="sng" dirty="0" smtClean="0">
                <a:latin typeface="Meiryo UI" panose="020B0604030504040204" pitchFamily="50" charset="-128"/>
                <a:ea typeface="Meiryo UI" panose="020B0604030504040204" pitchFamily="50" charset="-128"/>
              </a:rPr>
              <a:t>プロジェクトチームのクラウド利用戦略・企画担当において、クラウドサービス</a:t>
            </a:r>
            <a:r>
              <a:rPr lang="ja-JP" altLang="en-US" sz="1600" u="sng" dirty="0">
                <a:latin typeface="Meiryo UI" panose="020B0604030504040204" pitchFamily="50" charset="-128"/>
                <a:ea typeface="Meiryo UI" panose="020B0604030504040204" pitchFamily="50" charset="-128"/>
              </a:rPr>
              <a:t>のメリットを最大化するための契約方法を検討</a:t>
            </a:r>
            <a:r>
              <a:rPr lang="ja-JP" altLang="en-US" sz="1600" dirty="0" smtClean="0">
                <a:latin typeface="Meiryo UI" panose="020B0604030504040204" pitchFamily="50" charset="-128"/>
                <a:ea typeface="Meiryo UI" panose="020B0604030504040204" pitchFamily="50" charset="-128"/>
              </a:rPr>
              <a:t>してきたところ</a:t>
            </a:r>
            <a:r>
              <a:rPr lang="ja-JP" altLang="en-US" sz="1600" dirty="0">
                <a:latin typeface="Meiryo UI" panose="020B0604030504040204" pitchFamily="50" charset="-128"/>
                <a:ea typeface="Meiryo UI" panose="020B0604030504040204" pitchFamily="50" charset="-128"/>
              </a:rPr>
              <a:t>。今般</a:t>
            </a:r>
            <a:r>
              <a:rPr lang="ja-JP" altLang="en-US" sz="1600" dirty="0" smtClean="0">
                <a:latin typeface="Meiryo UI" panose="020B0604030504040204" pitchFamily="50" charset="-128"/>
                <a:ea typeface="Meiryo UI" panose="020B0604030504040204" pitchFamily="50" charset="-128"/>
              </a:rPr>
              <a:t>、その検討を踏まえ、</a:t>
            </a:r>
            <a:r>
              <a:rPr lang="ja-JP" altLang="en-US" sz="1600" u="sng" dirty="0" smtClean="0">
                <a:latin typeface="Meiryo UI" panose="020B0604030504040204" pitchFamily="50" charset="-128"/>
                <a:ea typeface="Meiryo UI" panose="020B0604030504040204" pitchFamily="50" charset="-128"/>
              </a:rPr>
              <a:t>総務省</a:t>
            </a:r>
            <a:r>
              <a:rPr lang="ja-JP" altLang="en-US" sz="1600" u="sng" dirty="0">
                <a:latin typeface="Meiryo UI" panose="020B0604030504040204" pitchFamily="50" charset="-128"/>
                <a:ea typeface="Meiryo UI" panose="020B0604030504040204" pitchFamily="50" charset="-128"/>
              </a:rPr>
              <a:t>に</a:t>
            </a:r>
            <a:r>
              <a:rPr lang="ja-JP" altLang="en-US" sz="1600" u="sng" dirty="0" smtClean="0">
                <a:latin typeface="Meiryo UI" panose="020B0604030504040204" pitchFamily="50" charset="-128"/>
                <a:ea typeface="Meiryo UI" panose="020B0604030504040204" pitchFamily="50" charset="-128"/>
              </a:rPr>
              <a:t>おいてクラウドサービスの調達を</a:t>
            </a:r>
            <a:r>
              <a:rPr lang="ja-JP" altLang="en-US" sz="1600" u="sng" dirty="0">
                <a:latin typeface="Meiryo UI" panose="020B0604030504040204" pitchFamily="50" charset="-128"/>
                <a:ea typeface="Meiryo UI" panose="020B0604030504040204" pitchFamily="50" charset="-128"/>
              </a:rPr>
              <a:t>行った</a:t>
            </a:r>
            <a:r>
              <a:rPr lang="ja-JP" altLang="en-US" sz="1600" u="sng" dirty="0" smtClean="0">
                <a:latin typeface="Meiryo UI" panose="020B0604030504040204" pitchFamily="50" charset="-128"/>
                <a:ea typeface="Meiryo UI" panose="020B0604030504040204" pitchFamily="50" charset="-128"/>
              </a:rPr>
              <a:t>事例を紹介</a:t>
            </a:r>
            <a:r>
              <a:rPr lang="ja-JP" altLang="en-US" sz="1600" dirty="0">
                <a:latin typeface="Meiryo UI" panose="020B0604030504040204" pitchFamily="50" charset="-128"/>
                <a:ea typeface="Meiryo UI" panose="020B0604030504040204" pitchFamily="50" charset="-128"/>
              </a:rPr>
              <a:t>するもので</a:t>
            </a:r>
            <a:r>
              <a:rPr lang="ja-JP" altLang="en-US" sz="1600" dirty="0" smtClean="0">
                <a:latin typeface="Meiryo UI" panose="020B0604030504040204" pitchFamily="50" charset="-128"/>
                <a:ea typeface="Meiryo UI" panose="020B0604030504040204" pitchFamily="50" charset="-128"/>
              </a:rPr>
              <a:t>ある</a:t>
            </a:r>
            <a:r>
              <a:rPr lang="ja-JP" altLang="en-US" sz="1050" dirty="0" smtClean="0">
                <a:latin typeface="Meiryo UI" panose="020B0604030504040204" pitchFamily="50" charset="-128"/>
                <a:ea typeface="Meiryo UI" panose="020B0604030504040204" pitchFamily="50" charset="-128"/>
              </a:rPr>
              <a:t>（注）</a:t>
            </a:r>
            <a:r>
              <a:rPr lang="ja-JP" altLang="en-US" sz="1600" dirty="0" smtClean="0">
                <a:latin typeface="Meiryo UI" panose="020B0604030504040204" pitchFamily="50" charset="-128"/>
                <a:ea typeface="Meiryo UI" panose="020B0604030504040204" pitchFamily="50" charset="-128"/>
              </a:rPr>
              <a:t>。</a:t>
            </a:r>
            <a:endParaRPr lang="ja-JP" altLang="en-US" sz="160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24370" y="2790733"/>
            <a:ext cx="8735026" cy="1200329"/>
          </a:xfrm>
          <a:prstGeom prst="rect">
            <a:avLst/>
          </a:prstGeom>
          <a:noFill/>
          <a:ln>
            <a:noFill/>
            <a:prstDash val="solid"/>
          </a:ln>
        </p:spPr>
        <p:txBody>
          <a:bodyPr wrap="square" rtlCol="0" anchor="ctr">
            <a:spAutoFit/>
          </a:bodyPr>
          <a:lstStyle/>
          <a:p>
            <a:pPr marL="452438" lvl="0" indent="-452438">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注</a:t>
            </a:r>
            <a:r>
              <a:rPr lang="ja-JP" altLang="en-US" sz="1200" dirty="0" smtClean="0">
                <a:solidFill>
                  <a:prstClr val="black"/>
                </a:solidFill>
                <a:latin typeface="Meiryo UI" panose="020B0604030504040204" pitchFamily="50" charset="-128"/>
                <a:ea typeface="Meiryo UI" panose="020B0604030504040204" pitchFamily="50" charset="-128"/>
              </a:rPr>
              <a:t>）　本調達</a:t>
            </a:r>
            <a:r>
              <a:rPr lang="ja-JP" altLang="en-US" sz="1200" dirty="0">
                <a:solidFill>
                  <a:prstClr val="black"/>
                </a:solidFill>
                <a:latin typeface="Meiryo UI" panose="020B0604030504040204" pitchFamily="50" charset="-128"/>
                <a:ea typeface="Meiryo UI" panose="020B0604030504040204" pitchFamily="50" charset="-128"/>
              </a:rPr>
              <a:t>では</a:t>
            </a:r>
            <a:r>
              <a:rPr lang="ja-JP" altLang="en-US" sz="1200" dirty="0" smtClean="0">
                <a:solidFill>
                  <a:prstClr val="black"/>
                </a:solidFill>
                <a:latin typeface="Meiryo UI" panose="020B0604030504040204" pitchFamily="50" charset="-128"/>
                <a:ea typeface="Meiryo UI" panose="020B0604030504040204" pitchFamily="50" charset="-128"/>
              </a:rPr>
              <a:t>、クラウドサービスを分離調達し、クラウドサービスを利用</a:t>
            </a:r>
            <a:r>
              <a:rPr lang="ja-JP" altLang="en-US" sz="1200" dirty="0">
                <a:solidFill>
                  <a:prstClr val="black"/>
                </a:solidFill>
                <a:latin typeface="Meiryo UI" panose="020B0604030504040204" pitchFamily="50" charset="-128"/>
                <a:ea typeface="Meiryo UI" panose="020B0604030504040204" pitchFamily="50" charset="-128"/>
              </a:rPr>
              <a:t>した分だけ支払うという従量課金を実現できる契約方法を検討</a:t>
            </a:r>
            <a:r>
              <a:rPr lang="ja-JP" altLang="en-US" sz="1200" dirty="0" smtClean="0">
                <a:solidFill>
                  <a:prstClr val="black"/>
                </a:solidFill>
                <a:latin typeface="Meiryo UI" panose="020B0604030504040204" pitchFamily="50" charset="-128"/>
                <a:ea typeface="Meiryo UI" panose="020B0604030504040204" pitchFamily="50" charset="-128"/>
              </a:rPr>
              <a:t>した。各府省</a:t>
            </a:r>
            <a:r>
              <a:rPr lang="ja-JP" altLang="en-US" sz="1200" dirty="0">
                <a:solidFill>
                  <a:prstClr val="black"/>
                </a:solidFill>
                <a:latin typeface="Meiryo UI" panose="020B0604030504040204" pitchFamily="50" charset="-128"/>
                <a:ea typeface="Meiryo UI" panose="020B0604030504040204" pitchFamily="50" charset="-128"/>
              </a:rPr>
              <a:t>・各システムにおいては、仕様の定まった業務システムの一部としてクラウドサービスを利用するような業務システムとセットでクラウドサービス調達をする事例</a:t>
            </a:r>
            <a:r>
              <a:rPr lang="ja-JP" altLang="en-US" sz="1200" dirty="0" smtClean="0">
                <a:solidFill>
                  <a:prstClr val="black"/>
                </a:solidFill>
                <a:latin typeface="Meiryo UI" panose="020B0604030504040204" pitchFamily="50" charset="-128"/>
                <a:ea typeface="Meiryo UI" panose="020B0604030504040204" pitchFamily="50" charset="-128"/>
              </a:rPr>
              <a:t>が多く、本調達</a:t>
            </a:r>
            <a:r>
              <a:rPr lang="ja-JP" altLang="en-US" sz="1200" dirty="0">
                <a:solidFill>
                  <a:prstClr val="black"/>
                </a:solidFill>
                <a:latin typeface="Meiryo UI" panose="020B0604030504040204" pitchFamily="50" charset="-128"/>
                <a:ea typeface="Meiryo UI" panose="020B0604030504040204" pitchFamily="50" charset="-128"/>
              </a:rPr>
              <a:t>と</a:t>
            </a:r>
            <a:r>
              <a:rPr lang="ja-JP" altLang="en-US" sz="1200" dirty="0" smtClean="0">
                <a:solidFill>
                  <a:prstClr val="black"/>
                </a:solidFill>
                <a:latin typeface="Meiryo UI" panose="020B0604030504040204" pitchFamily="50" charset="-128"/>
                <a:ea typeface="Meiryo UI" panose="020B0604030504040204" pitchFamily="50" charset="-128"/>
              </a:rPr>
              <a:t>全て同じ</a:t>
            </a:r>
            <a:r>
              <a:rPr lang="ja-JP" altLang="en-US" sz="1200" dirty="0">
                <a:solidFill>
                  <a:prstClr val="black"/>
                </a:solidFill>
                <a:latin typeface="Meiryo UI" panose="020B0604030504040204" pitchFamily="50" charset="-128"/>
                <a:ea typeface="Meiryo UI" panose="020B0604030504040204" pitchFamily="50" charset="-128"/>
              </a:rPr>
              <a:t>考え方を適用できるケースは必ずしも多くないと考えられるが</a:t>
            </a:r>
            <a:r>
              <a:rPr lang="ja-JP" altLang="en-US" sz="1200" dirty="0" smtClean="0">
                <a:solidFill>
                  <a:prstClr val="black"/>
                </a:solidFill>
                <a:latin typeface="Meiryo UI" panose="020B0604030504040204" pitchFamily="50" charset="-128"/>
                <a:ea typeface="Meiryo UI" panose="020B0604030504040204" pitchFamily="50" charset="-128"/>
              </a:rPr>
              <a:t>、報告書</a:t>
            </a:r>
            <a:r>
              <a:rPr lang="ja-JP" altLang="en-US" sz="1200" dirty="0">
                <a:solidFill>
                  <a:prstClr val="black"/>
                </a:solidFill>
                <a:latin typeface="Meiryo UI" panose="020B0604030504040204" pitchFamily="50" charset="-128"/>
                <a:ea typeface="Meiryo UI" panose="020B0604030504040204" pitchFamily="50" charset="-128"/>
              </a:rPr>
              <a:t>においては、様々なクラウドサービスの調達・契約を検討する際に参考と</a:t>
            </a:r>
            <a:r>
              <a:rPr lang="ja-JP" altLang="en-US" sz="1200" dirty="0" smtClean="0">
                <a:solidFill>
                  <a:prstClr val="black"/>
                </a:solidFill>
                <a:latin typeface="Meiryo UI" panose="020B0604030504040204" pitchFamily="50" charset="-128"/>
                <a:ea typeface="Meiryo UI" panose="020B0604030504040204" pitchFamily="50" charset="-128"/>
              </a:rPr>
              <a:t>なるように、本調達の検討過程で議論された論点や留意点を分析的に記載するようにした。</a:t>
            </a:r>
            <a:endParaRPr lang="en-US" altLang="ja-JP" sz="1200" dirty="0" smtClean="0">
              <a:solidFill>
                <a:prstClr val="black"/>
              </a:solidFill>
              <a:latin typeface="Meiryo UI" panose="020B0604030504040204" pitchFamily="50" charset="-128"/>
              <a:ea typeface="Meiryo UI" panose="020B0604030504040204" pitchFamily="50" charset="-128"/>
            </a:endParaRPr>
          </a:p>
          <a:p>
            <a:pPr marL="452438" lvl="0" indent="-452438">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また、採用するクラウドサービス事業者の違いによっても、調達・契約の考え方が異なる可能性がある点には留意する必要がある。</a:t>
            </a:r>
            <a:endPar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6" name="正方形/長方形 15"/>
          <p:cNvSpPr/>
          <p:nvPr/>
        </p:nvSpPr>
        <p:spPr>
          <a:xfrm>
            <a:off x="86577" y="536333"/>
            <a:ext cx="9075175" cy="460692"/>
          </a:xfrm>
          <a:prstGeom prst="rect">
            <a:avLst/>
          </a:prstGeom>
          <a:noFill/>
        </p:spPr>
        <p:txBody>
          <a:bodyPr wrap="square" lIns="72000" rIns="72000" rtlCol="0">
            <a:noAutofit/>
          </a:bodyPr>
          <a:lstStyle/>
          <a:p>
            <a:pPr>
              <a:lnSpc>
                <a:spcPct val="120000"/>
              </a:lnSpc>
            </a:pPr>
            <a:r>
              <a:rPr lang="ja-JP" altLang="en-US" dirty="0" smtClean="0">
                <a:latin typeface="Meiryo UI" panose="020B0604030504040204" pitchFamily="50" charset="-128"/>
                <a:ea typeface="Meiryo UI" panose="020B0604030504040204" pitchFamily="50" charset="-128"/>
              </a:rPr>
              <a:t>　</a:t>
            </a:r>
            <a:endParaRPr lang="ja-JP" altLang="en-US" dirty="0">
              <a:latin typeface="Meiryo UI" panose="020B0604030504040204" pitchFamily="50" charset="-128"/>
              <a:ea typeface="Meiryo UI" panose="020B0604030504040204" pitchFamily="50" charset="-128"/>
            </a:endParaRPr>
          </a:p>
        </p:txBody>
      </p:sp>
      <p:sp>
        <p:nvSpPr>
          <p:cNvPr id="10" name="正方形/長方形 9"/>
          <p:cNvSpPr/>
          <p:nvPr/>
        </p:nvSpPr>
        <p:spPr>
          <a:xfrm>
            <a:off x="107642" y="833118"/>
            <a:ext cx="2227733" cy="387798"/>
          </a:xfrm>
          <a:prstGeom prst="rect">
            <a:avLst/>
          </a:prstGeom>
          <a:solidFill>
            <a:schemeClr val="accent1"/>
          </a:solidFill>
          <a:ln>
            <a:noFill/>
          </a:ln>
        </p:spPr>
        <p:txBody>
          <a:bodyPr wrap="square">
            <a:spAutoFit/>
          </a:bodyPr>
          <a:lstStyle/>
          <a:p>
            <a:pPr algn="ctr">
              <a:lnSpc>
                <a:spcPct val="120000"/>
              </a:lnSpc>
              <a:spcAft>
                <a:spcPts val="600"/>
              </a:spcAft>
            </a:pPr>
            <a:r>
              <a:rPr lang="ja-JP" altLang="en-US" sz="1600" b="1" dirty="0" smtClean="0">
                <a:solidFill>
                  <a:schemeClr val="bg1"/>
                </a:solidFill>
                <a:latin typeface="Meiryo UI" panose="020B0604030504040204" pitchFamily="50" charset="-128"/>
                <a:ea typeface="Meiryo UI" panose="020B0604030504040204" pitchFamily="50" charset="-128"/>
              </a:rPr>
              <a:t>背景等</a:t>
            </a:r>
            <a:endParaRPr lang="en-US" altLang="ja-JP" sz="1600" b="1" dirty="0">
              <a:solidFill>
                <a:schemeClr val="bg1"/>
              </a:solidFill>
              <a:latin typeface="Meiryo UI" panose="020B0604030504040204" pitchFamily="50" charset="-128"/>
              <a:ea typeface="Meiryo UI" panose="020B0604030504040204" pitchFamily="50" charset="-128"/>
            </a:endParaRPr>
          </a:p>
        </p:txBody>
      </p:sp>
      <p:sp>
        <p:nvSpPr>
          <p:cNvPr id="13" name="正方形/長方形 12"/>
          <p:cNvSpPr/>
          <p:nvPr/>
        </p:nvSpPr>
        <p:spPr>
          <a:xfrm>
            <a:off x="124370" y="4308606"/>
            <a:ext cx="2227733" cy="387798"/>
          </a:xfrm>
          <a:prstGeom prst="rect">
            <a:avLst/>
          </a:prstGeom>
          <a:solidFill>
            <a:schemeClr val="accent1"/>
          </a:solidFill>
          <a:ln>
            <a:noFill/>
          </a:ln>
        </p:spPr>
        <p:txBody>
          <a:bodyPr wrap="square">
            <a:spAutoFit/>
          </a:bodyPr>
          <a:lstStyle/>
          <a:p>
            <a:pPr algn="ctr">
              <a:lnSpc>
                <a:spcPct val="120000"/>
              </a:lnSpc>
              <a:spcAft>
                <a:spcPts val="600"/>
              </a:spcAft>
            </a:pPr>
            <a:r>
              <a:rPr lang="ja-JP" altLang="en-US" sz="1600" b="1" dirty="0" smtClean="0">
                <a:solidFill>
                  <a:schemeClr val="bg1"/>
                </a:solidFill>
                <a:latin typeface="Meiryo UI" panose="020B0604030504040204" pitchFamily="50" charset="-128"/>
                <a:ea typeface="Meiryo UI" panose="020B0604030504040204" pitchFamily="50" charset="-128"/>
              </a:rPr>
              <a:t>調達方式・契約形態</a:t>
            </a:r>
            <a:endParaRPr lang="en-US" altLang="ja-JP" sz="1600" b="1"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42194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14300" y="40149"/>
            <a:ext cx="8953500" cy="360553"/>
          </a:xfrm>
        </p:spPr>
        <p:txBody>
          <a:bodyPr>
            <a:noAutofit/>
          </a:bodyPr>
          <a:lstStyle/>
          <a:p>
            <a:pPr algn="ct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契約方式（直接契約と間接契約）</a:t>
            </a:r>
            <a:endParaRPr lang="ja-JP" altLang="en-US" sz="20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1" name="テキスト ボックス 60"/>
          <p:cNvSpPr txBox="1"/>
          <p:nvPr/>
        </p:nvSpPr>
        <p:spPr>
          <a:xfrm>
            <a:off x="0" y="448559"/>
            <a:ext cx="9144000" cy="1600438"/>
          </a:xfrm>
          <a:prstGeom prst="rect">
            <a:avLst/>
          </a:prstGeom>
          <a:noFill/>
          <a:ln>
            <a:noFill/>
            <a:prstDash val="solid"/>
          </a:ln>
        </p:spPr>
        <p:txBody>
          <a:bodyPr wrap="square" rtlCol="0" anchor="t" anchorCtr="0">
            <a:spAutoFit/>
          </a:bodyPr>
          <a:lstStyle/>
          <a:p>
            <a:pPr marL="265113" lvl="0" indent="-265113">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クラウドサービス契約の方式は、「直接契約</a:t>
            </a:r>
            <a:r>
              <a:rPr lang="ja-JP" altLang="en-US" sz="1600" dirty="0">
                <a:solidFill>
                  <a:prstClr val="black"/>
                </a:solidFill>
                <a:latin typeface="Meiryo UI" panose="020B0604030504040204" pitchFamily="50" charset="-128"/>
                <a:ea typeface="Meiryo UI" panose="020B0604030504040204" pitchFamily="50" charset="-128"/>
              </a:rPr>
              <a:t>」 </a:t>
            </a:r>
            <a:r>
              <a:rPr lang="ja-JP" altLang="en-US" sz="1600" dirty="0" smtClean="0">
                <a:solidFill>
                  <a:prstClr val="black"/>
                </a:solidFill>
                <a:latin typeface="Meiryo UI" panose="020B0604030504040204" pitchFamily="50" charset="-128"/>
                <a:ea typeface="Meiryo UI" panose="020B0604030504040204" pitchFamily="50" charset="-128"/>
              </a:rPr>
              <a:t>と「</a:t>
            </a:r>
            <a:r>
              <a:rPr lang="ja-JP" altLang="en-US" sz="1600" dirty="0">
                <a:solidFill>
                  <a:prstClr val="black"/>
                </a:solidFill>
                <a:latin typeface="Meiryo UI" panose="020B0604030504040204" pitchFamily="50" charset="-128"/>
                <a:ea typeface="Meiryo UI" panose="020B0604030504040204" pitchFamily="50" charset="-128"/>
              </a:rPr>
              <a:t>間接契約」の</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大きく二つに分類される。</a:t>
            </a:r>
            <a:endPar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65113" marR="0" lvl="0" indent="-265113" algn="l" defTabSz="914400" rtl="0" eaLnBrk="1" fontAlgn="auto" latinLnBrk="0" hangingPunct="1">
              <a:lnSpc>
                <a:spcPct val="100000"/>
              </a:lnSpc>
              <a:spcBef>
                <a:spcPts val="0"/>
              </a:spcBef>
              <a:spcAft>
                <a:spcPts val="0"/>
              </a:spcAft>
              <a:buClrTx/>
              <a:buSzTx/>
              <a:buFontTx/>
              <a:buNone/>
              <a:tabLst/>
              <a:defRPr/>
            </a:pPr>
            <a:r>
              <a:rPr lang="en-US" altLang="ja-JP" sz="1200" dirty="0">
                <a:solidFill>
                  <a:prstClr val="black"/>
                </a:solidFill>
                <a:latin typeface="Meiryo UI" panose="020B0604030504040204" pitchFamily="50" charset="-128"/>
                <a:ea typeface="Meiryo UI" panose="020B0604030504040204" pitchFamily="50" charset="-128"/>
              </a:rPr>
              <a:t>	</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a:t>
            </a:r>
            <a:r>
              <a:rPr lang="ja-JP" altLang="en-US" sz="1200" dirty="0">
                <a:solidFill>
                  <a:prstClr val="black"/>
                </a:solidFill>
                <a:latin typeface="Meiryo UI" panose="020B0604030504040204" pitchFamily="50" charset="-128"/>
                <a:ea typeface="Meiryo UI" panose="020B0604030504040204" pitchFamily="50" charset="-128"/>
              </a:rPr>
              <a:t>直接契約とは</a:t>
            </a:r>
            <a:r>
              <a:rPr lang="ja-JP" altLang="en-US" sz="1200" dirty="0" smtClean="0">
                <a:solidFill>
                  <a:prstClr val="black"/>
                </a:solidFill>
                <a:latin typeface="Meiryo UI" panose="020B0604030504040204" pitchFamily="50" charset="-128"/>
                <a:ea typeface="Meiryo UI" panose="020B0604030504040204" pitchFamily="50" charset="-128"/>
              </a:rPr>
              <a:t>、クラウドサービス事</a:t>
            </a:r>
            <a:r>
              <a:rPr lang="ja-JP" altLang="en-US" sz="1200" dirty="0">
                <a:solidFill>
                  <a:prstClr val="black"/>
                </a:solidFill>
                <a:latin typeface="Meiryo UI" panose="020B0604030504040204" pitchFamily="50" charset="-128"/>
                <a:ea typeface="Meiryo UI" panose="020B0604030504040204" pitchFamily="50" charset="-128"/>
              </a:rPr>
              <a:t>業者</a:t>
            </a:r>
            <a:r>
              <a:rPr lang="ja-JP" altLang="en-US" sz="1200" dirty="0" smtClean="0">
                <a:solidFill>
                  <a:prstClr val="black"/>
                </a:solidFill>
                <a:latin typeface="Meiryo UI" panose="020B0604030504040204" pitchFamily="50" charset="-128"/>
                <a:ea typeface="Meiryo UI" panose="020B0604030504040204" pitchFamily="50" charset="-128"/>
              </a:rPr>
              <a:t>と</a:t>
            </a:r>
            <a:r>
              <a:rPr lang="ja-JP" altLang="en-US" sz="1200" dirty="0">
                <a:solidFill>
                  <a:prstClr val="black"/>
                </a:solidFill>
                <a:latin typeface="Meiryo UI" panose="020B0604030504040204" pitchFamily="50" charset="-128"/>
                <a:ea typeface="Meiryo UI" panose="020B0604030504040204" pitchFamily="50" charset="-128"/>
              </a:rPr>
              <a:t>発注者側との間で直接取り交わされる契約のことをいう</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smtClean="0">
              <a:solidFill>
                <a:prstClr val="black"/>
              </a:solidFill>
              <a:latin typeface="Meiryo UI" panose="020B0604030504040204" pitchFamily="50" charset="-128"/>
              <a:ea typeface="Meiryo UI" panose="020B0604030504040204" pitchFamily="50" charset="-128"/>
            </a:endParaRPr>
          </a:p>
          <a:p>
            <a:pPr marL="541338" lvl="0" indent="-273050">
              <a:defRPr/>
            </a:pPr>
            <a:r>
              <a:rPr lang="ja-JP" altLang="en-US" sz="1200" dirty="0">
                <a:solidFill>
                  <a:prstClr val="black"/>
                </a:solidFill>
                <a:latin typeface="Meiryo UI" panose="020B0604030504040204" pitchFamily="50" charset="-128"/>
                <a:ea typeface="Meiryo UI" panose="020B0604030504040204" pitchFamily="50" charset="-128"/>
              </a:rPr>
              <a:t>・　間接契約とは、クラウドサービス事業者が提供するクラウドサービスに関する契約行為、支払行為等の全てを代行する事業者と契約すること</a:t>
            </a:r>
          </a:p>
          <a:p>
            <a:pPr marL="265113" lvl="0" indent="-265113">
              <a:defRPr/>
            </a:pPr>
            <a:r>
              <a:rPr lang="ja-JP" altLang="en-US" sz="1200" dirty="0">
                <a:solidFill>
                  <a:prstClr val="black"/>
                </a:solidFill>
                <a:latin typeface="Meiryo UI" panose="020B0604030504040204" pitchFamily="50" charset="-128"/>
                <a:ea typeface="Meiryo UI" panose="020B0604030504040204" pitchFamily="50" charset="-128"/>
              </a:rPr>
              <a:t>	</a:t>
            </a:r>
            <a:r>
              <a:rPr lang="ja-JP" altLang="en-US" sz="1200" dirty="0" smtClean="0">
                <a:solidFill>
                  <a:prstClr val="black"/>
                </a:solidFill>
                <a:latin typeface="Meiryo UI" panose="020B0604030504040204" pitchFamily="50" charset="-128"/>
                <a:ea typeface="Meiryo UI" panose="020B0604030504040204" pitchFamily="50" charset="-128"/>
              </a:rPr>
              <a:t>　　を</a:t>
            </a:r>
            <a:r>
              <a:rPr lang="ja-JP" altLang="en-US" sz="1200" dirty="0">
                <a:solidFill>
                  <a:prstClr val="black"/>
                </a:solidFill>
                <a:latin typeface="Meiryo UI" panose="020B0604030504040204" pitchFamily="50" charset="-128"/>
                <a:ea typeface="Meiryo UI" panose="020B0604030504040204" pitchFamily="50" charset="-128"/>
              </a:rPr>
              <a:t>いう。また、中間事業者とは、クラウドサービス事業者のパートナー等の国内ベンダーを想定している。</a:t>
            </a:r>
          </a:p>
          <a:p>
            <a:pPr marL="265113" marR="0" lvl="0" algn="l" defTabSz="914400" rtl="0" eaLnBrk="1" fontAlgn="auto" latinLnBrk="0"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65113" lvl="0" indent="-265113">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「間接契約」は、クラウドサービス事業者との</a:t>
            </a:r>
            <a:r>
              <a:rPr kumimoji="1" lang="ja-JP" altLang="en-US" sz="1600" b="0" i="0"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直接の「利用条件の合意」</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の有無により二つに細分化される。</a:t>
            </a:r>
            <a:endParaRPr lang="en-US" altLang="ja-JP" sz="1200" dirty="0">
              <a:solidFill>
                <a:prstClr val="black"/>
              </a:solidFill>
              <a:latin typeface="Meiryo UI" panose="020B0604030504040204" pitchFamily="50" charset="-128"/>
              <a:ea typeface="Meiryo UI" panose="020B0604030504040204" pitchFamily="50" charset="-128"/>
            </a:endParaRPr>
          </a:p>
          <a:p>
            <a:pPr marL="446088" lvl="0" indent="-179388">
              <a:defRPr/>
            </a:pP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　政府共通</a:t>
            </a:r>
            <a:r>
              <a:rPr lang="en-US" altLang="ja-JP" sz="1200" dirty="0" smtClean="0">
                <a:solidFill>
                  <a:prstClr val="black"/>
                </a:solidFill>
                <a:latin typeface="Meiryo UI" panose="020B0604030504040204" pitchFamily="50" charset="-128"/>
                <a:ea typeface="Meiryo UI" panose="020B0604030504040204" pitchFamily="50" charset="-128"/>
              </a:rPr>
              <a:t>PF</a:t>
            </a:r>
            <a:r>
              <a:rPr lang="ja-JP" altLang="en-US" sz="1200" dirty="0" smtClean="0">
                <a:solidFill>
                  <a:prstClr val="black"/>
                </a:solidFill>
                <a:latin typeface="Meiryo UI" panose="020B0604030504040204" pitchFamily="50" charset="-128"/>
                <a:ea typeface="Meiryo UI" panose="020B0604030504040204" pitchFamily="50" charset="-128"/>
              </a:rPr>
              <a:t>では、</a:t>
            </a:r>
            <a:r>
              <a:rPr lang="ja-JP" altLang="en-US" sz="1200" dirty="0">
                <a:solidFill>
                  <a:prstClr val="black"/>
                </a:solidFill>
                <a:latin typeface="Meiryo UI" panose="020B0604030504040204" pitchFamily="50" charset="-128"/>
                <a:ea typeface="Meiryo UI" panose="020B0604030504040204" pitchFamily="50" charset="-128"/>
              </a:rPr>
              <a:t>まずは直接交渉力の発揮や中間マージン削減</a:t>
            </a:r>
            <a:r>
              <a:rPr lang="ja-JP" altLang="en-US" sz="1200" dirty="0" smtClean="0">
                <a:solidFill>
                  <a:prstClr val="black"/>
                </a:solidFill>
                <a:latin typeface="Meiryo UI" panose="020B0604030504040204" pitchFamily="50" charset="-128"/>
                <a:ea typeface="Meiryo UI" panose="020B0604030504040204" pitchFamily="50" charset="-128"/>
              </a:rPr>
              <a:t>等を想定し、直接</a:t>
            </a:r>
            <a:r>
              <a:rPr lang="ja-JP" altLang="en-US" sz="1200" dirty="0">
                <a:solidFill>
                  <a:prstClr val="black"/>
                </a:solidFill>
                <a:latin typeface="Meiryo UI" panose="020B0604030504040204" pitchFamily="50" charset="-128"/>
                <a:ea typeface="Meiryo UI" panose="020B0604030504040204" pitchFamily="50" charset="-128"/>
              </a:rPr>
              <a:t>契約を検討した</a:t>
            </a:r>
            <a:r>
              <a:rPr lang="ja-JP" altLang="en-US" sz="1200" dirty="0" smtClean="0">
                <a:solidFill>
                  <a:prstClr val="black"/>
                </a:solidFill>
                <a:latin typeface="Meiryo UI" panose="020B0604030504040204" pitchFamily="50" charset="-128"/>
                <a:ea typeface="Meiryo UI" panose="020B0604030504040204" pitchFamily="50" charset="-128"/>
              </a:rPr>
              <a:t>。クラウドサービス事業者との</a:t>
            </a:r>
            <a:r>
              <a:rPr lang="ja-JP" altLang="en-US" sz="1200" dirty="0">
                <a:solidFill>
                  <a:prstClr val="black"/>
                </a:solidFill>
                <a:latin typeface="Meiryo UI" panose="020B0604030504040204" pitchFamily="50" charset="-128"/>
                <a:ea typeface="Meiryo UI" panose="020B0604030504040204" pitchFamily="50" charset="-128"/>
              </a:rPr>
              <a:t>直接契約行為は、「利用条件の合意」であるが、その条項については料金及び支払等に係る条件の情報があることから、支出負担行為であると整理した</a:t>
            </a:r>
            <a:r>
              <a:rPr lang="ja-JP" altLang="en-US" sz="1200" dirty="0" smtClean="0">
                <a:solidFill>
                  <a:prstClr val="black"/>
                </a:solidFill>
                <a:latin typeface="Meiryo UI" panose="020B0604030504040204" pitchFamily="50" charset="-128"/>
                <a:ea typeface="Meiryo UI" panose="020B0604030504040204" pitchFamily="50" charset="-128"/>
              </a:rPr>
              <a:t>。</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04B7B7D6-A78B-FA40-BCA9-BEC44ADD1864}"/>
              </a:ext>
            </a:extLst>
          </p:cNvPr>
          <p:cNvSpPr/>
          <p:nvPr/>
        </p:nvSpPr>
        <p:spPr>
          <a:xfrm>
            <a:off x="836715" y="3259101"/>
            <a:ext cx="1797319" cy="336098"/>
          </a:xfrm>
          <a:prstGeom prst="rect">
            <a:avLst/>
          </a:prstGeom>
          <a:solidFill>
            <a:schemeClr val="accent3">
              <a:lumMod val="50000"/>
            </a:schemeClr>
          </a:solidFill>
          <a:ln w="9525" cap="flat" cmpd="sng" algn="ctr">
            <a:solidFill>
              <a:srgbClr val="1D516C"/>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直接</a:t>
            </a:r>
            <a:r>
              <a:rPr kumimoji="1" lang="ja-JP" altLang="en-US" sz="1400" b="0"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契約</a:t>
            </a:r>
          </a:p>
        </p:txBody>
      </p:sp>
      <p:sp>
        <p:nvSpPr>
          <p:cNvPr id="8" name="正方形/長方形 7">
            <a:extLst>
              <a:ext uri="{FF2B5EF4-FFF2-40B4-BE49-F238E27FC236}">
                <a16:creationId xmlns:a16="http://schemas.microsoft.com/office/drawing/2014/main" id="{03DD73F1-422A-2E47-A689-C4F2438ABB27}"/>
              </a:ext>
            </a:extLst>
          </p:cNvPr>
          <p:cNvSpPr/>
          <p:nvPr/>
        </p:nvSpPr>
        <p:spPr>
          <a:xfrm>
            <a:off x="6400894" y="3291171"/>
            <a:ext cx="1670486" cy="338604"/>
          </a:xfrm>
          <a:prstGeom prst="rect">
            <a:avLst/>
          </a:prstGeom>
          <a:solidFill>
            <a:srgbClr val="1D516C"/>
          </a:solidFill>
          <a:ln w="9525" cap="flat" cmpd="sng" algn="ctr">
            <a:solidFill>
              <a:srgbClr val="1D516C"/>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間接</a:t>
            </a:r>
            <a:r>
              <a:rPr kumimoji="1" lang="ja-JP" altLang="en-US" sz="1400" b="0"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契約</a:t>
            </a:r>
            <a:r>
              <a:rPr kumimoji="1" lang="en-US" altLang="ja-JP"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２</a:t>
            </a:r>
            <a:r>
              <a:rPr kumimoji="1" lang="en-US" altLang="ja-JP"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ja-JP" altLang="en-US" sz="1400" b="0"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a:extLst>
              <a:ext uri="{FF2B5EF4-FFF2-40B4-BE49-F238E27FC236}">
                <a16:creationId xmlns:a16="http://schemas.microsoft.com/office/drawing/2014/main" id="{67FF78E8-49CB-DC43-B491-8B1707331DCD}"/>
              </a:ext>
            </a:extLst>
          </p:cNvPr>
          <p:cNvSpPr/>
          <p:nvPr/>
        </p:nvSpPr>
        <p:spPr>
          <a:xfrm>
            <a:off x="3574204" y="3281490"/>
            <a:ext cx="1879302" cy="338604"/>
          </a:xfrm>
          <a:prstGeom prst="rect">
            <a:avLst/>
          </a:prstGeom>
          <a:solidFill>
            <a:srgbClr val="1D516C"/>
          </a:solidFill>
          <a:ln w="9525" cap="flat" cmpd="sng" algn="ctr">
            <a:solidFill>
              <a:srgbClr val="1D516C"/>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間接</a:t>
            </a:r>
            <a:r>
              <a:rPr kumimoji="1" lang="ja-JP" altLang="en-US" sz="1400" b="0"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契約</a:t>
            </a:r>
            <a:r>
              <a:rPr kumimoji="1" lang="en-US" altLang="ja-JP"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１</a:t>
            </a:r>
            <a:r>
              <a:rPr kumimoji="1" lang="en-US" altLang="ja-JP" sz="1400" b="0"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ja-JP" altLang="en-US" sz="1400" b="0"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 name="角丸四角形 9">
            <a:extLst>
              <a:ext uri="{FF2B5EF4-FFF2-40B4-BE49-F238E27FC236}">
                <a16:creationId xmlns:a16="http://schemas.microsoft.com/office/drawing/2014/main" id="{17F90EA7-53B8-B84A-AB74-42A0AEF1D3D3}"/>
              </a:ext>
            </a:extLst>
          </p:cNvPr>
          <p:cNvSpPr/>
          <p:nvPr/>
        </p:nvSpPr>
        <p:spPr>
          <a:xfrm>
            <a:off x="901900" y="3802807"/>
            <a:ext cx="1654128" cy="373204"/>
          </a:xfrm>
          <a:prstGeom prst="roundRect">
            <a:avLst/>
          </a:prstGeom>
          <a:solidFill>
            <a:srgbClr val="FF9900"/>
          </a:solidFill>
          <a:ln w="25400" cap="flat" cmpd="sng" algn="ctr">
            <a:solidFill>
              <a:srgbClr val="FF9900">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政府共通</a:t>
            </a:r>
            <a:r>
              <a:rPr kumimoji="1" lang="en-US" altLang="ja-JP"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PF</a:t>
            </a:r>
            <a:r>
              <a:rPr kumimoji="1" lang="ja-JP" altLang="en-US"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管理組織</a:t>
            </a:r>
            <a:endParaRPr kumimoji="1" lang="ja-JP" altLang="en-US" sz="11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角丸四角形 10">
            <a:extLst>
              <a:ext uri="{FF2B5EF4-FFF2-40B4-BE49-F238E27FC236}">
                <a16:creationId xmlns:a16="http://schemas.microsoft.com/office/drawing/2014/main" id="{4C01E1E7-7812-AA42-A508-532D1080B391}"/>
              </a:ext>
            </a:extLst>
          </p:cNvPr>
          <p:cNvSpPr/>
          <p:nvPr/>
        </p:nvSpPr>
        <p:spPr>
          <a:xfrm>
            <a:off x="901900" y="5601488"/>
            <a:ext cx="1654128" cy="320506"/>
          </a:xfrm>
          <a:prstGeom prst="roundRect">
            <a:avLst/>
          </a:prstGeom>
          <a:solidFill>
            <a:srgbClr val="69AF34"/>
          </a:solidFill>
          <a:ln w="25400" cap="flat" cmpd="sng" algn="ctr">
            <a:solidFill>
              <a:srgbClr val="69AF34">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クラウドサービス事業者</a:t>
            </a:r>
          </a:p>
        </p:txBody>
      </p:sp>
      <p:sp>
        <p:nvSpPr>
          <p:cNvPr id="14" name="左右矢印 13">
            <a:extLst>
              <a:ext uri="{FF2B5EF4-FFF2-40B4-BE49-F238E27FC236}">
                <a16:creationId xmlns:a16="http://schemas.microsoft.com/office/drawing/2014/main" id="{97F59628-5228-464C-9260-6660D9992579}"/>
              </a:ext>
            </a:extLst>
          </p:cNvPr>
          <p:cNvSpPr/>
          <p:nvPr/>
        </p:nvSpPr>
        <p:spPr>
          <a:xfrm rot="16200000">
            <a:off x="1089643" y="4588709"/>
            <a:ext cx="1367957" cy="570191"/>
          </a:xfrm>
          <a:prstGeom prst="leftRightArrow">
            <a:avLst>
              <a:gd name="adj1" fmla="val 50000"/>
              <a:gd name="adj2" fmla="val 25791"/>
            </a:avLst>
          </a:prstGeom>
          <a:gradFill rotWithShape="1">
            <a:gsLst>
              <a:gs pos="0">
                <a:srgbClr val="69AF34">
                  <a:tint val="50000"/>
                  <a:satMod val="300000"/>
                </a:srgbClr>
              </a:gs>
              <a:gs pos="35000">
                <a:srgbClr val="69AF34">
                  <a:tint val="37000"/>
                  <a:satMod val="300000"/>
                </a:srgbClr>
              </a:gs>
              <a:gs pos="100000">
                <a:srgbClr val="69AF34">
                  <a:tint val="15000"/>
                  <a:satMod val="350000"/>
                </a:srgbClr>
              </a:gs>
            </a:gsLst>
            <a:lin ang="16200000" scaled="1"/>
          </a:gradFill>
          <a:ln w="9525" cap="flat" cmpd="sng" algn="ctr">
            <a:solidFill>
              <a:srgbClr val="69AF34">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eaVert" wrap="none" lIns="36000" tIns="36000" rIns="36000" bIns="36000" numCol="1" spcCol="0" rtlCol="0" fromWordArt="0" anchor="t"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0" cap="none" spc="0" normalizeH="0" baseline="0" noProof="0" dirty="0">
              <a:ln>
                <a:noFill/>
              </a:ln>
              <a:solidFill>
                <a:srgbClr val="F8F8F8">
                  <a:lumMod val="10000"/>
                </a:srgbClr>
              </a:solidFill>
              <a:effectLst/>
              <a:uLnTx/>
              <a:uFillTx/>
              <a:latin typeface="Meiryo UI" panose="020B0604030504040204" pitchFamily="50" charset="-128"/>
              <a:ea typeface="Meiryo UI" panose="020B0604030504040204" pitchFamily="50" charset="-128"/>
            </a:endParaRPr>
          </a:p>
          <a:p>
            <a:pPr marL="0" marR="0" lvl="0" indent="0" algn="ctr" defTabSz="536433"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endParaRPr>
          </a:p>
          <a:p>
            <a:pPr marL="0" marR="0" lvl="0" indent="0" algn="ctr" defTabSz="536433" rtl="0" eaLnBrk="1" fontAlgn="auto" latinLnBrk="0" hangingPunct="1">
              <a:lnSpc>
                <a:spcPct val="100000"/>
              </a:lnSpc>
              <a:spcBef>
                <a:spcPts val="0"/>
              </a:spcBef>
              <a:spcAft>
                <a:spcPts val="0"/>
              </a:spcAft>
              <a:buClrTx/>
              <a:buSzTx/>
              <a:buFontTx/>
              <a:buNone/>
              <a:tabLst/>
              <a:defRPr/>
            </a:pPr>
            <a:endParaRPr lang="en-US" altLang="ja-JP" sz="1000" b="1" kern="0" dirty="0">
              <a:latin typeface="Meiryo UI" panose="020B0604030504040204" pitchFamily="50" charset="-128"/>
              <a:ea typeface="Meiryo UI" panose="020B0604030504040204" pitchFamily="50" charset="-128"/>
            </a:endParaRPr>
          </a:p>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000" b="1"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rPr>
              <a:t>利用条件合意</a:t>
            </a:r>
            <a:endParaRPr kumimoji="1" lang="en-US" altLang="ja-JP" sz="1000" b="1"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endParaRPr>
          </a:p>
        </p:txBody>
      </p:sp>
      <p:sp>
        <p:nvSpPr>
          <p:cNvPr id="35" name="角丸四角形 34">
            <a:extLst>
              <a:ext uri="{FF2B5EF4-FFF2-40B4-BE49-F238E27FC236}">
                <a16:creationId xmlns:a16="http://schemas.microsoft.com/office/drawing/2014/main" id="{8ADB6628-8E72-1244-B8E4-56C0CD517C66}"/>
              </a:ext>
            </a:extLst>
          </p:cNvPr>
          <p:cNvSpPr/>
          <p:nvPr/>
        </p:nvSpPr>
        <p:spPr>
          <a:xfrm>
            <a:off x="3708071" y="3838719"/>
            <a:ext cx="1667942" cy="373204"/>
          </a:xfrm>
          <a:prstGeom prst="roundRect">
            <a:avLst/>
          </a:prstGeom>
          <a:solidFill>
            <a:srgbClr val="FF9900"/>
          </a:solidFill>
          <a:ln w="25400" cap="flat" cmpd="sng" algn="ctr">
            <a:solidFill>
              <a:srgbClr val="FF9900">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政府共通</a:t>
            </a:r>
            <a:r>
              <a:rPr kumimoji="1" lang="en-US" altLang="ja-JP"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PF</a:t>
            </a:r>
            <a:r>
              <a:rPr kumimoji="1" lang="ja-JP" altLang="en-US"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管理組織</a:t>
            </a:r>
            <a:endParaRPr kumimoji="1" lang="ja-JP" altLang="en-US" sz="11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6" name="角丸四角形 35">
            <a:extLst>
              <a:ext uri="{FF2B5EF4-FFF2-40B4-BE49-F238E27FC236}">
                <a16:creationId xmlns:a16="http://schemas.microsoft.com/office/drawing/2014/main" id="{EC38E4DF-9C24-2047-AD73-BF107708B0EB}"/>
              </a:ext>
            </a:extLst>
          </p:cNvPr>
          <p:cNvSpPr/>
          <p:nvPr/>
        </p:nvSpPr>
        <p:spPr>
          <a:xfrm>
            <a:off x="3708071" y="4713896"/>
            <a:ext cx="1667941" cy="398836"/>
          </a:xfrm>
          <a:prstGeom prst="roundRect">
            <a:avLst/>
          </a:prstGeom>
          <a:solidFill>
            <a:srgbClr val="007DBC"/>
          </a:solidFill>
          <a:ln w="25400" cap="flat" cmpd="sng" algn="ctr">
            <a:solidFill>
              <a:srgbClr val="007DBC">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0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中間事業者</a:t>
            </a:r>
            <a:endParaRPr kumimoji="1" lang="ja-JP" altLang="en-US" sz="10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7" name="角丸四角形 36">
            <a:extLst>
              <a:ext uri="{FF2B5EF4-FFF2-40B4-BE49-F238E27FC236}">
                <a16:creationId xmlns:a16="http://schemas.microsoft.com/office/drawing/2014/main" id="{B04AC309-E499-8347-9020-AE7ACF34D988}"/>
              </a:ext>
            </a:extLst>
          </p:cNvPr>
          <p:cNvSpPr/>
          <p:nvPr/>
        </p:nvSpPr>
        <p:spPr>
          <a:xfrm>
            <a:off x="3708071" y="5601489"/>
            <a:ext cx="1667942" cy="320506"/>
          </a:xfrm>
          <a:prstGeom prst="roundRect">
            <a:avLst/>
          </a:prstGeom>
          <a:solidFill>
            <a:srgbClr val="69AF34"/>
          </a:solidFill>
          <a:ln w="25400" cap="flat" cmpd="sng" algn="ctr">
            <a:solidFill>
              <a:srgbClr val="69AF34">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クラウドサービス事業者</a:t>
            </a:r>
          </a:p>
        </p:txBody>
      </p:sp>
      <p:sp>
        <p:nvSpPr>
          <p:cNvPr id="38" name="左右矢印 37">
            <a:extLst>
              <a:ext uri="{FF2B5EF4-FFF2-40B4-BE49-F238E27FC236}">
                <a16:creationId xmlns:a16="http://schemas.microsoft.com/office/drawing/2014/main" id="{58833D35-4911-F74F-A536-2827C6C521AD}"/>
              </a:ext>
            </a:extLst>
          </p:cNvPr>
          <p:cNvSpPr/>
          <p:nvPr/>
        </p:nvSpPr>
        <p:spPr>
          <a:xfrm rot="5400000">
            <a:off x="4294645" y="4132790"/>
            <a:ext cx="467324" cy="668456"/>
          </a:xfrm>
          <a:prstGeom prst="leftRightArrow">
            <a:avLst>
              <a:gd name="adj1" fmla="val 50000"/>
              <a:gd name="adj2" fmla="val 26955"/>
            </a:avLst>
          </a:prstGeom>
          <a:gradFill rotWithShape="1">
            <a:gsLst>
              <a:gs pos="0">
                <a:srgbClr val="FF9900">
                  <a:tint val="50000"/>
                  <a:satMod val="300000"/>
                </a:srgbClr>
              </a:gs>
              <a:gs pos="35000">
                <a:srgbClr val="FF9900">
                  <a:tint val="37000"/>
                  <a:satMod val="300000"/>
                </a:srgbClr>
              </a:gs>
              <a:gs pos="100000">
                <a:srgbClr val="FF9900">
                  <a:tint val="15000"/>
                  <a:satMod val="350000"/>
                </a:srgbClr>
              </a:gs>
            </a:gsLst>
            <a:lin ang="16200000" scaled="1"/>
          </a:gradFill>
          <a:ln w="9525" cap="flat" cmpd="sng" algn="ctr">
            <a:solidFill>
              <a:srgbClr val="FF9900">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vert270" wrap="none" lIns="36000" tIns="36000" rIns="36000" bIns="36000" numCol="1" spcCol="0" rtlCol="0" fromWordArt="0" anchor="t"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endParaRPr lang="en-US" altLang="ja-JP" sz="500" b="1" kern="0" dirty="0">
              <a:solidFill>
                <a:srgbClr val="F8F8F8">
                  <a:lumMod val="10000"/>
                </a:srgbClr>
              </a:solidFill>
              <a:latin typeface="Meiryo UI" panose="020B0604030504040204" pitchFamily="50" charset="-128"/>
              <a:ea typeface="Meiryo UI" panose="020B0604030504040204" pitchFamily="50" charset="-128"/>
            </a:endParaRPr>
          </a:p>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050" b="1" i="0" strike="noStrike" kern="0" cap="none" spc="0" normalizeH="0" baseline="0" noProof="0" dirty="0" smtClean="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rPr>
              <a:t>サービス契約</a:t>
            </a:r>
            <a:endParaRPr kumimoji="1" lang="en-US" altLang="ja-JP" sz="1050" b="1" i="0" strike="noStrike" kern="0" cap="none" spc="0" normalizeH="0" baseline="0" noProof="0" dirty="0" smtClean="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endParaRPr>
          </a:p>
          <a:p>
            <a:pPr marL="0" marR="0" lvl="0" indent="0" algn="ctr" defTabSz="536433" rtl="0" eaLnBrk="1" fontAlgn="auto" latinLnBrk="0" hangingPunct="1">
              <a:lnSpc>
                <a:spcPct val="100000"/>
              </a:lnSpc>
              <a:spcBef>
                <a:spcPts val="0"/>
              </a:spcBef>
              <a:spcAft>
                <a:spcPts val="0"/>
              </a:spcAft>
              <a:buClrTx/>
              <a:buSzTx/>
              <a:buFontTx/>
              <a:buNone/>
              <a:tabLst/>
              <a:defRPr/>
            </a:pPr>
            <a:endParaRPr kumimoji="1" lang="ja-JP" altLang="en-US" sz="800" b="1" i="0" u="none" strike="noStrike" kern="0" cap="none" spc="0" normalizeH="0" baseline="0" noProof="0" dirty="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endParaRPr>
          </a:p>
        </p:txBody>
      </p:sp>
      <p:sp>
        <p:nvSpPr>
          <p:cNvPr id="44" name="左右矢印 43">
            <a:extLst>
              <a:ext uri="{FF2B5EF4-FFF2-40B4-BE49-F238E27FC236}">
                <a16:creationId xmlns:a16="http://schemas.microsoft.com/office/drawing/2014/main" id="{455F5848-2873-6E4F-8C1D-13EF47C9182E}"/>
              </a:ext>
            </a:extLst>
          </p:cNvPr>
          <p:cNvSpPr/>
          <p:nvPr/>
        </p:nvSpPr>
        <p:spPr>
          <a:xfrm rot="5400000">
            <a:off x="4294643" y="5022987"/>
            <a:ext cx="467324" cy="668456"/>
          </a:xfrm>
          <a:prstGeom prst="leftRightArrow">
            <a:avLst>
              <a:gd name="adj1" fmla="val 50000"/>
              <a:gd name="adj2" fmla="val 26955"/>
            </a:avLst>
          </a:prstGeom>
          <a:solidFill>
            <a:srgbClr val="FFFFFF"/>
          </a:solidFill>
          <a:ln w="9525" cap="flat" cmpd="sng" algn="ctr">
            <a:solidFill>
              <a:srgbClr val="FF9900">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vert270" wrap="none" lIns="36000" tIns="36000" rIns="36000" bIns="36000" numCol="1" spcCol="0" rtlCol="0" fromWordArt="0" anchor="t"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050" b="1" i="0" u="none" strike="noStrike" kern="0" cap="none" spc="0" normalizeH="0" baseline="0" noProof="0" dirty="0" smtClean="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rPr>
              <a:t>再委託</a:t>
            </a:r>
            <a:endParaRPr kumimoji="1" lang="ja-JP" altLang="en-US" sz="1050" b="1" i="0" u="none" strike="noStrike" kern="0" cap="none" spc="0" normalizeH="0" baseline="0" noProof="0" dirty="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endParaRPr>
          </a:p>
        </p:txBody>
      </p:sp>
      <p:sp>
        <p:nvSpPr>
          <p:cNvPr id="76" name="角丸四角形 75">
            <a:extLst>
              <a:ext uri="{FF2B5EF4-FFF2-40B4-BE49-F238E27FC236}">
                <a16:creationId xmlns:a16="http://schemas.microsoft.com/office/drawing/2014/main" id="{4AA68AC2-55D5-0843-B4F8-D16FFE1BDF5C}"/>
              </a:ext>
            </a:extLst>
          </p:cNvPr>
          <p:cNvSpPr/>
          <p:nvPr/>
        </p:nvSpPr>
        <p:spPr>
          <a:xfrm>
            <a:off x="6337281" y="3848400"/>
            <a:ext cx="1722034" cy="373204"/>
          </a:xfrm>
          <a:prstGeom prst="roundRect">
            <a:avLst/>
          </a:prstGeom>
          <a:solidFill>
            <a:srgbClr val="FF9900"/>
          </a:solidFill>
          <a:ln w="25400" cap="flat" cmpd="sng" algn="ctr">
            <a:solidFill>
              <a:srgbClr val="FF9900">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政府共通</a:t>
            </a:r>
            <a:r>
              <a:rPr kumimoji="1" lang="en-US" altLang="ja-JP"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PF</a:t>
            </a:r>
            <a:r>
              <a:rPr kumimoji="1" lang="ja-JP" altLang="en-US" sz="11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管理組織</a:t>
            </a:r>
            <a:endParaRPr kumimoji="1" lang="ja-JP" altLang="en-US" sz="11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7" name="角丸四角形 76">
            <a:extLst>
              <a:ext uri="{FF2B5EF4-FFF2-40B4-BE49-F238E27FC236}">
                <a16:creationId xmlns:a16="http://schemas.microsoft.com/office/drawing/2014/main" id="{4397A575-F646-8248-8593-0AFEB7410A68}"/>
              </a:ext>
            </a:extLst>
          </p:cNvPr>
          <p:cNvSpPr/>
          <p:nvPr/>
        </p:nvSpPr>
        <p:spPr>
          <a:xfrm>
            <a:off x="6447995" y="4723576"/>
            <a:ext cx="1695082" cy="396736"/>
          </a:xfrm>
          <a:prstGeom prst="roundRect">
            <a:avLst/>
          </a:prstGeom>
          <a:solidFill>
            <a:srgbClr val="007DBC"/>
          </a:solidFill>
          <a:ln w="25400" cap="flat" cmpd="sng" algn="ctr">
            <a:solidFill>
              <a:srgbClr val="007DBC">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defTabSz="536433" rtl="0" eaLnBrk="1" fontAlgn="auto" latinLnBrk="0" hangingPunct="1">
              <a:lnSpc>
                <a:spcPct val="100000"/>
              </a:lnSpc>
              <a:spcBef>
                <a:spcPts val="0"/>
              </a:spcBef>
              <a:spcAft>
                <a:spcPts val="0"/>
              </a:spcAft>
              <a:buClrTx/>
              <a:buSzTx/>
              <a:buFontTx/>
              <a:buNone/>
              <a:tabLst/>
              <a:defRPr/>
            </a:pPr>
            <a:r>
              <a:rPr kumimoji="1" lang="ja-JP" altLang="en-US" sz="1000" b="1" i="0" u="none" strike="noStrike" kern="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中間事業者</a:t>
            </a:r>
            <a:endParaRPr kumimoji="1" lang="ja-JP" altLang="en-US" sz="10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8" name="角丸四角形 77">
            <a:extLst>
              <a:ext uri="{FF2B5EF4-FFF2-40B4-BE49-F238E27FC236}">
                <a16:creationId xmlns:a16="http://schemas.microsoft.com/office/drawing/2014/main" id="{441C27AD-1937-8446-B597-BA1E2DE994A2}"/>
              </a:ext>
            </a:extLst>
          </p:cNvPr>
          <p:cNvSpPr/>
          <p:nvPr/>
        </p:nvSpPr>
        <p:spPr>
          <a:xfrm>
            <a:off x="6337280" y="5611169"/>
            <a:ext cx="1805797" cy="310825"/>
          </a:xfrm>
          <a:prstGeom prst="roundRect">
            <a:avLst/>
          </a:prstGeom>
          <a:solidFill>
            <a:srgbClr val="69AF34"/>
          </a:solidFill>
          <a:ln w="25400" cap="flat" cmpd="sng" algn="ctr">
            <a:solidFill>
              <a:srgbClr val="69AF34">
                <a:shade val="50000"/>
              </a:srgbClr>
            </a:solidFill>
            <a:prstDash val="solid"/>
          </a:ln>
          <a:effectLst/>
        </p:spPr>
        <p:txBody>
          <a:bodyPr rot="0" spcFirstLastPara="0" vertOverflow="overflow" horzOverflow="overflow" vert="horz" wrap="square" lIns="36000" tIns="36000" rIns="36000" bIns="36000" numCol="1" spcCol="0" rtlCol="0" fromWordArt="0" anchor="ctr" anchorCtr="1"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クラウドサービス事業者</a:t>
            </a:r>
          </a:p>
        </p:txBody>
      </p:sp>
      <p:sp>
        <p:nvSpPr>
          <p:cNvPr id="82" name="左右矢印 81">
            <a:extLst>
              <a:ext uri="{FF2B5EF4-FFF2-40B4-BE49-F238E27FC236}">
                <a16:creationId xmlns:a16="http://schemas.microsoft.com/office/drawing/2014/main" id="{EFD6C33F-F7F7-1F46-AF3E-F49752C7E971}"/>
              </a:ext>
            </a:extLst>
          </p:cNvPr>
          <p:cNvSpPr/>
          <p:nvPr/>
        </p:nvSpPr>
        <p:spPr>
          <a:xfrm rot="16200000">
            <a:off x="7109300" y="4604001"/>
            <a:ext cx="1367957" cy="599311"/>
          </a:xfrm>
          <a:prstGeom prst="leftRightArrow">
            <a:avLst>
              <a:gd name="adj1" fmla="val 50000"/>
              <a:gd name="adj2" fmla="val 25791"/>
            </a:avLst>
          </a:prstGeom>
          <a:gradFill rotWithShape="1">
            <a:gsLst>
              <a:gs pos="0">
                <a:srgbClr val="69AF34">
                  <a:tint val="50000"/>
                  <a:satMod val="300000"/>
                </a:srgbClr>
              </a:gs>
              <a:gs pos="35000">
                <a:srgbClr val="69AF34">
                  <a:tint val="37000"/>
                  <a:satMod val="300000"/>
                </a:srgbClr>
              </a:gs>
              <a:gs pos="100000">
                <a:srgbClr val="69AF34">
                  <a:tint val="15000"/>
                  <a:satMod val="350000"/>
                </a:srgbClr>
              </a:gs>
            </a:gsLst>
            <a:lin ang="16200000" scaled="1"/>
          </a:gradFill>
          <a:ln w="9525" cap="flat" cmpd="sng" algn="ctr">
            <a:solidFill>
              <a:srgbClr val="69AF34">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eaVert" wrap="none" lIns="36000" tIns="36000" rIns="36000" bIns="36000" numCol="1" spcCol="0" rtlCol="0" fromWordArt="0" anchor="t"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0" cap="none" spc="0" normalizeH="0" baseline="0" noProof="0" dirty="0" smtClean="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endParaRPr>
          </a:p>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000" b="1"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cs typeface="+mn-cs"/>
              </a:rPr>
              <a:t>利用条件合意</a:t>
            </a:r>
            <a:endParaRPr kumimoji="1" lang="ja-JP" altLang="en-US" sz="10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cs typeface="+mn-cs"/>
            </a:endParaRPr>
          </a:p>
        </p:txBody>
      </p:sp>
      <p:sp>
        <p:nvSpPr>
          <p:cNvPr id="49" name="スライド番号プレースホルダー 5"/>
          <p:cNvSpPr txBox="1">
            <a:spLocks/>
          </p:cNvSpPr>
          <p:nvPr/>
        </p:nvSpPr>
        <p:spPr>
          <a:xfrm>
            <a:off x="6735314" y="6591044"/>
            <a:ext cx="2417602" cy="266956"/>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4783709-AE23-4AA0-A52C-897F12494847}" type="slidenum">
              <a:rPr lang="ja-JP" altLang="en-US" smtClean="0"/>
              <a:pPr/>
              <a:t>2</a:t>
            </a:fld>
            <a:endParaRPr lang="ja-JP" altLang="en-US" dirty="0"/>
          </a:p>
        </p:txBody>
      </p:sp>
      <p:sp>
        <p:nvSpPr>
          <p:cNvPr id="48" name="左右矢印 47">
            <a:extLst>
              <a:ext uri="{FF2B5EF4-FFF2-40B4-BE49-F238E27FC236}">
                <a16:creationId xmlns:a16="http://schemas.microsoft.com/office/drawing/2014/main" id="{58833D35-4911-F74F-A536-2827C6C521AD}"/>
              </a:ext>
            </a:extLst>
          </p:cNvPr>
          <p:cNvSpPr/>
          <p:nvPr/>
        </p:nvSpPr>
        <p:spPr>
          <a:xfrm rot="5400000">
            <a:off x="6647408" y="4108621"/>
            <a:ext cx="467324" cy="668456"/>
          </a:xfrm>
          <a:prstGeom prst="leftRightArrow">
            <a:avLst>
              <a:gd name="adj1" fmla="val 50000"/>
              <a:gd name="adj2" fmla="val 26955"/>
            </a:avLst>
          </a:prstGeom>
          <a:gradFill rotWithShape="1">
            <a:gsLst>
              <a:gs pos="0">
                <a:srgbClr val="FF9900">
                  <a:tint val="50000"/>
                  <a:satMod val="300000"/>
                </a:srgbClr>
              </a:gs>
              <a:gs pos="35000">
                <a:srgbClr val="FF9900">
                  <a:tint val="37000"/>
                  <a:satMod val="300000"/>
                </a:srgbClr>
              </a:gs>
              <a:gs pos="100000">
                <a:srgbClr val="FF9900">
                  <a:tint val="15000"/>
                  <a:satMod val="350000"/>
                </a:srgbClr>
              </a:gs>
            </a:gsLst>
            <a:lin ang="16200000" scaled="1"/>
          </a:gradFill>
          <a:ln w="9525" cap="flat" cmpd="sng" algn="ctr">
            <a:solidFill>
              <a:srgbClr val="FF9900">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vert270" wrap="none" lIns="36000" tIns="36000" rIns="36000" bIns="36000" numCol="1" spcCol="0" rtlCol="0" fromWordArt="0" anchor="t"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endParaRPr lang="en-US" altLang="ja-JP" sz="500" b="1" kern="0" dirty="0">
              <a:solidFill>
                <a:srgbClr val="F8F8F8">
                  <a:lumMod val="10000"/>
                </a:srgbClr>
              </a:solidFill>
              <a:latin typeface="Meiryo UI" panose="020B0604030504040204" pitchFamily="50" charset="-128"/>
              <a:ea typeface="Meiryo UI" panose="020B0604030504040204" pitchFamily="50" charset="-128"/>
            </a:endParaRPr>
          </a:p>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050" b="1" i="0" strike="noStrike" kern="0" cap="none" spc="0" normalizeH="0" baseline="0" noProof="0" dirty="0" smtClean="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rPr>
              <a:t>サービス契約</a:t>
            </a:r>
            <a:endParaRPr kumimoji="1" lang="en-US" altLang="ja-JP" sz="1050" b="1" i="0" strike="noStrike" kern="0" cap="none" spc="0" normalizeH="0" baseline="0" noProof="0" dirty="0" smtClean="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endParaRPr>
          </a:p>
          <a:p>
            <a:pPr marL="0" marR="0" lvl="0" indent="0" algn="ctr" defTabSz="536433" rtl="0" eaLnBrk="1" fontAlgn="auto" latinLnBrk="0" hangingPunct="1">
              <a:lnSpc>
                <a:spcPct val="100000"/>
              </a:lnSpc>
              <a:spcBef>
                <a:spcPts val="0"/>
              </a:spcBef>
              <a:spcAft>
                <a:spcPts val="0"/>
              </a:spcAft>
              <a:buClrTx/>
              <a:buSzTx/>
              <a:buFontTx/>
              <a:buNone/>
              <a:tabLst/>
              <a:defRPr/>
            </a:pPr>
            <a:endParaRPr kumimoji="1" lang="ja-JP" altLang="en-US" sz="800" b="1" i="0" u="none" strike="noStrike" kern="0" cap="none" spc="0" normalizeH="0" baseline="0" noProof="0" dirty="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endParaRPr>
          </a:p>
        </p:txBody>
      </p:sp>
      <p:sp>
        <p:nvSpPr>
          <p:cNvPr id="50" name="左右矢印 49">
            <a:extLst>
              <a:ext uri="{FF2B5EF4-FFF2-40B4-BE49-F238E27FC236}">
                <a16:creationId xmlns:a16="http://schemas.microsoft.com/office/drawing/2014/main" id="{455F5848-2873-6E4F-8C1D-13EF47C9182E}"/>
              </a:ext>
            </a:extLst>
          </p:cNvPr>
          <p:cNvSpPr/>
          <p:nvPr/>
        </p:nvSpPr>
        <p:spPr>
          <a:xfrm rot="5400000">
            <a:off x="6632060" y="5019746"/>
            <a:ext cx="467324" cy="668456"/>
          </a:xfrm>
          <a:prstGeom prst="leftRightArrow">
            <a:avLst>
              <a:gd name="adj1" fmla="val 50000"/>
              <a:gd name="adj2" fmla="val 26955"/>
            </a:avLst>
          </a:prstGeom>
          <a:solidFill>
            <a:srgbClr val="FFFFFF"/>
          </a:solidFill>
          <a:ln w="9525" cap="flat" cmpd="sng" algn="ctr">
            <a:solidFill>
              <a:srgbClr val="FF9900">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vert270" wrap="none" lIns="36000" tIns="36000" rIns="36000" bIns="36000" numCol="1" spcCol="0" rtlCol="0" fromWordArt="0" anchor="t" anchorCtr="0" forceAA="0" compatLnSpc="1">
            <a:prstTxWarp prst="textNoShape">
              <a:avLst/>
            </a:prstTxWarp>
            <a:noAutofit/>
          </a:bodyPr>
          <a:lstStyle/>
          <a:p>
            <a:pPr marL="0" marR="0" lvl="0" indent="0" algn="ctr" defTabSz="536433" rtl="0" eaLnBrk="1" fontAlgn="auto" latinLnBrk="0" hangingPunct="1">
              <a:lnSpc>
                <a:spcPct val="100000"/>
              </a:lnSpc>
              <a:spcBef>
                <a:spcPts val="0"/>
              </a:spcBef>
              <a:spcAft>
                <a:spcPts val="0"/>
              </a:spcAft>
              <a:buClrTx/>
              <a:buSzTx/>
              <a:buFontTx/>
              <a:buNone/>
              <a:tabLst/>
              <a:defRPr/>
            </a:pPr>
            <a:r>
              <a:rPr kumimoji="1" lang="ja-JP" altLang="en-US" sz="1050" b="1" i="0" u="none" strike="noStrike" kern="0" cap="none" spc="0" normalizeH="0" baseline="0" noProof="0" dirty="0" smtClean="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rPr>
              <a:t>再委託</a:t>
            </a:r>
            <a:endParaRPr kumimoji="1" lang="ja-JP" altLang="en-US" sz="1050" b="1" i="0" u="none" strike="noStrike" kern="0" cap="none" spc="0" normalizeH="0" baseline="0" noProof="0" dirty="0">
              <a:ln>
                <a:noFill/>
              </a:ln>
              <a:solidFill>
                <a:srgbClr val="F8F8F8">
                  <a:lumMod val="10000"/>
                </a:srgbClr>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3455025" y="3105618"/>
            <a:ext cx="2182761" cy="320596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2" name="正方形/長方形 61"/>
          <p:cNvSpPr/>
          <p:nvPr/>
        </p:nvSpPr>
        <p:spPr>
          <a:xfrm>
            <a:off x="3590450" y="6145943"/>
            <a:ext cx="1922269" cy="3163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0"/>
              </a:spcAft>
            </a:pPr>
            <a:r>
              <a:rPr lang="ja-JP" altLang="en-US" sz="1400" b="1" kern="1200" dirty="0" smtClean="0">
                <a:solidFill>
                  <a:srgbClr val="FF0000"/>
                </a:solidFill>
                <a:effectLst/>
                <a:latin typeface="ＭＳ Ｐゴシック" panose="020B0600070205080204" pitchFamily="50" charset="-128"/>
                <a:ea typeface="Meiryo UI" panose="020B0604030504040204" pitchFamily="50" charset="-128"/>
                <a:cs typeface="Times New Roman" panose="02020603050405020304" pitchFamily="18" charset="0"/>
              </a:rPr>
              <a:t>今回採用した契約方式</a:t>
            </a:r>
            <a:endParaRPr lang="ja-JP" sz="1400" b="1" dirty="0">
              <a:solidFill>
                <a:srgbClr val="FF0000"/>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4" name="正方形/長方形 33"/>
          <p:cNvSpPr/>
          <p:nvPr/>
        </p:nvSpPr>
        <p:spPr>
          <a:xfrm>
            <a:off x="2763835" y="2340318"/>
            <a:ext cx="3520277" cy="3259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spcAft>
                <a:spcPts val="0"/>
              </a:spcAft>
            </a:pPr>
            <a:r>
              <a:rPr lang="ja-JP" altLang="en-US" sz="1600" b="1" dirty="0" smtClean="0">
                <a:solidFill>
                  <a:schemeClr val="tx1"/>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rPr>
              <a:t>契約方式のイメージ比較</a:t>
            </a:r>
            <a:endParaRPr lang="ja-JP" sz="1600" b="1" dirty="0">
              <a:solidFill>
                <a:schemeClr val="tx1"/>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Tree>
    <p:extLst>
      <p:ext uri="{BB962C8B-B14F-4D97-AF65-F5344CB8AC3E}">
        <p14:creationId xmlns:p14="http://schemas.microsoft.com/office/powerpoint/2010/main" val="2836327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14300" y="40149"/>
            <a:ext cx="8953500" cy="360553"/>
          </a:xfrm>
        </p:spPr>
        <p:txBody>
          <a:bodyPr>
            <a:noAutofit/>
          </a:bodyPr>
          <a:lstStyle/>
          <a:p>
            <a:pPr algn="ct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間接契約の採用</a:t>
            </a:r>
            <a:endParaRPr lang="ja-JP" altLang="en-US" sz="20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9" name="スライド番号プレースホルダー 5"/>
          <p:cNvSpPr txBox="1">
            <a:spLocks/>
          </p:cNvSpPr>
          <p:nvPr/>
        </p:nvSpPr>
        <p:spPr>
          <a:xfrm>
            <a:off x="6735314" y="6591044"/>
            <a:ext cx="2417602" cy="266956"/>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4783709-AE23-4AA0-A52C-897F12494847}" type="slidenum">
              <a:rPr lang="ja-JP" altLang="en-US" smtClean="0"/>
              <a:pPr/>
              <a:t>3</a:t>
            </a:fld>
            <a:endParaRPr lang="ja-JP" altLang="en-US" dirty="0"/>
          </a:p>
        </p:txBody>
      </p:sp>
      <p:sp>
        <p:nvSpPr>
          <p:cNvPr id="53" name="正方形/長方形 52"/>
          <p:cNvSpPr/>
          <p:nvPr/>
        </p:nvSpPr>
        <p:spPr>
          <a:xfrm>
            <a:off x="1381049" y="2315650"/>
            <a:ext cx="2843727" cy="156973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①クラウドサービスの提供⇒「準委任契約」</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②請負契約のような成果物を出せない</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③損害賠償額に上限を設定</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④善管注意義務のみ</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⑤契約書において契約終了時期不記載</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　等</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8" name="正方形/長方形 57"/>
          <p:cNvSpPr/>
          <p:nvPr/>
        </p:nvSpPr>
        <p:spPr>
          <a:xfrm>
            <a:off x="4918056" y="2332573"/>
            <a:ext cx="2809740" cy="156973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①クラウドサービスの提供⇒「請負契約」</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②支払行為のための成果物は必要</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③損害賠償額に制限はしない</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④契約不適合条項</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⑤契約書において契約期間設定　　</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1200" kern="1200" dirty="0">
                <a:solidFill>
                  <a:srgbClr val="000000"/>
                </a:solidFill>
                <a:effectLst/>
                <a:latin typeface="ＭＳ Ｐゴシック" panose="020B0600070205080204" pitchFamily="50" charset="-128"/>
                <a:ea typeface="Meiryo UI" panose="020B0604030504040204" pitchFamily="50" charset="-128"/>
                <a:cs typeface="Times New Roman" panose="02020603050405020304" pitchFamily="18" charset="0"/>
              </a:rPr>
              <a:t>　等</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9" name="左右矢印 58"/>
          <p:cNvSpPr/>
          <p:nvPr/>
        </p:nvSpPr>
        <p:spPr>
          <a:xfrm>
            <a:off x="4264801" y="2590969"/>
            <a:ext cx="601614" cy="607465"/>
          </a:xfrm>
          <a:prstGeom prst="leftRightArrow">
            <a:avLst>
              <a:gd name="adj1" fmla="val 50000"/>
              <a:gd name="adj2" fmla="val 3046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60" name="正方形/長方形 59"/>
          <p:cNvSpPr/>
          <p:nvPr/>
        </p:nvSpPr>
        <p:spPr>
          <a:xfrm>
            <a:off x="2830911" y="1551752"/>
            <a:ext cx="3520277" cy="3259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0"/>
              </a:spcAft>
            </a:pPr>
            <a:r>
              <a:rPr lang="ja-JP" altLang="en-US" sz="1400" b="1" kern="1200" dirty="0" smtClean="0">
                <a:solidFill>
                  <a:schemeClr val="tx1"/>
                </a:solidFill>
                <a:effectLst/>
                <a:latin typeface="ＭＳ Ｐゴシック" panose="020B0600070205080204" pitchFamily="50" charset="-128"/>
                <a:ea typeface="Meiryo UI" panose="020B0604030504040204" pitchFamily="50" charset="-128"/>
                <a:cs typeface="Times New Roman" panose="02020603050405020304" pitchFamily="18" charset="0"/>
              </a:rPr>
              <a:t>直接契約での契約に関する考え方のギャップ</a:t>
            </a:r>
            <a:endParaRPr lang="ja-JP" sz="1400" b="1" dirty="0">
              <a:solidFill>
                <a:schemeClr val="tx1"/>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18" name="直線コネクタ 17"/>
          <p:cNvCxnSpPr/>
          <p:nvPr/>
        </p:nvCxnSpPr>
        <p:spPr>
          <a:xfrm flipV="1">
            <a:off x="2502516" y="1512145"/>
            <a:ext cx="1512000" cy="2403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テキスト ボックス 18"/>
          <p:cNvSpPr txBox="1"/>
          <p:nvPr/>
        </p:nvSpPr>
        <p:spPr>
          <a:xfrm>
            <a:off x="39365" y="440412"/>
            <a:ext cx="9050740" cy="1031051"/>
          </a:xfrm>
          <a:prstGeom prst="rect">
            <a:avLst/>
          </a:prstGeom>
          <a:noFill/>
          <a:ln>
            <a:solidFill>
              <a:sysClr val="windowText" lastClr="000000"/>
            </a:solidFill>
          </a:ln>
        </p:spPr>
        <p:txBody>
          <a:bodyPr wrap="square" lIns="72000" rIns="72000" rtlCol="0" anchor="t" anchorCtr="0">
            <a:spAutoFit/>
          </a:bodyPr>
          <a:lstStyle/>
          <a:p>
            <a:pPr marL="88900" marR="0" lvl="0" indent="-88900" defTabSz="914400" eaLnBrk="1" fontAlgn="auto" latinLnBrk="0" hangingPunct="1">
              <a:lnSpc>
                <a:spcPct val="100000"/>
              </a:lnSpc>
              <a:spcBef>
                <a:spcPts val="0"/>
              </a:spcBef>
              <a:spcAft>
                <a:spcPts val="600"/>
              </a:spcAft>
              <a:buClrTx/>
              <a:buSzTx/>
              <a:buFontTx/>
              <a:buNone/>
              <a:tabLst/>
              <a:defRPr/>
            </a:pP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検討事項</a:t>
            </a: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「利用条件合意」締結による直接契約のメリットの享受の検討（直接交渉力の発揮や中間マージン削減等）</a:t>
            </a:r>
            <a:endPar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a:p>
            <a:pPr marL="88900" lvl="0" indent="-88900">
              <a:spcAft>
                <a:spcPts val="600"/>
              </a:spcAft>
              <a:defRPr/>
            </a:pPr>
            <a:r>
              <a:rPr lang="ja-JP" altLang="en-US" sz="1400" kern="0" dirty="0" smtClean="0">
                <a:solidFill>
                  <a:prstClr val="black"/>
                </a:solidFill>
                <a:latin typeface="Meiryo UI" panose="020B0604030504040204" pitchFamily="50" charset="-128"/>
                <a:ea typeface="Meiryo UI" panose="020B0604030504040204" pitchFamily="50" charset="-128"/>
              </a:rPr>
              <a:t>→直接的に契約</a:t>
            </a:r>
            <a:r>
              <a:rPr lang="ja-JP" altLang="en-US" sz="1400" kern="0" dirty="0">
                <a:solidFill>
                  <a:prstClr val="black"/>
                </a:solidFill>
                <a:latin typeface="Meiryo UI" panose="020B0604030504040204" pitchFamily="50" charset="-128"/>
                <a:ea typeface="Meiryo UI" panose="020B0604030504040204" pitchFamily="50" charset="-128"/>
              </a:rPr>
              <a:t>を締結するに当たっては、</a:t>
            </a:r>
            <a:r>
              <a:rPr lang="ja-JP" altLang="en-US" sz="1400" kern="0" dirty="0" smtClean="0">
                <a:solidFill>
                  <a:prstClr val="black"/>
                </a:solidFill>
                <a:latin typeface="Meiryo UI" panose="020B0604030504040204" pitchFamily="50" charset="-128"/>
                <a:ea typeface="Meiryo UI" panose="020B0604030504040204" pitchFamily="50" charset="-128"/>
              </a:rPr>
              <a:t>その契約書ひな形</a:t>
            </a:r>
            <a:r>
              <a:rPr lang="ja-JP" altLang="en-US" sz="1400" kern="0" dirty="0">
                <a:solidFill>
                  <a:prstClr val="black"/>
                </a:solidFill>
                <a:latin typeface="Meiryo UI" panose="020B0604030504040204" pitchFamily="50" charset="-128"/>
                <a:ea typeface="Meiryo UI" panose="020B0604030504040204" pitchFamily="50" charset="-128"/>
              </a:rPr>
              <a:t>の検討及び</a:t>
            </a:r>
            <a:r>
              <a:rPr lang="ja-JP" altLang="en-US" sz="1400" kern="0" dirty="0" smtClean="0">
                <a:solidFill>
                  <a:prstClr val="black"/>
                </a:solidFill>
                <a:latin typeface="Meiryo UI" panose="020B0604030504040204" pitchFamily="50" charset="-128"/>
                <a:ea typeface="Meiryo UI" panose="020B0604030504040204" pitchFamily="50" charset="-128"/>
              </a:rPr>
              <a:t>整理やクラウドサービス事業者特有の事務処理の対応等</a:t>
            </a:r>
            <a:r>
              <a:rPr lang="ja-JP" altLang="en-US" sz="1400" kern="0" dirty="0">
                <a:solidFill>
                  <a:prstClr val="black"/>
                </a:solidFill>
                <a:latin typeface="Meiryo UI" panose="020B0604030504040204" pitchFamily="50" charset="-128"/>
                <a:ea typeface="Meiryo UI" panose="020B0604030504040204" pitchFamily="50" charset="-128"/>
              </a:rPr>
              <a:t>、より一層の調整が必要であると判断し、令和２年度は</a:t>
            </a:r>
            <a:r>
              <a:rPr lang="ja-JP" altLang="en-US" sz="1400" b="1" u="sng" kern="0" dirty="0">
                <a:solidFill>
                  <a:prstClr val="black"/>
                </a:solidFill>
                <a:latin typeface="Meiryo UI" panose="020B0604030504040204" pitchFamily="50" charset="-128"/>
                <a:ea typeface="Meiryo UI" panose="020B0604030504040204" pitchFamily="50" charset="-128"/>
              </a:rPr>
              <a:t>間接契約（１）による請負契約とした</a:t>
            </a:r>
            <a:r>
              <a:rPr lang="ja-JP" altLang="en-US" sz="1400" kern="0" dirty="0" smtClean="0">
                <a:solidFill>
                  <a:prstClr val="black"/>
                </a:solidFill>
                <a:latin typeface="Meiryo UI" panose="020B0604030504040204" pitchFamily="50" charset="-128"/>
                <a:ea typeface="Meiryo UI" panose="020B0604030504040204" pitchFamily="50" charset="-128"/>
              </a:rPr>
              <a:t>。（間接契約で、既存契約のひな形を活用）</a:t>
            </a:r>
            <a:endPar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 name="メモ 1"/>
          <p:cNvSpPr/>
          <p:nvPr/>
        </p:nvSpPr>
        <p:spPr>
          <a:xfrm>
            <a:off x="2531326" y="4337819"/>
            <a:ext cx="836342" cy="680224"/>
          </a:xfrm>
          <a:prstGeom prst="foldedCorner">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p:cNvSpPr/>
          <p:nvPr/>
        </p:nvSpPr>
        <p:spPr>
          <a:xfrm>
            <a:off x="1600200" y="3987862"/>
            <a:ext cx="2637263" cy="261610"/>
          </a:xfrm>
          <a:prstGeom prst="rect">
            <a:avLst/>
          </a:prstGeom>
        </p:spPr>
        <p:txBody>
          <a:bodyPr wrap="square">
            <a:spAutoFit/>
          </a:bodyPr>
          <a:lstStyle/>
          <a:p>
            <a:pPr marL="452438" lvl="0" indent="-452438" algn="ctr" defTabSz="457200">
              <a:defRPr/>
            </a:pPr>
            <a:r>
              <a:rPr lang="ja-JP" altLang="en-US" sz="1100" dirty="0" smtClean="0">
                <a:latin typeface="Meiryo UI" panose="020B0604030504040204" pitchFamily="50" charset="-128"/>
                <a:ea typeface="Meiryo UI" panose="020B0604030504040204" pitchFamily="50" charset="-128"/>
              </a:rPr>
              <a:t>クラウドサービス事業者との利用条件合意書</a:t>
            </a:r>
            <a:endParaRPr lang="en-US" altLang="ja-JP" sz="1100" dirty="0" smtClean="0">
              <a:latin typeface="Meiryo UI" panose="020B0604030504040204" pitchFamily="50" charset="-128"/>
              <a:ea typeface="Meiryo UI" panose="020B0604030504040204" pitchFamily="50" charset="-128"/>
            </a:endParaRPr>
          </a:p>
        </p:txBody>
      </p:sp>
      <p:sp>
        <p:nvSpPr>
          <p:cNvPr id="20" name="正方形/長方形 19"/>
          <p:cNvSpPr/>
          <p:nvPr/>
        </p:nvSpPr>
        <p:spPr>
          <a:xfrm>
            <a:off x="4858215" y="3978570"/>
            <a:ext cx="2100146" cy="430887"/>
          </a:xfrm>
          <a:prstGeom prst="rect">
            <a:avLst/>
          </a:prstGeom>
        </p:spPr>
        <p:txBody>
          <a:bodyPr wrap="square">
            <a:spAutoFit/>
          </a:bodyPr>
          <a:lstStyle/>
          <a:p>
            <a:pPr marL="452438" lvl="0" indent="-452438" algn="ctr" defTabSz="457200">
              <a:defRPr/>
            </a:pPr>
            <a:r>
              <a:rPr lang="ja-JP" altLang="en-US" sz="1100" dirty="0" smtClean="0">
                <a:latin typeface="Meiryo UI" panose="020B0604030504040204" pitchFamily="50" charset="-128"/>
                <a:ea typeface="Meiryo UI" panose="020B0604030504040204" pitchFamily="50" charset="-128"/>
              </a:rPr>
              <a:t>契約書</a:t>
            </a:r>
            <a:endParaRPr lang="en-US" altLang="ja-JP" sz="1100" dirty="0" smtClean="0">
              <a:latin typeface="Meiryo UI" panose="020B0604030504040204" pitchFamily="50" charset="-128"/>
              <a:ea typeface="Meiryo UI" panose="020B0604030504040204" pitchFamily="50" charset="-128"/>
            </a:endParaRPr>
          </a:p>
          <a:p>
            <a:pPr marL="452438" lvl="0" indent="-452438" defTabSz="457200">
              <a:defRPr/>
            </a:pPr>
            <a:r>
              <a:rPr lang="ja-JP" altLang="en-US" sz="1100" dirty="0" smtClean="0">
                <a:latin typeface="Meiryo UI" panose="020B0604030504040204" pitchFamily="50" charset="-128"/>
                <a:ea typeface="Meiryo UI" panose="020B0604030504040204" pitchFamily="50" charset="-128"/>
              </a:rPr>
              <a:t>業務名　○○○</a:t>
            </a:r>
            <a:endParaRPr lang="ja-JP" altLang="en-US" sz="1100" dirty="0">
              <a:latin typeface="Meiryo UI" panose="020B0604030504040204" pitchFamily="50" charset="-128"/>
              <a:ea typeface="Meiryo UI" panose="020B0604030504040204" pitchFamily="50" charset="-128"/>
            </a:endParaRPr>
          </a:p>
        </p:txBody>
      </p:sp>
      <p:sp>
        <p:nvSpPr>
          <p:cNvPr id="21" name="メモ 20"/>
          <p:cNvSpPr/>
          <p:nvPr/>
        </p:nvSpPr>
        <p:spPr>
          <a:xfrm>
            <a:off x="5995639" y="4322950"/>
            <a:ext cx="836342" cy="680224"/>
          </a:xfrm>
          <a:prstGeom prst="foldedCorner">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正方形/長方形 21"/>
          <p:cNvSpPr/>
          <p:nvPr/>
        </p:nvSpPr>
        <p:spPr>
          <a:xfrm>
            <a:off x="2481145" y="4391165"/>
            <a:ext cx="925553" cy="261610"/>
          </a:xfrm>
          <a:prstGeom prst="rect">
            <a:avLst/>
          </a:prstGeom>
        </p:spPr>
        <p:txBody>
          <a:bodyPr wrap="square">
            <a:spAutoFit/>
          </a:bodyPr>
          <a:lstStyle/>
          <a:p>
            <a:pPr marL="452438" lvl="0" indent="-452438" algn="ctr" defTabSz="457200">
              <a:defRPr/>
            </a:pPr>
            <a:r>
              <a:rPr lang="ja-JP" altLang="en-US" sz="1100" dirty="0" smtClean="0">
                <a:latin typeface="Meiryo UI" panose="020B0604030504040204" pitchFamily="50" charset="-128"/>
                <a:ea typeface="Meiryo UI" panose="020B0604030504040204" pitchFamily="50" charset="-128"/>
              </a:rPr>
              <a:t>ひな型</a:t>
            </a:r>
            <a:endParaRPr lang="en-US" altLang="ja-JP" sz="1100" dirty="0" smtClean="0">
              <a:latin typeface="Meiryo UI" panose="020B0604030504040204" pitchFamily="50" charset="-128"/>
              <a:ea typeface="Meiryo UI" panose="020B0604030504040204" pitchFamily="50" charset="-128"/>
            </a:endParaRPr>
          </a:p>
        </p:txBody>
      </p:sp>
      <p:sp>
        <p:nvSpPr>
          <p:cNvPr id="23" name="正方形/長方形 22"/>
          <p:cNvSpPr/>
          <p:nvPr/>
        </p:nvSpPr>
        <p:spPr>
          <a:xfrm>
            <a:off x="5951032" y="4353994"/>
            <a:ext cx="925553" cy="261610"/>
          </a:xfrm>
          <a:prstGeom prst="rect">
            <a:avLst/>
          </a:prstGeom>
        </p:spPr>
        <p:txBody>
          <a:bodyPr wrap="square">
            <a:spAutoFit/>
          </a:bodyPr>
          <a:lstStyle/>
          <a:p>
            <a:pPr marL="452438" lvl="0" indent="-452438" algn="ctr" defTabSz="457200">
              <a:defRPr/>
            </a:pPr>
            <a:r>
              <a:rPr lang="ja-JP" altLang="en-US" sz="1100" dirty="0" smtClean="0">
                <a:latin typeface="Meiryo UI" panose="020B0604030504040204" pitchFamily="50" charset="-128"/>
                <a:ea typeface="Meiryo UI" panose="020B0604030504040204" pitchFamily="50" charset="-128"/>
              </a:rPr>
              <a:t>ひな型</a:t>
            </a:r>
            <a:endParaRPr lang="en-US" altLang="ja-JP" sz="1100" dirty="0" smtClean="0">
              <a:latin typeface="Meiryo UI" panose="020B0604030504040204" pitchFamily="50" charset="-128"/>
              <a:ea typeface="Meiryo UI" panose="020B0604030504040204" pitchFamily="50" charset="-128"/>
            </a:endParaRPr>
          </a:p>
        </p:txBody>
      </p:sp>
      <p:sp>
        <p:nvSpPr>
          <p:cNvPr id="5" name="左右矢印 4"/>
          <p:cNvSpPr/>
          <p:nvPr/>
        </p:nvSpPr>
        <p:spPr>
          <a:xfrm>
            <a:off x="3624146" y="4438181"/>
            <a:ext cx="1957039" cy="340112"/>
          </a:xfrm>
          <a:prstGeom prst="leftRightArrow">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正方形/長方形 23"/>
          <p:cNvSpPr/>
          <p:nvPr/>
        </p:nvSpPr>
        <p:spPr>
          <a:xfrm>
            <a:off x="3668751" y="4764730"/>
            <a:ext cx="1817649" cy="261610"/>
          </a:xfrm>
          <a:prstGeom prst="rect">
            <a:avLst/>
          </a:prstGeom>
        </p:spPr>
        <p:txBody>
          <a:bodyPr wrap="square">
            <a:spAutoFit/>
          </a:bodyPr>
          <a:lstStyle/>
          <a:p>
            <a:pPr marL="452438" lvl="0" indent="-452438" algn="ctr" defTabSz="457200">
              <a:defRPr/>
            </a:pPr>
            <a:r>
              <a:rPr lang="ja-JP" altLang="en-US" sz="1100" dirty="0" smtClean="0">
                <a:latin typeface="Meiryo UI" panose="020B0604030504040204" pitchFamily="50" charset="-128"/>
                <a:ea typeface="Meiryo UI" panose="020B0604030504040204" pitchFamily="50" charset="-128"/>
              </a:rPr>
              <a:t>双方歩み寄りが必要</a:t>
            </a:r>
            <a:endParaRPr lang="en-US" altLang="ja-JP" sz="1100" dirty="0" smtClean="0">
              <a:latin typeface="Meiryo UI" panose="020B0604030504040204" pitchFamily="50" charset="-128"/>
              <a:ea typeface="Meiryo UI" panose="020B0604030504040204" pitchFamily="50" charset="-128"/>
            </a:endParaRPr>
          </a:p>
        </p:txBody>
      </p:sp>
      <p:sp>
        <p:nvSpPr>
          <p:cNvPr id="25" name="正方形/長方形 24"/>
          <p:cNvSpPr/>
          <p:nvPr/>
        </p:nvSpPr>
        <p:spPr>
          <a:xfrm>
            <a:off x="2744895" y="5183813"/>
            <a:ext cx="4243039" cy="584775"/>
          </a:xfrm>
          <a:prstGeom prst="rect">
            <a:avLst/>
          </a:prstGeom>
        </p:spPr>
        <p:txBody>
          <a:bodyPr wrap="square">
            <a:spAutoFit/>
          </a:bodyPr>
          <a:lstStyle/>
          <a:p>
            <a:pPr marL="452438" lvl="0" indent="-452438" defTabSz="457200">
              <a:defRPr/>
            </a:pPr>
            <a:r>
              <a:rPr lang="ja-JP" altLang="en-US" sz="1400" b="1" dirty="0" smtClean="0">
                <a:latin typeface="Meiryo UI" panose="020B0604030504040204" pitchFamily="50" charset="-128"/>
                <a:ea typeface="Meiryo UI" panose="020B0604030504040204" pitchFamily="50" charset="-128"/>
              </a:rPr>
              <a:t>クラウドサービス事業者（</a:t>
            </a:r>
            <a:r>
              <a:rPr lang="en-US" altLang="ja-JP" sz="1400" b="1" dirty="0" smtClean="0">
                <a:latin typeface="Meiryo UI" panose="020B0604030504040204" pitchFamily="50" charset="-128"/>
                <a:ea typeface="Meiryo UI" panose="020B0604030504040204" pitchFamily="50" charset="-128"/>
              </a:rPr>
              <a:t>CSP)</a:t>
            </a:r>
            <a:r>
              <a:rPr lang="ja-JP" altLang="en-US" sz="1400" b="1" dirty="0" smtClean="0">
                <a:latin typeface="Meiryo UI" panose="020B0604030504040204" pitchFamily="50" charset="-128"/>
                <a:ea typeface="Meiryo UI" panose="020B0604030504040204" pitchFamily="50" charset="-128"/>
              </a:rPr>
              <a:t>特有の事務処理</a:t>
            </a:r>
            <a:endParaRPr lang="en-US" altLang="ja-JP" sz="1400" b="1" dirty="0" smtClean="0">
              <a:latin typeface="Meiryo UI" panose="020B0604030504040204" pitchFamily="50" charset="-128"/>
              <a:ea typeface="Meiryo UI" panose="020B0604030504040204" pitchFamily="50" charset="-128"/>
            </a:endParaRPr>
          </a:p>
          <a:p>
            <a:pPr marL="88900" lvl="0" indent="-88900" defTabSz="457200">
              <a:defRPr/>
            </a:pPr>
            <a:r>
              <a:rPr lang="ja-JP" altLang="en-US" sz="900" dirty="0" smtClean="0">
                <a:latin typeface="Meiryo UI" panose="020B0604030504040204" pitchFamily="50" charset="-128"/>
                <a:ea typeface="Meiryo UI" panose="020B0604030504040204" pitchFamily="50" charset="-128"/>
              </a:rPr>
              <a:t>・</a:t>
            </a:r>
            <a:r>
              <a:rPr lang="ja-JP" altLang="ja-JP" sz="900" dirty="0" smtClean="0">
                <a:latin typeface="Meiryo UI" panose="020B0604030504040204" pitchFamily="50" charset="-128"/>
                <a:ea typeface="Meiryo UI" panose="020B0604030504040204" pitchFamily="50" charset="-128"/>
              </a:rPr>
              <a:t>請求書</a:t>
            </a:r>
            <a:r>
              <a:rPr lang="ja-JP" altLang="ja-JP" sz="900" dirty="0">
                <a:latin typeface="Meiryo UI" panose="020B0604030504040204" pitchFamily="50" charset="-128"/>
                <a:ea typeface="Meiryo UI" panose="020B0604030504040204" pitchFamily="50" charset="-128"/>
              </a:rPr>
              <a:t>払いの</a:t>
            </a:r>
            <a:r>
              <a:rPr lang="ja-JP" altLang="ja-JP" sz="900" dirty="0" smtClean="0">
                <a:latin typeface="Meiryo UI" panose="020B0604030504040204" pitchFamily="50" charset="-128"/>
                <a:ea typeface="Meiryo UI" panose="020B0604030504040204" pitchFamily="50" charset="-128"/>
              </a:rPr>
              <a:t>場合</a:t>
            </a:r>
            <a:r>
              <a:rPr lang="ja-JP" altLang="en-US" sz="900" dirty="0" smtClean="0">
                <a:latin typeface="Meiryo UI" panose="020B0604030504040204" pitchFamily="50" charset="-128"/>
                <a:ea typeface="Meiryo UI" panose="020B0604030504040204" pitchFamily="50" charset="-128"/>
              </a:rPr>
              <a:t>、</a:t>
            </a:r>
            <a:r>
              <a:rPr lang="ja-JP" altLang="ja-JP" sz="900" dirty="0" smtClean="0">
                <a:latin typeface="Meiryo UI" panose="020B0604030504040204" pitchFamily="50" charset="-128"/>
                <a:ea typeface="Meiryo UI" panose="020B0604030504040204" pitchFamily="50" charset="-128"/>
              </a:rPr>
              <a:t>特有</a:t>
            </a:r>
            <a:r>
              <a:rPr lang="ja-JP" altLang="ja-JP" sz="900" dirty="0">
                <a:latin typeface="Meiryo UI" panose="020B0604030504040204" pitchFamily="50" charset="-128"/>
                <a:ea typeface="Meiryo UI" panose="020B0604030504040204" pitchFamily="50" charset="-128"/>
              </a:rPr>
              <a:t>の事務処理</a:t>
            </a:r>
            <a:r>
              <a:rPr lang="ja-JP" altLang="ja-JP" sz="900" dirty="0" smtClean="0">
                <a:latin typeface="Meiryo UI" panose="020B0604030504040204" pitchFamily="50" charset="-128"/>
                <a:ea typeface="Meiryo UI" panose="020B0604030504040204" pitchFamily="50" charset="-128"/>
              </a:rPr>
              <a:t>（</a:t>
            </a:r>
            <a:r>
              <a:rPr lang="en-US" altLang="ja-JP" sz="900" dirty="0" smtClean="0">
                <a:latin typeface="Meiryo UI" panose="020B0604030504040204" pitchFamily="50" charset="-128"/>
                <a:ea typeface="Meiryo UI" panose="020B0604030504040204" pitchFamily="50" charset="-128"/>
              </a:rPr>
              <a:t>CSP</a:t>
            </a:r>
            <a:r>
              <a:rPr lang="ja-JP" altLang="ja-JP" sz="900" dirty="0" err="1" smtClean="0">
                <a:latin typeface="Meiryo UI" panose="020B0604030504040204" pitchFamily="50" charset="-128"/>
                <a:ea typeface="Meiryo UI" panose="020B0604030504040204" pitchFamily="50" charset="-128"/>
              </a:rPr>
              <a:t>へ</a:t>
            </a:r>
            <a:r>
              <a:rPr lang="ja-JP" altLang="ja-JP" sz="900" dirty="0" err="1">
                <a:latin typeface="Meiryo UI" panose="020B0604030504040204" pitchFamily="50" charset="-128"/>
                <a:ea typeface="Meiryo UI" panose="020B0604030504040204" pitchFamily="50" charset="-128"/>
              </a:rPr>
              <a:t>の</a:t>
            </a:r>
            <a:r>
              <a:rPr lang="ja-JP" altLang="ja-JP" sz="900" dirty="0">
                <a:latin typeface="Meiryo UI" panose="020B0604030504040204" pitchFamily="50" charset="-128"/>
                <a:ea typeface="Meiryo UI" panose="020B0604030504040204" pitchFamily="50" charset="-128"/>
              </a:rPr>
              <a:t>メール</a:t>
            </a:r>
            <a:r>
              <a:rPr lang="ja-JP" altLang="ja-JP" sz="900" dirty="0" smtClean="0">
                <a:latin typeface="Meiryo UI" panose="020B0604030504040204" pitchFamily="50" charset="-128"/>
                <a:ea typeface="Meiryo UI" panose="020B0604030504040204" pitchFamily="50" charset="-128"/>
              </a:rPr>
              <a:t>連絡</a:t>
            </a:r>
            <a:r>
              <a:rPr lang="ja-JP" altLang="ja-JP" sz="900" dirty="0">
                <a:latin typeface="Meiryo UI" panose="020B0604030504040204" pitchFamily="50" charset="-128"/>
                <a:ea typeface="Meiryo UI" panose="020B0604030504040204" pitchFamily="50" charset="-128"/>
              </a:rPr>
              <a:t>（振込明細の送付</a:t>
            </a:r>
            <a:r>
              <a:rPr lang="ja-JP" altLang="ja-JP" sz="900" dirty="0" smtClean="0">
                <a:latin typeface="Meiryo UI" panose="020B0604030504040204" pitchFamily="50" charset="-128"/>
                <a:ea typeface="Meiryo UI" panose="020B0604030504040204" pitchFamily="50" charset="-128"/>
              </a:rPr>
              <a:t>））</a:t>
            </a:r>
            <a:r>
              <a:rPr lang="ja-JP" altLang="ja-JP" sz="900" dirty="0">
                <a:latin typeface="Meiryo UI" panose="020B0604030504040204" pitchFamily="50" charset="-128"/>
                <a:ea typeface="Meiryo UI" panose="020B0604030504040204" pitchFamily="50" charset="-128"/>
              </a:rPr>
              <a:t>の対応が</a:t>
            </a:r>
            <a:r>
              <a:rPr lang="ja-JP" altLang="ja-JP" sz="900" dirty="0" smtClean="0">
                <a:latin typeface="Meiryo UI" panose="020B0604030504040204" pitchFamily="50" charset="-128"/>
                <a:ea typeface="Meiryo UI" panose="020B0604030504040204" pitchFamily="50" charset="-128"/>
              </a:rPr>
              <a:t>発生</a:t>
            </a:r>
            <a:r>
              <a:rPr lang="ja-JP" altLang="en-US" sz="900" dirty="0" smtClean="0">
                <a:latin typeface="Meiryo UI" panose="020B0604030504040204" pitchFamily="50" charset="-128"/>
                <a:ea typeface="Meiryo UI" panose="020B0604030504040204" pitchFamily="50" charset="-128"/>
              </a:rPr>
              <a:t>（クレジットカード払いではこの課題は発生しない）　等</a:t>
            </a:r>
            <a:endParaRPr lang="ja-JP" altLang="en-US" sz="900" dirty="0">
              <a:latin typeface="Meiryo UI" panose="020B0604030504040204" pitchFamily="50" charset="-128"/>
              <a:ea typeface="Meiryo UI" panose="020B0604030504040204" pitchFamily="50" charset="-128"/>
            </a:endParaRPr>
          </a:p>
        </p:txBody>
      </p:sp>
      <p:sp>
        <p:nvSpPr>
          <p:cNvPr id="27" name="テキスト ボックス 18"/>
          <p:cNvSpPr txBox="1"/>
          <p:nvPr/>
        </p:nvSpPr>
        <p:spPr>
          <a:xfrm>
            <a:off x="114300" y="5957556"/>
            <a:ext cx="8795524" cy="738664"/>
          </a:xfrm>
          <a:prstGeom prst="rect">
            <a:avLst/>
          </a:prstGeom>
          <a:noFill/>
          <a:ln>
            <a:noFill/>
          </a:ln>
        </p:spPr>
        <p:txBody>
          <a:bodyPr wrap="square" rtlCol="0" anchor="t" anchorCtr="0">
            <a:spAutoFit/>
          </a:bodyPr>
          <a:lstStyle/>
          <a:p>
            <a:pPr marL="88900" lvl="0" indent="-88900">
              <a:spcAft>
                <a:spcPts val="600"/>
              </a:spcAft>
              <a:defRPr/>
            </a:pPr>
            <a:r>
              <a:rPr lang="en-US" altLang="ja-JP" sz="1050" kern="0" dirty="0" smtClean="0">
                <a:solidFill>
                  <a:prstClr val="black"/>
                </a:solidFill>
                <a:latin typeface="Meiryo UI" panose="020B0604030504040204" pitchFamily="50" charset="-128"/>
                <a:ea typeface="Meiryo UI" panose="020B0604030504040204" pitchFamily="50" charset="-128"/>
              </a:rPr>
              <a:t>※</a:t>
            </a:r>
            <a:r>
              <a:rPr lang="ja-JP" altLang="en-US" sz="1050" kern="0" dirty="0" smtClean="0">
                <a:solidFill>
                  <a:prstClr val="black"/>
                </a:solidFill>
                <a:latin typeface="Meiryo UI" panose="020B0604030504040204" pitchFamily="50" charset="-128"/>
                <a:ea typeface="Meiryo UI" panose="020B0604030504040204" pitchFamily="50" charset="-128"/>
              </a:rPr>
              <a:t>この</a:t>
            </a:r>
            <a:r>
              <a:rPr lang="ja-JP" altLang="en-US" sz="1050" kern="0" dirty="0">
                <a:solidFill>
                  <a:prstClr val="black"/>
                </a:solidFill>
                <a:latin typeface="Meiryo UI" panose="020B0604030504040204" pitchFamily="50" charset="-128"/>
                <a:ea typeface="Meiryo UI" panose="020B0604030504040204" pitchFamily="50" charset="-128"/>
              </a:rPr>
              <a:t>考え方は検討時</a:t>
            </a:r>
            <a:r>
              <a:rPr lang="ja-JP" altLang="en-US" sz="1050" kern="0" dirty="0" smtClean="0">
                <a:solidFill>
                  <a:prstClr val="black"/>
                </a:solidFill>
                <a:latin typeface="Meiryo UI" panose="020B0604030504040204" pitchFamily="50" charset="-128"/>
                <a:ea typeface="Meiryo UI" panose="020B0604030504040204" pitchFamily="50" charset="-128"/>
              </a:rPr>
              <a:t>のクラウドサービス事業者の</a:t>
            </a:r>
            <a:r>
              <a:rPr lang="ja-JP" altLang="en-US" sz="1050" kern="0" dirty="0">
                <a:solidFill>
                  <a:prstClr val="black"/>
                </a:solidFill>
                <a:latin typeface="Meiryo UI" panose="020B0604030504040204" pitchFamily="50" charset="-128"/>
                <a:ea typeface="Meiryo UI" panose="020B0604030504040204" pitchFamily="50" charset="-128"/>
              </a:rPr>
              <a:t>スタンスであり、ギャップについては継続議論によって歩み寄りもありうるものである。なお、クラウドサービス提供契約の性質については、その特殊性から「準委任契約」ですらないとする議論もあるが、主要な文献において、クラウドサービスは準委任契約とされることが多い旨の記載があること、民法の典型契約に当てはめて考えることが、これまでの情報システムの調達の前提とされていた請負契約との対比において有益であることから</a:t>
            </a:r>
            <a:r>
              <a:rPr lang="ja-JP" altLang="en-US" sz="1050" kern="0" dirty="0" smtClean="0">
                <a:solidFill>
                  <a:prstClr val="black"/>
                </a:solidFill>
                <a:latin typeface="Meiryo UI" panose="020B0604030504040204" pitchFamily="50" charset="-128"/>
                <a:ea typeface="Meiryo UI" panose="020B0604030504040204" pitchFamily="50" charset="-128"/>
              </a:rPr>
              <a:t>、上記の</a:t>
            </a:r>
            <a:r>
              <a:rPr lang="ja-JP" altLang="en-US" sz="1050" kern="0" dirty="0">
                <a:solidFill>
                  <a:prstClr val="black"/>
                </a:solidFill>
                <a:latin typeface="Meiryo UI" panose="020B0604030504040204" pitchFamily="50" charset="-128"/>
                <a:ea typeface="Meiryo UI" panose="020B0604030504040204" pitchFamily="50" charset="-128"/>
              </a:rPr>
              <a:t>とおりの記載とした。</a:t>
            </a:r>
            <a:endParaRPr kumimoji="1" lang="ja-JP" altLang="en-US" sz="105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55" name="正方形/長方形 54">
            <a:extLst>
              <a:ext uri="{FF2B5EF4-FFF2-40B4-BE49-F238E27FC236}">
                <a16:creationId xmlns:a16="http://schemas.microsoft.com/office/drawing/2014/main" id="{0D9BC3C5-30DC-4296-A3CC-54533E4D392B}"/>
              </a:ext>
            </a:extLst>
          </p:cNvPr>
          <p:cNvSpPr/>
          <p:nvPr/>
        </p:nvSpPr>
        <p:spPr>
          <a:xfrm>
            <a:off x="4917394" y="1921664"/>
            <a:ext cx="2810402" cy="48414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0"/>
              </a:spcAft>
            </a:pPr>
            <a:r>
              <a:rPr lang="ja-JP" sz="1400" b="1" kern="1200" dirty="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現状政府の</a:t>
            </a:r>
            <a:r>
              <a:rPr lang="en-US" sz="1400" b="1" kern="1200" dirty="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IT</a:t>
            </a:r>
            <a:r>
              <a:rPr lang="ja-JP" sz="1400" b="1" kern="1200" dirty="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調達の主な考え方</a:t>
            </a:r>
            <a:endParaRPr lang="ja-JP" sz="14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4" name="正方形/長方形 53">
            <a:extLst>
              <a:ext uri="{FF2B5EF4-FFF2-40B4-BE49-F238E27FC236}">
                <a16:creationId xmlns:a16="http://schemas.microsoft.com/office/drawing/2014/main" id="{0D9BC3C5-30DC-4296-A3CC-54533E4D392B}"/>
              </a:ext>
            </a:extLst>
          </p:cNvPr>
          <p:cNvSpPr/>
          <p:nvPr/>
        </p:nvSpPr>
        <p:spPr>
          <a:xfrm>
            <a:off x="1377176" y="1932750"/>
            <a:ext cx="2847600" cy="47305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0"/>
              </a:spcAft>
            </a:pPr>
            <a:r>
              <a:rPr lang="ja-JP" altLang="en-US" sz="1400" b="1" kern="1200" dirty="0" smtClean="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クラウドサービス事業者</a:t>
            </a:r>
            <a:r>
              <a:rPr lang="ja-JP" sz="1400" b="1" kern="1200" dirty="0" smtClean="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側</a:t>
            </a:r>
            <a:r>
              <a:rPr lang="ja-JP" sz="1400" b="1" kern="1200" dirty="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の契約の主な</a:t>
            </a:r>
            <a:r>
              <a:rPr lang="ja-JP" sz="1400" b="1" kern="1200" dirty="0" smtClean="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考え方</a:t>
            </a:r>
            <a:r>
              <a:rPr lang="ja-JP" altLang="en-US" sz="1000" b="1" kern="1200" dirty="0" smtClean="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　</a:t>
            </a:r>
            <a:r>
              <a:rPr lang="en-US" altLang="ja-JP" sz="1000" b="1" kern="1200" dirty="0" smtClean="0">
                <a:solidFill>
                  <a:srgbClr val="FFFFFF"/>
                </a:solidFill>
                <a:effectLst/>
                <a:latin typeface="ＭＳ Ｐゴシック" panose="020B0600070205080204" pitchFamily="50" charset="-128"/>
                <a:ea typeface="Meiryo UI" panose="020B0604030504040204" pitchFamily="50" charset="-128"/>
                <a:cs typeface="Times New Roman" panose="02020603050405020304" pitchFamily="18" charset="0"/>
              </a:rPr>
              <a:t>※</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Tree>
    <p:extLst>
      <p:ext uri="{BB962C8B-B14F-4D97-AF65-F5344CB8AC3E}">
        <p14:creationId xmlns:p14="http://schemas.microsoft.com/office/powerpoint/2010/main" val="41664289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30"/>
          <p:cNvSpPr txBox="1"/>
          <p:nvPr/>
        </p:nvSpPr>
        <p:spPr>
          <a:xfrm>
            <a:off x="241167" y="4113"/>
            <a:ext cx="8779651" cy="461665"/>
          </a:xfrm>
          <a:prstGeom prst="rect">
            <a:avLst/>
          </a:prstGeom>
          <a:noFill/>
        </p:spPr>
        <p:txBody>
          <a:bodyPr wrap="square" rtlCol="0">
            <a:spAutoFit/>
          </a:bodyPr>
          <a:lstStyle>
            <a:defPPr>
              <a:defRPr lang="ja-JP"/>
            </a:defPPr>
            <a:lvl1pPr marL="179388" indent="-179388">
              <a:lnSpc>
                <a:spcPct val="120000"/>
              </a:lnSpc>
              <a:defRPr sz="1200">
                <a:latin typeface="Meiryo UI" panose="020B0604030504040204" pitchFamily="50" charset="-128"/>
                <a:ea typeface="Meiryo UI" panose="020B0604030504040204" pitchFamily="50" charset="-128"/>
              </a:defRPr>
            </a:lvl1pPr>
          </a:lstStyle>
          <a:p>
            <a:pPr marL="88900" indent="-88900" algn="ctr"/>
            <a:r>
              <a:rPr lang="ja-JP" altLang="en-US" sz="2000" b="1" u="sng" dirty="0" smtClean="0"/>
              <a:t>単価契約の活用</a:t>
            </a:r>
            <a:endParaRPr lang="en-US" altLang="ja-JP" sz="2000" b="1" u="sng" dirty="0" smtClean="0"/>
          </a:p>
        </p:txBody>
      </p:sp>
      <p:sp>
        <p:nvSpPr>
          <p:cNvPr id="105" name="スライド番号プレースホルダー 5"/>
          <p:cNvSpPr>
            <a:spLocks noGrp="1"/>
          </p:cNvSpPr>
          <p:nvPr>
            <p:ph type="sldNum" sz="quarter" idx="12"/>
          </p:nvPr>
        </p:nvSpPr>
        <p:spPr>
          <a:xfrm>
            <a:off x="6773080" y="6636764"/>
            <a:ext cx="2417602" cy="266956"/>
          </a:xfrm>
        </p:spPr>
        <p:txBody>
          <a:bodyPr/>
          <a:lstStyle/>
          <a:p>
            <a:fld id="{64783709-AE23-4AA0-A52C-897F12494847}" type="slidenum">
              <a:rPr lang="ja-JP" altLang="en-US" smtClean="0"/>
              <a:pPr/>
              <a:t>4</a:t>
            </a:fld>
            <a:endParaRPr lang="ja-JP" altLang="en-US" dirty="0"/>
          </a:p>
        </p:txBody>
      </p:sp>
      <p:sp>
        <p:nvSpPr>
          <p:cNvPr id="3" name="正方形/長方形 2"/>
          <p:cNvSpPr/>
          <p:nvPr/>
        </p:nvSpPr>
        <p:spPr>
          <a:xfrm>
            <a:off x="0" y="5440076"/>
            <a:ext cx="8698746" cy="1169551"/>
          </a:xfrm>
          <a:prstGeom prst="rect">
            <a:avLst/>
          </a:prstGeom>
        </p:spPr>
        <p:txBody>
          <a:bodyPr wrap="square">
            <a:spAutoFit/>
          </a:bodyPr>
          <a:lstStyle/>
          <a:p>
            <a:pPr marL="452438" lvl="0" indent="-452438" defTabSz="457200">
              <a:defRPr/>
            </a:pPr>
            <a:r>
              <a:rPr lang="ja-JP" altLang="en-US" sz="1200" dirty="0" smtClean="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　契約期</a:t>
            </a:r>
            <a:r>
              <a:rPr lang="ja-JP" altLang="en-US" sz="1400" dirty="0">
                <a:latin typeface="Meiryo UI" panose="020B0604030504040204" pitchFamily="50" charset="-128"/>
                <a:ea typeface="Meiryo UI" panose="020B0604030504040204" pitchFamily="50" charset="-128"/>
              </a:rPr>
              <a:t>間中の値下げや、契約当初に想定できないサービスを追加で利用する場合、そのたびに、変更契約することは事務的に煩雑であるとともに、利用開始前に迅速に変更契約することは現実的には</a:t>
            </a:r>
            <a:r>
              <a:rPr lang="ja-JP" altLang="en-US" sz="1400" dirty="0" smtClean="0">
                <a:latin typeface="Meiryo UI" panose="020B0604030504040204" pitchFamily="50" charset="-128"/>
                <a:ea typeface="Meiryo UI" panose="020B0604030504040204" pitchFamily="50" charset="-128"/>
              </a:rPr>
              <a:t>不可能。このため、当初</a:t>
            </a:r>
            <a:r>
              <a:rPr lang="ja-JP" altLang="en-US" sz="1400" dirty="0">
                <a:latin typeface="Meiryo UI" panose="020B0604030504040204" pitchFamily="50" charset="-128"/>
                <a:ea typeface="Meiryo UI" panose="020B0604030504040204" pitchFamily="50" charset="-128"/>
              </a:rPr>
              <a:t>契約の段階で、柔軟にクラウドサービスを利用できる契約方法として、</a:t>
            </a:r>
            <a:r>
              <a:rPr lang="ja-JP" altLang="en-US" sz="1400" b="1" u="sng" dirty="0">
                <a:latin typeface="Meiryo UI" panose="020B0604030504040204" pitchFamily="50" charset="-128"/>
                <a:ea typeface="Meiryo UI" panose="020B0604030504040204" pitchFamily="50" charset="-128"/>
              </a:rPr>
              <a:t>契約期間</a:t>
            </a:r>
            <a:r>
              <a:rPr lang="ja-JP" altLang="en-US" sz="1400" b="1" u="sng" dirty="0" smtClean="0">
                <a:latin typeface="Meiryo UI" panose="020B0604030504040204" pitchFamily="50" charset="-128"/>
                <a:ea typeface="Meiryo UI" panose="020B0604030504040204" pitchFamily="50" charset="-128"/>
              </a:rPr>
              <a:t>にサービス</a:t>
            </a:r>
            <a:r>
              <a:rPr lang="ja-JP" altLang="en-US" sz="1400" b="1" u="sng" dirty="0">
                <a:latin typeface="Meiryo UI" panose="020B0604030504040204" pitchFamily="50" charset="-128"/>
                <a:ea typeface="Meiryo UI" panose="020B0604030504040204" pitchFamily="50" charset="-128"/>
              </a:rPr>
              <a:t>一覧の定価が変動する場合は、契約時と同等の割引</a:t>
            </a:r>
            <a:r>
              <a:rPr lang="en-US" altLang="ja-JP" sz="1400" b="1" u="sng" dirty="0">
                <a:latin typeface="Meiryo UI" panose="020B0604030504040204" pitchFamily="50" charset="-128"/>
                <a:ea typeface="Meiryo UI" panose="020B0604030504040204" pitchFamily="50" charset="-128"/>
              </a:rPr>
              <a:t>(</a:t>
            </a:r>
            <a:r>
              <a:rPr lang="ja-JP" altLang="en-US" sz="1400" b="1" u="sng" dirty="0">
                <a:latin typeface="Meiryo UI" panose="020B0604030504040204" pitchFamily="50" charset="-128"/>
                <a:ea typeface="Meiryo UI" panose="020B0604030504040204" pitchFamily="50" charset="-128"/>
              </a:rPr>
              <a:t>割増</a:t>
            </a:r>
            <a:r>
              <a:rPr lang="en-US" altLang="ja-JP" sz="1400" b="1" u="sng" dirty="0">
                <a:latin typeface="Meiryo UI" panose="020B0604030504040204" pitchFamily="50" charset="-128"/>
                <a:ea typeface="Meiryo UI" panose="020B0604030504040204" pitchFamily="50" charset="-128"/>
              </a:rPr>
              <a:t>)</a:t>
            </a:r>
            <a:r>
              <a:rPr lang="ja-JP" altLang="en-US" sz="1400" b="1" u="sng" dirty="0">
                <a:latin typeface="Meiryo UI" panose="020B0604030504040204" pitchFamily="50" charset="-128"/>
                <a:ea typeface="Meiryo UI" panose="020B0604030504040204" pitchFamily="50" charset="-128"/>
              </a:rPr>
              <a:t>率で利用できるもの</a:t>
            </a:r>
            <a:r>
              <a:rPr lang="ja-JP" altLang="en-US" sz="1400" b="1" u="sng" dirty="0" smtClean="0">
                <a:latin typeface="Meiryo UI" panose="020B0604030504040204" pitchFamily="50" charset="-128"/>
                <a:ea typeface="Meiryo UI" panose="020B0604030504040204" pitchFamily="50" charset="-128"/>
              </a:rPr>
              <a:t>とし、新た</a:t>
            </a:r>
            <a:r>
              <a:rPr lang="ja-JP" altLang="en-US" sz="1400" b="1" u="sng" dirty="0">
                <a:latin typeface="Meiryo UI" panose="020B0604030504040204" pitchFamily="50" charset="-128"/>
                <a:ea typeface="Meiryo UI" panose="020B0604030504040204" pitchFamily="50" charset="-128"/>
              </a:rPr>
              <a:t>なサービスが追加利用される場合は定価の△△％割引（割増</a:t>
            </a:r>
            <a:r>
              <a:rPr lang="ja-JP" altLang="en-US" sz="1400" b="1" u="sng" dirty="0" smtClean="0">
                <a:latin typeface="Meiryo UI" panose="020B0604030504040204" pitchFamily="50" charset="-128"/>
                <a:ea typeface="Meiryo UI" panose="020B0604030504040204" pitchFamily="50" charset="-128"/>
              </a:rPr>
              <a:t>）で利用できるように契約書に記載することとした。</a:t>
            </a:r>
            <a:endParaRPr lang="ja-JP" altLang="en-US" sz="1400" b="1" u="sng" dirty="0">
              <a:latin typeface="Meiryo UI" panose="020B0604030504040204" pitchFamily="50" charset="-128"/>
              <a:ea typeface="Meiryo UI" panose="020B0604030504040204" pitchFamily="50" charset="-128"/>
            </a:endParaRPr>
          </a:p>
        </p:txBody>
      </p:sp>
      <p:graphicFrame>
        <p:nvGraphicFramePr>
          <p:cNvPr id="25" name="表 24"/>
          <p:cNvGraphicFramePr>
            <a:graphicFrameLocks noGrp="1"/>
          </p:cNvGraphicFramePr>
          <p:nvPr>
            <p:extLst>
              <p:ext uri="{D42A27DB-BD31-4B8C-83A1-F6EECF244321}">
                <p14:modId xmlns:p14="http://schemas.microsoft.com/office/powerpoint/2010/main" val="3903824104"/>
              </p:ext>
            </p:extLst>
          </p:nvPr>
        </p:nvGraphicFramePr>
        <p:xfrm>
          <a:off x="158206" y="1664859"/>
          <a:ext cx="8862612" cy="3322010"/>
        </p:xfrm>
        <a:graphic>
          <a:graphicData uri="http://schemas.openxmlformats.org/drawingml/2006/table">
            <a:tbl>
              <a:tblPr firstRow="1" bandRow="1">
                <a:tableStyleId>{5C22544A-7EE6-4342-B048-85BDC9FD1C3A}</a:tableStyleId>
              </a:tblPr>
              <a:tblGrid>
                <a:gridCol w="1058733">
                  <a:extLst>
                    <a:ext uri="{9D8B030D-6E8A-4147-A177-3AD203B41FA5}">
                      <a16:colId xmlns:a16="http://schemas.microsoft.com/office/drawing/2014/main" val="20000"/>
                    </a:ext>
                  </a:extLst>
                </a:gridCol>
                <a:gridCol w="2825479">
                  <a:extLst>
                    <a:ext uri="{9D8B030D-6E8A-4147-A177-3AD203B41FA5}">
                      <a16:colId xmlns:a16="http://schemas.microsoft.com/office/drawing/2014/main" val="20001"/>
                    </a:ext>
                  </a:extLst>
                </a:gridCol>
                <a:gridCol w="4978400">
                  <a:extLst>
                    <a:ext uri="{9D8B030D-6E8A-4147-A177-3AD203B41FA5}">
                      <a16:colId xmlns:a16="http://schemas.microsoft.com/office/drawing/2014/main" val="20002"/>
                    </a:ext>
                  </a:extLst>
                </a:gridCol>
              </a:tblGrid>
              <a:tr h="299950">
                <a:tc>
                  <a:txBody>
                    <a:bodyPr/>
                    <a:lstStyle/>
                    <a:p>
                      <a:pPr algn="ctr"/>
                      <a:r>
                        <a:rPr kumimoji="1" lang="ja-JP" altLang="en-US" sz="1400" dirty="0" smtClean="0"/>
                        <a:t>契約</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dirty="0" smtClean="0"/>
                        <a:t>説明</a:t>
                      </a:r>
                      <a:r>
                        <a:rPr kumimoji="1" lang="ja-JP" altLang="en-US" sz="1050" dirty="0" smtClean="0"/>
                        <a:t>（官公庁契約法精義</a:t>
                      </a:r>
                      <a:r>
                        <a:rPr kumimoji="1" lang="en-US" altLang="ja-JP" sz="1050" dirty="0" smtClean="0"/>
                        <a:t>2020</a:t>
                      </a:r>
                      <a:r>
                        <a:rPr kumimoji="1" lang="ja-JP" altLang="en-US" sz="1050" dirty="0" smtClean="0"/>
                        <a:t>より）</a:t>
                      </a:r>
                      <a:endParaRPr kumimoji="1" lang="ja-JP" altLang="en-US" sz="105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400" dirty="0" smtClean="0"/>
                        <a:t>検討結果</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tc>
                <a:extLst>
                  <a:ext uri="{0D108BD9-81ED-4DB2-BD59-A6C34878D82A}">
                    <a16:rowId xmlns:a16="http://schemas.microsoft.com/office/drawing/2014/main" val="10000"/>
                  </a:ext>
                </a:extLst>
              </a:tr>
              <a:tr h="1911611">
                <a:tc>
                  <a:txBody>
                    <a:bodyPr/>
                    <a:lstStyle/>
                    <a:p>
                      <a:r>
                        <a:rPr kumimoji="1" lang="ja-JP" altLang="en-US" sz="1400" dirty="0" smtClean="0"/>
                        <a:t>単価契約</a:t>
                      </a:r>
                      <a:endParaRPr kumimoji="1" lang="en-US" altLang="ja-JP" sz="1400" b="0" dirty="0" smtClean="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l"/>
                      <a:r>
                        <a:rPr kumimoji="1" lang="ja-JP" altLang="en-US" sz="1400" dirty="0" smtClean="0"/>
                        <a:t>物又は役務の給付について、その規格及び単位当たりの価格だけを決定し、金額は、その給付の実績によって算定することを内容とする契約をいう。</a:t>
                      </a:r>
                      <a:endParaRPr kumimoji="1" lang="ja-JP" altLang="en-US" sz="1400" b="0" dirty="0" smtClean="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dirty="0" smtClean="0"/>
                        <a:t>・</a:t>
                      </a:r>
                      <a:r>
                        <a:rPr kumimoji="1" lang="ja-JP" altLang="en-US" sz="1400" u="none" dirty="0" smtClean="0"/>
                        <a:t>利用が想定されるサービス毎に単価を提示</a:t>
                      </a:r>
                      <a:r>
                        <a:rPr kumimoji="1" lang="ja-JP" altLang="en-US" sz="1400" dirty="0" smtClean="0"/>
                        <a:t>させる。</a:t>
                      </a:r>
                      <a:endParaRPr kumimoji="1" lang="en-US" altLang="ja-JP" sz="14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dirty="0" smtClean="0"/>
                        <a:t>・単価表では、「クラウドサービス事業者が定める</a:t>
                      </a:r>
                      <a:r>
                        <a:rPr kumimoji="1" lang="ja-JP" altLang="en-US" sz="1400" u="sng" dirty="0" smtClean="0"/>
                        <a:t>サービス毎の単価</a:t>
                      </a:r>
                      <a:r>
                        <a:rPr kumimoji="1" lang="ja-JP" altLang="en-US" sz="1400" dirty="0" smtClean="0"/>
                        <a:t>（算出式を含む）」、および「</a:t>
                      </a:r>
                      <a:r>
                        <a:rPr kumimoji="1" lang="ja-JP" altLang="en-US" sz="1400" u="sng" dirty="0" smtClean="0"/>
                        <a:t>公開価格に対する割引</a:t>
                      </a:r>
                      <a:r>
                        <a:rPr kumimoji="1" lang="en-US" altLang="ja-JP" sz="1400" u="sng" dirty="0" smtClean="0"/>
                        <a:t>/</a:t>
                      </a:r>
                      <a:r>
                        <a:rPr kumimoji="1" lang="ja-JP" altLang="en-US" sz="1400" u="sng" dirty="0" smtClean="0"/>
                        <a:t>割増率</a:t>
                      </a:r>
                      <a:r>
                        <a:rPr kumimoji="1" lang="ja-JP" altLang="en-US" sz="1400" dirty="0" smtClean="0"/>
                        <a:t>」の提示を求める。</a:t>
                      </a:r>
                      <a:endParaRPr kumimoji="1" lang="en-US" altLang="ja-JP" sz="14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dirty="0" smtClean="0"/>
                        <a:t>・</a:t>
                      </a:r>
                      <a:r>
                        <a:rPr kumimoji="1" lang="ja-JP" altLang="en-US" sz="1400" u="sng" dirty="0" smtClean="0"/>
                        <a:t>月次での支払が可能</a:t>
                      </a:r>
                      <a:endParaRPr kumimoji="1" lang="en-US" altLang="ja-JP" sz="1400" u="sng" dirty="0" smtClean="0"/>
                    </a:p>
                    <a:p>
                      <a:pPr marL="88900" marR="0" lvl="0" indent="-88900" algn="l" defTabSz="457200" rtl="0" eaLnBrk="1" fontAlgn="auto" latinLnBrk="0" hangingPunct="1">
                        <a:lnSpc>
                          <a:spcPct val="100000"/>
                        </a:lnSpc>
                        <a:spcBef>
                          <a:spcPts val="0"/>
                        </a:spcBef>
                        <a:spcAft>
                          <a:spcPts val="0"/>
                        </a:spcAft>
                        <a:buClrTx/>
                        <a:buSzTx/>
                        <a:buFontTx/>
                        <a:buNone/>
                        <a:tabLst/>
                        <a:defRPr/>
                      </a:pPr>
                      <a:r>
                        <a:rPr kumimoji="1" lang="ja-JP" altLang="en-US" sz="1400" u="none" dirty="0" smtClean="0"/>
                        <a:t>・</a:t>
                      </a:r>
                      <a:r>
                        <a:rPr kumimoji="1" lang="ja-JP" altLang="en-US" sz="1400" u="sng" dirty="0" smtClean="0"/>
                        <a:t>多様なクラウドサービスを継続的な値下げと共に提供するビジネスモデルの裏返しとして、期中のサービス価格の変更、価格体系の多さ・複雑さといった課題がある。</a:t>
                      </a:r>
                      <a:r>
                        <a:rPr kumimoji="1" lang="ja-JP" altLang="en-US" sz="1400" u="none" dirty="0" smtClean="0"/>
                        <a:t>（本課題は下記のとおり対応）</a:t>
                      </a:r>
                      <a:endParaRPr kumimoji="1" lang="ja-JP" altLang="en-US" sz="1400" b="0" u="none" dirty="0" smtClean="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extLst>
                  <a:ext uri="{0D108BD9-81ED-4DB2-BD59-A6C34878D82A}">
                    <a16:rowId xmlns:a16="http://schemas.microsoft.com/office/drawing/2014/main" val="1073725394"/>
                  </a:ext>
                </a:extLst>
              </a:tr>
              <a:tr h="1005530">
                <a:tc>
                  <a:txBody>
                    <a:bodyPr/>
                    <a:lstStyle/>
                    <a:p>
                      <a:r>
                        <a:rPr kumimoji="1" lang="ja-JP" altLang="en-US" sz="1400" dirty="0" smtClean="0"/>
                        <a:t>概算契約</a:t>
                      </a:r>
                      <a:endParaRPr kumimoji="1" lang="ja-JP" altLang="en-US" sz="1400" b="0" dirty="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l"/>
                      <a:r>
                        <a:rPr kumimoji="1" lang="ja-JP" altLang="en-US" sz="1400" dirty="0" smtClean="0"/>
                        <a:t>契約金額が確定せず概算で見込まれている契約。</a:t>
                      </a:r>
                      <a:r>
                        <a:rPr kumimoji="1" lang="ja-JP" altLang="en-US" sz="1400" strike="noStrike" dirty="0" smtClean="0"/>
                        <a:t>後日、契約履行の進行に応じ、あるいは</a:t>
                      </a:r>
                      <a:r>
                        <a:rPr kumimoji="1" lang="ja-JP" altLang="en-US" sz="1400" dirty="0" smtClean="0"/>
                        <a:t>履行完了の段階において金額を確定。</a:t>
                      </a:r>
                      <a:endPar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r>
                        <a:rPr kumimoji="1" lang="ja-JP" altLang="en-US" sz="1400" dirty="0" smtClean="0"/>
                        <a:t>・</a:t>
                      </a:r>
                      <a:r>
                        <a:rPr kumimoji="1" lang="ja-JP" altLang="en-US" sz="1400" u="sng" dirty="0" smtClean="0"/>
                        <a:t>例外対応</a:t>
                      </a:r>
                      <a:r>
                        <a:rPr kumimoji="1" lang="ja-JP" altLang="en-US" sz="1400" u="none" dirty="0" smtClean="0"/>
                        <a:t>として</a:t>
                      </a:r>
                      <a:r>
                        <a:rPr kumimoji="1" lang="ja-JP" altLang="en-US" sz="1400" dirty="0" smtClean="0"/>
                        <a:t>、契約金額が確定しない案件に使われる。</a:t>
                      </a:r>
                      <a:endParaRPr kumimoji="1" lang="en-US" altLang="ja-JP" sz="1400" dirty="0" smtClean="0"/>
                    </a:p>
                    <a:p>
                      <a:r>
                        <a:rPr kumimoji="1" lang="ja-JP" altLang="en-US" sz="1400" dirty="0" smtClean="0"/>
                        <a:t>・</a:t>
                      </a:r>
                      <a:r>
                        <a:rPr kumimoji="1" lang="ja-JP" altLang="en-US" sz="1400" u="none" dirty="0" smtClean="0"/>
                        <a:t>現実的な支払事務としては</a:t>
                      </a:r>
                      <a:r>
                        <a:rPr kumimoji="1" lang="ja-JP" altLang="en-US" sz="1400" u="sng" dirty="0" smtClean="0"/>
                        <a:t>年度末の一括精算払い</a:t>
                      </a:r>
                      <a:r>
                        <a:rPr kumimoji="1" lang="ja-JP" altLang="en-US" sz="1400" u="none" dirty="0" smtClean="0"/>
                        <a:t>となる。</a:t>
                      </a:r>
                    </a:p>
                    <a:p>
                      <a:r>
                        <a:rPr kumimoji="1" lang="ja-JP" altLang="en-US" sz="1400" dirty="0" smtClean="0"/>
                        <a:t>・このため、</a:t>
                      </a:r>
                      <a:r>
                        <a:rPr kumimoji="1" lang="ja-JP" altLang="en-US" sz="1400" u="sng" dirty="0" smtClean="0"/>
                        <a:t>事業者のキャッシュフローの観点で、懸念</a:t>
                      </a:r>
                      <a:r>
                        <a:rPr kumimoji="1" lang="ja-JP" altLang="en-US" sz="1400" dirty="0" smtClean="0"/>
                        <a:t>がある。</a:t>
                      </a:r>
                      <a:endParaRPr kumimoji="1" lang="en-US" altLang="ja-JP" sz="1400" dirty="0" smtClean="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tc>
                <a:extLst>
                  <a:ext uri="{0D108BD9-81ED-4DB2-BD59-A6C34878D82A}">
                    <a16:rowId xmlns:a16="http://schemas.microsoft.com/office/drawing/2014/main" val="4125931298"/>
                  </a:ext>
                </a:extLst>
              </a:tr>
            </a:tbl>
          </a:graphicData>
        </a:graphic>
      </p:graphicFrame>
      <p:sp>
        <p:nvSpPr>
          <p:cNvPr id="27" name="正方形/長方形 26"/>
          <p:cNvSpPr/>
          <p:nvPr/>
        </p:nvSpPr>
        <p:spPr>
          <a:xfrm>
            <a:off x="174788" y="1960167"/>
            <a:ext cx="8824246" cy="2020818"/>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下矢印 3"/>
          <p:cNvSpPr/>
          <p:nvPr/>
        </p:nvSpPr>
        <p:spPr>
          <a:xfrm>
            <a:off x="4132312" y="5051502"/>
            <a:ext cx="914400" cy="323941"/>
          </a:xfrm>
          <a:prstGeom prst="downArrow">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18"/>
          <p:cNvSpPr txBox="1"/>
          <p:nvPr/>
        </p:nvSpPr>
        <p:spPr>
          <a:xfrm>
            <a:off x="95126" y="462714"/>
            <a:ext cx="8920636" cy="815608"/>
          </a:xfrm>
          <a:prstGeom prst="rect">
            <a:avLst/>
          </a:prstGeom>
          <a:noFill/>
          <a:ln>
            <a:solidFill>
              <a:sysClr val="windowText" lastClr="000000"/>
            </a:solidFill>
          </a:ln>
        </p:spPr>
        <p:txBody>
          <a:bodyPr wrap="square" rtlCol="0" anchor="t" anchorCtr="0">
            <a:spAutoFit/>
          </a:bodyPr>
          <a:lstStyle/>
          <a:p>
            <a:pPr marL="88900" marR="0" lvl="0" indent="-88900" defTabSz="914400" eaLnBrk="1" fontAlgn="auto" latinLnBrk="0" hangingPunct="1">
              <a:lnSpc>
                <a:spcPct val="100000"/>
              </a:lnSpc>
              <a:spcBef>
                <a:spcPts val="0"/>
              </a:spcBef>
              <a:spcAft>
                <a:spcPts val="600"/>
              </a:spcAft>
              <a:buClrTx/>
              <a:buSzTx/>
              <a:buFontTx/>
              <a:buNone/>
              <a:tabLst/>
              <a:defRPr/>
            </a:pP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検討事項</a:t>
            </a: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従量課金のような使った分だけ支払うという、総価が事前に確定しない契約について契約形態を検討</a:t>
            </a:r>
            <a:endPar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a:p>
            <a:pPr marL="88900" indent="-88900">
              <a:spcAft>
                <a:spcPts val="600"/>
              </a:spcAft>
              <a:defRPr/>
            </a:pPr>
            <a:r>
              <a:rPr lang="ja-JP" altLang="en-US" sz="1400" kern="0" dirty="0" smtClean="0">
                <a:solidFill>
                  <a:prstClr val="black"/>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総価が事前に確定していない契約については、利用できる既存の枠組みが限られている。単価契約もしくは概算契約での締結を想定し、検討の結果、</a:t>
            </a:r>
            <a:r>
              <a:rPr lang="ja-JP" altLang="en-US" sz="1400" b="1" u="sng" dirty="0">
                <a:latin typeface="Meiryo UI" panose="020B0604030504040204" pitchFamily="50" charset="-128"/>
                <a:ea typeface="Meiryo UI" panose="020B0604030504040204" pitchFamily="50" charset="-128"/>
              </a:rPr>
              <a:t>単価契約を採用した</a:t>
            </a:r>
            <a:r>
              <a:rPr lang="ja-JP" altLang="en-US" sz="1400" b="1" u="sng" dirty="0" smtClean="0">
                <a:latin typeface="Meiryo UI" panose="020B0604030504040204" pitchFamily="50" charset="-128"/>
                <a:ea typeface="Meiryo UI" panose="020B0604030504040204" pitchFamily="50" charset="-128"/>
              </a:rPr>
              <a:t>。</a:t>
            </a:r>
            <a:endParaRPr lang="en-US" altLang="ja-JP" sz="1400" b="1"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47365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正方形/長方形 45"/>
          <p:cNvSpPr/>
          <p:nvPr/>
        </p:nvSpPr>
        <p:spPr>
          <a:xfrm>
            <a:off x="6140369" y="1814247"/>
            <a:ext cx="2490487" cy="181008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nchorCtr="0"/>
          <a:lstStyle/>
          <a:p>
            <a:endParaRPr lang="en-US" altLang="ja-JP" sz="1100" dirty="0">
              <a:latin typeface="Meiryo UI" panose="020B0604030504040204" pitchFamily="50" charset="-128"/>
              <a:ea typeface="Meiryo UI" panose="020B0604030504040204" pitchFamily="50" charset="-128"/>
            </a:endParaRPr>
          </a:p>
          <a:p>
            <a:endParaRPr lang="en-US" altLang="ja-JP" sz="1100" dirty="0" smtClean="0">
              <a:latin typeface="Meiryo UI" panose="020B0604030504040204" pitchFamily="50" charset="-128"/>
              <a:ea typeface="Meiryo UI" panose="020B0604030504040204" pitchFamily="50" charset="-128"/>
            </a:endParaRPr>
          </a:p>
        </p:txBody>
      </p:sp>
      <p:sp>
        <p:nvSpPr>
          <p:cNvPr id="45" name="正方形/長方形 44"/>
          <p:cNvSpPr/>
          <p:nvPr/>
        </p:nvSpPr>
        <p:spPr>
          <a:xfrm>
            <a:off x="353028" y="1812083"/>
            <a:ext cx="5405377" cy="180649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nchorCtr="0"/>
          <a:lstStyle/>
          <a:p>
            <a:endParaRPr lang="en-US" altLang="ja-JP" sz="1100" dirty="0">
              <a:latin typeface="Meiryo UI" panose="020B0604030504040204" pitchFamily="50" charset="-128"/>
              <a:ea typeface="Meiryo UI" panose="020B0604030504040204" pitchFamily="50" charset="-128"/>
            </a:endParaRPr>
          </a:p>
          <a:p>
            <a:endParaRPr lang="en-US" altLang="ja-JP" sz="1100" dirty="0" smtClean="0">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241167" y="9689"/>
            <a:ext cx="8779651" cy="420243"/>
          </a:xfrm>
          <a:prstGeom prst="rect">
            <a:avLst/>
          </a:prstGeom>
          <a:noFill/>
        </p:spPr>
        <p:txBody>
          <a:bodyPr wrap="square" rtlCol="0">
            <a:spAutoFit/>
          </a:bodyPr>
          <a:lstStyle>
            <a:defPPr>
              <a:defRPr lang="ja-JP"/>
            </a:defPPr>
            <a:lvl1pPr marL="179388" indent="-179388">
              <a:lnSpc>
                <a:spcPct val="120000"/>
              </a:lnSpc>
              <a:defRPr sz="1200">
                <a:latin typeface="Meiryo UI" panose="020B0604030504040204" pitchFamily="50" charset="-128"/>
                <a:ea typeface="Meiryo UI" panose="020B0604030504040204" pitchFamily="50" charset="-128"/>
              </a:defRPr>
            </a:lvl1pPr>
          </a:lstStyle>
          <a:p>
            <a:pPr marL="88900" indent="-88900" algn="ctr"/>
            <a:r>
              <a:rPr lang="ja-JP" altLang="en-US" sz="2000" b="1" u="sng" dirty="0" smtClean="0"/>
              <a:t>応札事業者による入札</a:t>
            </a:r>
            <a:endParaRPr lang="en-US" altLang="ja-JP" sz="2000" b="1" u="sng" dirty="0" smtClean="0"/>
          </a:p>
        </p:txBody>
      </p:sp>
      <p:sp>
        <p:nvSpPr>
          <p:cNvPr id="105" name="スライド番号プレースホルダー 5"/>
          <p:cNvSpPr>
            <a:spLocks noGrp="1"/>
          </p:cNvSpPr>
          <p:nvPr>
            <p:ph type="sldNum" sz="quarter" idx="12"/>
          </p:nvPr>
        </p:nvSpPr>
        <p:spPr>
          <a:xfrm>
            <a:off x="6773080" y="6636764"/>
            <a:ext cx="2417602" cy="266956"/>
          </a:xfrm>
        </p:spPr>
        <p:txBody>
          <a:bodyPr/>
          <a:lstStyle/>
          <a:p>
            <a:fld id="{64783709-AE23-4AA0-A52C-897F12494847}" type="slidenum">
              <a:rPr lang="ja-JP" altLang="en-US" smtClean="0"/>
              <a:pPr/>
              <a:t>5</a:t>
            </a:fld>
            <a:endParaRPr lang="ja-JP" altLang="en-US" dirty="0"/>
          </a:p>
        </p:txBody>
      </p:sp>
      <p:sp>
        <p:nvSpPr>
          <p:cNvPr id="26" name="テキスト ボックス 25"/>
          <p:cNvSpPr txBox="1"/>
          <p:nvPr/>
        </p:nvSpPr>
        <p:spPr>
          <a:xfrm>
            <a:off x="122653" y="748523"/>
            <a:ext cx="8844365" cy="954107"/>
          </a:xfrm>
          <a:prstGeom prst="rect">
            <a:avLst/>
          </a:prstGeom>
          <a:noFill/>
        </p:spPr>
        <p:txBody>
          <a:bodyPr wrap="square" rtlCol="0">
            <a:spAutoFit/>
          </a:bodyPr>
          <a:lstStyle/>
          <a:p>
            <a:pPr marL="88900" indent="-88900"/>
            <a:r>
              <a:rPr lang="ja-JP" altLang="en-US"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「入札書」に記載する金額は、契約期間に</a:t>
            </a:r>
            <a:r>
              <a:rPr lang="ja-JP" altLang="en-US" sz="1400" dirty="0" smtClean="0">
                <a:latin typeface="Meiryo UI" panose="020B0604030504040204" pitchFamily="50" charset="-128"/>
                <a:ea typeface="Meiryo UI" panose="020B0604030504040204" pitchFamily="50" charset="-128"/>
              </a:rPr>
              <a:t>おける「</a:t>
            </a:r>
            <a:r>
              <a:rPr lang="ja-JP" altLang="en-US" sz="1400" dirty="0">
                <a:latin typeface="Meiryo UI" panose="020B0604030504040204" pitchFamily="50" charset="-128"/>
                <a:ea typeface="Meiryo UI" panose="020B0604030504040204" pitchFamily="50" charset="-128"/>
              </a:rPr>
              <a:t>従量課金」分の金額</a:t>
            </a:r>
            <a:r>
              <a:rPr lang="ja-JP" altLang="en-US" sz="1400" dirty="0" smtClean="0">
                <a:latin typeface="Meiryo UI" panose="020B0604030504040204" pitchFamily="50" charset="-128"/>
                <a:ea typeface="Meiryo UI" panose="020B0604030504040204" pitchFamily="50" charset="-128"/>
              </a:rPr>
              <a:t>と、関連</a:t>
            </a:r>
            <a:r>
              <a:rPr lang="ja-JP" altLang="en-US" sz="1400" dirty="0">
                <a:latin typeface="Meiryo UI" panose="020B0604030504040204" pitchFamily="50" charset="-128"/>
                <a:ea typeface="Meiryo UI" panose="020B0604030504040204" pitchFamily="50" charset="-128"/>
              </a:rPr>
              <a:t>役務のような「確定金額」との合計金額を合わせた一切の経費を</a:t>
            </a:r>
            <a:r>
              <a:rPr lang="ja-JP" altLang="en-US" sz="1400" dirty="0" smtClean="0">
                <a:latin typeface="Meiryo UI" panose="020B0604030504040204" pitchFamily="50" charset="-128"/>
                <a:ea typeface="Meiryo UI" panose="020B0604030504040204" pitchFamily="50" charset="-128"/>
              </a:rPr>
              <a:t>記載。</a:t>
            </a:r>
            <a:endParaRPr lang="en-US" altLang="ja-JP" sz="1400" dirty="0" smtClean="0">
              <a:latin typeface="Meiryo UI" panose="020B0604030504040204" pitchFamily="50" charset="-128"/>
              <a:ea typeface="Meiryo UI" panose="020B0604030504040204" pitchFamily="50" charset="-128"/>
            </a:endParaRPr>
          </a:p>
          <a:p>
            <a:pPr marL="88900" indent="-88900"/>
            <a:r>
              <a:rPr lang="ja-JP" altLang="en-US" sz="1400" dirty="0">
                <a:latin typeface="Meiryo UI" panose="020B0604030504040204" pitchFamily="50" charset="-128"/>
                <a:ea typeface="Meiryo UI" panose="020B0604030504040204" pitchFamily="50" charset="-128"/>
              </a:rPr>
              <a:t>・第二期</a:t>
            </a:r>
            <a:r>
              <a:rPr lang="en-US" altLang="ja-JP" sz="1400" dirty="0">
                <a:latin typeface="Meiryo UI" panose="020B0604030504040204" pitchFamily="50" charset="-128"/>
                <a:ea typeface="Meiryo UI" panose="020B0604030504040204" pitchFamily="50" charset="-128"/>
              </a:rPr>
              <a:t>PF</a:t>
            </a:r>
            <a:r>
              <a:rPr lang="ja-JP" altLang="en-US" sz="1400" dirty="0">
                <a:latin typeface="Meiryo UI" panose="020B0604030504040204" pitchFamily="50" charset="-128"/>
                <a:ea typeface="Meiryo UI" panose="020B0604030504040204" pitchFamily="50" charset="-128"/>
              </a:rPr>
              <a:t>で</a:t>
            </a:r>
            <a:r>
              <a:rPr lang="en-US" altLang="ja-JP" sz="1400" dirty="0">
                <a:latin typeface="Meiryo UI" panose="020B0604030504040204" pitchFamily="50" charset="-128"/>
                <a:ea typeface="Meiryo UI" panose="020B0604030504040204" pitchFamily="50" charset="-128"/>
              </a:rPr>
              <a:t>2020</a:t>
            </a:r>
            <a:r>
              <a:rPr lang="ja-JP" altLang="en-US" sz="1400" dirty="0">
                <a:latin typeface="Meiryo UI" panose="020B0604030504040204" pitchFamily="50" charset="-128"/>
                <a:ea typeface="Meiryo UI" panose="020B0604030504040204" pitchFamily="50" charset="-128"/>
              </a:rPr>
              <a:t>年度（１年間）のクラウドサービスを利用する</a:t>
            </a:r>
            <a:r>
              <a:rPr lang="ja-JP" altLang="en-US" sz="1400" b="1" u="sng" dirty="0">
                <a:latin typeface="Meiryo UI" panose="020B0604030504040204" pitchFamily="50" charset="-128"/>
                <a:ea typeface="Meiryo UI" panose="020B0604030504040204" pitchFamily="50" charset="-128"/>
              </a:rPr>
              <a:t>想定量（サービス種類、利用時間等）を示し</a:t>
            </a:r>
            <a:r>
              <a:rPr lang="ja-JP" altLang="en-US" sz="1400" dirty="0">
                <a:latin typeface="Meiryo UI" panose="020B0604030504040204" pitchFamily="50" charset="-128"/>
                <a:ea typeface="Meiryo UI" panose="020B0604030504040204" pitchFamily="50" charset="-128"/>
              </a:rPr>
              <a:t>、その想定量に対して事業者が提供金額を提示することで、入札における価格競争を実現</a:t>
            </a:r>
            <a:r>
              <a:rPr lang="ja-JP" altLang="en-US" sz="1400" dirty="0" smtClean="0">
                <a:latin typeface="Meiryo UI" panose="020B0604030504040204" pitchFamily="50" charset="-128"/>
                <a:ea typeface="Meiryo UI" panose="020B0604030504040204" pitchFamily="50" charset="-128"/>
              </a:rPr>
              <a:t>。</a:t>
            </a:r>
            <a:endParaRPr lang="en-US" altLang="ja-JP" sz="1400" dirty="0" smtClean="0">
              <a:latin typeface="Meiryo UI" panose="020B0604030504040204" pitchFamily="50" charset="-128"/>
              <a:ea typeface="Meiryo UI" panose="020B0604030504040204" pitchFamily="50" charset="-128"/>
            </a:endParaRPr>
          </a:p>
        </p:txBody>
      </p:sp>
      <p:sp>
        <p:nvSpPr>
          <p:cNvPr id="27" name="正方形/長方形 26"/>
          <p:cNvSpPr/>
          <p:nvPr/>
        </p:nvSpPr>
        <p:spPr>
          <a:xfrm>
            <a:off x="479065" y="2516945"/>
            <a:ext cx="2340000" cy="106917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sz="11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インスタンス</a:t>
            </a:r>
            <a:endParaRPr lang="en-US" altLang="ja-JP" sz="12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ストレージ</a:t>
            </a:r>
            <a:endParaRPr lang="en-US" altLang="ja-JP" sz="12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その他サービス</a:t>
            </a:r>
            <a:endParaRPr lang="en-US" altLang="ja-JP" sz="1200" dirty="0" smtClean="0">
              <a:latin typeface="Meiryo UI" panose="020B0604030504040204" pitchFamily="50" charset="-128"/>
              <a:ea typeface="Meiryo UI" panose="020B0604030504040204" pitchFamily="50" charset="-128"/>
            </a:endParaRPr>
          </a:p>
          <a:p>
            <a:r>
              <a:rPr lang="ja-JP" altLang="en-US" sz="900" dirty="0" smtClean="0">
                <a:latin typeface="Meiryo UI" panose="020B0604030504040204" pitchFamily="50" charset="-128"/>
                <a:ea typeface="Meiryo UI" panose="020B0604030504040204" pitchFamily="50" charset="-128"/>
              </a:rPr>
              <a:t>（</a:t>
            </a:r>
            <a:r>
              <a:rPr lang="en-US" altLang="ja-JP" sz="900" dirty="0" smtClean="0">
                <a:latin typeface="Meiryo UI" panose="020B0604030504040204" pitchFamily="50" charset="-128"/>
                <a:ea typeface="Meiryo UI" panose="020B0604030504040204" pitchFamily="50" charset="-128"/>
              </a:rPr>
              <a:t>Transit Gateway</a:t>
            </a:r>
            <a:r>
              <a:rPr lang="ja-JP" altLang="en-US" sz="900" dirty="0" smtClean="0">
                <a:latin typeface="Meiryo UI" panose="020B0604030504040204" pitchFamily="50" charset="-128"/>
                <a:ea typeface="Meiryo UI" panose="020B0604030504040204" pitchFamily="50" charset="-128"/>
              </a:rPr>
              <a:t>　等）</a:t>
            </a:r>
            <a:endParaRPr lang="en-US" altLang="ja-JP" sz="900" dirty="0" smtClean="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endParaRPr lang="en-US" altLang="ja-JP" sz="1100" dirty="0" smtClean="0">
              <a:latin typeface="Meiryo UI" panose="020B0604030504040204" pitchFamily="50" charset="-128"/>
              <a:ea typeface="Meiryo UI" panose="020B0604030504040204" pitchFamily="50" charset="-128"/>
            </a:endParaRPr>
          </a:p>
        </p:txBody>
      </p:sp>
      <p:sp>
        <p:nvSpPr>
          <p:cNvPr id="28" name="正方形/長方形 27"/>
          <p:cNvSpPr/>
          <p:nvPr/>
        </p:nvSpPr>
        <p:spPr>
          <a:xfrm>
            <a:off x="3303790" y="2516945"/>
            <a:ext cx="2340000" cy="106917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sz="1100" dirty="0" smtClean="0">
                <a:latin typeface="Meiryo UI" panose="020B0604030504040204" pitchFamily="50" charset="-128"/>
                <a:ea typeface="Meiryo UI" panose="020B0604030504040204" pitchFamily="50" charset="-128"/>
              </a:rPr>
              <a:t>・通信量</a:t>
            </a:r>
            <a:endParaRPr lang="en-US" altLang="ja-JP" sz="11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a:t>
            </a:r>
            <a:r>
              <a:rPr lang="en-US" altLang="ja-JP" sz="1100" dirty="0" smtClean="0">
                <a:latin typeface="Meiryo UI" panose="020B0604030504040204" pitchFamily="50" charset="-128"/>
                <a:ea typeface="Meiryo UI" panose="020B0604030504040204" pitchFamily="50" charset="-128"/>
              </a:rPr>
              <a:t>API</a:t>
            </a:r>
            <a:r>
              <a:rPr lang="ja-JP" altLang="en-US" sz="1100" dirty="0" smtClean="0">
                <a:latin typeface="Meiryo UI" panose="020B0604030504040204" pitchFamily="50" charset="-128"/>
                <a:ea typeface="Meiryo UI" panose="020B0604030504040204" pitchFamily="50" charset="-128"/>
              </a:rPr>
              <a:t>コール等、利用形態によって利用量が大きく異なるもの　等</a:t>
            </a:r>
            <a:endParaRPr lang="en-US" altLang="ja-JP" sz="1100" dirty="0">
              <a:latin typeface="Meiryo UI" panose="020B0604030504040204" pitchFamily="50" charset="-128"/>
              <a:ea typeface="Meiryo UI" panose="020B0604030504040204" pitchFamily="50" charset="-128"/>
            </a:endParaRPr>
          </a:p>
          <a:p>
            <a:endParaRPr lang="en-US" altLang="ja-JP" sz="1100" dirty="0" smtClean="0">
              <a:latin typeface="Meiryo UI" panose="020B0604030504040204" pitchFamily="50" charset="-128"/>
              <a:ea typeface="Meiryo UI" panose="020B0604030504040204" pitchFamily="50" charset="-128"/>
            </a:endParaRPr>
          </a:p>
        </p:txBody>
      </p:sp>
      <p:sp>
        <p:nvSpPr>
          <p:cNvPr id="30" name="正方形/長方形 29"/>
          <p:cNvSpPr/>
          <p:nvPr/>
        </p:nvSpPr>
        <p:spPr>
          <a:xfrm>
            <a:off x="6209969" y="2516945"/>
            <a:ext cx="2340000" cy="106917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sz="1100" dirty="0" smtClean="0">
                <a:latin typeface="Meiryo UI" panose="020B0604030504040204" pitchFamily="50" charset="-128"/>
                <a:ea typeface="Meiryo UI" panose="020B0604030504040204" pitchFamily="50" charset="-128"/>
              </a:rPr>
              <a:t>・アカウント管理</a:t>
            </a:r>
            <a:endParaRPr lang="en-US" altLang="ja-JP" sz="1100" dirty="0" smtClean="0">
              <a:latin typeface="Meiryo UI" panose="020B0604030504040204" pitchFamily="50" charset="-128"/>
              <a:ea typeface="Meiryo UI" panose="020B0604030504040204" pitchFamily="50" charset="-128"/>
            </a:endParaRPr>
          </a:p>
          <a:p>
            <a:r>
              <a:rPr lang="ja-JP" altLang="en-US" sz="1100" dirty="0" smtClean="0">
                <a:latin typeface="Meiryo UI" panose="020B0604030504040204" pitchFamily="50" charset="-128"/>
                <a:ea typeface="Meiryo UI" panose="020B0604030504040204" pitchFamily="50" charset="-128"/>
              </a:rPr>
              <a:t>・実績レポート　等</a:t>
            </a:r>
            <a:endParaRPr lang="en-US" altLang="ja-JP" sz="1100" dirty="0" smtClean="0">
              <a:latin typeface="Meiryo UI" panose="020B0604030504040204" pitchFamily="50" charset="-128"/>
              <a:ea typeface="Meiryo UI" panose="020B0604030504040204" pitchFamily="50" charset="-128"/>
            </a:endParaRPr>
          </a:p>
        </p:txBody>
      </p:sp>
      <p:sp>
        <p:nvSpPr>
          <p:cNvPr id="32" name="角丸四角形 31"/>
          <p:cNvSpPr/>
          <p:nvPr/>
        </p:nvSpPr>
        <p:spPr>
          <a:xfrm>
            <a:off x="344957" y="1666114"/>
            <a:ext cx="5425287" cy="262845"/>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[A]</a:t>
            </a:r>
            <a:r>
              <a:rPr kumimoji="1" lang="ja-JP" altLang="en-US" sz="12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クラウドサービス提供</a:t>
            </a:r>
            <a:r>
              <a:rPr kumimoji="1" lang="ja-JP" altLang="en-US" sz="11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　</a:t>
            </a:r>
            <a:r>
              <a:rPr kumimoji="1" lang="en-US" altLang="ja-JP"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従量課金</a:t>
            </a:r>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5" name="角丸四角形 34"/>
          <p:cNvSpPr/>
          <p:nvPr/>
        </p:nvSpPr>
        <p:spPr>
          <a:xfrm>
            <a:off x="6131205" y="1656259"/>
            <a:ext cx="2497529" cy="282555"/>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lvl="0" algn="ctr">
              <a:defRPr/>
            </a:pPr>
            <a:r>
              <a:rPr lang="en-US" altLang="ja-JP" sz="1400" b="1" dirty="0" smtClean="0">
                <a:solidFill>
                  <a:prstClr val="white"/>
                </a:solidFill>
                <a:latin typeface="Meiryo UI" panose="020B0604030504040204" pitchFamily="50" charset="-128"/>
                <a:ea typeface="Meiryo UI" panose="020B0604030504040204" pitchFamily="50" charset="-128"/>
              </a:rPr>
              <a:t>[B]</a:t>
            </a:r>
            <a:r>
              <a:rPr kumimoji="1" lang="ja-JP" altLang="en-US" sz="12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rPr>
              <a:t>関連役務</a:t>
            </a:r>
            <a:r>
              <a:rPr kumimoji="1" lang="ja-JP" altLang="en-US" sz="11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　</a:t>
            </a:r>
            <a:r>
              <a:rPr kumimoji="1" lang="en-US" altLang="ja-JP"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確定金額</a:t>
            </a:r>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6" name="正方形/長方形 35">
            <a:extLst>
              <a:ext uri="{FF2B5EF4-FFF2-40B4-BE49-F238E27FC236}">
                <a16:creationId xmlns:a16="http://schemas.microsoft.com/office/drawing/2014/main" id="{0D9BC3C5-30DC-4296-A3CC-54533E4D392B}"/>
              </a:ext>
            </a:extLst>
          </p:cNvPr>
          <p:cNvSpPr/>
          <p:nvPr/>
        </p:nvSpPr>
        <p:spPr>
          <a:xfrm>
            <a:off x="479065" y="1973774"/>
            <a:ext cx="2340000" cy="559045"/>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latin typeface="Meiryo UI" panose="020B0604030504040204" pitchFamily="50" charset="-128"/>
                <a:ea typeface="Meiryo UI" panose="020B0604030504040204" pitchFamily="50" charset="-128"/>
              </a:rPr>
              <a:t>①</a:t>
            </a:r>
            <a:r>
              <a:rPr lang="ja-JP" altLang="ja-JP" sz="1100" b="1" dirty="0" smtClean="0">
                <a:latin typeface="Meiryo UI" panose="020B0604030504040204" pitchFamily="50" charset="-128"/>
                <a:ea typeface="Meiryo UI" panose="020B0604030504040204" pitchFamily="50" charset="-128"/>
              </a:rPr>
              <a:t>調達</a:t>
            </a:r>
            <a:r>
              <a:rPr lang="ja-JP" altLang="ja-JP" sz="1100" b="1" dirty="0">
                <a:latin typeface="Meiryo UI" panose="020B0604030504040204" pitchFamily="50" charset="-128"/>
                <a:ea typeface="Meiryo UI" panose="020B0604030504040204" pitchFamily="50" charset="-128"/>
              </a:rPr>
              <a:t>仕様書の利用量</a:t>
            </a:r>
            <a:r>
              <a:rPr lang="ja-JP" altLang="ja-JP" sz="1100" b="1" dirty="0" smtClean="0">
                <a:latin typeface="Meiryo UI" panose="020B0604030504040204" pitchFamily="50" charset="-128"/>
                <a:ea typeface="Meiryo UI" panose="020B0604030504040204" pitchFamily="50" charset="-128"/>
              </a:rPr>
              <a:t>から</a:t>
            </a:r>
            <a:endParaRPr lang="en-US" altLang="ja-JP" sz="1100" b="1" dirty="0" smtClean="0">
              <a:latin typeface="Meiryo UI" panose="020B0604030504040204" pitchFamily="50" charset="-128"/>
              <a:ea typeface="Meiryo UI" panose="020B0604030504040204" pitchFamily="50" charset="-128"/>
            </a:endParaRPr>
          </a:p>
          <a:p>
            <a:pPr algn="ctr"/>
            <a:r>
              <a:rPr lang="ja-JP" altLang="ja-JP" sz="1200" b="1" dirty="0" smtClean="0">
                <a:latin typeface="Meiryo UI" panose="020B0604030504040204" pitchFamily="50" charset="-128"/>
                <a:ea typeface="Meiryo UI" panose="020B0604030504040204" pitchFamily="50" charset="-128"/>
              </a:rPr>
              <a:t>見積もる</a:t>
            </a:r>
            <a:r>
              <a:rPr lang="ja-JP" altLang="ja-JP" sz="1200" b="1" dirty="0">
                <a:latin typeface="Meiryo UI" panose="020B0604030504040204" pitchFamily="50" charset="-128"/>
                <a:ea typeface="Meiryo UI" panose="020B0604030504040204" pitchFamily="50" charset="-128"/>
              </a:rPr>
              <a:t>ことが可能</a:t>
            </a:r>
            <a:r>
              <a:rPr lang="ja-JP" altLang="ja-JP" sz="1200" b="1" dirty="0" smtClean="0">
                <a:latin typeface="Meiryo UI" panose="020B0604030504040204" pitchFamily="50" charset="-128"/>
                <a:ea typeface="Meiryo UI" panose="020B0604030504040204" pitchFamily="50" charset="-128"/>
              </a:rPr>
              <a:t>な</a:t>
            </a:r>
            <a:endParaRPr lang="en-US" altLang="ja-JP" sz="1200" b="1" dirty="0" smtClean="0">
              <a:latin typeface="Meiryo UI" panose="020B0604030504040204" pitchFamily="50" charset="-128"/>
              <a:ea typeface="Meiryo UI" panose="020B0604030504040204" pitchFamily="50" charset="-128"/>
            </a:endParaRPr>
          </a:p>
          <a:p>
            <a:pPr algn="ctr"/>
            <a:r>
              <a:rPr lang="ja-JP" altLang="ja-JP" sz="1100" b="1" dirty="0" smtClean="0">
                <a:latin typeface="Meiryo UI" panose="020B0604030504040204" pitchFamily="50" charset="-128"/>
                <a:ea typeface="Meiryo UI" panose="020B0604030504040204" pitchFamily="50" charset="-128"/>
              </a:rPr>
              <a:t>サービス</a:t>
            </a:r>
            <a:r>
              <a:rPr lang="ja-JP" altLang="ja-JP" sz="1100" b="1" dirty="0">
                <a:latin typeface="Meiryo UI" panose="020B0604030504040204" pitchFamily="50" charset="-128"/>
                <a:ea typeface="Meiryo UI" panose="020B0604030504040204" pitchFamily="50" charset="-128"/>
              </a:rPr>
              <a:t>のコスト</a:t>
            </a:r>
            <a:r>
              <a:rPr lang="ja-JP" altLang="ja-JP" sz="1100" b="1" dirty="0" smtClean="0">
                <a:latin typeface="Meiryo UI" panose="020B0604030504040204" pitchFamily="50" charset="-128"/>
                <a:ea typeface="Meiryo UI" panose="020B0604030504040204" pitchFamily="50" charset="-128"/>
              </a:rPr>
              <a:t>要素</a:t>
            </a:r>
            <a:r>
              <a:rPr lang="en-US" altLang="ja-JP" sz="1100" b="1" dirty="0" smtClean="0">
                <a:solidFill>
                  <a:schemeClr val="bg1"/>
                </a:solidFill>
                <a:latin typeface="Meiryo UI" panose="020B0604030504040204" pitchFamily="50" charset="-128"/>
                <a:ea typeface="Meiryo UI" panose="020B0604030504040204" pitchFamily="50" charset="-128"/>
              </a:rPr>
              <a:t> </a:t>
            </a:r>
            <a:endParaRPr lang="en-US" altLang="ja-JP" sz="1100" b="1" dirty="0">
              <a:solidFill>
                <a:schemeClr val="bg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0D9BC3C5-30DC-4296-A3CC-54533E4D392B}"/>
              </a:ext>
            </a:extLst>
          </p:cNvPr>
          <p:cNvSpPr/>
          <p:nvPr/>
        </p:nvSpPr>
        <p:spPr>
          <a:xfrm>
            <a:off x="3303790" y="1973774"/>
            <a:ext cx="2340000" cy="559045"/>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latin typeface="Meiryo UI" panose="020B0604030504040204" pitchFamily="50" charset="-128"/>
                <a:ea typeface="Meiryo UI" panose="020B0604030504040204" pitchFamily="50" charset="-128"/>
              </a:rPr>
              <a:t>②</a:t>
            </a:r>
            <a:r>
              <a:rPr lang="ja-JP" altLang="ja-JP" sz="1100" b="1" dirty="0" smtClean="0">
                <a:latin typeface="Meiryo UI" panose="020B0604030504040204" pitchFamily="50" charset="-128"/>
                <a:ea typeface="Meiryo UI" panose="020B0604030504040204" pitchFamily="50" charset="-128"/>
              </a:rPr>
              <a:t>調達</a:t>
            </a:r>
            <a:r>
              <a:rPr lang="ja-JP" altLang="ja-JP" sz="1100" b="1" dirty="0">
                <a:latin typeface="Meiryo UI" panose="020B0604030504040204" pitchFamily="50" charset="-128"/>
                <a:ea typeface="Meiryo UI" panose="020B0604030504040204" pitchFamily="50" charset="-128"/>
              </a:rPr>
              <a:t>仕様書の利用量</a:t>
            </a:r>
            <a:r>
              <a:rPr lang="ja-JP" altLang="ja-JP" sz="1100" b="1" dirty="0" smtClean="0">
                <a:latin typeface="Meiryo UI" panose="020B0604030504040204" pitchFamily="50" charset="-128"/>
                <a:ea typeface="Meiryo UI" panose="020B0604030504040204" pitchFamily="50" charset="-128"/>
              </a:rPr>
              <a:t>から</a:t>
            </a:r>
            <a:endParaRPr lang="en-US" altLang="ja-JP" sz="1100" b="1" dirty="0" smtClean="0">
              <a:latin typeface="Meiryo UI" panose="020B0604030504040204" pitchFamily="50" charset="-128"/>
              <a:ea typeface="Meiryo UI" panose="020B0604030504040204" pitchFamily="50" charset="-128"/>
            </a:endParaRPr>
          </a:p>
          <a:p>
            <a:pPr algn="ctr"/>
            <a:r>
              <a:rPr lang="ja-JP" altLang="ja-JP" sz="1200" b="1" dirty="0" smtClean="0">
                <a:latin typeface="Meiryo UI" panose="020B0604030504040204" pitchFamily="50" charset="-128"/>
                <a:ea typeface="Meiryo UI" panose="020B0604030504040204" pitchFamily="50" charset="-128"/>
              </a:rPr>
              <a:t>見積も</a:t>
            </a:r>
            <a:r>
              <a:rPr lang="ja-JP" altLang="en-US" sz="1200" b="1" dirty="0" smtClean="0">
                <a:latin typeface="Meiryo UI" panose="020B0604030504040204" pitchFamily="50" charset="-128"/>
                <a:ea typeface="Meiryo UI" panose="020B0604030504040204" pitchFamily="50" charset="-128"/>
              </a:rPr>
              <a:t>れない</a:t>
            </a:r>
            <a:endParaRPr lang="en-US" altLang="ja-JP" sz="1200" b="1" dirty="0" smtClean="0">
              <a:latin typeface="Meiryo UI" panose="020B0604030504040204" pitchFamily="50" charset="-128"/>
              <a:ea typeface="Meiryo UI" panose="020B0604030504040204" pitchFamily="50" charset="-128"/>
            </a:endParaRPr>
          </a:p>
          <a:p>
            <a:pPr algn="ctr"/>
            <a:r>
              <a:rPr lang="ja-JP" altLang="ja-JP" sz="1100" b="1" dirty="0" smtClean="0">
                <a:latin typeface="Meiryo UI" panose="020B0604030504040204" pitchFamily="50" charset="-128"/>
                <a:ea typeface="Meiryo UI" panose="020B0604030504040204" pitchFamily="50" charset="-128"/>
              </a:rPr>
              <a:t>サービス</a:t>
            </a:r>
            <a:r>
              <a:rPr lang="ja-JP" altLang="ja-JP" sz="1100" b="1" dirty="0">
                <a:latin typeface="Meiryo UI" panose="020B0604030504040204" pitchFamily="50" charset="-128"/>
                <a:ea typeface="Meiryo UI" panose="020B0604030504040204" pitchFamily="50" charset="-128"/>
              </a:rPr>
              <a:t>のコスト</a:t>
            </a:r>
            <a:r>
              <a:rPr lang="ja-JP" altLang="ja-JP" sz="1100" b="1" dirty="0" smtClean="0">
                <a:latin typeface="Meiryo UI" panose="020B0604030504040204" pitchFamily="50" charset="-128"/>
                <a:ea typeface="Meiryo UI" panose="020B0604030504040204" pitchFamily="50" charset="-128"/>
              </a:rPr>
              <a:t>要素</a:t>
            </a:r>
            <a:r>
              <a:rPr lang="en-US" altLang="ja-JP" sz="1100" b="1" dirty="0" smtClean="0">
                <a:solidFill>
                  <a:schemeClr val="bg1"/>
                </a:solidFill>
                <a:latin typeface="Meiryo UI" panose="020B0604030504040204" pitchFamily="50" charset="-128"/>
                <a:ea typeface="Meiryo UI" panose="020B0604030504040204" pitchFamily="50" charset="-128"/>
              </a:rPr>
              <a:t> </a:t>
            </a:r>
            <a:endParaRPr lang="en-US" altLang="ja-JP" sz="1100" b="1" dirty="0">
              <a:solidFill>
                <a:schemeClr val="bg1"/>
              </a:solidFill>
              <a:latin typeface="Meiryo UI" panose="020B0604030504040204" pitchFamily="50" charset="-128"/>
              <a:ea typeface="Meiryo UI" panose="020B0604030504040204" pitchFamily="50" charset="-128"/>
            </a:endParaRPr>
          </a:p>
        </p:txBody>
      </p:sp>
      <p:sp>
        <p:nvSpPr>
          <p:cNvPr id="38" name="正方形/長方形 37">
            <a:extLst>
              <a:ext uri="{FF2B5EF4-FFF2-40B4-BE49-F238E27FC236}">
                <a16:creationId xmlns:a16="http://schemas.microsoft.com/office/drawing/2014/main" id="{0D9BC3C5-30DC-4296-A3CC-54533E4D392B}"/>
              </a:ext>
            </a:extLst>
          </p:cNvPr>
          <p:cNvSpPr/>
          <p:nvPr/>
        </p:nvSpPr>
        <p:spPr>
          <a:xfrm>
            <a:off x="6209969" y="1973774"/>
            <a:ext cx="2340000" cy="559045"/>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solidFill>
                  <a:schemeClr val="bg1"/>
                </a:solidFill>
                <a:latin typeface="Meiryo UI" panose="020B0604030504040204" pitchFamily="50" charset="-128"/>
                <a:ea typeface="Meiryo UI" panose="020B0604030504040204" pitchFamily="50" charset="-128"/>
              </a:rPr>
              <a:t>③クラウドサービス提供に係る</a:t>
            </a:r>
            <a:endParaRPr lang="en-US" altLang="ja-JP" sz="1100" b="1" dirty="0" smtClean="0">
              <a:solidFill>
                <a:schemeClr val="bg1"/>
              </a:solidFill>
              <a:latin typeface="Meiryo UI" panose="020B0604030504040204" pitchFamily="50" charset="-128"/>
              <a:ea typeface="Meiryo UI" panose="020B0604030504040204" pitchFamily="50" charset="-128"/>
            </a:endParaRPr>
          </a:p>
          <a:p>
            <a:pPr algn="ctr"/>
            <a:r>
              <a:rPr lang="ja-JP" altLang="en-US" sz="1100" b="1" dirty="0" smtClean="0">
                <a:solidFill>
                  <a:schemeClr val="bg1"/>
                </a:solidFill>
                <a:latin typeface="Meiryo UI" panose="020B0604030504040204" pitchFamily="50" charset="-128"/>
                <a:ea typeface="Meiryo UI" panose="020B0604030504040204" pitchFamily="50" charset="-128"/>
              </a:rPr>
              <a:t>関連役務</a:t>
            </a:r>
            <a:endParaRPr lang="en-US" altLang="ja-JP" sz="1100" b="1" dirty="0">
              <a:solidFill>
                <a:schemeClr val="bg1"/>
              </a:solidFill>
              <a:latin typeface="Meiryo UI" panose="020B0604030504040204" pitchFamily="50" charset="-128"/>
              <a:ea typeface="Meiryo UI" panose="020B0604030504040204" pitchFamily="50" charset="-128"/>
            </a:endParaRPr>
          </a:p>
        </p:txBody>
      </p:sp>
      <p:sp>
        <p:nvSpPr>
          <p:cNvPr id="39" name="加算 38"/>
          <p:cNvSpPr/>
          <p:nvPr/>
        </p:nvSpPr>
        <p:spPr>
          <a:xfrm>
            <a:off x="2888138" y="2661876"/>
            <a:ext cx="323324" cy="310729"/>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0" name="加算 39"/>
          <p:cNvSpPr/>
          <p:nvPr/>
        </p:nvSpPr>
        <p:spPr>
          <a:xfrm>
            <a:off x="5790452" y="2667664"/>
            <a:ext cx="323324" cy="310729"/>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pic>
        <p:nvPicPr>
          <p:cNvPr id="41" name="図 40"/>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7882" y="4604607"/>
            <a:ext cx="5200512" cy="2228127"/>
          </a:xfrm>
          <a:prstGeom prst="rect">
            <a:avLst/>
          </a:prstGeom>
          <a:ln>
            <a:solidFill>
              <a:schemeClr val="tx1"/>
            </a:solidFill>
          </a:ln>
        </p:spPr>
      </p:pic>
      <p:sp>
        <p:nvSpPr>
          <p:cNvPr id="42" name="テキスト ボックス 41"/>
          <p:cNvSpPr txBox="1"/>
          <p:nvPr/>
        </p:nvSpPr>
        <p:spPr>
          <a:xfrm>
            <a:off x="100156" y="3600769"/>
            <a:ext cx="8889357" cy="1061829"/>
          </a:xfrm>
          <a:prstGeom prst="rect">
            <a:avLst/>
          </a:prstGeom>
          <a:solidFill>
            <a:schemeClr val="bg1"/>
          </a:solidFill>
        </p:spPr>
        <p:txBody>
          <a:bodyPr wrap="square" rtlCol="0">
            <a:spAutoFit/>
          </a:bodyPr>
          <a:lstStyle/>
          <a:p>
            <a:pPr marL="88900" indent="-88900"/>
            <a:r>
              <a:rPr lang="ja-JP" altLang="en-US"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今回の調達</a:t>
            </a:r>
            <a:r>
              <a:rPr lang="ja-JP" altLang="en-US" sz="1400" dirty="0" smtClean="0">
                <a:latin typeface="Meiryo UI" panose="020B0604030504040204" pitchFamily="50" charset="-128"/>
                <a:ea typeface="Meiryo UI" panose="020B0604030504040204" pitchFamily="50" charset="-128"/>
              </a:rPr>
              <a:t>では、それに加え、「</a:t>
            </a:r>
            <a:r>
              <a:rPr lang="ja-JP" altLang="en-US" sz="1400" dirty="0">
                <a:latin typeface="Meiryo UI" panose="020B0604030504040204" pitchFamily="50" charset="-128"/>
                <a:ea typeface="Meiryo UI" panose="020B0604030504040204" pitchFamily="50" charset="-128"/>
              </a:rPr>
              <a:t>総額」（入札金額）内訳</a:t>
            </a:r>
            <a:r>
              <a:rPr lang="ja-JP" altLang="en-US" sz="1400" dirty="0" smtClean="0">
                <a:latin typeface="Meiryo UI" panose="020B0604030504040204" pitchFamily="50" charset="-128"/>
                <a:ea typeface="Meiryo UI" panose="020B0604030504040204" pitchFamily="50" charset="-128"/>
              </a:rPr>
              <a:t>の「</a:t>
            </a:r>
            <a:r>
              <a:rPr lang="ja-JP" altLang="en-US" sz="1400" b="1" u="sng" dirty="0" smtClean="0">
                <a:latin typeface="Meiryo UI" panose="020B0604030504040204" pitchFamily="50" charset="-128"/>
                <a:ea typeface="Meiryo UI" panose="020B0604030504040204" pitchFamily="50" charset="-128"/>
              </a:rPr>
              <a:t>算定明細書</a:t>
            </a:r>
            <a:r>
              <a:rPr lang="ja-JP" altLang="en-US" sz="1400" u="sng" dirty="0"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を添付</a:t>
            </a:r>
            <a:r>
              <a:rPr lang="ja-JP" altLang="en-US" sz="1400" dirty="0" smtClean="0">
                <a:latin typeface="Meiryo UI" panose="020B0604030504040204" pitchFamily="50" charset="-128"/>
                <a:ea typeface="Meiryo UI" panose="020B0604030504040204" pitchFamily="50" charset="-128"/>
              </a:rPr>
              <a:t>した。算定明細書には、利用</a:t>
            </a:r>
            <a:r>
              <a:rPr lang="ja-JP" altLang="en-US" sz="1400" dirty="0">
                <a:latin typeface="Meiryo UI" panose="020B0604030504040204" pitchFamily="50" charset="-128"/>
                <a:ea typeface="Meiryo UI" panose="020B0604030504040204" pitchFamily="50" charset="-128"/>
              </a:rPr>
              <a:t>が想定</a:t>
            </a:r>
            <a:r>
              <a:rPr lang="ja-JP" altLang="en-US" sz="1400" dirty="0" smtClean="0">
                <a:latin typeface="Meiryo UI" panose="020B0604030504040204" pitchFamily="50" charset="-128"/>
                <a:ea typeface="Meiryo UI" panose="020B0604030504040204" pitchFamily="50" charset="-128"/>
              </a:rPr>
              <a:t>されるクラウドサービス</a:t>
            </a:r>
            <a:r>
              <a:rPr lang="ja-JP" altLang="en-US" sz="1400" dirty="0">
                <a:latin typeface="Meiryo UI" panose="020B0604030504040204" pitchFamily="50" charset="-128"/>
                <a:ea typeface="Meiryo UI" panose="020B0604030504040204" pitchFamily="50" charset="-128"/>
              </a:rPr>
              <a:t>全ての</a:t>
            </a:r>
            <a:r>
              <a:rPr lang="ja-JP" altLang="en-US" sz="1400" dirty="0" smtClean="0">
                <a:latin typeface="Meiryo UI" panose="020B0604030504040204" pitchFamily="50" charset="-128"/>
                <a:ea typeface="Meiryo UI" panose="020B0604030504040204" pitchFamily="50" charset="-128"/>
              </a:rPr>
              <a:t>利用料をプレプリントしており、応札者が割引率を記入すると入札</a:t>
            </a:r>
            <a:r>
              <a:rPr lang="ja-JP" altLang="en-US" sz="1400" dirty="0">
                <a:latin typeface="Meiryo UI" panose="020B0604030504040204" pitchFamily="50" charset="-128"/>
                <a:ea typeface="Meiryo UI" panose="020B0604030504040204" pitchFamily="50" charset="-128"/>
              </a:rPr>
              <a:t>金額に直結する</a:t>
            </a:r>
            <a:r>
              <a:rPr lang="ja-JP" altLang="en-US" sz="1400" dirty="0" smtClean="0">
                <a:latin typeface="Meiryo UI" panose="020B0604030504040204" pitchFamily="50" charset="-128"/>
                <a:ea typeface="Meiryo UI" panose="020B0604030504040204" pitchFamily="50" charset="-128"/>
              </a:rPr>
              <a:t>金額［</a:t>
            </a:r>
            <a:r>
              <a:rPr lang="en-US" altLang="ja-JP" sz="1400" dirty="0" smtClean="0">
                <a:latin typeface="Meiryo UI" panose="020B0604030504040204" pitchFamily="50" charset="-128"/>
                <a:ea typeface="Meiryo UI" panose="020B0604030504040204" pitchFamily="50" charset="-128"/>
              </a:rPr>
              <a:t>A</a:t>
            </a:r>
            <a:r>
              <a:rPr lang="ja-JP" altLang="en-US" sz="1400" dirty="0" smtClean="0">
                <a:latin typeface="Meiryo UI" panose="020B0604030504040204" pitchFamily="50" charset="-128"/>
                <a:ea typeface="Meiryo UI" panose="020B0604030504040204" pitchFamily="50" charset="-128"/>
              </a:rPr>
              <a:t>］が自動計算される仕様</a:t>
            </a:r>
            <a:r>
              <a:rPr lang="ja-JP" altLang="en-US" sz="1400" dirty="0">
                <a:latin typeface="Meiryo UI" panose="020B0604030504040204" pitchFamily="50" charset="-128"/>
                <a:ea typeface="Meiryo UI" panose="020B0604030504040204" pitchFamily="50" charset="-128"/>
              </a:rPr>
              <a:t>と</a:t>
            </a:r>
            <a:r>
              <a:rPr lang="ja-JP" altLang="en-US" sz="1400" dirty="0" smtClean="0">
                <a:latin typeface="Meiryo UI" panose="020B0604030504040204" pitchFamily="50" charset="-128"/>
                <a:ea typeface="Meiryo UI" panose="020B0604030504040204" pitchFamily="50" charset="-128"/>
              </a:rPr>
              <a:t>なっており、それぞれのクラウドサービスの利用料金を確認できるようにしている。</a:t>
            </a:r>
            <a:endParaRPr lang="en-US" altLang="ja-JP" sz="1400" dirty="0" smtClean="0">
              <a:latin typeface="Meiryo UI" panose="020B0604030504040204" pitchFamily="50" charset="-128"/>
              <a:ea typeface="Meiryo UI" panose="020B0604030504040204" pitchFamily="50" charset="-128"/>
            </a:endParaRPr>
          </a:p>
          <a:p>
            <a:pPr marL="265113" indent="-88900"/>
            <a:r>
              <a:rPr lang="en-US" altLang="ja-JP" sz="1050" dirty="0" smtClean="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可能な限り計算ミスを排除する目的。割引率</a:t>
            </a:r>
            <a:r>
              <a:rPr lang="ja-JP" altLang="en-US" sz="1050" dirty="0">
                <a:latin typeface="Meiryo UI" panose="020B0604030504040204" pitchFamily="50" charset="-128"/>
                <a:ea typeface="Meiryo UI" panose="020B0604030504040204" pitchFamily="50" charset="-128"/>
              </a:rPr>
              <a:t>を競争軸とするため</a:t>
            </a:r>
            <a:r>
              <a:rPr lang="ja-JP" altLang="en-US" sz="1050" dirty="0" smtClean="0">
                <a:latin typeface="Meiryo UI" panose="020B0604030504040204" pitchFamily="50" charset="-128"/>
                <a:ea typeface="Meiryo UI" panose="020B0604030504040204" pitchFamily="50" charset="-128"/>
              </a:rPr>
              <a:t>に、すべての</a:t>
            </a:r>
            <a:r>
              <a:rPr lang="ja-JP" altLang="en-US" sz="1050" u="sng" dirty="0">
                <a:latin typeface="Meiryo UI" panose="020B0604030504040204" pitchFamily="50" charset="-128"/>
                <a:ea typeface="Meiryo UI" panose="020B0604030504040204" pitchFamily="50" charset="-128"/>
              </a:rPr>
              <a:t>想定量と</a:t>
            </a:r>
            <a:r>
              <a:rPr lang="ja-JP" altLang="en-US" sz="1050" u="sng" dirty="0" smtClean="0">
                <a:latin typeface="Meiryo UI" panose="020B0604030504040204" pitchFamily="50" charset="-128"/>
                <a:ea typeface="Meiryo UI" panose="020B0604030504040204" pitchFamily="50" charset="-128"/>
              </a:rPr>
              <a:t>公開</a:t>
            </a:r>
            <a:r>
              <a:rPr lang="ja-JP" altLang="en-US" sz="1050" u="sng" dirty="0">
                <a:latin typeface="Meiryo UI" panose="020B0604030504040204" pitchFamily="50" charset="-128"/>
                <a:ea typeface="Meiryo UI" panose="020B0604030504040204" pitchFamily="50" charset="-128"/>
              </a:rPr>
              <a:t>単価ベース</a:t>
            </a:r>
            <a:r>
              <a:rPr lang="ja-JP" altLang="en-US" sz="1050" u="sng" dirty="0" smtClean="0">
                <a:latin typeface="Meiryo UI" panose="020B0604030504040204" pitchFamily="50" charset="-128"/>
                <a:ea typeface="Meiryo UI" panose="020B0604030504040204" pitchFamily="50" charset="-128"/>
              </a:rPr>
              <a:t>の算出</a:t>
            </a:r>
            <a:r>
              <a:rPr lang="ja-JP" altLang="en-US" sz="1050" u="sng" dirty="0">
                <a:latin typeface="Meiryo UI" panose="020B0604030504040204" pitchFamily="50" charset="-128"/>
                <a:ea typeface="Meiryo UI" panose="020B0604030504040204" pitchFamily="50" charset="-128"/>
              </a:rPr>
              <a:t>金額</a:t>
            </a:r>
            <a:r>
              <a:rPr lang="ja-JP" altLang="en-US" sz="1050" dirty="0">
                <a:latin typeface="Meiryo UI" panose="020B0604030504040204" pitchFamily="50" charset="-128"/>
                <a:ea typeface="Meiryo UI" panose="020B0604030504040204" pitchFamily="50" charset="-128"/>
              </a:rPr>
              <a:t>をプレプリントした。同様の理由（今回の競争軸としていない）から</a:t>
            </a:r>
            <a:r>
              <a:rPr lang="ja-JP" altLang="en-US" sz="1050" u="sng" dirty="0">
                <a:latin typeface="Meiryo UI" panose="020B0604030504040204" pitchFamily="50" charset="-128"/>
                <a:ea typeface="Meiryo UI" panose="020B0604030504040204" pitchFamily="50" charset="-128"/>
              </a:rPr>
              <a:t>標準為替</a:t>
            </a:r>
            <a:r>
              <a:rPr lang="ja-JP" altLang="en-US" sz="1050" u="sng" dirty="0" smtClean="0">
                <a:latin typeface="Meiryo UI" panose="020B0604030504040204" pitchFamily="50" charset="-128"/>
                <a:ea typeface="Meiryo UI" panose="020B0604030504040204" pitchFamily="50" charset="-128"/>
              </a:rPr>
              <a:t>レート（米ドル</a:t>
            </a:r>
            <a:r>
              <a:rPr lang="en-US" altLang="ja-JP" sz="1050" u="sng" dirty="0" smtClean="0">
                <a:latin typeface="Meiryo UI" panose="020B0604030504040204" pitchFamily="50" charset="-128"/>
                <a:ea typeface="Meiryo UI" panose="020B0604030504040204" pitchFamily="50" charset="-128"/>
              </a:rPr>
              <a:t>/110</a:t>
            </a:r>
            <a:r>
              <a:rPr lang="ja-JP" altLang="en-US" sz="1050" u="sng" dirty="0" smtClean="0">
                <a:latin typeface="Meiryo UI" panose="020B0604030504040204" pitchFamily="50" charset="-128"/>
                <a:ea typeface="Meiryo UI" panose="020B0604030504040204" pitchFamily="50" charset="-128"/>
              </a:rPr>
              <a:t>円）も</a:t>
            </a:r>
            <a:r>
              <a:rPr lang="ja-JP" altLang="en-US" sz="1050" u="sng" dirty="0">
                <a:latin typeface="Meiryo UI" panose="020B0604030504040204" pitchFamily="50" charset="-128"/>
                <a:ea typeface="Meiryo UI" panose="020B0604030504040204" pitchFamily="50" charset="-128"/>
              </a:rPr>
              <a:t>設定</a:t>
            </a:r>
            <a:r>
              <a:rPr lang="ja-JP" altLang="en-US" sz="1050" dirty="0">
                <a:latin typeface="Meiryo UI" panose="020B0604030504040204" pitchFamily="50" charset="-128"/>
                <a:ea typeface="Meiryo UI" panose="020B0604030504040204" pitchFamily="50" charset="-128"/>
              </a:rPr>
              <a:t>した</a:t>
            </a:r>
            <a:r>
              <a:rPr lang="ja-JP" altLang="en-US" sz="1050" dirty="0" smtClean="0">
                <a:latin typeface="Meiryo UI" panose="020B0604030504040204" pitchFamily="50" charset="-128"/>
                <a:ea typeface="Meiryo UI" panose="020B0604030504040204" pitchFamily="50" charset="-128"/>
              </a:rPr>
              <a:t>。</a:t>
            </a:r>
            <a:endParaRPr lang="en-US" altLang="ja-JP" sz="1050" dirty="0" smtClean="0">
              <a:latin typeface="Meiryo UI" panose="020B0604030504040204" pitchFamily="50" charset="-128"/>
              <a:ea typeface="Meiryo UI" panose="020B0604030504040204" pitchFamily="50" charset="-128"/>
            </a:endParaRPr>
          </a:p>
        </p:txBody>
      </p:sp>
      <p:sp>
        <p:nvSpPr>
          <p:cNvPr id="43" name="正方形/長方形 42">
            <a:extLst>
              <a:ext uri="{FF2B5EF4-FFF2-40B4-BE49-F238E27FC236}">
                <a16:creationId xmlns:a16="http://schemas.microsoft.com/office/drawing/2014/main" id="{0D9BC3C5-30DC-4296-A3CC-54533E4D392B}"/>
              </a:ext>
            </a:extLst>
          </p:cNvPr>
          <p:cNvSpPr/>
          <p:nvPr/>
        </p:nvSpPr>
        <p:spPr>
          <a:xfrm>
            <a:off x="5341715" y="5139154"/>
            <a:ext cx="3474867" cy="1358074"/>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smtClean="0">
                <a:solidFill>
                  <a:schemeClr val="bg1"/>
                </a:solidFill>
                <a:latin typeface="Meiryo UI" panose="020B0604030504040204" pitchFamily="50" charset="-128"/>
                <a:ea typeface="Meiryo UI" panose="020B0604030504040204" pitchFamily="50" charset="-128"/>
              </a:rPr>
              <a:t>入札書への記載金額</a:t>
            </a:r>
            <a:endParaRPr lang="en-US" altLang="ja-JP" sz="1600" b="1" dirty="0" smtClean="0">
              <a:solidFill>
                <a:schemeClr val="bg1"/>
              </a:solidFill>
              <a:latin typeface="Meiryo UI" panose="020B0604030504040204" pitchFamily="50" charset="-128"/>
              <a:ea typeface="Meiryo UI" panose="020B0604030504040204" pitchFamily="50" charset="-128"/>
            </a:endParaRPr>
          </a:p>
          <a:p>
            <a:pPr algn="ctr"/>
            <a:endParaRPr lang="en-US" altLang="ja-JP" sz="1600" b="1" dirty="0" smtClean="0">
              <a:solidFill>
                <a:schemeClr val="bg1"/>
              </a:solidFill>
              <a:latin typeface="Meiryo UI" panose="020B0604030504040204" pitchFamily="50" charset="-128"/>
              <a:ea typeface="Meiryo UI" panose="020B0604030504040204" pitchFamily="50" charset="-128"/>
            </a:endParaRPr>
          </a:p>
          <a:p>
            <a:r>
              <a:rPr lang="ja-JP" altLang="en-US" sz="1350" b="1" dirty="0" smtClean="0">
                <a:solidFill>
                  <a:schemeClr val="bg1"/>
                </a:solidFill>
                <a:latin typeface="Meiryo UI" panose="020B0604030504040204" pitchFamily="50" charset="-128"/>
                <a:ea typeface="Meiryo UI" panose="020B0604030504040204" pitchFamily="50" charset="-128"/>
              </a:rPr>
              <a:t>　　</a:t>
            </a:r>
            <a:r>
              <a:rPr lang="en-US" altLang="ja-JP" sz="1350" b="1" dirty="0" smtClean="0">
                <a:solidFill>
                  <a:schemeClr val="bg1"/>
                </a:solidFill>
                <a:latin typeface="Meiryo UI" panose="020B0604030504040204" pitchFamily="50" charset="-128"/>
                <a:ea typeface="Meiryo UI" panose="020B0604030504040204" pitchFamily="50" charset="-128"/>
              </a:rPr>
              <a:t>[A]</a:t>
            </a:r>
            <a:r>
              <a:rPr lang="ja-JP" altLang="en-US" sz="1350" b="1" dirty="0" smtClean="0">
                <a:solidFill>
                  <a:schemeClr val="bg1"/>
                </a:solidFill>
                <a:latin typeface="Meiryo UI" panose="020B0604030504040204" pitchFamily="50" charset="-128"/>
                <a:ea typeface="Meiryo UI" panose="020B0604030504040204" pitchFamily="50" charset="-128"/>
              </a:rPr>
              <a:t>○○○円</a:t>
            </a:r>
            <a:r>
              <a:rPr lang="ja-JP" altLang="en-US" sz="1200" b="1" dirty="0" smtClean="0">
                <a:solidFill>
                  <a:schemeClr val="bg1"/>
                </a:solidFill>
                <a:latin typeface="Meiryo UI" panose="020B0604030504040204" pitchFamily="50" charset="-128"/>
                <a:ea typeface="Meiryo UI" panose="020B0604030504040204" pitchFamily="50" charset="-128"/>
              </a:rPr>
              <a:t>（</a:t>
            </a:r>
            <a:r>
              <a:rPr lang="ja-JP" altLang="en-US" sz="1400" b="1" u="sng" dirty="0" smtClean="0">
                <a:solidFill>
                  <a:schemeClr val="bg1"/>
                </a:solidFill>
                <a:latin typeface="Meiryo UI" panose="020B0604030504040204" pitchFamily="50" charset="-128"/>
                <a:ea typeface="Meiryo UI" panose="020B0604030504040204" pitchFamily="50" charset="-128"/>
              </a:rPr>
              <a:t>標準レートで円換算後</a:t>
            </a:r>
            <a:r>
              <a:rPr lang="ja-JP" altLang="en-US" sz="1200" b="1" dirty="0" smtClean="0">
                <a:solidFill>
                  <a:schemeClr val="bg1"/>
                </a:solidFill>
                <a:latin typeface="Meiryo UI" panose="020B0604030504040204" pitchFamily="50" charset="-128"/>
                <a:ea typeface="Meiryo UI" panose="020B0604030504040204" pitchFamily="50" charset="-128"/>
              </a:rPr>
              <a:t>）</a:t>
            </a:r>
            <a:endParaRPr lang="en-US" altLang="ja-JP" sz="1350" b="1" dirty="0" smtClean="0">
              <a:solidFill>
                <a:schemeClr val="bg1"/>
              </a:solidFill>
              <a:latin typeface="Meiryo UI" panose="020B0604030504040204" pitchFamily="50" charset="-128"/>
              <a:ea typeface="Meiryo UI" panose="020B0604030504040204" pitchFamily="50" charset="-128"/>
            </a:endParaRPr>
          </a:p>
          <a:p>
            <a:r>
              <a:rPr lang="ja-JP" altLang="en-US" sz="1350" b="1" dirty="0" smtClean="0">
                <a:solidFill>
                  <a:schemeClr val="bg1"/>
                </a:solidFill>
                <a:latin typeface="Meiryo UI" panose="020B0604030504040204" pitchFamily="50" charset="-128"/>
                <a:ea typeface="Meiryo UI" panose="020B0604030504040204" pitchFamily="50" charset="-128"/>
              </a:rPr>
              <a:t>＋</a:t>
            </a:r>
            <a:r>
              <a:rPr lang="en-US" altLang="ja-JP" sz="1350" b="1" dirty="0" smtClean="0">
                <a:solidFill>
                  <a:schemeClr val="bg1"/>
                </a:solidFill>
                <a:latin typeface="Meiryo UI" panose="020B0604030504040204" pitchFamily="50" charset="-128"/>
                <a:ea typeface="Meiryo UI" panose="020B0604030504040204" pitchFamily="50" charset="-128"/>
              </a:rPr>
              <a:t> [B]</a:t>
            </a:r>
            <a:r>
              <a:rPr lang="ja-JP" altLang="en-US" sz="1350" b="1" dirty="0" smtClean="0">
                <a:solidFill>
                  <a:schemeClr val="bg1"/>
                </a:solidFill>
                <a:latin typeface="Meiryo UI" panose="020B0604030504040204" pitchFamily="50" charset="-128"/>
                <a:ea typeface="Meiryo UI" panose="020B0604030504040204" pitchFamily="50" charset="-128"/>
              </a:rPr>
              <a:t>○○○円　</a:t>
            </a:r>
            <a:endParaRPr lang="en-US" altLang="ja-JP" sz="1350" b="1" dirty="0" smtClean="0">
              <a:solidFill>
                <a:schemeClr val="bg1"/>
              </a:solidFill>
              <a:latin typeface="Meiryo UI" panose="020B0604030504040204" pitchFamily="50" charset="-128"/>
              <a:ea typeface="Meiryo UI" panose="020B0604030504040204" pitchFamily="50" charset="-128"/>
            </a:endParaRPr>
          </a:p>
          <a:p>
            <a:r>
              <a:rPr lang="ja-JP" altLang="en-US" sz="1350" b="1" dirty="0" smtClean="0">
                <a:solidFill>
                  <a:schemeClr val="bg1"/>
                </a:solidFill>
                <a:latin typeface="Meiryo UI" panose="020B0604030504040204" pitchFamily="50" charset="-128"/>
                <a:ea typeface="Meiryo UI" panose="020B0604030504040204" pitchFamily="50" charset="-128"/>
              </a:rPr>
              <a:t>＝　</a:t>
            </a:r>
            <a:r>
              <a:rPr lang="ja-JP" altLang="en-US" sz="1350" b="1" u="sng" dirty="0" smtClean="0">
                <a:solidFill>
                  <a:schemeClr val="bg1"/>
                </a:solidFill>
                <a:latin typeface="Meiryo UI" panose="020B0604030504040204" pitchFamily="50" charset="-128"/>
                <a:ea typeface="Meiryo UI" panose="020B0604030504040204" pitchFamily="50" charset="-128"/>
              </a:rPr>
              <a:t>○○○○円</a:t>
            </a:r>
            <a:r>
              <a:rPr lang="ja-JP" altLang="en-US" sz="1350" b="1" dirty="0" smtClean="0">
                <a:solidFill>
                  <a:schemeClr val="bg1"/>
                </a:solidFill>
                <a:latin typeface="Meiryo UI" panose="020B0604030504040204" pitchFamily="50" charset="-128"/>
                <a:ea typeface="Meiryo UI" panose="020B0604030504040204" pitchFamily="50" charset="-128"/>
              </a:rPr>
              <a:t>（税抜）</a:t>
            </a:r>
            <a:endParaRPr lang="en-US" altLang="ja-JP" sz="1350" b="1" dirty="0" smtClean="0">
              <a:solidFill>
                <a:schemeClr val="bg1"/>
              </a:solidFill>
              <a:latin typeface="Meiryo UI" panose="020B0604030504040204" pitchFamily="50" charset="-128"/>
              <a:ea typeface="Meiryo UI" panose="020B0604030504040204" pitchFamily="50" charset="-128"/>
            </a:endParaRPr>
          </a:p>
          <a:p>
            <a:endParaRPr lang="en-US" altLang="ja-JP" sz="1350" b="1" dirty="0">
              <a:solidFill>
                <a:schemeClr val="bg1"/>
              </a:solidFill>
              <a:latin typeface="Meiryo UI" panose="020B0604030504040204" pitchFamily="50" charset="-128"/>
              <a:ea typeface="Meiryo UI" panose="020B0604030504040204" pitchFamily="50" charset="-128"/>
            </a:endParaRPr>
          </a:p>
        </p:txBody>
      </p:sp>
      <p:sp>
        <p:nvSpPr>
          <p:cNvPr id="44" name="角丸四角形 43"/>
          <p:cNvSpPr/>
          <p:nvPr/>
        </p:nvSpPr>
        <p:spPr>
          <a:xfrm>
            <a:off x="7240856" y="6028088"/>
            <a:ext cx="784169" cy="274320"/>
          </a:xfrm>
          <a:prstGeom prst="roundRect">
            <a:avLst/>
          </a:prstGeom>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33231" tIns="33231" rIns="33231" bIns="33231" numCol="1" spcCol="0" rtlCol="0" fromWordArt="0" anchor="ctr" anchorCtr="1" forceAA="0" compatLnSpc="1">
            <a:prstTxWarp prst="textNoShape">
              <a:avLst/>
            </a:prstTxWarp>
            <a:noAutofit/>
          </a:bodyPr>
          <a:lstStyle/>
          <a:p>
            <a:pPr algn="ctr"/>
            <a:r>
              <a:rPr lang="ja-JP" altLang="en-US" sz="1200" b="1" dirty="0" smtClean="0">
                <a:solidFill>
                  <a:schemeClr val="bg1"/>
                </a:solidFill>
                <a:latin typeface="Meiryo UI" panose="020B0604030504040204" pitchFamily="50" charset="-128"/>
                <a:ea typeface="Meiryo UI" panose="020B0604030504040204" pitchFamily="50" charset="-128"/>
              </a:rPr>
              <a:t>入札額</a:t>
            </a:r>
            <a:endParaRPr lang="en-US" altLang="ja-JP" sz="1200" b="1" dirty="0">
              <a:solidFill>
                <a:schemeClr val="bg1"/>
              </a:solidFill>
              <a:latin typeface="Meiryo UI" panose="020B0604030504040204" pitchFamily="50" charset="-128"/>
              <a:ea typeface="Meiryo UI" panose="020B0604030504040204" pitchFamily="50" charset="-128"/>
            </a:endParaRPr>
          </a:p>
        </p:txBody>
      </p:sp>
      <p:sp>
        <p:nvSpPr>
          <p:cNvPr id="47" name="正方形/長方形 46"/>
          <p:cNvSpPr/>
          <p:nvPr/>
        </p:nvSpPr>
        <p:spPr>
          <a:xfrm>
            <a:off x="3345084" y="3181001"/>
            <a:ext cx="2268638" cy="370389"/>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nchorCtr="1"/>
          <a:lstStyle/>
          <a:p>
            <a:r>
              <a:rPr lang="ja-JP" altLang="en-US" sz="900" b="1" dirty="0" smtClean="0">
                <a:latin typeface="Meiryo UI" panose="020B0604030504040204" pitchFamily="50" charset="-128"/>
                <a:ea typeface="Meiryo UI" panose="020B0604030504040204" pitchFamily="50" charset="-128"/>
              </a:rPr>
              <a:t>＜①の合計に対して、</a:t>
            </a:r>
            <a:r>
              <a:rPr lang="ja-JP" altLang="en-US" sz="900" b="1" u="sng" dirty="0" smtClean="0">
                <a:latin typeface="Meiryo UI" panose="020B0604030504040204" pitchFamily="50" charset="-128"/>
                <a:ea typeface="Meiryo UI" panose="020B0604030504040204" pitchFamily="50" charset="-128"/>
              </a:rPr>
              <a:t>一定比率を見込む</a:t>
            </a:r>
            <a:r>
              <a:rPr lang="ja-JP" altLang="en-US" sz="900" b="1" dirty="0" smtClean="0">
                <a:latin typeface="Meiryo UI" panose="020B0604030504040204" pitchFamily="50" charset="-128"/>
                <a:ea typeface="Meiryo UI" panose="020B0604030504040204" pitchFamily="50" charset="-128"/>
              </a:rPr>
              <a:t>＞</a:t>
            </a:r>
            <a:endParaRPr lang="en-US" altLang="ja-JP" sz="900" b="1" dirty="0" smtClean="0">
              <a:latin typeface="Meiryo UI" panose="020B0604030504040204" pitchFamily="50" charset="-128"/>
              <a:ea typeface="Meiryo UI" panose="020B0604030504040204" pitchFamily="50" charset="-128"/>
            </a:endParaRPr>
          </a:p>
          <a:p>
            <a:r>
              <a:rPr lang="ja-JP" altLang="en-US" sz="800" dirty="0" smtClean="0">
                <a:latin typeface="Meiryo UI" panose="020B0604030504040204" pitchFamily="50" charset="-128"/>
                <a:ea typeface="Meiryo UI" panose="020B0604030504040204" pitchFamily="50" charset="-128"/>
              </a:rPr>
              <a:t>（例：①合計の</a:t>
            </a:r>
            <a:r>
              <a:rPr lang="en-US" altLang="ja-JP" sz="800" dirty="0" smtClean="0">
                <a:latin typeface="Meiryo UI" panose="020B0604030504040204" pitchFamily="50" charset="-128"/>
                <a:ea typeface="Meiryo UI" panose="020B0604030504040204" pitchFamily="50" charset="-128"/>
              </a:rPr>
              <a:t>10</a:t>
            </a:r>
            <a:r>
              <a:rPr lang="ja-JP" altLang="en-US" sz="800" dirty="0" smtClean="0">
                <a:latin typeface="Meiryo UI" panose="020B0604030504040204" pitchFamily="50" charset="-128"/>
                <a:ea typeface="Meiryo UI" panose="020B0604030504040204" pitchFamily="50" charset="-128"/>
              </a:rPr>
              <a:t>％とする）</a:t>
            </a:r>
            <a:endParaRPr lang="en-US" altLang="ja-JP" sz="800" dirty="0" smtClean="0">
              <a:latin typeface="Meiryo UI" panose="020B0604030504040204" pitchFamily="50" charset="-128"/>
              <a:ea typeface="Meiryo UI" panose="020B0604030504040204" pitchFamily="50" charset="-128"/>
            </a:endParaRPr>
          </a:p>
        </p:txBody>
      </p:sp>
      <p:sp>
        <p:nvSpPr>
          <p:cNvPr id="48" name="正方形/長方形 47"/>
          <p:cNvSpPr/>
          <p:nvPr/>
        </p:nvSpPr>
        <p:spPr>
          <a:xfrm>
            <a:off x="515073" y="3296748"/>
            <a:ext cx="2262851" cy="2604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nchorCtr="1"/>
          <a:lstStyle/>
          <a:p>
            <a:r>
              <a:rPr lang="ja-JP" altLang="en-US" sz="900" b="1" dirty="0" smtClean="0">
                <a:latin typeface="Meiryo UI" panose="020B0604030504040204" pitchFamily="50" charset="-128"/>
                <a:ea typeface="Meiryo UI" panose="020B0604030504040204" pitchFamily="50" charset="-128"/>
              </a:rPr>
              <a:t>利用量</a:t>
            </a:r>
            <a:r>
              <a:rPr lang="en-US" altLang="ja-JP" sz="900" b="1" dirty="0" smtClean="0">
                <a:latin typeface="Meiryo UI" panose="020B0604030504040204" pitchFamily="50" charset="-128"/>
                <a:ea typeface="Meiryo UI" panose="020B0604030504040204" pitchFamily="50" charset="-128"/>
              </a:rPr>
              <a:t>×</a:t>
            </a:r>
            <a:r>
              <a:rPr lang="ja-JP" altLang="en-US" sz="900" b="1" dirty="0" smtClean="0">
                <a:latin typeface="Meiryo UI" panose="020B0604030504040204" pitchFamily="50" charset="-128"/>
                <a:ea typeface="Meiryo UI" panose="020B0604030504040204" pitchFamily="50" charset="-128"/>
              </a:rPr>
              <a:t>単価</a:t>
            </a:r>
            <a:r>
              <a:rPr lang="en-US" altLang="ja-JP" sz="900" b="1" dirty="0" smtClean="0">
                <a:latin typeface="Meiryo UI" panose="020B0604030504040204" pitchFamily="50" charset="-128"/>
                <a:ea typeface="Meiryo UI" panose="020B0604030504040204" pitchFamily="50" charset="-128"/>
              </a:rPr>
              <a:t>×</a:t>
            </a:r>
            <a:r>
              <a:rPr lang="ja-JP" altLang="en-US" sz="900" b="1" dirty="0" smtClean="0">
                <a:latin typeface="Meiryo UI" panose="020B0604030504040204" pitchFamily="50" charset="-128"/>
                <a:ea typeface="Meiryo UI" panose="020B0604030504040204" pitchFamily="50" charset="-128"/>
              </a:rPr>
              <a:t>割引率の合計</a:t>
            </a:r>
            <a:endParaRPr lang="en-US" altLang="ja-JP" sz="900" dirty="0" smtClean="0">
              <a:latin typeface="Meiryo UI" panose="020B0604030504040204" pitchFamily="50" charset="-128"/>
              <a:ea typeface="Meiryo UI" panose="020B0604030504040204" pitchFamily="50" charset="-128"/>
            </a:endParaRPr>
          </a:p>
        </p:txBody>
      </p:sp>
      <p:sp>
        <p:nvSpPr>
          <p:cNvPr id="23" name="テキスト ボックス 18"/>
          <p:cNvSpPr txBox="1"/>
          <p:nvPr/>
        </p:nvSpPr>
        <p:spPr>
          <a:xfrm>
            <a:off x="95126" y="462714"/>
            <a:ext cx="8920636" cy="307777"/>
          </a:xfrm>
          <a:prstGeom prst="rect">
            <a:avLst/>
          </a:prstGeom>
          <a:noFill/>
          <a:ln>
            <a:solidFill>
              <a:sysClr val="windowText" lastClr="000000"/>
            </a:solidFill>
          </a:ln>
        </p:spPr>
        <p:txBody>
          <a:bodyPr wrap="square" rtlCol="0" anchor="t" anchorCtr="0">
            <a:spAutoFit/>
          </a:bodyPr>
          <a:lstStyle/>
          <a:p>
            <a:pPr marL="88900" marR="0" lvl="0" indent="-88900" defTabSz="914400" eaLnBrk="1" fontAlgn="auto" latinLnBrk="0" hangingPunct="1">
              <a:lnSpc>
                <a:spcPct val="100000"/>
              </a:lnSpc>
              <a:spcBef>
                <a:spcPts val="0"/>
              </a:spcBef>
              <a:spcAft>
                <a:spcPts val="600"/>
              </a:spcAft>
              <a:buClrTx/>
              <a:buSzTx/>
              <a:buFontTx/>
              <a:buNone/>
              <a:tabLst/>
              <a:defRPr/>
            </a:pP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検討事項</a:t>
            </a: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従量課金での公平な価格競争を検討</a:t>
            </a:r>
            <a:endPar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90322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30"/>
          <p:cNvSpPr txBox="1"/>
          <p:nvPr/>
        </p:nvSpPr>
        <p:spPr>
          <a:xfrm>
            <a:off x="241167" y="9689"/>
            <a:ext cx="8779651" cy="461665"/>
          </a:xfrm>
          <a:prstGeom prst="rect">
            <a:avLst/>
          </a:prstGeom>
          <a:noFill/>
        </p:spPr>
        <p:txBody>
          <a:bodyPr wrap="square" rtlCol="0">
            <a:spAutoFit/>
          </a:bodyPr>
          <a:lstStyle>
            <a:defPPr>
              <a:defRPr lang="ja-JP"/>
            </a:defPPr>
            <a:lvl1pPr marL="179388" indent="-179388">
              <a:lnSpc>
                <a:spcPct val="120000"/>
              </a:lnSpc>
              <a:defRPr sz="1200">
                <a:latin typeface="Meiryo UI" panose="020B0604030504040204" pitchFamily="50" charset="-128"/>
                <a:ea typeface="Meiryo UI" panose="020B0604030504040204" pitchFamily="50" charset="-128"/>
              </a:defRPr>
            </a:lvl1pPr>
          </a:lstStyle>
          <a:p>
            <a:pPr marL="88900" indent="-88900" algn="ctr"/>
            <a:r>
              <a:rPr lang="ja-JP" altLang="en-US" sz="2000" b="1" u="sng" dirty="0" smtClean="0"/>
              <a:t>クラウドサービスの請求・支払</a:t>
            </a:r>
            <a:endParaRPr lang="ja-JP" altLang="en-US" sz="2000" b="1" u="sng" dirty="0"/>
          </a:p>
        </p:txBody>
      </p:sp>
      <p:sp>
        <p:nvSpPr>
          <p:cNvPr id="105" name="スライド番号プレースホルダー 5"/>
          <p:cNvSpPr>
            <a:spLocks noGrp="1"/>
          </p:cNvSpPr>
          <p:nvPr>
            <p:ph type="sldNum" sz="quarter" idx="12"/>
          </p:nvPr>
        </p:nvSpPr>
        <p:spPr>
          <a:xfrm>
            <a:off x="6773080" y="6636764"/>
            <a:ext cx="2417602" cy="266956"/>
          </a:xfrm>
        </p:spPr>
        <p:txBody>
          <a:bodyPr/>
          <a:lstStyle/>
          <a:p>
            <a:fld id="{64783709-AE23-4AA0-A52C-897F12494847}" type="slidenum">
              <a:rPr lang="ja-JP" altLang="en-US" smtClean="0"/>
              <a:pPr/>
              <a:t>6</a:t>
            </a:fld>
            <a:endParaRPr lang="ja-JP" altLang="en-US" dirty="0"/>
          </a:p>
        </p:txBody>
      </p:sp>
      <p:sp>
        <p:nvSpPr>
          <p:cNvPr id="10" name="正方形/長方形 9"/>
          <p:cNvSpPr/>
          <p:nvPr/>
        </p:nvSpPr>
        <p:spPr>
          <a:xfrm>
            <a:off x="1765073" y="4620709"/>
            <a:ext cx="6749935" cy="208649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nchorCtr="0"/>
          <a:lstStyle/>
          <a:p>
            <a:endParaRPr lang="en-US" altLang="ja-JP" sz="1400" dirty="0" smtClean="0">
              <a:latin typeface="Meiryo UI" panose="020B0604030504040204" pitchFamily="50" charset="-128"/>
              <a:ea typeface="Meiryo UI" panose="020B0604030504040204" pitchFamily="50" charset="-128"/>
            </a:endParaRPr>
          </a:p>
        </p:txBody>
      </p:sp>
      <p:sp>
        <p:nvSpPr>
          <p:cNvPr id="11" name="正方形/長方形 10"/>
          <p:cNvSpPr/>
          <p:nvPr/>
        </p:nvSpPr>
        <p:spPr>
          <a:xfrm>
            <a:off x="1762303" y="2233606"/>
            <a:ext cx="6749935" cy="236216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nchorCtr="0"/>
          <a:lstStyle/>
          <a:p>
            <a:endParaRPr lang="en-US" altLang="ja-JP" sz="1400" dirty="0" smtClean="0">
              <a:latin typeface="Meiryo UI" panose="020B0604030504040204" pitchFamily="50" charset="-128"/>
              <a:ea typeface="Meiryo UI" panose="020B0604030504040204" pitchFamily="50" charset="-128"/>
            </a:endParaRPr>
          </a:p>
        </p:txBody>
      </p:sp>
      <p:sp>
        <p:nvSpPr>
          <p:cNvPr id="12" name="右中かっこ 11">
            <a:extLst>
              <a:ext uri="{FF2B5EF4-FFF2-40B4-BE49-F238E27FC236}">
                <a16:creationId xmlns:a16="http://schemas.microsoft.com/office/drawing/2014/main" id="{9E3C06BD-DA5E-9F46-B6F8-A20149A438B9}"/>
              </a:ext>
            </a:extLst>
          </p:cNvPr>
          <p:cNvSpPr/>
          <p:nvPr/>
        </p:nvSpPr>
        <p:spPr bwMode="auto">
          <a:xfrm>
            <a:off x="7082451" y="3066228"/>
            <a:ext cx="283024" cy="1238895"/>
          </a:xfrm>
          <a:prstGeom prst="rightBrace">
            <a:avLst/>
          </a:prstGeom>
          <a:solidFill>
            <a:schemeClr val="bg1"/>
          </a:solidFill>
          <a:ln w="9525" cap="flat" cmpd="sng" algn="ctr">
            <a:solidFill>
              <a:srgbClr val="000066"/>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72000" tIns="45720" rIns="7200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a:ln>
                <a:noFill/>
              </a:ln>
              <a:solidFill>
                <a:srgbClr val="000066"/>
              </a:solidFill>
              <a:effectLst/>
              <a:latin typeface="Arial" panose="020B0604020202020204" pitchFamily="34" charset="0"/>
              <a:ea typeface="HGP創英角ｺﾞｼｯｸUB" pitchFamily="50" charset="-128"/>
            </a:endParaRPr>
          </a:p>
        </p:txBody>
      </p:sp>
      <p:sp>
        <p:nvSpPr>
          <p:cNvPr id="13" name="テキスト ボックス 12">
            <a:extLst>
              <a:ext uri="{FF2B5EF4-FFF2-40B4-BE49-F238E27FC236}">
                <a16:creationId xmlns:a16="http://schemas.microsoft.com/office/drawing/2014/main" id="{3C451911-14DF-634C-A628-5C33D6A047C9}"/>
              </a:ext>
            </a:extLst>
          </p:cNvPr>
          <p:cNvSpPr txBox="1"/>
          <p:nvPr/>
        </p:nvSpPr>
        <p:spPr>
          <a:xfrm>
            <a:off x="7456854" y="3407051"/>
            <a:ext cx="673000" cy="646331"/>
          </a:xfrm>
          <a:prstGeom prst="rect">
            <a:avLst/>
          </a:prstGeom>
          <a:noFill/>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請求</a:t>
            </a:r>
            <a:r>
              <a:rPr kumimoji="1" lang="en-US" altLang="ja-JP" sz="1200" dirty="0" smtClean="0">
                <a:latin typeface="Meiryo UI" panose="020B0604030504040204" pitchFamily="50" charset="-128"/>
                <a:ea typeface="Meiryo UI" panose="020B0604030504040204" pitchFamily="50" charset="-128"/>
              </a:rPr>
              <a:t>/</a:t>
            </a:r>
          </a:p>
          <a:p>
            <a:r>
              <a:rPr kumimoji="1" lang="ja-JP" altLang="en-US" sz="1200" dirty="0" smtClean="0">
                <a:latin typeface="Meiryo UI" panose="020B0604030504040204" pitchFamily="50" charset="-128"/>
                <a:ea typeface="Meiryo UI" panose="020B0604030504040204" pitchFamily="50" charset="-128"/>
              </a:rPr>
              <a:t>支払額</a:t>
            </a:r>
            <a:endParaRPr kumimoji="1" lang="en-US" altLang="ja-JP" sz="1200" dirty="0" smtClean="0">
              <a:latin typeface="Meiryo UI" panose="020B0604030504040204" pitchFamily="50" charset="-128"/>
              <a:ea typeface="Meiryo UI" panose="020B0604030504040204" pitchFamily="50" charset="-128"/>
            </a:endParaRPr>
          </a:p>
          <a:p>
            <a:r>
              <a:rPr lang="en-US" altLang="ja-JP" sz="12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毎月</a:t>
            </a:r>
            <a:r>
              <a:rPr lang="en-US" altLang="ja-JP" sz="1200" dirty="0" smtClean="0">
                <a:latin typeface="Meiryo UI" panose="020B0604030504040204" pitchFamily="50" charset="-128"/>
                <a:ea typeface="Meiryo UI" panose="020B0604030504040204" pitchFamily="50" charset="-128"/>
              </a:rPr>
              <a:t>)</a:t>
            </a:r>
          </a:p>
        </p:txBody>
      </p:sp>
      <p:sp>
        <p:nvSpPr>
          <p:cNvPr id="14" name="正方形/長方形 13">
            <a:extLst>
              <a:ext uri="{FF2B5EF4-FFF2-40B4-BE49-F238E27FC236}">
                <a16:creationId xmlns:a16="http://schemas.microsoft.com/office/drawing/2014/main" id="{602189F0-1C57-6941-8B10-65023EFD327E}"/>
              </a:ext>
            </a:extLst>
          </p:cNvPr>
          <p:cNvSpPr/>
          <p:nvPr/>
        </p:nvSpPr>
        <p:spPr bwMode="auto">
          <a:xfrm>
            <a:off x="2519646" y="3357174"/>
            <a:ext cx="540000" cy="900000"/>
          </a:xfrm>
          <a:prstGeom prst="rect">
            <a:avLst/>
          </a:prstGeom>
          <a:solidFill>
            <a:schemeClr val="accent1">
              <a:lumMod val="20000"/>
              <a:lumOff val="80000"/>
            </a:schemeClr>
          </a:solidFill>
          <a:ln w="12700" algn="ctr">
            <a:solidFill>
              <a:schemeClr val="accent1"/>
            </a:solidFill>
            <a:miter lim="800000"/>
            <a:headEnd/>
            <a:tailEnd/>
          </a:ln>
          <a:effectLst/>
        </p:spPr>
        <p:txBody>
          <a:bodyPr lIns="36000" tIns="36000" rIns="0" bIns="36000" rtlCol="0" anchor="b" anchorCtr="1"/>
          <a:lstStyle/>
          <a:p>
            <a:pPr algn="ctr">
              <a:spcBef>
                <a:spcPct val="0"/>
              </a:spcBef>
              <a:buClrTx/>
              <a:buNone/>
            </a:pPr>
            <a:r>
              <a:rPr kumimoji="1" lang="en-US" altLang="ja-JP" sz="1400" b="1" u="sng" dirty="0" smtClean="0">
                <a:latin typeface="Meiryo UI" panose="020B0604030504040204" pitchFamily="50" charset="-128"/>
                <a:ea typeface="Meiryo UI" panose="020B0604030504040204" pitchFamily="50" charset="-128"/>
              </a:rPr>
              <a:t>USD</a:t>
            </a:r>
            <a:endParaRPr kumimoji="1" lang="ja-JP" altLang="en-US" sz="1400" b="1" u="sng" dirty="0">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91790B6D-8A07-D743-8384-DE4BD7478F8C}"/>
              </a:ext>
            </a:extLst>
          </p:cNvPr>
          <p:cNvSpPr/>
          <p:nvPr/>
        </p:nvSpPr>
        <p:spPr bwMode="auto">
          <a:xfrm>
            <a:off x="3058986" y="3367024"/>
            <a:ext cx="540000" cy="900000"/>
          </a:xfrm>
          <a:prstGeom prst="rect">
            <a:avLst/>
          </a:prstGeom>
          <a:solidFill>
            <a:schemeClr val="accent2">
              <a:lumMod val="60000"/>
              <a:lumOff val="40000"/>
            </a:schemeClr>
          </a:solidFill>
          <a:ln w="12700" algn="ctr">
            <a:solidFill>
              <a:schemeClr val="accent1"/>
            </a:solidFill>
            <a:miter lim="800000"/>
            <a:headEnd/>
            <a:tailEnd/>
          </a:ln>
          <a:effectLst/>
        </p:spPr>
        <p:txBody>
          <a:bodyPr lIns="36000" tIns="36000" rIns="0" bIns="36000" rtlCol="0" anchor="b" anchorCtr="1"/>
          <a:lstStyle/>
          <a:p>
            <a:pPr algn="ctr">
              <a:spcBef>
                <a:spcPct val="0"/>
              </a:spcBef>
              <a:buClrTx/>
              <a:buNone/>
            </a:pPr>
            <a:r>
              <a:rPr kumimoji="1" lang="en-US" altLang="ja-JP" sz="1400" b="1" u="sng" dirty="0" smtClean="0">
                <a:latin typeface="Meiryo UI" panose="020B0604030504040204" pitchFamily="50" charset="-128"/>
                <a:ea typeface="Meiryo UI" panose="020B0604030504040204" pitchFamily="50" charset="-128"/>
              </a:rPr>
              <a:t>JPY</a:t>
            </a:r>
            <a:endParaRPr kumimoji="1" lang="ja-JP" altLang="en-US" sz="1400" b="1" u="sng" dirty="0">
              <a:latin typeface="Meiryo UI" panose="020B0604030504040204" pitchFamily="50" charset="-128"/>
              <a:ea typeface="Meiryo UI" panose="020B0604030504040204" pitchFamily="50" charset="-128"/>
            </a:endParaRPr>
          </a:p>
        </p:txBody>
      </p:sp>
      <p:sp>
        <p:nvSpPr>
          <p:cNvPr id="16" name="曲折矢印 15"/>
          <p:cNvSpPr/>
          <p:nvPr/>
        </p:nvSpPr>
        <p:spPr bwMode="auto">
          <a:xfrm flipV="1">
            <a:off x="2842959" y="3124417"/>
            <a:ext cx="419795" cy="532013"/>
          </a:xfrm>
          <a:prstGeom prst="bentArrow">
            <a:avLst>
              <a:gd name="adj1" fmla="val 31380"/>
              <a:gd name="adj2" fmla="val 25000"/>
              <a:gd name="adj3" fmla="val 25000"/>
              <a:gd name="adj4" fmla="val 43750"/>
            </a:avLst>
          </a:prstGeom>
          <a:solidFill>
            <a:schemeClr val="accent2">
              <a:lumMod val="50000"/>
            </a:schemeClr>
          </a:solidFill>
          <a:ln w="12700" algn="ctr">
            <a:noFill/>
            <a:miter lim="800000"/>
            <a:headEnd/>
            <a:tailEnd/>
          </a:ln>
          <a:effectLst/>
          <a:extLst/>
        </p:spPr>
        <p:txBody>
          <a:bodyPr lIns="36000" tIns="36000" rIns="0" bIns="36000" rtlCol="0" anchor="t"/>
          <a:lstStyle/>
          <a:p>
            <a:pPr algn="ctr">
              <a:spcBef>
                <a:spcPct val="0"/>
              </a:spcBef>
              <a:buClrTx/>
              <a:buNone/>
            </a:pPr>
            <a:endParaRPr kumimoji="1" lang="ja-JP" altLang="en-US" sz="1400" b="1" u="sng" dirty="0" smtClean="0">
              <a:latin typeface="Meiryo UI" panose="020B0604030504040204" pitchFamily="50" charset="-128"/>
              <a:ea typeface="Meiryo UI" panose="020B0604030504040204" pitchFamily="50" charset="-128"/>
            </a:endParaRPr>
          </a:p>
        </p:txBody>
      </p:sp>
      <p:sp>
        <p:nvSpPr>
          <p:cNvPr id="17" name="ホームベース 16"/>
          <p:cNvSpPr/>
          <p:nvPr/>
        </p:nvSpPr>
        <p:spPr>
          <a:xfrm>
            <a:off x="2177935" y="6028003"/>
            <a:ext cx="5806636" cy="469783"/>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latin typeface="Meiryo UI" panose="020B0604030504040204" pitchFamily="50" charset="-128"/>
                <a:ea typeface="Meiryo UI" panose="020B0604030504040204" pitchFamily="50" charset="-128"/>
              </a:rPr>
              <a:t>利用量把握機能</a:t>
            </a:r>
            <a:r>
              <a:rPr kumimoji="1" lang="ja-JP" altLang="en-US" sz="1050" dirty="0" smtClean="0">
                <a:latin typeface="Meiryo UI" panose="020B0604030504040204" pitchFamily="50" charset="-128"/>
                <a:ea typeface="Meiryo UI" panose="020B0604030504040204" pitchFamily="50" charset="-128"/>
              </a:rPr>
              <a:t>（クラウドサービス事業者が提供</a:t>
            </a:r>
            <a:r>
              <a:rPr kumimoji="1" lang="en-US" altLang="ja-JP" sz="1050" dirty="0" smtClean="0">
                <a:latin typeface="Meiryo UI" panose="020B0604030504040204" pitchFamily="50" charset="-128"/>
                <a:ea typeface="Meiryo UI" panose="020B0604030504040204" pitchFamily="50" charset="-128"/>
              </a:rPr>
              <a:t>)</a:t>
            </a:r>
            <a:endParaRPr kumimoji="1" lang="ja-JP" altLang="en-US" sz="105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5B47600F-A09D-2540-B3E7-5867661DB6B2}"/>
              </a:ext>
            </a:extLst>
          </p:cNvPr>
          <p:cNvSpPr txBox="1"/>
          <p:nvPr/>
        </p:nvSpPr>
        <p:spPr>
          <a:xfrm>
            <a:off x="2703980" y="2378541"/>
            <a:ext cx="726481" cy="338554"/>
          </a:xfrm>
          <a:prstGeom prst="rect">
            <a:avLst/>
          </a:prstGeom>
          <a:noFill/>
        </p:spPr>
        <p:txBody>
          <a:bodyPr wrap="none" rtlCol="0">
            <a:spAutoFit/>
          </a:bodyPr>
          <a:lstStyle/>
          <a:p>
            <a:r>
              <a:rPr lang="en-US" altLang="ja-JP" sz="1600" b="1" dirty="0">
                <a:latin typeface="Meiryo UI" panose="020B0604030504040204" pitchFamily="50" charset="-128"/>
                <a:ea typeface="Meiryo UI" panose="020B0604030504040204" pitchFamily="50" charset="-128"/>
              </a:rPr>
              <a:t>x</a:t>
            </a:r>
            <a:r>
              <a:rPr kumimoji="1" lang="ja-JP" altLang="en-US" sz="1600" b="1" dirty="0" smtClean="0">
                <a:latin typeface="Meiryo UI" panose="020B0604030504040204" pitchFamily="50" charset="-128"/>
                <a:ea typeface="Meiryo UI" panose="020B0604030504040204" pitchFamily="50" charset="-128"/>
              </a:rPr>
              <a:t>月分</a:t>
            </a:r>
            <a:endParaRPr kumimoji="1" lang="ja-JP" altLang="en-US" sz="1600" b="1" dirty="0">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602189F0-1C57-6941-8B10-65023EFD327E}"/>
              </a:ext>
            </a:extLst>
          </p:cNvPr>
          <p:cNvSpPr/>
          <p:nvPr/>
        </p:nvSpPr>
        <p:spPr bwMode="auto">
          <a:xfrm>
            <a:off x="4068584" y="3376570"/>
            <a:ext cx="540000" cy="900000"/>
          </a:xfrm>
          <a:prstGeom prst="rect">
            <a:avLst/>
          </a:prstGeom>
          <a:solidFill>
            <a:schemeClr val="accent1">
              <a:lumMod val="20000"/>
              <a:lumOff val="80000"/>
            </a:schemeClr>
          </a:solidFill>
          <a:ln w="12700" algn="ctr">
            <a:solidFill>
              <a:schemeClr val="accent1"/>
            </a:solidFill>
            <a:miter lim="800000"/>
            <a:headEnd/>
            <a:tailEnd/>
          </a:ln>
          <a:effectLst/>
        </p:spPr>
        <p:txBody>
          <a:bodyPr lIns="36000" tIns="36000" rIns="0" bIns="36000" rtlCol="0" anchor="b" anchorCtr="0"/>
          <a:lstStyle/>
          <a:p>
            <a:pPr algn="ctr">
              <a:spcBef>
                <a:spcPct val="0"/>
              </a:spcBef>
              <a:buClrTx/>
              <a:buNone/>
            </a:pPr>
            <a:r>
              <a:rPr kumimoji="1" lang="en-US" altLang="ja-JP" sz="1400" b="1" u="sng" dirty="0" smtClean="0">
                <a:latin typeface="Meiryo UI" panose="020B0604030504040204" pitchFamily="50" charset="-128"/>
                <a:ea typeface="Meiryo UI" panose="020B0604030504040204" pitchFamily="50" charset="-128"/>
              </a:rPr>
              <a:t>USD</a:t>
            </a:r>
            <a:endParaRPr kumimoji="1" lang="ja-JP" altLang="en-US" sz="1400" b="1" u="sng" dirty="0">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91790B6D-8A07-D743-8384-DE4BD7478F8C}"/>
              </a:ext>
            </a:extLst>
          </p:cNvPr>
          <p:cNvSpPr/>
          <p:nvPr/>
        </p:nvSpPr>
        <p:spPr bwMode="auto">
          <a:xfrm>
            <a:off x="4607924" y="3182606"/>
            <a:ext cx="540000" cy="1103814"/>
          </a:xfrm>
          <a:prstGeom prst="rect">
            <a:avLst/>
          </a:prstGeom>
          <a:solidFill>
            <a:schemeClr val="accent2">
              <a:lumMod val="60000"/>
              <a:lumOff val="40000"/>
            </a:schemeClr>
          </a:solidFill>
          <a:ln w="12700" algn="ctr">
            <a:solidFill>
              <a:schemeClr val="accent1"/>
            </a:solidFill>
            <a:miter lim="800000"/>
            <a:headEnd/>
            <a:tailEnd/>
          </a:ln>
          <a:effectLst/>
        </p:spPr>
        <p:txBody>
          <a:bodyPr lIns="36000" tIns="36000" rIns="0" bIns="36000" rtlCol="0" anchor="b" anchorCtr="0"/>
          <a:lstStyle/>
          <a:p>
            <a:pPr algn="ctr">
              <a:spcBef>
                <a:spcPct val="0"/>
              </a:spcBef>
              <a:buClrTx/>
              <a:buNone/>
            </a:pPr>
            <a:r>
              <a:rPr kumimoji="1" lang="en-US" altLang="ja-JP" sz="1400" b="1" u="sng" dirty="0" smtClean="0">
                <a:latin typeface="Meiryo UI" panose="020B0604030504040204" pitchFamily="50" charset="-128"/>
                <a:ea typeface="Meiryo UI" panose="020B0604030504040204" pitchFamily="50" charset="-128"/>
              </a:rPr>
              <a:t>JPY</a:t>
            </a:r>
            <a:endParaRPr kumimoji="1" lang="ja-JP" altLang="en-US" sz="1400" b="1" u="sng" dirty="0">
              <a:latin typeface="Meiryo UI" panose="020B0604030504040204" pitchFamily="50" charset="-128"/>
              <a:ea typeface="Meiryo UI" panose="020B0604030504040204" pitchFamily="50" charset="-128"/>
            </a:endParaRPr>
          </a:p>
        </p:txBody>
      </p:sp>
      <p:sp>
        <p:nvSpPr>
          <p:cNvPr id="21" name="曲折矢印 20"/>
          <p:cNvSpPr/>
          <p:nvPr/>
        </p:nvSpPr>
        <p:spPr bwMode="auto">
          <a:xfrm flipV="1">
            <a:off x="4439003" y="3116104"/>
            <a:ext cx="372689" cy="501534"/>
          </a:xfrm>
          <a:prstGeom prst="bentArrow">
            <a:avLst>
              <a:gd name="adj1" fmla="val 31380"/>
              <a:gd name="adj2" fmla="val 25000"/>
              <a:gd name="adj3" fmla="val 25000"/>
              <a:gd name="adj4" fmla="val 43750"/>
            </a:avLst>
          </a:prstGeom>
          <a:solidFill>
            <a:schemeClr val="accent2">
              <a:lumMod val="50000"/>
            </a:schemeClr>
          </a:solidFill>
          <a:ln w="12700" algn="ctr">
            <a:noFill/>
            <a:miter lim="800000"/>
            <a:headEnd/>
            <a:tailEnd/>
          </a:ln>
          <a:effectLst/>
          <a:extLst/>
        </p:spPr>
        <p:txBody>
          <a:bodyPr lIns="36000" tIns="36000" rIns="0" bIns="36000" rtlCol="0" anchor="t"/>
          <a:lstStyle/>
          <a:p>
            <a:pPr algn="ctr">
              <a:spcBef>
                <a:spcPct val="0"/>
              </a:spcBef>
              <a:buClrTx/>
              <a:buNone/>
            </a:pPr>
            <a:endParaRPr kumimoji="1" lang="ja-JP" altLang="en-US" sz="1400" b="1" u="sng" dirty="0" smtClean="0">
              <a:latin typeface="Meiryo UI" panose="020B0604030504040204" pitchFamily="50" charset="-128"/>
              <a:ea typeface="Meiryo UI" panose="020B0604030504040204" pitchFamily="50" charset="-128"/>
            </a:endParaRPr>
          </a:p>
        </p:txBody>
      </p:sp>
      <p:sp>
        <p:nvSpPr>
          <p:cNvPr id="22" name="正方形/長方形 21">
            <a:extLst>
              <a:ext uri="{FF2B5EF4-FFF2-40B4-BE49-F238E27FC236}">
                <a16:creationId xmlns:a16="http://schemas.microsoft.com/office/drawing/2014/main" id="{602189F0-1C57-6941-8B10-65023EFD327E}"/>
              </a:ext>
            </a:extLst>
          </p:cNvPr>
          <p:cNvSpPr/>
          <p:nvPr/>
        </p:nvSpPr>
        <p:spPr bwMode="auto">
          <a:xfrm>
            <a:off x="5534395" y="3395966"/>
            <a:ext cx="540000" cy="900000"/>
          </a:xfrm>
          <a:prstGeom prst="rect">
            <a:avLst/>
          </a:prstGeom>
          <a:solidFill>
            <a:schemeClr val="accent1">
              <a:lumMod val="20000"/>
              <a:lumOff val="80000"/>
            </a:schemeClr>
          </a:solidFill>
          <a:ln w="12700" algn="ctr">
            <a:solidFill>
              <a:schemeClr val="accent1"/>
            </a:solidFill>
            <a:miter lim="800000"/>
            <a:headEnd/>
            <a:tailEnd/>
          </a:ln>
          <a:effectLst/>
        </p:spPr>
        <p:txBody>
          <a:bodyPr lIns="36000" tIns="36000" rIns="0" bIns="36000" rtlCol="0" anchor="b" anchorCtr="0"/>
          <a:lstStyle/>
          <a:p>
            <a:pPr algn="ctr">
              <a:spcBef>
                <a:spcPct val="0"/>
              </a:spcBef>
              <a:buClrTx/>
              <a:buNone/>
            </a:pPr>
            <a:r>
              <a:rPr kumimoji="1" lang="en-US" altLang="ja-JP" sz="1400" b="1" u="sng" dirty="0" smtClean="0">
                <a:latin typeface="Meiryo UI" panose="020B0604030504040204" pitchFamily="50" charset="-128"/>
                <a:ea typeface="Meiryo UI" panose="020B0604030504040204" pitchFamily="50" charset="-128"/>
              </a:rPr>
              <a:t>USD</a:t>
            </a:r>
            <a:endParaRPr kumimoji="1" lang="ja-JP" altLang="en-US" sz="1400" b="1" u="sng" dirty="0">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91790B6D-8A07-D743-8384-DE4BD7478F8C}"/>
              </a:ext>
            </a:extLst>
          </p:cNvPr>
          <p:cNvSpPr/>
          <p:nvPr/>
        </p:nvSpPr>
        <p:spPr bwMode="auto">
          <a:xfrm>
            <a:off x="6073735" y="3548366"/>
            <a:ext cx="540000" cy="757450"/>
          </a:xfrm>
          <a:prstGeom prst="rect">
            <a:avLst/>
          </a:prstGeom>
          <a:solidFill>
            <a:schemeClr val="accent2">
              <a:lumMod val="60000"/>
              <a:lumOff val="40000"/>
            </a:schemeClr>
          </a:solidFill>
          <a:ln w="12700" algn="ctr">
            <a:solidFill>
              <a:schemeClr val="accent1"/>
            </a:solidFill>
            <a:miter lim="800000"/>
            <a:headEnd/>
            <a:tailEnd/>
          </a:ln>
          <a:effectLst/>
        </p:spPr>
        <p:txBody>
          <a:bodyPr lIns="36000" tIns="36000" rIns="0" bIns="36000" rtlCol="0" anchor="b" anchorCtr="0"/>
          <a:lstStyle/>
          <a:p>
            <a:pPr algn="ctr">
              <a:spcBef>
                <a:spcPct val="0"/>
              </a:spcBef>
              <a:buClrTx/>
              <a:buNone/>
            </a:pPr>
            <a:r>
              <a:rPr kumimoji="1" lang="en-US" altLang="ja-JP" sz="1400" b="1" u="sng" dirty="0" smtClean="0">
                <a:latin typeface="Meiryo UI" panose="020B0604030504040204" pitchFamily="50" charset="-128"/>
                <a:ea typeface="Meiryo UI" panose="020B0604030504040204" pitchFamily="50" charset="-128"/>
              </a:rPr>
              <a:t>JPY</a:t>
            </a:r>
            <a:endParaRPr kumimoji="1" lang="ja-JP" altLang="en-US" sz="1400" b="1" u="sng" dirty="0">
              <a:latin typeface="Meiryo UI" panose="020B0604030504040204" pitchFamily="50" charset="-128"/>
              <a:ea typeface="Meiryo UI" panose="020B0604030504040204" pitchFamily="50" charset="-128"/>
            </a:endParaRPr>
          </a:p>
        </p:txBody>
      </p:sp>
      <p:sp>
        <p:nvSpPr>
          <p:cNvPr id="24" name="曲折矢印 23"/>
          <p:cNvSpPr/>
          <p:nvPr/>
        </p:nvSpPr>
        <p:spPr bwMode="auto">
          <a:xfrm flipV="1">
            <a:off x="5902043" y="3116104"/>
            <a:ext cx="375460" cy="703809"/>
          </a:xfrm>
          <a:prstGeom prst="bentArrow">
            <a:avLst>
              <a:gd name="adj1" fmla="val 31380"/>
              <a:gd name="adj2" fmla="val 25000"/>
              <a:gd name="adj3" fmla="val 25000"/>
              <a:gd name="adj4" fmla="val 43750"/>
            </a:avLst>
          </a:prstGeom>
          <a:solidFill>
            <a:schemeClr val="accent2">
              <a:lumMod val="50000"/>
            </a:schemeClr>
          </a:solidFill>
          <a:ln w="12700" algn="ctr">
            <a:noFill/>
            <a:miter lim="800000"/>
            <a:headEnd/>
            <a:tailEnd/>
          </a:ln>
          <a:effectLst/>
          <a:extLst/>
        </p:spPr>
        <p:txBody>
          <a:bodyPr lIns="36000" tIns="36000" rIns="0" bIns="36000" rtlCol="0" anchor="t"/>
          <a:lstStyle/>
          <a:p>
            <a:pPr algn="ctr">
              <a:spcBef>
                <a:spcPct val="0"/>
              </a:spcBef>
              <a:buClrTx/>
              <a:buNone/>
            </a:pPr>
            <a:endParaRPr kumimoji="1" lang="ja-JP" altLang="en-US" sz="1400" b="1" u="sng" dirty="0" smtClean="0">
              <a:latin typeface="Meiryo UI" panose="020B0604030504040204" pitchFamily="50" charset="-128"/>
              <a:ea typeface="Meiryo UI" panose="020B0604030504040204" pitchFamily="50" charset="-128"/>
            </a:endParaRPr>
          </a:p>
        </p:txBody>
      </p:sp>
      <p:grpSp>
        <p:nvGrpSpPr>
          <p:cNvPr id="25" name="グループ化 24"/>
          <p:cNvGrpSpPr/>
          <p:nvPr/>
        </p:nvGrpSpPr>
        <p:grpSpPr>
          <a:xfrm>
            <a:off x="3735191" y="5518482"/>
            <a:ext cx="382361" cy="537911"/>
            <a:chOff x="834043" y="3757353"/>
            <a:chExt cx="382361" cy="537911"/>
          </a:xfrm>
        </p:grpSpPr>
        <p:sp>
          <p:nvSpPr>
            <p:cNvPr id="26" name="下カーブ矢印 25"/>
            <p:cNvSpPr/>
            <p:nvPr/>
          </p:nvSpPr>
          <p:spPr>
            <a:xfrm>
              <a:off x="856211" y="3757353"/>
              <a:ext cx="360193" cy="244196"/>
            </a:xfrm>
            <a:prstGeom prst="curvedDownArrow">
              <a:avLst>
                <a:gd name="adj1" fmla="val 45106"/>
                <a:gd name="adj2" fmla="val 73751"/>
                <a:gd name="adj3" fmla="val 25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下カーブ矢印 26"/>
            <p:cNvSpPr/>
            <p:nvPr/>
          </p:nvSpPr>
          <p:spPr>
            <a:xfrm flipH="1" flipV="1">
              <a:off x="834043" y="4051068"/>
              <a:ext cx="360193" cy="244196"/>
            </a:xfrm>
            <a:prstGeom prst="curvedDownArrow">
              <a:avLst>
                <a:gd name="adj1" fmla="val 45106"/>
                <a:gd name="adj2" fmla="val 73751"/>
                <a:gd name="adj3" fmla="val 25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28" name="グループ化 27"/>
          <p:cNvGrpSpPr/>
          <p:nvPr/>
        </p:nvGrpSpPr>
        <p:grpSpPr>
          <a:xfrm>
            <a:off x="6647417" y="5546191"/>
            <a:ext cx="382361" cy="537911"/>
            <a:chOff x="834043" y="3757353"/>
            <a:chExt cx="382361" cy="537911"/>
          </a:xfrm>
        </p:grpSpPr>
        <p:sp>
          <p:nvSpPr>
            <p:cNvPr id="29" name="下カーブ矢印 28"/>
            <p:cNvSpPr/>
            <p:nvPr/>
          </p:nvSpPr>
          <p:spPr>
            <a:xfrm>
              <a:off x="856211" y="3757353"/>
              <a:ext cx="360193" cy="244196"/>
            </a:xfrm>
            <a:prstGeom prst="curvedDownArrow">
              <a:avLst>
                <a:gd name="adj1" fmla="val 45106"/>
                <a:gd name="adj2" fmla="val 73751"/>
                <a:gd name="adj3" fmla="val 25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下カーブ矢印 29"/>
            <p:cNvSpPr/>
            <p:nvPr/>
          </p:nvSpPr>
          <p:spPr>
            <a:xfrm flipH="1" flipV="1">
              <a:off x="834043" y="4051068"/>
              <a:ext cx="360193" cy="244196"/>
            </a:xfrm>
            <a:prstGeom prst="curvedDownArrow">
              <a:avLst>
                <a:gd name="adj1" fmla="val 45106"/>
                <a:gd name="adj2" fmla="val 73751"/>
                <a:gd name="adj3" fmla="val 25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cxnSp>
        <p:nvCxnSpPr>
          <p:cNvPr id="32" name="直線矢印コネクタ 31"/>
          <p:cNvCxnSpPr>
            <a:stCxn id="15" idx="2"/>
            <a:endCxn id="36" idx="0"/>
          </p:cNvCxnSpPr>
          <p:nvPr/>
        </p:nvCxnSpPr>
        <p:spPr>
          <a:xfrm flipH="1">
            <a:off x="3320102" y="4267024"/>
            <a:ext cx="8884" cy="7443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a:stCxn id="20" idx="2"/>
            <a:endCxn id="39" idx="0"/>
          </p:cNvCxnSpPr>
          <p:nvPr/>
        </p:nvCxnSpPr>
        <p:spPr>
          <a:xfrm flipH="1">
            <a:off x="4869039" y="4286420"/>
            <a:ext cx="8885" cy="71113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a:stCxn id="23" idx="2"/>
            <a:endCxn id="40" idx="0"/>
          </p:cNvCxnSpPr>
          <p:nvPr/>
        </p:nvCxnSpPr>
        <p:spPr>
          <a:xfrm flipH="1">
            <a:off x="6343162" y="4305816"/>
            <a:ext cx="573" cy="6695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フローチャート: 書類 34"/>
          <p:cNvSpPr/>
          <p:nvPr/>
        </p:nvSpPr>
        <p:spPr>
          <a:xfrm>
            <a:off x="2414005" y="4806963"/>
            <a:ext cx="633452" cy="401601"/>
          </a:xfrm>
          <a:prstGeom prst="flowChartDocument">
            <a:avLst/>
          </a:prstGeom>
          <a:solidFill>
            <a:srgbClr val="FF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3231" tIns="33231" rIns="33231" bIns="33231" numCol="1" spcCol="0" rtlCol="0" fromWordArt="0" anchor="t" anchorCtr="0" forceAA="0" compatLnSpc="1">
            <a:prstTxWarp prst="textNoShape">
              <a:avLst/>
            </a:prstTxWarp>
            <a:noAutofit/>
          </a:bodyPr>
          <a:lstStyle/>
          <a:p>
            <a:pPr algn="ctr"/>
            <a:r>
              <a:rPr lang="ja-JP" altLang="en-US" sz="1015" u="sng" dirty="0">
                <a:solidFill>
                  <a:schemeClr val="bg2">
                    <a:lumMod val="10000"/>
                  </a:schemeClr>
                </a:solidFill>
                <a:latin typeface="Meiryo UI" panose="020B0604030504040204" pitchFamily="50" charset="-128"/>
                <a:ea typeface="Meiryo UI" panose="020B0604030504040204" pitchFamily="50" charset="-128"/>
              </a:rPr>
              <a:t>請求書</a:t>
            </a:r>
            <a:endParaRPr lang="en-US" altLang="ja-JP" sz="1015" u="sng" dirty="0">
              <a:solidFill>
                <a:schemeClr val="bg2">
                  <a:lumMod val="10000"/>
                </a:schemeClr>
              </a:solidFill>
              <a:latin typeface="Meiryo UI" panose="020B0604030504040204" pitchFamily="50" charset="-128"/>
              <a:ea typeface="Meiryo UI" panose="020B0604030504040204" pitchFamily="50" charset="-128"/>
            </a:endParaRPr>
          </a:p>
        </p:txBody>
      </p:sp>
      <p:sp>
        <p:nvSpPr>
          <p:cNvPr id="36" name="フローチャート: 書類 35"/>
          <p:cNvSpPr/>
          <p:nvPr/>
        </p:nvSpPr>
        <p:spPr>
          <a:xfrm>
            <a:off x="2909461" y="5011409"/>
            <a:ext cx="821281" cy="666025"/>
          </a:xfrm>
          <a:prstGeom prst="flowChartDocumen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3231" tIns="33231" rIns="33231" bIns="33231" numCol="1" spcCol="0" rtlCol="0" fromWordArt="0" anchor="t" anchorCtr="0" forceAA="0" compatLnSpc="1">
            <a:prstTxWarp prst="textNoShape">
              <a:avLst/>
            </a:prstTxWarp>
            <a:noAutofit/>
          </a:bodyPr>
          <a:lstStyle/>
          <a:p>
            <a:pPr algn="ctr"/>
            <a:r>
              <a:rPr lang="ja-JP" altLang="en-US" sz="1200" u="sng" dirty="0" smtClean="0">
                <a:solidFill>
                  <a:schemeClr val="bg2">
                    <a:lumMod val="10000"/>
                  </a:schemeClr>
                </a:solidFill>
                <a:latin typeface="Meiryo UI" panose="020B0604030504040204" pitchFamily="50" charset="-128"/>
                <a:ea typeface="Meiryo UI" panose="020B0604030504040204" pitchFamily="50" charset="-128"/>
              </a:rPr>
              <a:t>月次実績</a:t>
            </a:r>
            <a:endParaRPr lang="en-US" altLang="ja-JP" sz="1200" u="sng" dirty="0" smtClean="0">
              <a:solidFill>
                <a:schemeClr val="bg2">
                  <a:lumMod val="10000"/>
                </a:schemeClr>
              </a:solidFill>
              <a:latin typeface="Meiryo UI" panose="020B0604030504040204" pitchFamily="50" charset="-128"/>
              <a:ea typeface="Meiryo UI" panose="020B0604030504040204" pitchFamily="50" charset="-128"/>
            </a:endParaRPr>
          </a:p>
          <a:p>
            <a:pPr algn="ctr"/>
            <a:r>
              <a:rPr lang="ja-JP" altLang="en-US" sz="1200" u="sng" dirty="0" smtClean="0">
                <a:solidFill>
                  <a:schemeClr val="bg2">
                    <a:lumMod val="10000"/>
                  </a:schemeClr>
                </a:solidFill>
                <a:latin typeface="Meiryo UI" panose="020B0604030504040204" pitchFamily="50" charset="-128"/>
                <a:ea typeface="Meiryo UI" panose="020B0604030504040204" pitchFamily="50" charset="-128"/>
              </a:rPr>
              <a:t>レポート</a:t>
            </a:r>
            <a:endParaRPr lang="en-US" altLang="ja-JP" sz="1200" u="sng" dirty="0">
              <a:solidFill>
                <a:schemeClr val="bg2">
                  <a:lumMod val="10000"/>
                </a:schemeClr>
              </a:solidFill>
              <a:latin typeface="Meiryo UI" panose="020B0604030504040204" pitchFamily="50" charset="-128"/>
              <a:ea typeface="Meiryo UI" panose="020B0604030504040204" pitchFamily="50" charset="-128"/>
            </a:endParaRPr>
          </a:p>
        </p:txBody>
      </p:sp>
      <p:sp>
        <p:nvSpPr>
          <p:cNvPr id="37" name="フローチャート: 書類 36"/>
          <p:cNvSpPr/>
          <p:nvPr/>
        </p:nvSpPr>
        <p:spPr>
          <a:xfrm>
            <a:off x="4062696" y="4801422"/>
            <a:ext cx="633452" cy="401601"/>
          </a:xfrm>
          <a:prstGeom prst="flowChartDocument">
            <a:avLst/>
          </a:prstGeom>
          <a:solidFill>
            <a:srgbClr val="FF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3231" tIns="33231" rIns="33231" bIns="33231" numCol="1" spcCol="0" rtlCol="0" fromWordArt="0" anchor="t" anchorCtr="0" forceAA="0" compatLnSpc="1">
            <a:prstTxWarp prst="textNoShape">
              <a:avLst/>
            </a:prstTxWarp>
            <a:noAutofit/>
          </a:bodyPr>
          <a:lstStyle/>
          <a:p>
            <a:pPr algn="ctr"/>
            <a:r>
              <a:rPr lang="ja-JP" altLang="en-US" sz="1015" u="sng" dirty="0">
                <a:solidFill>
                  <a:schemeClr val="bg2">
                    <a:lumMod val="10000"/>
                  </a:schemeClr>
                </a:solidFill>
                <a:latin typeface="Meiryo UI" panose="020B0604030504040204" pitchFamily="50" charset="-128"/>
                <a:ea typeface="Meiryo UI" panose="020B0604030504040204" pitchFamily="50" charset="-128"/>
              </a:rPr>
              <a:t>請求書</a:t>
            </a:r>
            <a:endParaRPr lang="en-US" altLang="ja-JP" sz="1015" u="sng" dirty="0">
              <a:solidFill>
                <a:schemeClr val="bg2">
                  <a:lumMod val="10000"/>
                </a:schemeClr>
              </a:solidFill>
              <a:latin typeface="Meiryo UI" panose="020B0604030504040204" pitchFamily="50" charset="-128"/>
              <a:ea typeface="Meiryo UI" panose="020B0604030504040204" pitchFamily="50" charset="-128"/>
            </a:endParaRPr>
          </a:p>
        </p:txBody>
      </p:sp>
      <p:sp>
        <p:nvSpPr>
          <p:cNvPr id="38" name="フローチャート: 書類 37"/>
          <p:cNvSpPr/>
          <p:nvPr/>
        </p:nvSpPr>
        <p:spPr>
          <a:xfrm>
            <a:off x="5578383" y="4779254"/>
            <a:ext cx="633452" cy="401601"/>
          </a:xfrm>
          <a:prstGeom prst="flowChartDocument">
            <a:avLst/>
          </a:prstGeom>
          <a:solidFill>
            <a:srgbClr val="FF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3231" tIns="33231" rIns="33231" bIns="33231" numCol="1" spcCol="0" rtlCol="0" fromWordArt="0" anchor="t" anchorCtr="0" forceAA="0" compatLnSpc="1">
            <a:prstTxWarp prst="textNoShape">
              <a:avLst/>
            </a:prstTxWarp>
            <a:noAutofit/>
          </a:bodyPr>
          <a:lstStyle/>
          <a:p>
            <a:pPr algn="ctr"/>
            <a:r>
              <a:rPr lang="ja-JP" altLang="en-US" sz="1015" u="sng" dirty="0">
                <a:solidFill>
                  <a:schemeClr val="bg2">
                    <a:lumMod val="10000"/>
                  </a:schemeClr>
                </a:solidFill>
                <a:latin typeface="Meiryo UI" panose="020B0604030504040204" pitchFamily="50" charset="-128"/>
                <a:ea typeface="Meiryo UI" panose="020B0604030504040204" pitchFamily="50" charset="-128"/>
              </a:rPr>
              <a:t>請求書</a:t>
            </a:r>
            <a:endParaRPr lang="en-US" altLang="ja-JP" sz="1015" u="sng" dirty="0">
              <a:solidFill>
                <a:schemeClr val="bg2">
                  <a:lumMod val="10000"/>
                </a:schemeClr>
              </a:solidFill>
              <a:latin typeface="Meiryo UI" panose="020B0604030504040204" pitchFamily="50" charset="-128"/>
              <a:ea typeface="Meiryo UI" panose="020B0604030504040204" pitchFamily="50" charset="-128"/>
            </a:endParaRPr>
          </a:p>
        </p:txBody>
      </p:sp>
      <p:sp>
        <p:nvSpPr>
          <p:cNvPr id="39" name="フローチャート: 書類 38"/>
          <p:cNvSpPr/>
          <p:nvPr/>
        </p:nvSpPr>
        <p:spPr>
          <a:xfrm>
            <a:off x="4458398" y="4997556"/>
            <a:ext cx="821281" cy="666025"/>
          </a:xfrm>
          <a:prstGeom prst="flowChartDocumen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3231" tIns="33231" rIns="33231" bIns="33231" numCol="1" spcCol="0" rtlCol="0" fromWordArt="0" anchor="t" anchorCtr="0" forceAA="0" compatLnSpc="1">
            <a:prstTxWarp prst="textNoShape">
              <a:avLst/>
            </a:prstTxWarp>
            <a:noAutofit/>
          </a:bodyPr>
          <a:lstStyle/>
          <a:p>
            <a:pPr algn="ctr"/>
            <a:r>
              <a:rPr lang="ja-JP" altLang="en-US" sz="1200" u="sng" dirty="0" smtClean="0">
                <a:solidFill>
                  <a:schemeClr val="bg2">
                    <a:lumMod val="10000"/>
                  </a:schemeClr>
                </a:solidFill>
                <a:latin typeface="Meiryo UI" panose="020B0604030504040204" pitchFamily="50" charset="-128"/>
                <a:ea typeface="Meiryo UI" panose="020B0604030504040204" pitchFamily="50" charset="-128"/>
              </a:rPr>
              <a:t>月次実績</a:t>
            </a:r>
            <a:endParaRPr lang="en-US" altLang="ja-JP" sz="1200" u="sng" dirty="0" smtClean="0">
              <a:solidFill>
                <a:schemeClr val="bg2">
                  <a:lumMod val="10000"/>
                </a:schemeClr>
              </a:solidFill>
              <a:latin typeface="Meiryo UI" panose="020B0604030504040204" pitchFamily="50" charset="-128"/>
              <a:ea typeface="Meiryo UI" panose="020B0604030504040204" pitchFamily="50" charset="-128"/>
            </a:endParaRPr>
          </a:p>
          <a:p>
            <a:pPr algn="ctr"/>
            <a:r>
              <a:rPr lang="ja-JP" altLang="en-US" sz="1200" u="sng" dirty="0" smtClean="0">
                <a:solidFill>
                  <a:schemeClr val="bg2">
                    <a:lumMod val="10000"/>
                  </a:schemeClr>
                </a:solidFill>
                <a:latin typeface="Meiryo UI" panose="020B0604030504040204" pitchFamily="50" charset="-128"/>
                <a:ea typeface="Meiryo UI" panose="020B0604030504040204" pitchFamily="50" charset="-128"/>
              </a:rPr>
              <a:t>レポート</a:t>
            </a:r>
            <a:endParaRPr lang="en-US" altLang="ja-JP" sz="1200" u="sng" dirty="0">
              <a:solidFill>
                <a:schemeClr val="bg2">
                  <a:lumMod val="10000"/>
                </a:schemeClr>
              </a:solidFill>
              <a:latin typeface="Meiryo UI" panose="020B0604030504040204" pitchFamily="50" charset="-128"/>
              <a:ea typeface="Meiryo UI" panose="020B0604030504040204" pitchFamily="50" charset="-128"/>
            </a:endParaRPr>
          </a:p>
        </p:txBody>
      </p:sp>
      <p:sp>
        <p:nvSpPr>
          <p:cNvPr id="40" name="フローチャート: 書類 39"/>
          <p:cNvSpPr/>
          <p:nvPr/>
        </p:nvSpPr>
        <p:spPr>
          <a:xfrm>
            <a:off x="5932521" y="4975389"/>
            <a:ext cx="821281" cy="666025"/>
          </a:xfrm>
          <a:prstGeom prst="flowChartDocumen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3231" tIns="33231" rIns="33231" bIns="33231" numCol="1" spcCol="0" rtlCol="0" fromWordArt="0" anchor="t" anchorCtr="0" forceAA="0" compatLnSpc="1">
            <a:prstTxWarp prst="textNoShape">
              <a:avLst/>
            </a:prstTxWarp>
            <a:noAutofit/>
          </a:bodyPr>
          <a:lstStyle/>
          <a:p>
            <a:pPr algn="ctr"/>
            <a:r>
              <a:rPr lang="ja-JP" altLang="en-US" sz="1200" u="sng" dirty="0" smtClean="0">
                <a:solidFill>
                  <a:schemeClr val="bg2">
                    <a:lumMod val="10000"/>
                  </a:schemeClr>
                </a:solidFill>
                <a:latin typeface="Meiryo UI" panose="020B0604030504040204" pitchFamily="50" charset="-128"/>
                <a:ea typeface="Meiryo UI" panose="020B0604030504040204" pitchFamily="50" charset="-128"/>
              </a:rPr>
              <a:t>月次実績</a:t>
            </a:r>
            <a:endParaRPr lang="en-US" altLang="ja-JP" sz="1200" u="sng" dirty="0" smtClean="0">
              <a:solidFill>
                <a:schemeClr val="bg2">
                  <a:lumMod val="10000"/>
                </a:schemeClr>
              </a:solidFill>
              <a:latin typeface="Meiryo UI" panose="020B0604030504040204" pitchFamily="50" charset="-128"/>
              <a:ea typeface="Meiryo UI" panose="020B0604030504040204" pitchFamily="50" charset="-128"/>
            </a:endParaRPr>
          </a:p>
          <a:p>
            <a:pPr algn="ctr"/>
            <a:r>
              <a:rPr lang="ja-JP" altLang="en-US" sz="1200" u="sng" dirty="0" smtClean="0">
                <a:solidFill>
                  <a:schemeClr val="bg2">
                    <a:lumMod val="10000"/>
                  </a:schemeClr>
                </a:solidFill>
                <a:latin typeface="Meiryo UI" panose="020B0604030504040204" pitchFamily="50" charset="-128"/>
                <a:ea typeface="Meiryo UI" panose="020B0604030504040204" pitchFamily="50" charset="-128"/>
              </a:rPr>
              <a:t>レポート</a:t>
            </a:r>
            <a:endParaRPr lang="en-US" altLang="ja-JP" sz="1200" u="sng" dirty="0">
              <a:solidFill>
                <a:schemeClr val="bg2">
                  <a:lumMod val="10000"/>
                </a:schemeClr>
              </a:solidFill>
              <a:latin typeface="Meiryo UI" panose="020B0604030504040204" pitchFamily="50" charset="-128"/>
              <a:ea typeface="Meiryo UI" panose="020B0604030504040204" pitchFamily="50" charset="-128"/>
            </a:endParaRPr>
          </a:p>
        </p:txBody>
      </p:sp>
      <p:sp>
        <p:nvSpPr>
          <p:cNvPr id="41" name="テキスト ボックス 40">
            <a:extLst>
              <a:ext uri="{FF2B5EF4-FFF2-40B4-BE49-F238E27FC236}">
                <a16:creationId xmlns:a16="http://schemas.microsoft.com/office/drawing/2014/main" id="{E91058C2-FF73-1443-A98E-F7966D81C596}"/>
              </a:ext>
            </a:extLst>
          </p:cNvPr>
          <p:cNvSpPr txBox="1"/>
          <p:nvPr/>
        </p:nvSpPr>
        <p:spPr>
          <a:xfrm>
            <a:off x="2900555" y="4340486"/>
            <a:ext cx="466794" cy="261610"/>
          </a:xfrm>
          <a:prstGeom prst="rect">
            <a:avLst/>
          </a:prstGeom>
          <a:noFill/>
        </p:spPr>
        <p:txBody>
          <a:bodyPr wrap="none" rtlCol="0">
            <a:spAutoFit/>
          </a:bodyPr>
          <a:lstStyle/>
          <a:p>
            <a:r>
              <a:rPr kumimoji="1" lang="ja-JP" altLang="en-US" sz="1100" dirty="0" smtClean="0"/>
              <a:t>請求</a:t>
            </a:r>
            <a:endParaRPr kumimoji="1" lang="ja-JP" altLang="en-US" sz="1100" dirty="0"/>
          </a:p>
        </p:txBody>
      </p:sp>
      <p:sp>
        <p:nvSpPr>
          <p:cNvPr id="42" name="テキスト ボックス 41">
            <a:extLst>
              <a:ext uri="{FF2B5EF4-FFF2-40B4-BE49-F238E27FC236}">
                <a16:creationId xmlns:a16="http://schemas.microsoft.com/office/drawing/2014/main" id="{E91058C2-FF73-1443-A98E-F7966D81C596}"/>
              </a:ext>
            </a:extLst>
          </p:cNvPr>
          <p:cNvSpPr txBox="1"/>
          <p:nvPr/>
        </p:nvSpPr>
        <p:spPr>
          <a:xfrm>
            <a:off x="4047711" y="5634862"/>
            <a:ext cx="1696383" cy="430887"/>
          </a:xfrm>
          <a:prstGeom prst="rect">
            <a:avLst/>
          </a:prstGeom>
          <a:noFill/>
        </p:spPr>
        <p:txBody>
          <a:bodyPr wrap="square" rtlCol="0">
            <a:spAutoFit/>
          </a:bodyPr>
          <a:lstStyle/>
          <a:p>
            <a:r>
              <a:rPr kumimoji="1" lang="ja-JP" altLang="en-US" sz="1100" b="1" dirty="0" smtClean="0"/>
              <a:t>確認</a:t>
            </a:r>
            <a:endParaRPr kumimoji="1" lang="en-US" altLang="ja-JP" sz="1100" b="1" dirty="0" smtClean="0"/>
          </a:p>
          <a:p>
            <a:r>
              <a:rPr kumimoji="1" lang="ja-JP" altLang="en-US" sz="1100" b="1" dirty="0" smtClean="0"/>
              <a:t>＆サービス利用最適化</a:t>
            </a:r>
            <a:endParaRPr kumimoji="1" lang="ja-JP" altLang="en-US" sz="1100" b="1" dirty="0"/>
          </a:p>
        </p:txBody>
      </p:sp>
      <p:sp>
        <p:nvSpPr>
          <p:cNvPr id="43" name="テキスト ボックス 42"/>
          <p:cNvSpPr txBox="1"/>
          <p:nvPr/>
        </p:nvSpPr>
        <p:spPr>
          <a:xfrm>
            <a:off x="110267" y="838958"/>
            <a:ext cx="8789782" cy="1169551"/>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実際のクラウド利用量に基づき、算出・請求された料金について毎月支払いを行う。 </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・中間事</a:t>
            </a:r>
            <a:r>
              <a:rPr lang="ja-JP" altLang="en-US" sz="1400" dirty="0">
                <a:latin typeface="Meiryo UI" panose="020B0604030504040204" pitchFamily="50" charset="-128"/>
                <a:ea typeface="Meiryo UI" panose="020B0604030504040204" pitchFamily="50" charset="-128"/>
              </a:rPr>
              <a:t>業者は為替レート適用方針を事前に</a:t>
            </a:r>
            <a:r>
              <a:rPr lang="ja-JP" altLang="en-US" sz="1400" dirty="0" smtClean="0">
                <a:latin typeface="Meiryo UI" panose="020B0604030504040204" pitchFamily="50" charset="-128"/>
                <a:ea typeface="Meiryo UI" panose="020B0604030504040204" pitchFamily="50" charset="-128"/>
              </a:rPr>
              <a:t>明示　</a:t>
            </a:r>
            <a:r>
              <a:rPr lang="en-US" altLang="ja-JP"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例：月末</a:t>
            </a:r>
            <a:r>
              <a:rPr lang="en-US" altLang="ja-JP" sz="1400" dirty="0">
                <a:latin typeface="Meiryo UI" panose="020B0604030504040204" pitchFamily="50" charset="-128"/>
                <a:ea typeface="Meiryo UI" panose="020B0604030504040204" pitchFamily="50" charset="-128"/>
              </a:rPr>
              <a:t>3</a:t>
            </a:r>
            <a:r>
              <a:rPr lang="ja-JP" altLang="en-US" sz="1400" dirty="0">
                <a:latin typeface="Meiryo UI" panose="020B0604030504040204" pitchFamily="50" charset="-128"/>
                <a:ea typeface="Meiryo UI" panose="020B0604030504040204" pitchFamily="50" charset="-128"/>
              </a:rPr>
              <a:t>営業日前みずほ公示仲値</a:t>
            </a:r>
            <a:r>
              <a:rPr lang="en-US" altLang="ja-JP" sz="1400" dirty="0" smtClean="0">
                <a:latin typeface="Meiryo UI" panose="020B0604030504040204" pitchFamily="50" charset="-128"/>
                <a:ea typeface="Meiryo UI" panose="020B0604030504040204" pitchFamily="50" charset="-128"/>
              </a:rPr>
              <a:t>)</a:t>
            </a:r>
          </a:p>
          <a:p>
            <a:r>
              <a:rPr lang="ja-JP" altLang="en-US" sz="1400" dirty="0">
                <a:latin typeface="Meiryo UI" panose="020B0604030504040204" pitchFamily="50" charset="-128"/>
                <a:ea typeface="Meiryo UI" panose="020B0604030504040204" pitchFamily="50" charset="-128"/>
              </a:rPr>
              <a:t>・毎月、その時点の為替レートで円建額を算出</a:t>
            </a:r>
            <a:r>
              <a:rPr lang="ja-JP" altLang="en-US" sz="1400" dirty="0" smtClean="0">
                <a:latin typeface="Meiryo UI" panose="020B0604030504040204" pitchFamily="50" charset="-128"/>
                <a:ea typeface="Meiryo UI" panose="020B0604030504040204" pitchFamily="50" charset="-128"/>
              </a:rPr>
              <a:t>し総務省へ請求</a:t>
            </a:r>
            <a:endParaRPr lang="en-US" altLang="ja-JP" sz="1400" dirty="0" smtClean="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・総務省による一括</a:t>
            </a:r>
            <a:r>
              <a:rPr lang="ja-JP" altLang="en-US" sz="1400" dirty="0" smtClean="0">
                <a:latin typeface="Meiryo UI" panose="020B0604030504040204" pitchFamily="50" charset="-128"/>
                <a:ea typeface="Meiryo UI" panose="020B0604030504040204" pitchFamily="50" charset="-128"/>
              </a:rPr>
              <a:t>支払を実施</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・従量課金のため、予算超過リスクに留意し、利用量把握機能等を活用した予算実績管理の適切な実施が求められる。</a:t>
            </a:r>
            <a:endParaRPr lang="en-US" altLang="ja-JP" sz="1400" dirty="0" smtClean="0">
              <a:latin typeface="Meiryo UI" panose="020B0604030504040204" pitchFamily="50" charset="-128"/>
              <a:ea typeface="Meiryo UI" panose="020B0604030504040204" pitchFamily="50" charset="-128"/>
            </a:endParaRPr>
          </a:p>
        </p:txBody>
      </p:sp>
      <p:sp>
        <p:nvSpPr>
          <p:cNvPr id="44" name="正方形/長方形 43">
            <a:extLst>
              <a:ext uri="{FF2B5EF4-FFF2-40B4-BE49-F238E27FC236}">
                <a16:creationId xmlns:a16="http://schemas.microsoft.com/office/drawing/2014/main" id="{0D9BC3C5-30DC-4296-A3CC-54533E4D392B}"/>
              </a:ext>
            </a:extLst>
          </p:cNvPr>
          <p:cNvSpPr/>
          <p:nvPr/>
        </p:nvSpPr>
        <p:spPr>
          <a:xfrm>
            <a:off x="715203" y="2226644"/>
            <a:ext cx="972282" cy="2360814"/>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350" b="1" dirty="0" smtClean="0">
                <a:solidFill>
                  <a:schemeClr val="bg1"/>
                </a:solidFill>
                <a:latin typeface="Meiryo UI" panose="020B0604030504040204" pitchFamily="50" charset="-128"/>
                <a:ea typeface="Meiryo UI" panose="020B0604030504040204" pitchFamily="50" charset="-128"/>
              </a:rPr>
              <a:t>中間</a:t>
            </a:r>
            <a:endParaRPr lang="en-US" altLang="ja-JP" sz="1350" b="1" dirty="0" smtClean="0">
              <a:solidFill>
                <a:schemeClr val="bg1"/>
              </a:solidFill>
              <a:latin typeface="Meiryo UI" panose="020B0604030504040204" pitchFamily="50" charset="-128"/>
              <a:ea typeface="Meiryo UI" panose="020B0604030504040204" pitchFamily="50" charset="-128"/>
            </a:endParaRPr>
          </a:p>
          <a:p>
            <a:pPr algn="ctr"/>
            <a:r>
              <a:rPr lang="ja-JP" altLang="en-US" sz="1350" b="1" dirty="0" smtClean="0">
                <a:solidFill>
                  <a:schemeClr val="bg1"/>
                </a:solidFill>
                <a:latin typeface="Meiryo UI" panose="020B0604030504040204" pitchFamily="50" charset="-128"/>
                <a:ea typeface="Meiryo UI" panose="020B0604030504040204" pitchFamily="50" charset="-128"/>
              </a:rPr>
              <a:t>事業者</a:t>
            </a:r>
            <a:endParaRPr lang="en-US" altLang="ja-JP" sz="1350" b="1" dirty="0">
              <a:solidFill>
                <a:schemeClr val="bg1"/>
              </a:solidFill>
              <a:latin typeface="Meiryo UI" panose="020B0604030504040204" pitchFamily="50" charset="-128"/>
              <a:ea typeface="Meiryo UI" panose="020B0604030504040204" pitchFamily="50" charset="-128"/>
            </a:endParaRPr>
          </a:p>
        </p:txBody>
      </p:sp>
      <p:sp>
        <p:nvSpPr>
          <p:cNvPr id="45" name="正方形/長方形 44">
            <a:extLst>
              <a:ext uri="{FF2B5EF4-FFF2-40B4-BE49-F238E27FC236}">
                <a16:creationId xmlns:a16="http://schemas.microsoft.com/office/drawing/2014/main" id="{0D9BC3C5-30DC-4296-A3CC-54533E4D392B}"/>
              </a:ext>
            </a:extLst>
          </p:cNvPr>
          <p:cNvSpPr/>
          <p:nvPr/>
        </p:nvSpPr>
        <p:spPr>
          <a:xfrm>
            <a:off x="717973" y="4615168"/>
            <a:ext cx="972282" cy="2083723"/>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350" b="1" dirty="0" smtClean="0">
                <a:solidFill>
                  <a:schemeClr val="bg1"/>
                </a:solidFill>
                <a:latin typeface="Meiryo UI" panose="020B0604030504040204" pitchFamily="50" charset="-128"/>
                <a:ea typeface="Meiryo UI" panose="020B0604030504040204" pitchFamily="50" charset="-128"/>
              </a:rPr>
              <a:t>PF</a:t>
            </a:r>
          </a:p>
          <a:p>
            <a:pPr algn="ctr"/>
            <a:r>
              <a:rPr lang="en-US" altLang="ja-JP" sz="1350" b="1" dirty="0" smtClean="0">
                <a:solidFill>
                  <a:schemeClr val="bg1"/>
                </a:solidFill>
                <a:latin typeface="Meiryo UI" panose="020B0604030504040204" pitchFamily="50" charset="-128"/>
                <a:ea typeface="Meiryo UI" panose="020B0604030504040204" pitchFamily="50" charset="-128"/>
              </a:rPr>
              <a:t>PMO</a:t>
            </a:r>
          </a:p>
          <a:p>
            <a:pPr algn="ctr"/>
            <a:r>
              <a:rPr lang="en-US" altLang="ja-JP" sz="1350" b="1" dirty="0" smtClean="0">
                <a:solidFill>
                  <a:schemeClr val="bg1"/>
                </a:solidFill>
                <a:latin typeface="Meiryo UI" panose="020B0604030504040204" pitchFamily="50" charset="-128"/>
                <a:ea typeface="Meiryo UI" panose="020B0604030504040204" pitchFamily="50" charset="-128"/>
              </a:rPr>
              <a:t>PJMO</a:t>
            </a:r>
            <a:endParaRPr lang="en-US" altLang="ja-JP" sz="1350" b="1" dirty="0">
              <a:solidFill>
                <a:schemeClr val="bg1"/>
              </a:solidFill>
              <a:latin typeface="Meiryo UI" panose="020B0604030504040204" pitchFamily="50" charset="-128"/>
              <a:ea typeface="Meiryo UI" panose="020B0604030504040204" pitchFamily="50" charset="-128"/>
            </a:endParaRPr>
          </a:p>
        </p:txBody>
      </p:sp>
      <p:sp>
        <p:nvSpPr>
          <p:cNvPr id="46" name="テキスト ボックス 45">
            <a:extLst>
              <a:ext uri="{FF2B5EF4-FFF2-40B4-BE49-F238E27FC236}">
                <a16:creationId xmlns:a16="http://schemas.microsoft.com/office/drawing/2014/main" id="{5B47600F-A09D-2540-B3E7-5867661DB6B2}"/>
              </a:ext>
            </a:extLst>
          </p:cNvPr>
          <p:cNvSpPr txBox="1"/>
          <p:nvPr/>
        </p:nvSpPr>
        <p:spPr>
          <a:xfrm>
            <a:off x="4244605" y="2381312"/>
            <a:ext cx="739305" cy="338554"/>
          </a:xfrm>
          <a:prstGeom prst="rect">
            <a:avLst/>
          </a:prstGeom>
          <a:noFill/>
        </p:spPr>
        <p:txBody>
          <a:bodyPr wrap="none" rtlCol="0">
            <a:spAutoFit/>
          </a:bodyPr>
          <a:lstStyle/>
          <a:p>
            <a:r>
              <a:rPr kumimoji="1" lang="en-US" altLang="ja-JP" sz="1600" b="1" dirty="0" smtClean="0">
                <a:latin typeface="Meiryo UI" panose="020B0604030504040204" pitchFamily="50" charset="-128"/>
                <a:ea typeface="Meiryo UI" panose="020B0604030504040204" pitchFamily="50" charset="-128"/>
              </a:rPr>
              <a:t>y</a:t>
            </a:r>
            <a:r>
              <a:rPr kumimoji="1" lang="ja-JP" altLang="en-US" sz="1600" b="1" dirty="0" smtClean="0">
                <a:latin typeface="Meiryo UI" panose="020B0604030504040204" pitchFamily="50" charset="-128"/>
                <a:ea typeface="Meiryo UI" panose="020B0604030504040204" pitchFamily="50" charset="-128"/>
              </a:rPr>
              <a:t>月分</a:t>
            </a:r>
            <a:endParaRPr kumimoji="1" lang="ja-JP" altLang="en-US" sz="1600" b="1" dirty="0">
              <a:latin typeface="Meiryo UI" panose="020B0604030504040204" pitchFamily="50" charset="-128"/>
              <a:ea typeface="Meiryo UI" panose="020B0604030504040204" pitchFamily="50" charset="-128"/>
            </a:endParaRPr>
          </a:p>
        </p:txBody>
      </p:sp>
      <p:sp>
        <p:nvSpPr>
          <p:cNvPr id="47" name="テキスト ボックス 46">
            <a:extLst>
              <a:ext uri="{FF2B5EF4-FFF2-40B4-BE49-F238E27FC236}">
                <a16:creationId xmlns:a16="http://schemas.microsoft.com/office/drawing/2014/main" id="{5B47600F-A09D-2540-B3E7-5867661DB6B2}"/>
              </a:ext>
            </a:extLst>
          </p:cNvPr>
          <p:cNvSpPr txBox="1"/>
          <p:nvPr/>
        </p:nvSpPr>
        <p:spPr>
          <a:xfrm>
            <a:off x="5643914" y="2384083"/>
            <a:ext cx="732893" cy="338554"/>
          </a:xfrm>
          <a:prstGeom prst="rect">
            <a:avLst/>
          </a:prstGeom>
          <a:noFill/>
        </p:spPr>
        <p:txBody>
          <a:bodyPr wrap="none" rtlCol="0">
            <a:spAutoFit/>
          </a:bodyPr>
          <a:lstStyle/>
          <a:p>
            <a:r>
              <a:rPr kumimoji="1" lang="en-US" altLang="ja-JP" sz="1600" b="1" dirty="0" smtClean="0">
                <a:latin typeface="Meiryo UI" panose="020B0604030504040204" pitchFamily="50" charset="-128"/>
                <a:ea typeface="Meiryo UI" panose="020B0604030504040204" pitchFamily="50" charset="-128"/>
              </a:rPr>
              <a:t>z</a:t>
            </a:r>
            <a:r>
              <a:rPr kumimoji="1" lang="ja-JP" altLang="en-US" sz="1600" b="1" dirty="0" smtClean="0">
                <a:latin typeface="Meiryo UI" panose="020B0604030504040204" pitchFamily="50" charset="-128"/>
                <a:ea typeface="Meiryo UI" panose="020B0604030504040204" pitchFamily="50" charset="-128"/>
              </a:rPr>
              <a:t>月分</a:t>
            </a:r>
            <a:endParaRPr kumimoji="1" lang="ja-JP" altLang="en-US" sz="1600" b="1" dirty="0">
              <a:latin typeface="Meiryo UI" panose="020B0604030504040204" pitchFamily="50" charset="-128"/>
              <a:ea typeface="Meiryo UI" panose="020B0604030504040204" pitchFamily="50" charset="-128"/>
            </a:endParaRPr>
          </a:p>
        </p:txBody>
      </p:sp>
      <p:sp>
        <p:nvSpPr>
          <p:cNvPr id="48" name="テキスト ボックス 47">
            <a:extLst>
              <a:ext uri="{FF2B5EF4-FFF2-40B4-BE49-F238E27FC236}">
                <a16:creationId xmlns:a16="http://schemas.microsoft.com/office/drawing/2014/main" id="{E91058C2-FF73-1443-A98E-F7966D81C596}"/>
              </a:ext>
            </a:extLst>
          </p:cNvPr>
          <p:cNvSpPr txBox="1"/>
          <p:nvPr/>
        </p:nvSpPr>
        <p:spPr>
          <a:xfrm>
            <a:off x="6984875" y="5645945"/>
            <a:ext cx="1696383" cy="430887"/>
          </a:xfrm>
          <a:prstGeom prst="rect">
            <a:avLst/>
          </a:prstGeom>
          <a:noFill/>
        </p:spPr>
        <p:txBody>
          <a:bodyPr wrap="square" rtlCol="0">
            <a:spAutoFit/>
          </a:bodyPr>
          <a:lstStyle/>
          <a:p>
            <a:r>
              <a:rPr kumimoji="1" lang="ja-JP" altLang="en-US" sz="1100" b="1" dirty="0" smtClean="0"/>
              <a:t>確認</a:t>
            </a:r>
            <a:endParaRPr kumimoji="1" lang="en-US" altLang="ja-JP" sz="1100" b="1" dirty="0" smtClean="0"/>
          </a:p>
          <a:p>
            <a:r>
              <a:rPr kumimoji="1" lang="ja-JP" altLang="en-US" sz="1100" b="1" dirty="0" smtClean="0"/>
              <a:t>＆サービス利用最適化</a:t>
            </a:r>
            <a:endParaRPr kumimoji="1" lang="ja-JP" altLang="en-US" sz="1100" b="1" dirty="0"/>
          </a:p>
        </p:txBody>
      </p:sp>
      <p:sp>
        <p:nvSpPr>
          <p:cNvPr id="49" name="テキスト ボックス 48">
            <a:extLst>
              <a:ext uri="{FF2B5EF4-FFF2-40B4-BE49-F238E27FC236}">
                <a16:creationId xmlns:a16="http://schemas.microsoft.com/office/drawing/2014/main" id="{E91058C2-FF73-1443-A98E-F7966D81C596}"/>
              </a:ext>
            </a:extLst>
          </p:cNvPr>
          <p:cNvSpPr txBox="1"/>
          <p:nvPr/>
        </p:nvSpPr>
        <p:spPr>
          <a:xfrm>
            <a:off x="4457806" y="4343257"/>
            <a:ext cx="466794" cy="261610"/>
          </a:xfrm>
          <a:prstGeom prst="rect">
            <a:avLst/>
          </a:prstGeom>
          <a:noFill/>
        </p:spPr>
        <p:txBody>
          <a:bodyPr wrap="none" rtlCol="0">
            <a:spAutoFit/>
          </a:bodyPr>
          <a:lstStyle/>
          <a:p>
            <a:r>
              <a:rPr kumimoji="1" lang="ja-JP" altLang="en-US" sz="1100" dirty="0" smtClean="0"/>
              <a:t>請求</a:t>
            </a:r>
            <a:endParaRPr kumimoji="1" lang="ja-JP" altLang="en-US" sz="1100" dirty="0"/>
          </a:p>
        </p:txBody>
      </p:sp>
      <p:sp>
        <p:nvSpPr>
          <p:cNvPr id="50" name="テキスト ボックス 49">
            <a:extLst>
              <a:ext uri="{FF2B5EF4-FFF2-40B4-BE49-F238E27FC236}">
                <a16:creationId xmlns:a16="http://schemas.microsoft.com/office/drawing/2014/main" id="{E91058C2-FF73-1443-A98E-F7966D81C596}"/>
              </a:ext>
            </a:extLst>
          </p:cNvPr>
          <p:cNvSpPr txBox="1"/>
          <p:nvPr/>
        </p:nvSpPr>
        <p:spPr>
          <a:xfrm>
            <a:off x="5848803" y="4354340"/>
            <a:ext cx="466794" cy="261610"/>
          </a:xfrm>
          <a:prstGeom prst="rect">
            <a:avLst/>
          </a:prstGeom>
          <a:noFill/>
        </p:spPr>
        <p:txBody>
          <a:bodyPr wrap="none" rtlCol="0">
            <a:spAutoFit/>
          </a:bodyPr>
          <a:lstStyle/>
          <a:p>
            <a:r>
              <a:rPr kumimoji="1" lang="ja-JP" altLang="en-US" sz="1100" dirty="0" smtClean="0"/>
              <a:t>請求</a:t>
            </a:r>
            <a:endParaRPr kumimoji="1" lang="ja-JP" altLang="en-US" sz="1100" dirty="0"/>
          </a:p>
        </p:txBody>
      </p:sp>
      <p:sp>
        <p:nvSpPr>
          <p:cNvPr id="51" name="角丸四角形 50"/>
          <p:cNvSpPr/>
          <p:nvPr/>
        </p:nvSpPr>
        <p:spPr>
          <a:xfrm>
            <a:off x="2101603" y="2785246"/>
            <a:ext cx="1440000" cy="360000"/>
          </a:xfrm>
          <a:prstGeom prst="roundRect">
            <a:avLst>
              <a:gd name="adj"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lvl="0" algn="ctr">
              <a:defRPr/>
            </a:pPr>
            <a:r>
              <a:rPr lang="en-US" altLang="ja-JP" sz="1100" dirty="0">
                <a:latin typeface="Meiryo UI" panose="020B0604030504040204" pitchFamily="50" charset="-128"/>
                <a:ea typeface="Meiryo UI" panose="020B0604030504040204" pitchFamily="50" charset="-128"/>
              </a:rPr>
              <a:t>USD/JPY=</a:t>
            </a:r>
            <a:r>
              <a:rPr lang="en-US" altLang="ja-JP" sz="1600" b="1" dirty="0">
                <a:latin typeface="Meiryo UI" panose="020B0604030504040204" pitchFamily="50" charset="-128"/>
                <a:ea typeface="Meiryo UI" panose="020B0604030504040204" pitchFamily="50" charset="-128"/>
              </a:rPr>
              <a:t>100</a:t>
            </a:r>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52" name="角丸四角形 51"/>
          <p:cNvSpPr/>
          <p:nvPr/>
        </p:nvSpPr>
        <p:spPr>
          <a:xfrm>
            <a:off x="3718222" y="2785246"/>
            <a:ext cx="1440000" cy="360000"/>
          </a:xfrm>
          <a:prstGeom prst="roundRect">
            <a:avLst>
              <a:gd name="adj"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lvl="0" algn="ctr">
              <a:defRPr/>
            </a:pPr>
            <a:r>
              <a:rPr lang="en-US" altLang="ja-JP" sz="1100" dirty="0" smtClean="0">
                <a:latin typeface="Meiryo UI" panose="020B0604030504040204" pitchFamily="50" charset="-128"/>
                <a:ea typeface="Meiryo UI" panose="020B0604030504040204" pitchFamily="50" charset="-128"/>
              </a:rPr>
              <a:t>USD/JPY=</a:t>
            </a:r>
            <a:r>
              <a:rPr lang="en-US" altLang="ja-JP" sz="1600" b="1" dirty="0" smtClean="0">
                <a:latin typeface="Meiryo UI" panose="020B0604030504040204" pitchFamily="50" charset="-128"/>
                <a:ea typeface="Meiryo UI" panose="020B0604030504040204" pitchFamily="50" charset="-128"/>
              </a:rPr>
              <a:t>110</a:t>
            </a:r>
            <a:endPar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53" name="角丸四角形 52"/>
          <p:cNvSpPr/>
          <p:nvPr/>
        </p:nvSpPr>
        <p:spPr>
          <a:xfrm>
            <a:off x="5329789" y="2785246"/>
            <a:ext cx="1440000" cy="360000"/>
          </a:xfrm>
          <a:prstGeom prst="roundRect">
            <a:avLst>
              <a:gd name="adj"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lvl="0" algn="ctr">
              <a:defRPr/>
            </a:pPr>
            <a:r>
              <a:rPr lang="en-US" altLang="ja-JP" sz="1100" dirty="0" smtClean="0">
                <a:latin typeface="Meiryo UI" panose="020B0604030504040204" pitchFamily="50" charset="-128"/>
                <a:ea typeface="Meiryo UI" panose="020B0604030504040204" pitchFamily="50" charset="-128"/>
              </a:rPr>
              <a:t>USD/JPY=</a:t>
            </a:r>
            <a:r>
              <a:rPr lang="en-US" altLang="ja-JP" sz="1600" b="1" dirty="0" smtClean="0">
                <a:latin typeface="Meiryo UI" panose="020B0604030504040204" pitchFamily="50" charset="-128"/>
                <a:ea typeface="Meiryo UI" panose="020B0604030504040204" pitchFamily="50" charset="-128"/>
              </a:rPr>
              <a:t>90</a:t>
            </a:r>
            <a:endPar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54" name="テキスト ボックス 18"/>
          <p:cNvSpPr txBox="1"/>
          <p:nvPr/>
        </p:nvSpPr>
        <p:spPr>
          <a:xfrm>
            <a:off x="95126" y="462714"/>
            <a:ext cx="8920636" cy="307777"/>
          </a:xfrm>
          <a:prstGeom prst="rect">
            <a:avLst/>
          </a:prstGeom>
          <a:noFill/>
          <a:ln>
            <a:solidFill>
              <a:sysClr val="windowText" lastClr="000000"/>
            </a:solidFill>
          </a:ln>
        </p:spPr>
        <p:txBody>
          <a:bodyPr wrap="square" rtlCol="0" anchor="t" anchorCtr="0">
            <a:spAutoFit/>
          </a:bodyPr>
          <a:lstStyle/>
          <a:p>
            <a:pPr marL="88900" marR="0" lvl="0" indent="-88900" defTabSz="914400" eaLnBrk="1" fontAlgn="auto" latinLnBrk="0" hangingPunct="1">
              <a:lnSpc>
                <a:spcPct val="100000"/>
              </a:lnSpc>
              <a:spcBef>
                <a:spcPts val="0"/>
              </a:spcBef>
              <a:spcAft>
                <a:spcPts val="600"/>
              </a:spcAft>
              <a:buClrTx/>
              <a:buSzTx/>
              <a:buFontTx/>
              <a:buNone/>
              <a:tabLst/>
              <a:defRPr/>
            </a:pP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検討事項</a:t>
            </a:r>
            <a:r>
              <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従量課金での事前に示すべき請求・支払の考え方を検討</a:t>
            </a:r>
            <a:endParaRPr kumimoji="1" lang="en-US" altLang="ja-JP" sz="14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483948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正方形/長方形 28"/>
          <p:cNvSpPr/>
          <p:nvPr/>
        </p:nvSpPr>
        <p:spPr>
          <a:xfrm>
            <a:off x="0" y="724949"/>
            <a:ext cx="9144000"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 name="正方形/長方形 27"/>
          <p:cNvSpPr/>
          <p:nvPr/>
        </p:nvSpPr>
        <p:spPr>
          <a:xfrm>
            <a:off x="81215" y="1126263"/>
            <a:ext cx="9000000" cy="5140722"/>
          </a:xfrm>
          <a:prstGeom prst="rect">
            <a:avLst/>
          </a:prstGeom>
          <a:solidFill>
            <a:schemeClr val="bg1"/>
          </a:solidFill>
          <a:ln w="19050" cap="flat" cmpd="sng" algn="ctr">
            <a:solidFill>
              <a:sysClr val="windowText" lastClr="0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33654" y="1641308"/>
            <a:ext cx="3708000" cy="908010"/>
          </a:xfrm>
          <a:prstGeom prst="rect">
            <a:avLst/>
          </a:prstGeom>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政府</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機関等の</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情報セキュリティ対策のための</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統一基準</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（サイバーセキュリティ戦略本部）</a:t>
            </a:r>
          </a:p>
        </p:txBody>
      </p:sp>
      <p:sp>
        <p:nvSpPr>
          <p:cNvPr id="5" name="正方形/長方形 4"/>
          <p:cNvSpPr/>
          <p:nvPr/>
        </p:nvSpPr>
        <p:spPr>
          <a:xfrm>
            <a:off x="4425588" y="1638439"/>
            <a:ext cx="4464000" cy="396000"/>
          </a:xfrm>
          <a:prstGeom prst="rect">
            <a:avLst/>
          </a:prstGeom>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政府機関等</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の</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対策基</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準策定のためのガイドライン</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（内閣官房 内閣サイバーセキュリティセンター）</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4425588" y="2153318"/>
            <a:ext cx="4464000" cy="396000"/>
          </a:xfrm>
          <a:prstGeom prst="rect">
            <a:avLst/>
          </a:prstGeom>
          <a:solidFill>
            <a:schemeClr val="accent1">
              <a:lumMod val="20000"/>
              <a:lumOff val="8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総務省情報</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セキュリティポリシー</a:t>
            </a: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総務省情報セキュリティ委員会決定</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165230" y="1485970"/>
            <a:ext cx="8820000" cy="2556348"/>
          </a:xfrm>
          <a:prstGeom prst="rect">
            <a:avLst/>
          </a:prstGeom>
          <a:noFill/>
          <a:ln w="1905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621744" y="4259284"/>
            <a:ext cx="8352000" cy="16200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正方形/長方形 9"/>
          <p:cNvSpPr/>
          <p:nvPr/>
        </p:nvSpPr>
        <p:spPr>
          <a:xfrm>
            <a:off x="4209179" y="4668085"/>
            <a:ext cx="4644000" cy="288000"/>
          </a:xfrm>
          <a:prstGeom prst="rect">
            <a:avLst/>
          </a:prstGeom>
          <a:solidFill>
            <a:schemeClr val="accent1">
              <a:lumMod val="20000"/>
              <a:lumOff val="80000"/>
            </a:schemeClr>
          </a:solidFill>
          <a:ln/>
        </p:spPr>
        <p:style>
          <a:lnRef idx="1">
            <a:schemeClr val="dk1"/>
          </a:lnRef>
          <a:fillRef idx="2">
            <a:schemeClr val="dk1"/>
          </a:fillRef>
          <a:effectRef idx="1">
            <a:schemeClr val="dk1"/>
          </a:effectRef>
          <a:fontRef idx="minor">
            <a:schemeClr val="dk1"/>
          </a:fontRef>
        </p:style>
        <p:txBody>
          <a:bodyPr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経済産業省「クラウドサービスの利用のための情報セキュリティマネジメントガイドライン」、「クラウドセキュリティガイドライン活用ガイドブック」（</a:t>
            </a:r>
            <a:r>
              <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H26.3</a:t>
            </a: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p:txBody>
      </p:sp>
      <p:sp>
        <p:nvSpPr>
          <p:cNvPr id="11" name="正方形/長方形 10"/>
          <p:cNvSpPr/>
          <p:nvPr/>
        </p:nvSpPr>
        <p:spPr>
          <a:xfrm>
            <a:off x="4200552" y="4396060"/>
            <a:ext cx="4644000" cy="216000"/>
          </a:xfrm>
          <a:prstGeom prst="rect">
            <a:avLst/>
          </a:prstGeom>
          <a:solidFill>
            <a:schemeClr val="accent1">
              <a:lumMod val="20000"/>
              <a:lumOff val="80000"/>
            </a:schemeClr>
          </a:solidFill>
          <a:ln/>
        </p:spPr>
        <p:style>
          <a:lnRef idx="1">
            <a:schemeClr val="dk1"/>
          </a:lnRef>
          <a:fillRef idx="2">
            <a:schemeClr val="dk1"/>
          </a:fillRef>
          <a:effectRef idx="1">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総務省「クラウドサービス提供における情報セキュリティ対策ガイドライン」（</a:t>
            </a:r>
            <a:r>
              <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H30.7</a:t>
            </a: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p:txBody>
      </p:sp>
      <p:sp>
        <p:nvSpPr>
          <p:cNvPr id="12" name="右矢印 11"/>
          <p:cNvSpPr/>
          <p:nvPr/>
        </p:nvSpPr>
        <p:spPr>
          <a:xfrm rot="5400000">
            <a:off x="6669988" y="1779307"/>
            <a:ext cx="108000" cy="648000"/>
          </a:xfrm>
          <a:prstGeom prst="rightArrow">
            <a:avLst/>
          </a:prstGeom>
          <a:solidFill>
            <a:schemeClr val="bg1"/>
          </a:solidFill>
          <a:ln w="12700">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320260" y="1621967"/>
            <a:ext cx="8555934" cy="2346252"/>
          </a:xfrm>
          <a:prstGeom prst="corner">
            <a:avLst>
              <a:gd name="adj1" fmla="val 58670"/>
              <a:gd name="adj2" fmla="val 159664"/>
            </a:avLst>
          </a:prstGeom>
          <a:noFill/>
          <a:ln>
            <a:solidFill>
              <a:schemeClr val="tx1"/>
            </a:solidFill>
            <a:prstDash val="dash"/>
          </a:ln>
        </p:spPr>
        <p:txBody>
          <a:bodyPr wrap="square" rtlCol="0">
            <a:spAutoFit/>
          </a:bodyPr>
          <a:lstStyle/>
          <a:p>
            <a:pPr marL="92075"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クラウドサービス利用時の遵守事項</a:t>
            </a:r>
            <a: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92075"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外部</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委託</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（統一基準</a:t>
            </a:r>
            <a:r>
              <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4.1.1</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外部委託管理に関する</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事項</a:t>
            </a:r>
            <a:endPar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92075"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クラウドサービスの利用（統一基準</a:t>
            </a:r>
            <a:r>
              <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4.1.4</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クラウドサービスの利用における対策</a:t>
            </a:r>
            <a:endPar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89535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情報</a:t>
            </a: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の取扱いを外部事業者に委ねる際のリスク評価に基づく</a:t>
            </a:r>
            <a:r>
              <a:rPr kumimoji="1" lang="ja-JP" altLang="en-US" sz="9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クラウドサービス利用可否の判断</a:t>
            </a:r>
          </a:p>
          <a:p>
            <a:pPr marL="89535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必要に応じて</a:t>
            </a:r>
            <a:r>
              <a:rPr kumimoji="1" lang="ja-JP" altLang="en-US" sz="9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委託事業の実施場所（クラウド構成機器の所在地等）、準拠法・裁判管轄の指定</a:t>
            </a:r>
            <a:endParaRPr kumimoji="1" lang="en-US" altLang="ja-JP" sz="9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89535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クラウドサービスの中断・終了への対策</a:t>
            </a:r>
            <a:endPar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89535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情報の流通経路全般を見渡した形のセキュリティ</a:t>
            </a: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設計</a:t>
            </a:r>
            <a:endPar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89535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クラウドサービス及び提供事業者の信頼性の確認</a:t>
            </a:r>
          </a:p>
        </p:txBody>
      </p:sp>
      <p:sp>
        <p:nvSpPr>
          <p:cNvPr id="14" name="角丸四角形 13"/>
          <p:cNvSpPr/>
          <p:nvPr/>
        </p:nvSpPr>
        <p:spPr>
          <a:xfrm>
            <a:off x="715728" y="4098750"/>
            <a:ext cx="4398118" cy="252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その他、参考とするクラウドセキュリティに関するガイドライン</a:t>
            </a:r>
          </a:p>
        </p:txBody>
      </p:sp>
      <p:sp>
        <p:nvSpPr>
          <p:cNvPr id="15" name="右矢印 14"/>
          <p:cNvSpPr/>
          <p:nvPr/>
        </p:nvSpPr>
        <p:spPr>
          <a:xfrm>
            <a:off x="4140328" y="1658485"/>
            <a:ext cx="189276" cy="871297"/>
          </a:xfrm>
          <a:prstGeom prst="rightArrow">
            <a:avLst>
              <a:gd name="adj1" fmla="val 50000"/>
              <a:gd name="adj2" fmla="val 69324"/>
            </a:avLst>
          </a:prstGeom>
          <a:solidFill>
            <a:schemeClr val="bg1"/>
          </a:solidFill>
          <a:ln w="12700">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6" name="テキスト ボックス 15"/>
          <p:cNvSpPr txBox="1"/>
          <p:nvPr/>
        </p:nvSpPr>
        <p:spPr>
          <a:xfrm>
            <a:off x="670190" y="4397914"/>
            <a:ext cx="3492000" cy="1404000"/>
          </a:xfrm>
          <a:prstGeom prst="rect">
            <a:avLst/>
          </a:prstGeom>
          <a:solidFill>
            <a:schemeClr val="bg1"/>
          </a:solidFill>
          <a:ln>
            <a:solidFill>
              <a:schemeClr val="tx1"/>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取り組むべき内容</a:t>
            </a:r>
            <a:r>
              <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「重要な情報システム」に対するクラウド基準</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の明確化</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海外先進諸国の動向を踏まえた検討</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クラウドサービス固有の性質を理解し、実質 </a:t>
            </a:r>
            <a:endParaRPr kumimoji="1"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的な統制を行うためのリスク管理策を明確化</a:t>
            </a:r>
            <a:endParaRPr kumimoji="1"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正方形/長方形 16"/>
          <p:cNvSpPr/>
          <p:nvPr/>
        </p:nvSpPr>
        <p:spPr>
          <a:xfrm>
            <a:off x="4209178" y="5021548"/>
            <a:ext cx="4644000" cy="504000"/>
          </a:xfrm>
          <a:prstGeom prst="rect">
            <a:avLst/>
          </a:prstGeom>
          <a:solidFill>
            <a:schemeClr val="accent1">
              <a:lumMod val="20000"/>
              <a:lumOff val="8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公益財団法人 金融情報システムセンター</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「金融機関におけるクラウド利用に関する有識者検討会報告書」（</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H26.11</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「金融機関における</a:t>
            </a:r>
            <a:r>
              <a:rPr kumimoji="1" lang="en-US" altLang="ja-JP" sz="105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FinTech</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に関する有識者検討会報告書」（</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H29.6</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角丸四角形 17"/>
          <p:cNvSpPr/>
          <p:nvPr/>
        </p:nvSpPr>
        <p:spPr>
          <a:xfrm>
            <a:off x="837519" y="5927651"/>
            <a:ext cx="7839755" cy="300285"/>
          </a:xfrm>
          <a:prstGeom prst="roundRect">
            <a:avLst/>
          </a:prstGeom>
          <a:solidFill>
            <a:schemeClr val="tx1"/>
          </a:solidFill>
          <a:ln w="1905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リスク管理項目及び対策基準を明確化し</a:t>
            </a: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、各府省が第二期</a:t>
            </a:r>
            <a:r>
              <a:rPr kumimoji="1" lang="en-US" altLang="ja-JP"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PF</a:t>
            </a: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を安全</a:t>
            </a: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・安心に</a:t>
            </a:r>
            <a:r>
              <a:rPr kumimoji="1" lang="ja-JP" altLang="en-US" sz="14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利用できる基盤を提供</a:t>
            </a:r>
            <a:endPar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曲折矢印 18"/>
          <p:cNvSpPr/>
          <p:nvPr/>
        </p:nvSpPr>
        <p:spPr>
          <a:xfrm flipV="1">
            <a:off x="211075" y="4047877"/>
            <a:ext cx="582556" cy="2235817"/>
          </a:xfrm>
          <a:prstGeom prst="bentArrow">
            <a:avLst>
              <a:gd name="adj1" fmla="val 33635"/>
              <a:gd name="adj2" fmla="val 36665"/>
              <a:gd name="adj3" fmla="val 25000"/>
              <a:gd name="adj4" fmla="val 43750"/>
            </a:avLst>
          </a:prstGeom>
          <a:solidFill>
            <a:schemeClr val="bg1">
              <a:lumMod val="85000"/>
            </a:schemeClr>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20" name="下矢印 19"/>
          <p:cNvSpPr/>
          <p:nvPr/>
        </p:nvSpPr>
        <p:spPr>
          <a:xfrm rot="5400000">
            <a:off x="162786" y="4878069"/>
            <a:ext cx="684000" cy="216000"/>
          </a:xfrm>
          <a:prstGeom prst="downArrow">
            <a:avLst/>
          </a:prstGeom>
          <a:solidFill>
            <a:schemeClr val="accent3">
              <a:lumMod val="40000"/>
              <a:lumOff val="60000"/>
            </a:schemeClr>
          </a:solidFill>
          <a:ln w="19050">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200" b="1" i="0" u="none" strike="noStrike" kern="1200" cap="none" spc="0" normalizeH="0" baseline="0" noProof="0" dirty="0">
              <a:ln>
                <a:noFill/>
              </a:ln>
              <a:solidFill>
                <a:srgbClr val="9BBB59">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正方形/長方形 22"/>
          <p:cNvSpPr/>
          <p:nvPr/>
        </p:nvSpPr>
        <p:spPr>
          <a:xfrm>
            <a:off x="4201022" y="5583626"/>
            <a:ext cx="4644000" cy="216000"/>
          </a:xfrm>
          <a:prstGeom prst="rect">
            <a:avLst/>
          </a:prstGeom>
          <a:solidFill>
            <a:schemeClr val="accent1">
              <a:lumMod val="20000"/>
              <a:lumOff val="80000"/>
            </a:schemeClr>
          </a:solidFill>
          <a:ln/>
        </p:spPr>
        <p:style>
          <a:lnRef idx="1">
            <a:schemeClr val="dk1"/>
          </a:lnRef>
          <a:fillRef idx="2">
            <a:schemeClr val="dk1"/>
          </a:fillRef>
          <a:effectRef idx="1">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「政府情報システムにおけるクラウドサービス利用に係る基本方針」（</a:t>
            </a:r>
            <a:r>
              <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H30.6CIO</a:t>
            </a: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連絡会議）</a:t>
            </a:r>
            <a:endPar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角丸四角形 26"/>
          <p:cNvSpPr/>
          <p:nvPr/>
        </p:nvSpPr>
        <p:spPr>
          <a:xfrm>
            <a:off x="1484603" y="1043520"/>
            <a:ext cx="6174794" cy="273206"/>
          </a:xfrm>
          <a:prstGeom prst="roundRect">
            <a:avLst/>
          </a:prstGeom>
          <a:solidFill>
            <a:schemeClr val="bg1">
              <a:lumMod val="8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第二期</a:t>
            </a:r>
            <a:r>
              <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PF</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におけるクラウドサービス</a:t>
            </a:r>
            <a:r>
              <a:rPr kumimoji="1"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利用時のリスク管理とセキュリティ対策</a:t>
            </a:r>
            <a:endPar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31" name="スライド番号プレースホルダー 5"/>
          <p:cNvSpPr>
            <a:spLocks noGrp="1"/>
          </p:cNvSpPr>
          <p:nvPr>
            <p:ph type="sldNum" sz="quarter" idx="12"/>
          </p:nvPr>
        </p:nvSpPr>
        <p:spPr>
          <a:xfrm>
            <a:off x="7973961" y="6609922"/>
            <a:ext cx="1138064" cy="23745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7581D-D4BA-47D6-9A6C-FC11C54F3A36}" type="slidenum">
              <a:rPr kumimoji="1" lang="en-US" altLang="ja-JP" sz="16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600" b="0" i="0" u="none" strike="noStrike" kern="1200" cap="none" spc="0" normalizeH="0" baseline="0" noProof="0" dirty="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8" name="角丸四角形 7"/>
          <p:cNvSpPr/>
          <p:nvPr/>
        </p:nvSpPr>
        <p:spPr>
          <a:xfrm>
            <a:off x="340174" y="1371170"/>
            <a:ext cx="3708000" cy="216000"/>
          </a:xfrm>
          <a:prstGeom prst="roundRect">
            <a:avLst/>
          </a:prstGeom>
          <a:solidFill>
            <a:schemeClr val="bg1"/>
          </a:solidFill>
          <a:ln w="1905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政府</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機関等に</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おける情報セキュリティ対策方針等</a:t>
            </a:r>
          </a:p>
        </p:txBody>
      </p:sp>
      <p:sp>
        <p:nvSpPr>
          <p:cNvPr id="35" name="タイトル 3"/>
          <p:cNvSpPr txBox="1">
            <a:spLocks/>
          </p:cNvSpPr>
          <p:nvPr/>
        </p:nvSpPr>
        <p:spPr>
          <a:xfrm>
            <a:off x="0" y="26523"/>
            <a:ext cx="9132849" cy="380497"/>
          </a:xfrm>
          <a:prstGeom prst="rect">
            <a:avLst/>
          </a:prstGeom>
        </p:spPr>
        <p:txBody>
          <a:bodyPr vert="horz" lIns="91440" tIns="45720" rIns="91440" bIns="45720" rtlCol="0" anchor="ctr">
            <a:noAutofit/>
          </a:bodyPr>
          <a:lstStyle>
            <a:lvl1pPr algn="ctr" defTabSz="914395" rtl="0" eaLnBrk="1" latinLnBrk="0" hangingPunct="1">
              <a:lnSpc>
                <a:spcPct val="90000"/>
              </a:lnSpc>
              <a:spcBef>
                <a:spcPct val="0"/>
              </a:spcBef>
              <a:buNone/>
              <a:defRPr kumimoji="1" sz="60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ctr" defTabSz="914395" rtl="0" eaLnBrk="1" fontAlgn="auto" latinLnBrk="0" hangingPunct="1">
              <a:lnSpc>
                <a:spcPct val="90000"/>
              </a:lnSpc>
              <a:spcBef>
                <a:spcPct val="0"/>
              </a:spcBef>
              <a:spcAft>
                <a:spcPts val="0"/>
              </a:spcAft>
              <a:buClrTx/>
              <a:buSzTx/>
              <a:buFontTx/>
              <a:buNone/>
              <a:tabLst/>
              <a:defRPr/>
            </a:pPr>
            <a:r>
              <a:rPr kumimoji="1" lang="ja-JP" altLang="en-US" sz="2000" b="1"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クラウドサービスの安全性について</a:t>
            </a:r>
            <a:endParaRPr kumimoji="1" lang="ja-JP" altLang="en-US" sz="200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0" y="336229"/>
            <a:ext cx="91440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政府内の各基準に</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加えて、クラウドに関する各種ガイドラインを</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ベースに、データ等の暗号化、データの所在地、準拠法・裁判管轄は国内に指定するなどのリスク管理項目を整理した。その上で、クラウドサービス事業者と</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中間事業者それぞれの役割分担に照らして責務や安全性の水準を「クラウドサービスの条件」及び「請負者のサービス提供条件」とに分割し調達</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仕様書で</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求めた。</a:t>
            </a:r>
          </a:p>
        </p:txBody>
      </p:sp>
      <p:sp>
        <p:nvSpPr>
          <p:cNvPr id="30" name="テキスト ボックス 18"/>
          <p:cNvSpPr txBox="1"/>
          <p:nvPr/>
        </p:nvSpPr>
        <p:spPr>
          <a:xfrm>
            <a:off x="72483" y="6340579"/>
            <a:ext cx="8430322" cy="461665"/>
          </a:xfrm>
          <a:prstGeom prst="rect">
            <a:avLst/>
          </a:prstGeom>
          <a:noFill/>
          <a:ln>
            <a:noFill/>
          </a:ln>
        </p:spPr>
        <p:txBody>
          <a:bodyPr wrap="square" rtlCol="0" anchor="t" anchorCtr="0">
            <a:spAutoFit/>
          </a:bodyPr>
          <a:lstStyle/>
          <a:p>
            <a:pPr marL="177800" marR="0" lvl="0" indent="-177800" algn="l" defTabSz="914400" rtl="0" eaLnBrk="1" fontAlgn="auto" latinLnBrk="0" hangingPunct="1">
              <a:lnSpc>
                <a:spcPct val="100000"/>
              </a:lnSpc>
              <a:spcBef>
                <a:spcPts val="0"/>
              </a:spcBef>
              <a:spcAft>
                <a:spcPts val="600"/>
              </a:spcAft>
              <a:buClrTx/>
              <a:buSzTx/>
              <a:buFontTx/>
              <a:buNone/>
              <a:tabLst/>
              <a:defRPr/>
            </a:pPr>
            <a:r>
              <a:rPr kumimoji="1" lang="en-US" altLang="ja-JP" sz="12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当該</a:t>
            </a:r>
            <a:r>
              <a:rPr kumimoji="1"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調達と並行して安全性評価の枠組み（政府情報システムのためのセキュリティ評価制度：</a:t>
            </a:r>
            <a:r>
              <a:rPr kumimoji="1" lang="en-US" altLang="ja-JP"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ISMAP</a:t>
            </a:r>
            <a:r>
              <a:rPr kumimoji="1"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）の検討が進み、今年度中に制度利用が開始する予定であるため、今後は</a:t>
            </a:r>
            <a:r>
              <a:rPr kumimoji="1" lang="en-US" altLang="ja-JP"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ISMAP</a:t>
            </a:r>
            <a:r>
              <a:rPr kumimoji="1" lang="ja-JP" altLang="en-US" sz="12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も取り入れつつ改善していく予定である。</a:t>
            </a:r>
            <a:endParaRPr kumimoji="1" lang="ja-JP" altLang="en-US" sz="1200" b="0" i="0" u="none" strike="noStrike" kern="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816298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7391"/>
            <a:ext cx="9143999" cy="516712"/>
          </a:xfrm>
          <a:prstGeom prst="rect">
            <a:avLst/>
          </a:prstGeom>
          <a:noFill/>
        </p:spPr>
        <p:txBody>
          <a:bodyPr wrap="square" rtlCol="0">
            <a:noAutofit/>
          </a:bodyPr>
          <a:lstStyle/>
          <a:p>
            <a:pPr algn="ctr">
              <a:lnSpc>
                <a:spcPct val="120000"/>
              </a:lnSpc>
            </a:pPr>
            <a:r>
              <a:rPr lang="ja-JP" altLang="en-US" sz="2000" b="1" u="sng" dirty="0" smtClean="0">
                <a:latin typeface="Meiryo UI" panose="020B0604030504040204" pitchFamily="50" charset="-128"/>
                <a:ea typeface="Meiryo UI" panose="020B0604030504040204" pitchFamily="50" charset="-128"/>
              </a:rPr>
              <a:t>まとめ</a:t>
            </a:r>
            <a:endParaRPr lang="ja-JP" altLang="en-US" sz="2000" b="1" u="sng" dirty="0">
              <a:latin typeface="Meiryo UI" panose="020B0604030504040204" pitchFamily="50" charset="-128"/>
              <a:ea typeface="Meiryo UI" panose="020B0604030504040204" pitchFamily="50" charset="-128"/>
            </a:endParaRPr>
          </a:p>
        </p:txBody>
      </p:sp>
      <p:sp>
        <p:nvSpPr>
          <p:cNvPr id="14" name="正方形/長方形 13"/>
          <p:cNvSpPr/>
          <p:nvPr/>
        </p:nvSpPr>
        <p:spPr>
          <a:xfrm>
            <a:off x="120577" y="556835"/>
            <a:ext cx="8851870" cy="5932984"/>
          </a:xfrm>
          <a:prstGeom prst="rect">
            <a:avLst/>
          </a:prstGeom>
          <a:noFill/>
        </p:spPr>
        <p:txBody>
          <a:bodyPr wrap="square" lIns="72000" rIns="72000" rtlCol="0">
            <a:noAutofit/>
          </a:bodyPr>
          <a:lstStyle/>
          <a:p>
            <a:pPr>
              <a:lnSpc>
                <a:spcPct val="120000"/>
              </a:lnSpc>
            </a:pPr>
            <a:r>
              <a:rPr lang="ja-JP" altLang="en-US" dirty="0" smtClean="0">
                <a:latin typeface="Meiryo UI" panose="020B0604030504040204" pitchFamily="50" charset="-128"/>
                <a:ea typeface="Meiryo UI" panose="020B0604030504040204" pitchFamily="50" charset="-128"/>
              </a:rPr>
              <a:t>　今般</a:t>
            </a:r>
            <a:r>
              <a:rPr lang="ja-JP" altLang="en-US" dirty="0">
                <a:latin typeface="Meiryo UI" panose="020B0604030504040204" pitchFamily="50" charset="-128"/>
                <a:ea typeface="Meiryo UI" panose="020B0604030504040204" pitchFamily="50" charset="-128"/>
              </a:rPr>
              <a:t>は、令和２年度から政府共通</a:t>
            </a:r>
            <a:r>
              <a:rPr lang="en-US" altLang="ja-JP" dirty="0">
                <a:latin typeface="Meiryo UI" panose="020B0604030504040204" pitchFamily="50" charset="-128"/>
                <a:ea typeface="Meiryo UI" panose="020B0604030504040204" pitchFamily="50" charset="-128"/>
              </a:rPr>
              <a:t>PF</a:t>
            </a:r>
            <a:r>
              <a:rPr lang="ja-JP" altLang="en-US" dirty="0">
                <a:latin typeface="Meiryo UI" panose="020B0604030504040204" pitchFamily="50" charset="-128"/>
                <a:ea typeface="Meiryo UI" panose="020B0604030504040204" pitchFamily="50" charset="-128"/>
              </a:rPr>
              <a:t>を構築するために必要となるクラウドサービスの調達をするために検討したものであり、検討や調整の期間が限定されていたため、</a:t>
            </a:r>
            <a:r>
              <a:rPr lang="ja-JP" altLang="en-US" u="sng" dirty="0">
                <a:latin typeface="Meiryo UI" panose="020B0604030504040204" pitchFamily="50" charset="-128"/>
                <a:ea typeface="Meiryo UI" panose="020B0604030504040204" pitchFamily="50" charset="-128"/>
              </a:rPr>
              <a:t>基本的には、これまでの国の会計制度の運用を前提として</a:t>
            </a:r>
            <a:r>
              <a:rPr lang="ja-JP" altLang="en-US" u="sng" dirty="0" smtClean="0">
                <a:latin typeface="Meiryo UI" panose="020B0604030504040204" pitchFamily="50" charset="-128"/>
                <a:ea typeface="Meiryo UI" panose="020B0604030504040204" pitchFamily="50" charset="-128"/>
              </a:rPr>
              <a:t>検討</a:t>
            </a:r>
            <a:r>
              <a:rPr lang="ja-JP" altLang="en-US" dirty="0" smtClean="0">
                <a:latin typeface="Meiryo UI" panose="020B0604030504040204" pitchFamily="50" charset="-128"/>
                <a:ea typeface="Meiryo UI" panose="020B0604030504040204" pitchFamily="50" charset="-128"/>
              </a:rPr>
              <a:t>。</a:t>
            </a:r>
            <a:endParaRPr lang="en-US" altLang="ja-JP" dirty="0" smtClean="0">
              <a:latin typeface="Meiryo UI" panose="020B0604030504040204" pitchFamily="50" charset="-128"/>
              <a:ea typeface="Meiryo UI" panose="020B0604030504040204" pitchFamily="50" charset="-128"/>
            </a:endParaRPr>
          </a:p>
          <a:p>
            <a:pPr>
              <a:lnSpc>
                <a:spcPct val="120000"/>
              </a:lnSpc>
            </a:pPr>
            <a:endParaRPr lang="en-US" altLang="ja-JP" sz="1600" dirty="0">
              <a:latin typeface="Meiryo UI" panose="020B0604030504040204" pitchFamily="50" charset="-128"/>
              <a:ea typeface="Meiryo UI" panose="020B0604030504040204" pitchFamily="50" charset="-128"/>
            </a:endParaRPr>
          </a:p>
          <a:p>
            <a:pPr>
              <a:lnSpc>
                <a:spcPct val="120000"/>
              </a:lnSpc>
            </a:pPr>
            <a:r>
              <a:rPr lang="en-US" altLang="ja-JP"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令和２年度の調達とその契約の特徴（成果）</a:t>
            </a:r>
            <a:r>
              <a:rPr lang="en-US" altLang="ja-JP" sz="1600" dirty="0" smtClean="0">
                <a:latin typeface="Meiryo UI" panose="020B0604030504040204" pitchFamily="50" charset="-128"/>
                <a:ea typeface="Meiryo UI" panose="020B0604030504040204" pitchFamily="50" charset="-128"/>
              </a:rPr>
              <a:t>】</a:t>
            </a:r>
          </a:p>
          <a:p>
            <a:pPr>
              <a:lnSpc>
                <a:spcPct val="120000"/>
              </a:lnSpc>
            </a:pPr>
            <a:r>
              <a:rPr lang="ja-JP" altLang="en-US" sz="1600" dirty="0">
                <a:latin typeface="Meiryo UI" panose="020B0604030504040204" pitchFamily="50" charset="-128"/>
                <a:ea typeface="Meiryo UI" panose="020B0604030504040204" pitchFamily="50" charset="-128"/>
              </a:rPr>
              <a:t>・クラウドサービスの分離調達による透明性の確保</a:t>
            </a:r>
          </a:p>
          <a:p>
            <a:pPr>
              <a:lnSpc>
                <a:spcPct val="120000"/>
              </a:lnSpc>
            </a:pPr>
            <a:r>
              <a:rPr lang="ja-JP" altLang="en-US" sz="1600" dirty="0">
                <a:latin typeface="Meiryo UI" panose="020B0604030504040204" pitchFamily="50" charset="-128"/>
                <a:ea typeface="Meiryo UI" panose="020B0604030504040204" pitchFamily="50" charset="-128"/>
              </a:rPr>
              <a:t>・従量課金による実績払い（単価契約）</a:t>
            </a:r>
          </a:p>
          <a:p>
            <a:pPr>
              <a:lnSpc>
                <a:spcPct val="120000"/>
              </a:lnSpc>
            </a:pPr>
            <a:r>
              <a:rPr lang="ja-JP" altLang="en-US" sz="1600" dirty="0">
                <a:latin typeface="Meiryo UI" panose="020B0604030504040204" pitchFamily="50" charset="-128"/>
                <a:ea typeface="Meiryo UI" panose="020B0604030504040204" pitchFamily="50" charset="-128"/>
              </a:rPr>
              <a:t>・サービスの種類を限定しない契約</a:t>
            </a:r>
            <a:endParaRPr lang="en-US" altLang="ja-JP" sz="1600" dirty="0">
              <a:latin typeface="Meiryo UI" panose="020B0604030504040204" pitchFamily="50" charset="-128"/>
              <a:ea typeface="Meiryo UI" panose="020B0604030504040204" pitchFamily="50" charset="-128"/>
            </a:endParaRPr>
          </a:p>
          <a:p>
            <a:pPr>
              <a:lnSpc>
                <a:spcPct val="120000"/>
              </a:lnSpc>
            </a:pPr>
            <a:r>
              <a:rPr lang="ja-JP" altLang="en-US"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中間事業者</a:t>
            </a:r>
            <a:r>
              <a:rPr lang="ja-JP" altLang="en-US" sz="1600" dirty="0" smtClean="0">
                <a:latin typeface="Meiryo UI" panose="020B0604030504040204" pitchFamily="50" charset="-128"/>
                <a:ea typeface="Meiryo UI" panose="020B0604030504040204" pitchFamily="50" charset="-128"/>
              </a:rPr>
              <a:t>とクラウドサービス事業者の</a:t>
            </a:r>
            <a:r>
              <a:rPr lang="ja-JP" altLang="en-US" sz="1600" dirty="0">
                <a:latin typeface="Meiryo UI" panose="020B0604030504040204" pitchFamily="50" charset="-128"/>
                <a:ea typeface="Meiryo UI" panose="020B0604030504040204" pitchFamily="50" charset="-128"/>
              </a:rPr>
              <a:t>要件を明確に分離</a:t>
            </a:r>
            <a:r>
              <a:rPr lang="ja-JP" altLang="en-US" sz="1600" dirty="0" smtClean="0">
                <a:latin typeface="Meiryo UI" panose="020B0604030504040204" pitchFamily="50" charset="-128"/>
                <a:ea typeface="Meiryo UI" panose="020B0604030504040204" pitchFamily="50" charset="-128"/>
              </a:rPr>
              <a:t>し、安全性</a:t>
            </a:r>
            <a:r>
              <a:rPr lang="ja-JP" altLang="en-US" sz="1600" dirty="0">
                <a:latin typeface="Meiryo UI" panose="020B0604030504040204" pitchFamily="50" charset="-128"/>
                <a:ea typeface="Meiryo UI" panose="020B0604030504040204" pitchFamily="50" charset="-128"/>
              </a:rPr>
              <a:t>を担保</a:t>
            </a:r>
          </a:p>
          <a:p>
            <a:pPr marL="176213" indent="-176213">
              <a:lnSpc>
                <a:spcPct val="120000"/>
              </a:lnSpc>
            </a:pP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一方</a:t>
            </a:r>
            <a:r>
              <a:rPr lang="ja-JP" altLang="en-US" sz="1600" dirty="0">
                <a:latin typeface="Meiryo UI" panose="020B0604030504040204" pitchFamily="50" charset="-128"/>
                <a:ea typeface="Meiryo UI" panose="020B0604030504040204" pitchFamily="50" charset="-128"/>
              </a:rPr>
              <a:t>で</a:t>
            </a:r>
            <a:r>
              <a:rPr lang="ja-JP" altLang="en-US" sz="1600" dirty="0" smtClean="0">
                <a:latin typeface="Meiryo UI" panose="020B0604030504040204" pitchFamily="50" charset="-128"/>
                <a:ea typeface="Meiryo UI" panose="020B0604030504040204" pitchFamily="50" charset="-128"/>
              </a:rPr>
              <a:t>、利用にあたっては事業者まかせにせず、予算実績管理、</a:t>
            </a:r>
            <a:r>
              <a:rPr lang="ja-JP" altLang="en-US" sz="1600" dirty="0">
                <a:latin typeface="Meiryo UI" panose="020B0604030504040204" pitchFamily="50" charset="-128"/>
                <a:ea typeface="Meiryo UI" panose="020B0604030504040204" pitchFamily="50" charset="-128"/>
              </a:rPr>
              <a:t>安全性上問題あるサービスは利用しない等の管理スキル向上、ノウハウの蓄積が求められる</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nSpc>
                <a:spcPct val="120000"/>
              </a:lnSpc>
            </a:pPr>
            <a:endParaRPr lang="ja-JP" altLang="en-US" dirty="0">
              <a:latin typeface="Meiryo UI" panose="020B0604030504040204" pitchFamily="50" charset="-128"/>
              <a:ea typeface="Meiryo UI" panose="020B0604030504040204" pitchFamily="50" charset="-128"/>
            </a:endParaRPr>
          </a:p>
          <a:p>
            <a:pPr>
              <a:lnSpc>
                <a:spcPct val="120000"/>
              </a:lnSpc>
            </a:pPr>
            <a:r>
              <a:rPr lang="ja-JP" altLang="en-US" dirty="0" smtClean="0">
                <a:latin typeface="Meiryo UI" panose="020B0604030504040204" pitchFamily="50" charset="-128"/>
                <a:ea typeface="Meiryo UI" panose="020B0604030504040204" pitchFamily="50" charset="-128"/>
              </a:rPr>
              <a:t>　プロジェクトチームとしては、</a:t>
            </a:r>
            <a:r>
              <a:rPr lang="ja-JP" altLang="en-US" u="sng" dirty="0" smtClean="0">
                <a:latin typeface="Meiryo UI" panose="020B0604030504040204" pitchFamily="50" charset="-128"/>
                <a:ea typeface="Meiryo UI" panose="020B0604030504040204" pitchFamily="50" charset="-128"/>
              </a:rPr>
              <a:t>今回</a:t>
            </a:r>
            <a:r>
              <a:rPr lang="ja-JP" altLang="en-US" u="sng" dirty="0">
                <a:latin typeface="Meiryo UI" panose="020B0604030504040204" pitchFamily="50" charset="-128"/>
                <a:ea typeface="Meiryo UI" panose="020B0604030504040204" pitchFamily="50" charset="-128"/>
              </a:rPr>
              <a:t>の</a:t>
            </a:r>
            <a:r>
              <a:rPr lang="ja-JP" altLang="en-US" u="sng" dirty="0" smtClean="0">
                <a:latin typeface="Meiryo UI" panose="020B0604030504040204" pitchFamily="50" charset="-128"/>
                <a:ea typeface="Meiryo UI" panose="020B0604030504040204" pitchFamily="50" charset="-128"/>
              </a:rPr>
              <a:t>調達の経験を</a:t>
            </a:r>
            <a:r>
              <a:rPr lang="ja-JP" altLang="en-US" u="sng" dirty="0">
                <a:latin typeface="Meiryo UI" panose="020B0604030504040204" pitchFamily="50" charset="-128"/>
                <a:ea typeface="Meiryo UI" panose="020B0604030504040204" pitchFamily="50" charset="-128"/>
              </a:rPr>
              <a:t>参考に検討を継続</a:t>
            </a:r>
            <a:r>
              <a:rPr lang="ja-JP" altLang="en-US" dirty="0">
                <a:latin typeface="Meiryo UI" panose="020B0604030504040204" pitchFamily="50" charset="-128"/>
                <a:ea typeface="Meiryo UI" panose="020B0604030504040204" pitchFamily="50" charset="-128"/>
              </a:rPr>
              <a:t>して</a:t>
            </a:r>
            <a:r>
              <a:rPr lang="ja-JP" altLang="en-US" dirty="0" smtClean="0">
                <a:latin typeface="Meiryo UI" panose="020B0604030504040204" pitchFamily="50" charset="-128"/>
                <a:ea typeface="Meiryo UI" panose="020B0604030504040204" pitchFamily="50" charset="-128"/>
              </a:rPr>
              <a:t>いくこととしている。</a:t>
            </a:r>
            <a:endParaRPr lang="en-US" altLang="ja-JP" dirty="0" smtClean="0">
              <a:latin typeface="Meiryo UI" panose="020B0604030504040204" pitchFamily="50" charset="-128"/>
              <a:ea typeface="Meiryo UI" panose="020B0604030504040204" pitchFamily="50" charset="-128"/>
            </a:endParaRPr>
          </a:p>
          <a:p>
            <a:pPr>
              <a:lnSpc>
                <a:spcPct val="120000"/>
              </a:lnSpc>
            </a:pPr>
            <a:endParaRPr lang="en-US" altLang="ja-JP" sz="1600" dirty="0" smtClean="0">
              <a:latin typeface="Meiryo UI" panose="020B0604030504040204" pitchFamily="50" charset="-128"/>
              <a:ea typeface="Meiryo UI" panose="020B0604030504040204" pitchFamily="50" charset="-128"/>
            </a:endParaRPr>
          </a:p>
          <a:p>
            <a:pPr>
              <a:lnSpc>
                <a:spcPct val="120000"/>
              </a:lnSpc>
            </a:pPr>
            <a:r>
              <a:rPr lang="en-US" altLang="ja-JP"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今後の主な検討事項</a:t>
            </a:r>
            <a:r>
              <a:rPr lang="en-US" altLang="ja-JP" sz="1600" dirty="0">
                <a:latin typeface="Meiryo UI" panose="020B0604030504040204" pitchFamily="50" charset="-128"/>
                <a:ea typeface="Meiryo UI" panose="020B0604030504040204" pitchFamily="50" charset="-128"/>
              </a:rPr>
              <a:t>】</a:t>
            </a:r>
          </a:p>
          <a:p>
            <a:pPr>
              <a:lnSpc>
                <a:spcPct val="120000"/>
              </a:lnSpc>
            </a:pPr>
            <a:r>
              <a:rPr lang="ja-JP" altLang="en-US" sz="1600" dirty="0">
                <a:latin typeface="Meiryo UI" panose="020B0604030504040204" pitchFamily="50" charset="-128"/>
                <a:ea typeface="Meiryo UI" panose="020B0604030504040204" pitchFamily="50" charset="-128"/>
              </a:rPr>
              <a:t>・単価契約の適正化（１サイクル実施の気付きをフィードバック）</a:t>
            </a:r>
          </a:p>
          <a:p>
            <a:pPr>
              <a:lnSpc>
                <a:spcPct val="120000"/>
              </a:lnSpc>
            </a:pPr>
            <a:r>
              <a:rPr lang="ja-JP" altLang="en-US" sz="1600" dirty="0">
                <a:latin typeface="Meiryo UI" panose="020B0604030504040204" pitchFamily="50" charset="-128"/>
                <a:ea typeface="Meiryo UI" panose="020B0604030504040204" pitchFamily="50" charset="-128"/>
              </a:rPr>
              <a:t>・契約方式の継続検討（包括契約の締結の可否、直接契約・間接契約の</a:t>
            </a:r>
            <a:r>
              <a:rPr lang="ja-JP" altLang="en-US" sz="1600" dirty="0" smtClean="0">
                <a:latin typeface="Meiryo UI" panose="020B0604030504040204" pitchFamily="50" charset="-128"/>
                <a:ea typeface="Meiryo UI" panose="020B0604030504040204" pitchFamily="50" charset="-128"/>
              </a:rPr>
              <a:t>選択、準委任</a:t>
            </a:r>
            <a:r>
              <a:rPr lang="en-US" altLang="ja-JP" sz="1600" dirty="0" smtClean="0">
                <a:latin typeface="Meiryo UI" panose="020B0604030504040204" pitchFamily="50" charset="-128"/>
                <a:ea typeface="Meiryo UI" panose="020B0604030504040204" pitchFamily="50" charset="-128"/>
              </a:rPr>
              <a:t>or</a:t>
            </a:r>
            <a:r>
              <a:rPr lang="ja-JP" altLang="en-US" sz="1600" dirty="0" smtClean="0">
                <a:latin typeface="Meiryo UI" panose="020B0604030504040204" pitchFamily="50" charset="-128"/>
                <a:ea typeface="Meiryo UI" panose="020B0604030504040204" pitchFamily="50" charset="-128"/>
              </a:rPr>
              <a:t>請負契約等</a:t>
            </a:r>
            <a:r>
              <a:rPr lang="ja-JP" altLang="en-US" sz="1600" dirty="0">
                <a:latin typeface="Meiryo UI" panose="020B0604030504040204" pitchFamily="50" charset="-128"/>
                <a:ea typeface="Meiryo UI" panose="020B0604030504040204" pitchFamily="50" charset="-128"/>
              </a:rPr>
              <a:t>）</a:t>
            </a:r>
          </a:p>
          <a:p>
            <a:pPr>
              <a:lnSpc>
                <a:spcPct val="120000"/>
              </a:lnSpc>
            </a:pPr>
            <a:r>
              <a:rPr lang="ja-JP" altLang="en-US" sz="1600" dirty="0">
                <a:latin typeface="Meiryo UI" panose="020B0604030504040204" pitchFamily="50" charset="-128"/>
                <a:ea typeface="Meiryo UI" panose="020B0604030504040204" pitchFamily="50" charset="-128"/>
              </a:rPr>
              <a:t>・安全性等評価の改善（</a:t>
            </a:r>
            <a:r>
              <a:rPr lang="en-US" altLang="ja-JP" sz="1600" dirty="0" smtClean="0">
                <a:latin typeface="Meiryo UI" panose="020B0604030504040204" pitchFamily="50" charset="-128"/>
                <a:ea typeface="Meiryo UI" panose="020B0604030504040204" pitchFamily="50" charset="-128"/>
              </a:rPr>
              <a:t>ISMAP</a:t>
            </a:r>
            <a:r>
              <a:rPr lang="ja-JP" altLang="en-US" sz="1600" dirty="0">
                <a:latin typeface="Meiryo UI" panose="020B0604030504040204" pitchFamily="50" charset="-128"/>
                <a:ea typeface="Meiryo UI" panose="020B0604030504040204" pitchFamily="50" charset="-128"/>
              </a:rPr>
              <a:t>（政府情報システムのためのセキュリティ評価</a:t>
            </a:r>
            <a:r>
              <a:rPr lang="ja-JP" altLang="en-US" sz="1600" dirty="0" smtClean="0">
                <a:latin typeface="Meiryo UI" panose="020B0604030504040204" pitchFamily="50" charset="-128"/>
                <a:ea typeface="Meiryo UI" panose="020B0604030504040204" pitchFamily="50" charset="-128"/>
              </a:rPr>
              <a:t>制度）の活用等）</a:t>
            </a:r>
            <a:endParaRPr lang="ja-JP" altLang="en-US" sz="1600" dirty="0">
              <a:latin typeface="Meiryo UI" panose="020B0604030504040204" pitchFamily="50" charset="-128"/>
              <a:ea typeface="Meiryo UI" panose="020B0604030504040204" pitchFamily="50" charset="-128"/>
            </a:endParaRPr>
          </a:p>
          <a:p>
            <a:pPr>
              <a:lnSpc>
                <a:spcPct val="120000"/>
              </a:lnSpc>
            </a:pP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5"/>
          <p:cNvSpPr>
            <a:spLocks noGrp="1"/>
          </p:cNvSpPr>
          <p:nvPr>
            <p:ph type="sldNum" sz="quarter" idx="12"/>
          </p:nvPr>
        </p:nvSpPr>
        <p:spPr>
          <a:xfrm>
            <a:off x="6773080" y="6636764"/>
            <a:ext cx="2417602" cy="266956"/>
          </a:xfrm>
        </p:spPr>
        <p:txBody>
          <a:bodyPr/>
          <a:lstStyle/>
          <a:p>
            <a:fld id="{64783709-AE23-4AA0-A52C-897F12494847}" type="slidenum">
              <a:rPr lang="ja-JP" altLang="en-US" smtClean="0"/>
              <a:pPr/>
              <a:t>8</a:t>
            </a:fld>
            <a:endParaRPr lang="ja-JP" altLang="en-US" dirty="0"/>
          </a:p>
        </p:txBody>
      </p:sp>
    </p:spTree>
    <p:extLst>
      <p:ext uri="{BB962C8B-B14F-4D97-AF65-F5344CB8AC3E}">
        <p14:creationId xmlns:p14="http://schemas.microsoft.com/office/powerpoint/2010/main" val="3417935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a:solidFill>
            <a:schemeClr val="tx1"/>
          </a:solidFill>
        </a:ln>
      </a:spPr>
      <a:bodyPr rtlCol="0" anchor="ctr"/>
      <a:lstStyle>
        <a:defPPr algn="ctr">
          <a:defRPr kumimoji="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2883</Words>
  <PresentationFormat>画面に合わせる (4:3)</PresentationFormat>
  <Paragraphs>225</Paragraphs>
  <Slides>8</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8</vt:i4>
      </vt:variant>
    </vt:vector>
  </HeadingPairs>
  <TitlesOfParts>
    <vt:vector size="16" baseType="lpstr">
      <vt:lpstr>HGP創英角ｺﾞｼｯｸUB</vt:lpstr>
      <vt:lpstr>Meiryo UI</vt:lpstr>
      <vt:lpstr>ＭＳ Ｐゴシック</vt:lpstr>
      <vt:lpstr>メイリオ</vt:lpstr>
      <vt:lpstr>Arial</vt:lpstr>
      <vt:lpstr>Calibri</vt:lpstr>
      <vt:lpstr>Times New Roman</vt:lpstr>
      <vt:lpstr>Office テーマ</vt:lpstr>
      <vt:lpstr>PowerPoint プレゼンテーション</vt:lpstr>
      <vt:lpstr>契約方式（直接契約と間接契約）</vt:lpstr>
      <vt:lpstr>間接契約の採用</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dcterms:created xsi:type="dcterms:W3CDTF">2018-11-08T08:50:11Z</dcterms:created>
  <dcterms:modified xsi:type="dcterms:W3CDTF">2020-09-25T05:09:29Z</dcterms:modified>
</cp:coreProperties>
</file>