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714" r:id="rId1"/>
  </p:sldMasterIdLst>
  <p:notesMasterIdLst>
    <p:notesMasterId r:id="rId13"/>
  </p:notesMasterIdLst>
  <p:sldIdLst>
    <p:sldId id="270" r:id="rId2"/>
    <p:sldId id="271" r:id="rId3"/>
    <p:sldId id="272" r:id="rId4"/>
    <p:sldId id="276" r:id="rId5"/>
    <p:sldId id="273" r:id="rId6"/>
    <p:sldId id="274" r:id="rId7"/>
    <p:sldId id="275" r:id="rId8"/>
    <p:sldId id="277" r:id="rId9"/>
    <p:sldId id="278" r:id="rId10"/>
    <p:sldId id="263" r:id="rId11"/>
    <p:sldId id="265" r:id="rId12"/>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CC"/>
    <a:srgbClr val="CCFFFF"/>
    <a:srgbClr val="FFCC99"/>
    <a:srgbClr val="FFCC66"/>
    <a:srgbClr val="FF6600"/>
    <a:srgbClr val="FFFF99"/>
    <a:srgbClr val="FF9933"/>
    <a:srgbClr val="CCFF99"/>
    <a:srgbClr val="FF7C80"/>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74" d="100"/>
          <a:sy n="74" d="100"/>
        </p:scale>
        <p:origin x="1110" y="72"/>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00DB2676-5613-4AE1-92BC-737535D8924A}" type="datetimeFigureOut">
              <a:rPr kumimoji="1" lang="ja-JP" altLang="en-US" smtClean="0"/>
              <a:t>2018/5/14</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F102F781-7ACA-43CA-9C8C-2729AE812BE4}" type="slidenum">
              <a:rPr kumimoji="1" lang="ja-JP" altLang="en-US" smtClean="0"/>
              <a:t>‹#›</a:t>
            </a:fld>
            <a:endParaRPr kumimoji="1" lang="ja-JP" altLang="en-US"/>
          </a:p>
        </p:txBody>
      </p:sp>
    </p:spTree>
    <p:extLst>
      <p:ext uri="{BB962C8B-B14F-4D97-AF65-F5344CB8AC3E}">
        <p14:creationId xmlns:p14="http://schemas.microsoft.com/office/powerpoint/2010/main" val="131323598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2C253DC7-EE01-4206-9DFD-1A2BE893D947}" type="slidenum">
              <a:rPr lang="ja-JP" altLang="en-US" smtClean="0">
                <a:solidFill>
                  <a:prstClr val="black"/>
                </a:solidFill>
              </a:rPr>
              <a:pPr/>
              <a:t>3</a:t>
            </a:fld>
            <a:endParaRPr lang="ja-JP" altLang="en-US">
              <a:solidFill>
                <a:prstClr val="black"/>
              </a:solidFill>
            </a:endParaRPr>
          </a:p>
        </p:txBody>
      </p:sp>
    </p:spTree>
    <p:extLst>
      <p:ext uri="{BB962C8B-B14F-4D97-AF65-F5344CB8AC3E}">
        <p14:creationId xmlns:p14="http://schemas.microsoft.com/office/powerpoint/2010/main" val="26292793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日付自動">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210044"/>
            <a:ext cx="8420100" cy="2556209"/>
          </a:xfrm>
        </p:spPr>
        <p:txBody>
          <a:bodyPr anchor="b">
            <a:normAutofit/>
          </a:bodyPr>
          <a:lstStyle>
            <a:lvl1pPr algn="ctr">
              <a:defRPr sz="48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238250" y="3886200"/>
            <a:ext cx="7429500" cy="109419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grpSp>
        <p:nvGrpSpPr>
          <p:cNvPr id="10" name="正方形/長方形 5"/>
          <p:cNvGrpSpPr>
            <a:grpSpLocks/>
          </p:cNvGrpSpPr>
          <p:nvPr userDrawn="1"/>
        </p:nvGrpSpPr>
        <p:grpSpPr bwMode="auto">
          <a:xfrm>
            <a:off x="-61295" y="4914544"/>
            <a:ext cx="10033970" cy="263411"/>
            <a:chOff x="-4" y="276"/>
            <a:chExt cx="5764" cy="112"/>
          </a:xfrm>
        </p:grpSpPr>
        <p:pic>
          <p:nvPicPr>
            <p:cNvPr id="11"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2100" b="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14" name="コンテンツ プレースホルダー 12"/>
          <p:cNvSpPr txBox="1">
            <a:spLocks/>
          </p:cNvSpPr>
          <p:nvPr userDrawn="1"/>
        </p:nvSpPr>
        <p:spPr>
          <a:xfrm>
            <a:off x="1238250" y="5226613"/>
            <a:ext cx="7429500" cy="131450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Tx/>
              <a:buNone/>
            </a:pPr>
            <a:fld id="{AA090CDE-210F-4EF1-9D05-7CDC3D4DFAD8}" type="datetime3">
              <a:rPr lang="ja-JP" altLang="en-US" sz="3200" smtClean="0"/>
              <a:t>平成30年5月14日</a:t>
            </a:fld>
            <a:endParaRPr lang="en-US" altLang="ja-JP" sz="3200" dirty="0" smtClean="0"/>
          </a:p>
          <a:p>
            <a:pPr marL="0" indent="0" algn="ctr">
              <a:buFontTx/>
              <a:buNone/>
            </a:pPr>
            <a:r>
              <a:rPr lang="ja-JP" altLang="en-US" sz="3200" dirty="0" smtClean="0"/>
              <a:t>内閣官房</a:t>
            </a:r>
            <a:r>
              <a:rPr lang="en-US" altLang="ja-JP" sz="3200" dirty="0" smtClean="0"/>
              <a:t>IT</a:t>
            </a:r>
            <a:r>
              <a:rPr lang="ja-JP" altLang="en-US" sz="3200" dirty="0" smtClean="0"/>
              <a:t>総合戦略室</a:t>
            </a:r>
            <a:endParaRPr lang="en-US" altLang="ja-JP" sz="3200" dirty="0"/>
          </a:p>
        </p:txBody>
      </p:sp>
    </p:spTree>
    <p:extLst>
      <p:ext uri="{BB962C8B-B14F-4D97-AF65-F5344CB8AC3E}">
        <p14:creationId xmlns:p14="http://schemas.microsoft.com/office/powerpoint/2010/main" val="102372902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158"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210044"/>
            <a:ext cx="8420100" cy="2556209"/>
          </a:xfrm>
        </p:spPr>
        <p:txBody>
          <a:bodyPr anchor="b">
            <a:normAutofit/>
          </a:bodyPr>
          <a:lstStyle>
            <a:lvl1pPr algn="ctr">
              <a:defRPr sz="48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238250" y="3886200"/>
            <a:ext cx="7429500" cy="109419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grpSp>
        <p:nvGrpSpPr>
          <p:cNvPr id="10" name="正方形/長方形 5"/>
          <p:cNvGrpSpPr>
            <a:grpSpLocks/>
          </p:cNvGrpSpPr>
          <p:nvPr userDrawn="1"/>
        </p:nvGrpSpPr>
        <p:grpSpPr bwMode="auto">
          <a:xfrm>
            <a:off x="-61295" y="4914544"/>
            <a:ext cx="10033970" cy="263411"/>
            <a:chOff x="-4" y="276"/>
            <a:chExt cx="5764" cy="112"/>
          </a:xfrm>
        </p:grpSpPr>
        <p:pic>
          <p:nvPicPr>
            <p:cNvPr id="11"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2100" b="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テキスト プレースホルダー 4"/>
          <p:cNvSpPr>
            <a:spLocks noGrp="1"/>
          </p:cNvSpPr>
          <p:nvPr>
            <p:ph type="body" sz="quarter" idx="10"/>
          </p:nvPr>
        </p:nvSpPr>
        <p:spPr>
          <a:xfrm>
            <a:off x="1238250" y="5243807"/>
            <a:ext cx="7429499" cy="756000"/>
          </a:xfrm>
        </p:spPr>
        <p:txBody>
          <a:bodyPr anchor="ctr">
            <a:normAutofit/>
          </a:bodyPr>
          <a:lstStyle>
            <a:lvl1pPr marL="0" indent="0" algn="ctr">
              <a:buNone/>
              <a:defRPr sz="3200"/>
            </a:lvl1pPr>
          </a:lstStyle>
          <a:p>
            <a:pPr lvl="0"/>
            <a:r>
              <a:rPr kumimoji="1" lang="ja-JP" altLang="en-US" smtClean="0"/>
              <a:t>マスター テキストの書式設定</a:t>
            </a:r>
          </a:p>
        </p:txBody>
      </p:sp>
      <p:sp>
        <p:nvSpPr>
          <p:cNvPr id="14" name="コンテンツ プレースホルダー 12"/>
          <p:cNvSpPr txBox="1">
            <a:spLocks/>
          </p:cNvSpPr>
          <p:nvPr userDrawn="1"/>
        </p:nvSpPr>
        <p:spPr>
          <a:xfrm>
            <a:off x="1238250" y="5787025"/>
            <a:ext cx="7429500" cy="75408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Tx/>
              <a:buNone/>
            </a:pPr>
            <a:r>
              <a:rPr lang="ja-JP" altLang="en-US" sz="3200" dirty="0" smtClean="0"/>
              <a:t>内閣官房</a:t>
            </a:r>
            <a:r>
              <a:rPr lang="en-US" altLang="ja-JP" sz="3200" dirty="0" smtClean="0"/>
              <a:t>IT</a:t>
            </a:r>
            <a:r>
              <a:rPr lang="ja-JP" altLang="en-US" sz="3200" dirty="0" smtClean="0"/>
              <a:t>総合戦略室</a:t>
            </a:r>
            <a:endParaRPr lang="en-US" altLang="ja-JP" sz="3200" dirty="0"/>
          </a:p>
        </p:txBody>
      </p:sp>
    </p:spTree>
    <p:extLst>
      <p:ext uri="{BB962C8B-B14F-4D97-AF65-F5344CB8AC3E}">
        <p14:creationId xmlns:p14="http://schemas.microsoft.com/office/powerpoint/2010/main" val="97080892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158" userDrawn="1">
          <p15:clr>
            <a:srgbClr val="FBAE40"/>
          </p15:clr>
        </p15:guide>
        <p15:guide id="2" pos="312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中扉">
    <p:spTree>
      <p:nvGrpSpPr>
        <p:cNvPr id="1" name=""/>
        <p:cNvGrpSpPr/>
        <p:nvPr/>
      </p:nvGrpSpPr>
      <p:grpSpPr>
        <a:xfrm>
          <a:off x="0" y="0"/>
          <a:ext cx="0" cy="0"/>
          <a:chOff x="0" y="0"/>
          <a:chExt cx="0" cy="0"/>
        </a:xfrm>
      </p:grpSpPr>
      <p:sp>
        <p:nvSpPr>
          <p:cNvPr id="2" name="Title 1"/>
          <p:cNvSpPr>
            <a:spLocks noGrp="1"/>
          </p:cNvSpPr>
          <p:nvPr>
            <p:ph type="ctrTitle"/>
          </p:nvPr>
        </p:nvSpPr>
        <p:spPr>
          <a:xfrm>
            <a:off x="745640" y="2424187"/>
            <a:ext cx="8420100" cy="2556209"/>
          </a:xfrm>
        </p:spPr>
        <p:txBody>
          <a:bodyPr anchor="b">
            <a:normAutofit/>
          </a:bodyPr>
          <a:lstStyle>
            <a:lvl1pPr algn="ctr">
              <a:defRPr sz="4800"/>
            </a:lvl1pPr>
          </a:lstStyle>
          <a:p>
            <a:r>
              <a:rPr lang="ja-JP" altLang="en-US" smtClean="0"/>
              <a:t>マスター タイトルの書式設定</a:t>
            </a:r>
            <a:endParaRPr lang="en-US" dirty="0"/>
          </a:p>
        </p:txBody>
      </p:sp>
      <p:grpSp>
        <p:nvGrpSpPr>
          <p:cNvPr id="10" name="正方形/長方形 5"/>
          <p:cNvGrpSpPr>
            <a:grpSpLocks/>
          </p:cNvGrpSpPr>
          <p:nvPr userDrawn="1"/>
        </p:nvGrpSpPr>
        <p:grpSpPr bwMode="auto">
          <a:xfrm>
            <a:off x="-61295" y="4914544"/>
            <a:ext cx="10033970" cy="263411"/>
            <a:chOff x="-4" y="276"/>
            <a:chExt cx="5764" cy="112"/>
          </a:xfrm>
        </p:grpSpPr>
        <p:pic>
          <p:nvPicPr>
            <p:cNvPr id="11"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2100" b="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Tree>
    <p:extLst>
      <p:ext uri="{BB962C8B-B14F-4D97-AF65-F5344CB8AC3E}">
        <p14:creationId xmlns:p14="http://schemas.microsoft.com/office/powerpoint/2010/main" val="30406791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158" userDrawn="1">
          <p15:clr>
            <a:srgbClr val="FBAE40"/>
          </p15:clr>
        </p15:guide>
        <p15:guide id="2" pos="312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84200"/>
            <a:ext cx="9906000" cy="6273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6" name="Slide Number Placeholder 5"/>
          <p:cNvSpPr>
            <a:spLocks noGrp="1"/>
          </p:cNvSpPr>
          <p:nvPr>
            <p:ph type="sldNum" sz="quarter" idx="12"/>
          </p:nvPr>
        </p:nvSpPr>
        <p:spPr/>
        <p:txBody>
          <a:bodyPr/>
          <a:lstStyle/>
          <a:p>
            <a:fld id="{7C0A32B2-27B7-40F8-868E-5E7EBFCA6368}" type="slidenum">
              <a:rPr kumimoji="1" lang="ja-JP" altLang="en-US" smtClean="0"/>
              <a:t>‹#›</a:t>
            </a:fld>
            <a:endParaRPr kumimoji="1" lang="ja-JP" altLang="en-US"/>
          </a:p>
        </p:txBody>
      </p:sp>
      <p:sp>
        <p:nvSpPr>
          <p:cNvPr id="10" name="Title Placeholder 1"/>
          <p:cNvSpPr>
            <a:spLocks noGrp="1"/>
          </p:cNvSpPr>
          <p:nvPr>
            <p:ph type="title"/>
          </p:nvPr>
        </p:nvSpPr>
        <p:spPr>
          <a:xfrm>
            <a:off x="0" y="1"/>
            <a:ext cx="9906000" cy="457200"/>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grpSp>
        <p:nvGrpSpPr>
          <p:cNvPr id="11" name="正方形/長方形 5"/>
          <p:cNvGrpSpPr>
            <a:grpSpLocks/>
          </p:cNvGrpSpPr>
          <p:nvPr userDrawn="1"/>
        </p:nvGrpSpPr>
        <p:grpSpPr bwMode="auto">
          <a:xfrm>
            <a:off x="-61295" y="394040"/>
            <a:ext cx="10033970" cy="263411"/>
            <a:chOff x="-4" y="276"/>
            <a:chExt cx="5764" cy="112"/>
          </a:xfrm>
        </p:grpSpPr>
        <p:pic>
          <p:nvPicPr>
            <p:cNvPr id="12"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2100" b="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Tree>
    <p:extLst>
      <p:ext uri="{BB962C8B-B14F-4D97-AF65-F5344CB8AC3E}">
        <p14:creationId xmlns:p14="http://schemas.microsoft.com/office/powerpoint/2010/main" val="4225711257"/>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68" userDrawn="1">
          <p15:clr>
            <a:srgbClr val="FBAE40"/>
          </p15:clr>
        </p15:guide>
        <p15:guide id="2" pos="36" userDrawn="1">
          <p15:clr>
            <a:srgbClr val="FBAE40"/>
          </p15:clr>
        </p15:guide>
        <p15:guide id="3" orient="horz" pos="4292" userDrawn="1">
          <p15:clr>
            <a:srgbClr val="FBAE40"/>
          </p15:clr>
        </p15:guide>
        <p15:guide id="4" pos="3120" userDrawn="1">
          <p15:clr>
            <a:srgbClr val="FBAE40"/>
          </p15:clr>
        </p15:guide>
        <p15:guide id="5" pos="6204" userDrawn="1">
          <p15:clr>
            <a:srgbClr val="FBAE40"/>
          </p15:clr>
        </p15:guide>
        <p15:guide id="6" orient="horz" pos="234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5" name="Slide Number Placeholder 4"/>
          <p:cNvSpPr>
            <a:spLocks noGrp="1"/>
          </p:cNvSpPr>
          <p:nvPr>
            <p:ph type="sldNum" sz="quarter" idx="12"/>
          </p:nvPr>
        </p:nvSpPr>
        <p:spPr/>
        <p:txBody>
          <a:bodyPr/>
          <a:lstStyle/>
          <a:p>
            <a:fld id="{7C0A32B2-27B7-40F8-868E-5E7EBFCA6368}" type="slidenum">
              <a:rPr kumimoji="1" lang="ja-JP" altLang="en-US" smtClean="0"/>
              <a:t>‹#›</a:t>
            </a:fld>
            <a:endParaRPr kumimoji="1" lang="ja-JP" altLang="en-US"/>
          </a:p>
        </p:txBody>
      </p:sp>
      <p:grpSp>
        <p:nvGrpSpPr>
          <p:cNvPr id="6" name="正方形/長方形 5"/>
          <p:cNvGrpSpPr>
            <a:grpSpLocks/>
          </p:cNvGrpSpPr>
          <p:nvPr userDrawn="1"/>
        </p:nvGrpSpPr>
        <p:grpSpPr bwMode="auto">
          <a:xfrm>
            <a:off x="-61295" y="394040"/>
            <a:ext cx="10033970" cy="263411"/>
            <a:chOff x="-4" y="276"/>
            <a:chExt cx="5764" cy="112"/>
          </a:xfrm>
        </p:grpSpPr>
        <p:pic>
          <p:nvPicPr>
            <p:cNvPr id="7"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a:defRPr/>
              </a:pPr>
              <a:endParaRPr lang="ja-JP" altLang="en-US" sz="2100" b="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Tree>
    <p:extLst>
      <p:ext uri="{BB962C8B-B14F-4D97-AF65-F5344CB8AC3E}">
        <p14:creationId xmlns:p14="http://schemas.microsoft.com/office/powerpoint/2010/main" val="228445780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341" userDrawn="1">
          <p15:clr>
            <a:srgbClr val="FBAE40"/>
          </p15:clr>
        </p15:guide>
        <p15:guide id="2" pos="3120" userDrawn="1">
          <p15:clr>
            <a:srgbClr val="FBAE40"/>
          </p15:clr>
        </p15:guide>
        <p15:guide id="3" orient="horz" pos="368" userDrawn="1">
          <p15:clr>
            <a:srgbClr val="FBAE40"/>
          </p15:clr>
        </p15:guide>
        <p15:guide id="4" orient="horz" pos="4292" userDrawn="1">
          <p15:clr>
            <a:srgbClr val="FBAE40"/>
          </p15:clr>
        </p15:guide>
        <p15:guide id="5" pos="36" userDrawn="1">
          <p15:clr>
            <a:srgbClr val="FBAE40"/>
          </p15:clr>
        </p15:guide>
        <p15:guide id="6" pos="620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C0A32B2-27B7-40F8-868E-5E7EBFCA6368}" type="slidenum">
              <a:rPr kumimoji="1" lang="ja-JP" altLang="en-US" smtClean="0"/>
              <a:t>‹#›</a:t>
            </a:fld>
            <a:endParaRPr kumimoji="1" lang="ja-JP" altLang="en-US"/>
          </a:p>
        </p:txBody>
      </p:sp>
    </p:spTree>
    <p:extLst>
      <p:ext uri="{BB962C8B-B14F-4D97-AF65-F5344CB8AC3E}">
        <p14:creationId xmlns:p14="http://schemas.microsoft.com/office/powerpoint/2010/main" val="242763697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9906000" cy="457200"/>
          </a:xfrm>
          <a:prstGeom prst="rect">
            <a:avLst/>
          </a:prstGeom>
        </p:spPr>
        <p:txBody>
          <a:bodyPr vert="horz" lIns="91440" tIns="45720" rIns="91440" bIns="45720" rtlCol="0" anchor="ctr">
            <a:normAutofit/>
          </a:bodyPr>
          <a:lstStyle/>
          <a:p>
            <a:r>
              <a:rPr lang="ja-JP" altLang="en-US" dirty="0" smtClean="0"/>
              <a:t>マスター タイトルの書式設定</a:t>
            </a:r>
            <a:endParaRPr lang="en-US" dirty="0"/>
          </a:p>
        </p:txBody>
      </p:sp>
      <p:sp>
        <p:nvSpPr>
          <p:cNvPr id="3" name="Text Placeholder 2"/>
          <p:cNvSpPr>
            <a:spLocks noGrp="1"/>
          </p:cNvSpPr>
          <p:nvPr>
            <p:ph type="body" idx="1"/>
          </p:nvPr>
        </p:nvSpPr>
        <p:spPr>
          <a:xfrm>
            <a:off x="0" y="622300"/>
            <a:ext cx="9906000" cy="6235700"/>
          </a:xfrm>
          <a:prstGeom prst="rect">
            <a:avLst/>
          </a:prstGeom>
        </p:spPr>
        <p:txBody>
          <a:bodyPr vert="horz" lIns="91440" tIns="45720" rIns="91440" bIns="45720" rtlCol="0">
            <a:normAutofit/>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6" name="Slide Number Placeholder 5"/>
          <p:cNvSpPr>
            <a:spLocks noGrp="1"/>
          </p:cNvSpPr>
          <p:nvPr>
            <p:ph type="sldNum" sz="quarter" idx="4"/>
          </p:nvPr>
        </p:nvSpPr>
        <p:spPr>
          <a:xfrm>
            <a:off x="9105900" y="0"/>
            <a:ext cx="800100" cy="365125"/>
          </a:xfrm>
          <a:prstGeom prst="rect">
            <a:avLst/>
          </a:prstGeom>
        </p:spPr>
        <p:txBody>
          <a:bodyPr vert="horz" lIns="91440" tIns="45720" rIns="91440" bIns="45720" rtlCol="0" anchor="ctr"/>
          <a:lstStyle>
            <a:lvl1pPr algn="r">
              <a:defRPr sz="1800">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fld id="{7C0A32B2-27B7-40F8-868E-5E7EBFCA6368}" type="slidenum">
              <a:rPr lang="ja-JP" altLang="en-US" smtClean="0"/>
              <a:pPr/>
              <a:t>‹#›</a:t>
            </a:fld>
            <a:endParaRPr lang="ja-JP" altLang="en-US"/>
          </a:p>
        </p:txBody>
      </p:sp>
    </p:spTree>
    <p:extLst>
      <p:ext uri="{BB962C8B-B14F-4D97-AF65-F5344CB8AC3E}">
        <p14:creationId xmlns:p14="http://schemas.microsoft.com/office/powerpoint/2010/main" val="2167866397"/>
      </p:ext>
    </p:extLst>
  </p:cSld>
  <p:clrMap bg1="lt1" tx1="dk1" bg2="lt2" tx2="dk2" accent1="accent1" accent2="accent2" accent3="accent3" accent4="accent4" accent5="accent5" accent6="accent6" hlink="hlink" folHlink="folHlink"/>
  <p:sldLayoutIdLst>
    <p:sldLayoutId id="2147483715" r:id="rId1"/>
    <p:sldLayoutId id="2147483723" r:id="rId2"/>
    <p:sldLayoutId id="2147483724" r:id="rId3"/>
    <p:sldLayoutId id="2147483722" r:id="rId4"/>
    <p:sldLayoutId id="2147483720" r:id="rId5"/>
    <p:sldLayoutId id="2147483721" r:id="rId6"/>
  </p:sldLayoutIdLst>
  <p:timing>
    <p:tnLst>
      <p:par>
        <p:cTn id="1" dur="indefinite" restart="never" nodeType="tmRoot"/>
      </p:par>
    </p:tnLst>
  </p:timing>
  <p:hf hdr="0" ftr="0" dt="0"/>
  <p:txStyles>
    <p:titleStyle>
      <a:lvl1pPr algn="ctr" defTabSz="914400" rtl="0" eaLnBrk="1" latinLnBrk="0" hangingPunct="1">
        <a:lnSpc>
          <a:spcPct val="90000"/>
        </a:lnSpc>
        <a:spcBef>
          <a:spcPct val="0"/>
        </a:spcBef>
        <a:buNone/>
        <a:defRPr kumimoji="1" sz="2400" b="1"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a:xfrm>
            <a:off x="0" y="1210044"/>
            <a:ext cx="9906000" cy="2556209"/>
          </a:xfrm>
        </p:spPr>
        <p:txBody>
          <a:bodyPr/>
          <a:lstStyle/>
          <a:p>
            <a:r>
              <a:rPr kumimoji="1" lang="ja-JP" altLang="en-US" dirty="0" smtClean="0"/>
              <a:t>自動運転に</a:t>
            </a:r>
            <a:r>
              <a:rPr lang="ja-JP" altLang="en-US" dirty="0" smtClean="0"/>
              <a:t>係る制度整備大綱</a:t>
            </a:r>
            <a:r>
              <a:rPr lang="en-US" altLang="ja-JP" dirty="0" smtClean="0"/>
              <a:t/>
            </a:r>
            <a:br>
              <a:rPr lang="en-US" altLang="ja-JP" dirty="0" smtClean="0"/>
            </a:br>
            <a:r>
              <a:rPr lang="ja-JP" altLang="en-US" dirty="0" smtClean="0"/>
              <a:t>（概要）</a:t>
            </a:r>
            <a:endParaRPr kumimoji="1" lang="ja-JP" altLang="en-US" dirty="0"/>
          </a:p>
        </p:txBody>
      </p:sp>
      <p:sp>
        <p:nvSpPr>
          <p:cNvPr id="6" name="テキスト プレースホルダー 5"/>
          <p:cNvSpPr>
            <a:spLocks noGrp="1"/>
          </p:cNvSpPr>
          <p:nvPr>
            <p:ph type="body" sz="quarter" idx="10"/>
          </p:nvPr>
        </p:nvSpPr>
        <p:spPr/>
        <p:txBody>
          <a:bodyPr>
            <a:normAutofit/>
          </a:bodyPr>
          <a:lstStyle/>
          <a:p>
            <a:r>
              <a:rPr kumimoji="1" lang="en-US" altLang="ja-JP" dirty="0" smtClean="0"/>
              <a:t>2018</a:t>
            </a:r>
            <a:r>
              <a:rPr kumimoji="1" lang="ja-JP" altLang="en-US" dirty="0" smtClean="0"/>
              <a:t>年</a:t>
            </a:r>
            <a:r>
              <a:rPr lang="en-US" altLang="ja-JP" dirty="0"/>
              <a:t>4</a:t>
            </a:r>
            <a:r>
              <a:rPr kumimoji="1" lang="ja-JP" altLang="en-US" dirty="0" smtClean="0"/>
              <a:t>月</a:t>
            </a:r>
            <a:r>
              <a:rPr lang="en-US" altLang="ja-JP" dirty="0" smtClean="0"/>
              <a:t>17</a:t>
            </a:r>
            <a:r>
              <a:rPr kumimoji="1" lang="ja-JP" altLang="en-US" dirty="0" smtClean="0"/>
              <a:t>日</a:t>
            </a:r>
            <a:endParaRPr kumimoji="1" lang="ja-JP" altLang="en-US" dirty="0"/>
          </a:p>
        </p:txBody>
      </p:sp>
    </p:spTree>
    <p:extLst>
      <p:ext uri="{BB962C8B-B14F-4D97-AF65-F5344CB8AC3E}">
        <p14:creationId xmlns:p14="http://schemas.microsoft.com/office/powerpoint/2010/main" val="6845292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p:cNvSpPr/>
          <p:nvPr/>
        </p:nvSpPr>
        <p:spPr>
          <a:xfrm>
            <a:off x="112063" y="2143612"/>
            <a:ext cx="4554067" cy="485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304986" y="3153451"/>
            <a:ext cx="9296214" cy="3415553"/>
          </a:xfrm>
          <a:prstGeom prst="rect">
            <a:avLst/>
          </a:prstGeom>
          <a:solidFill>
            <a:srgbClr val="FFFF99"/>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104413" y="779457"/>
            <a:ext cx="9711940" cy="1129553"/>
          </a:xfrm>
          <a:prstGeom prst="rect">
            <a:avLst/>
          </a:prstGeom>
          <a:solidFill>
            <a:srgbClr val="CCFFCC"/>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4"/>
          <p:cNvSpPr>
            <a:spLocks noGrp="1"/>
          </p:cNvSpPr>
          <p:nvPr>
            <p:ph type="title"/>
          </p:nvPr>
        </p:nvSpPr>
        <p:spPr/>
        <p:txBody>
          <a:bodyPr>
            <a:normAutofit/>
          </a:bodyPr>
          <a:lstStyle/>
          <a:p>
            <a:r>
              <a:rPr lang="ja-JP" altLang="en-US" dirty="0"/>
              <a:t>自動運転に係る制度整備</a:t>
            </a:r>
            <a:r>
              <a:rPr lang="ja-JP" altLang="en-US" dirty="0" smtClean="0"/>
              <a:t>大綱（</a:t>
            </a:r>
            <a:r>
              <a:rPr lang="ja-JP" altLang="en-US" dirty="0"/>
              <a:t>概要</a:t>
            </a:r>
            <a:r>
              <a:rPr lang="ja-JP" altLang="en-US"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7C0A32B2-27B7-40F8-868E-5E7EBFCA6368}" type="slidenum">
              <a:rPr kumimoji="1" lang="ja-JP" altLang="en-US" smtClean="0"/>
              <a:t>1</a:t>
            </a:fld>
            <a:endParaRPr kumimoji="1" lang="ja-JP" altLang="en-US"/>
          </a:p>
        </p:txBody>
      </p:sp>
      <p:sp>
        <p:nvSpPr>
          <p:cNvPr id="25" name="テキスト ボックス 24"/>
          <p:cNvSpPr txBox="1"/>
          <p:nvPr/>
        </p:nvSpPr>
        <p:spPr>
          <a:xfrm>
            <a:off x="131307" y="1207984"/>
            <a:ext cx="9540240" cy="646331"/>
          </a:xfrm>
          <a:prstGeom prst="rect">
            <a:avLst/>
          </a:prstGeom>
          <a:noFill/>
        </p:spPr>
        <p:txBody>
          <a:bodyPr wrap="none" rtlCol="0">
            <a:spAutoFit/>
          </a:bodyPr>
          <a:lstStyle/>
          <a:p>
            <a:r>
              <a:rPr kumimoji="1" lang="ja-JP" altLang="en-US" dirty="0" smtClean="0">
                <a:latin typeface="+mn-ea"/>
              </a:rPr>
              <a:t>「官民</a:t>
            </a:r>
            <a:r>
              <a:rPr kumimoji="1" lang="en-US" altLang="ja-JP" dirty="0" smtClean="0">
                <a:latin typeface="+mn-ea"/>
              </a:rPr>
              <a:t>ITS</a:t>
            </a:r>
            <a:r>
              <a:rPr kumimoji="1" lang="ja-JP" altLang="en-US" dirty="0" smtClean="0">
                <a:latin typeface="+mn-ea"/>
              </a:rPr>
              <a:t>構想・ロードマップ</a:t>
            </a:r>
            <a:r>
              <a:rPr kumimoji="1" lang="en-US" altLang="ja-JP" dirty="0" smtClean="0">
                <a:latin typeface="+mn-ea"/>
              </a:rPr>
              <a:t>2017</a:t>
            </a:r>
            <a:r>
              <a:rPr kumimoji="1" lang="ja-JP" altLang="en-US" dirty="0" smtClean="0">
                <a:latin typeface="+mn-ea"/>
              </a:rPr>
              <a:t>」</a:t>
            </a:r>
            <a:r>
              <a:rPr lang="ja-JP" altLang="en-US" dirty="0" smtClean="0">
                <a:latin typeface="+mn-ea"/>
              </a:rPr>
              <a:t>を</a:t>
            </a:r>
            <a:r>
              <a:rPr lang="ja-JP" altLang="en-US" dirty="0">
                <a:latin typeface="+mn-ea"/>
              </a:rPr>
              <a:t>受け、</a:t>
            </a:r>
            <a:r>
              <a:rPr lang="en-US" altLang="ja-JP" dirty="0">
                <a:latin typeface="+mn-ea"/>
              </a:rPr>
              <a:t>2020</a:t>
            </a:r>
            <a:r>
              <a:rPr lang="ja-JP" altLang="en-US" dirty="0">
                <a:latin typeface="+mn-ea"/>
              </a:rPr>
              <a:t>年までに高度な自動</a:t>
            </a:r>
            <a:r>
              <a:rPr lang="ja-JP" altLang="en-US" dirty="0" smtClean="0">
                <a:latin typeface="+mn-ea"/>
              </a:rPr>
              <a:t>運転（</a:t>
            </a:r>
            <a:r>
              <a:rPr lang="ja-JP" altLang="en-US" dirty="0">
                <a:latin typeface="+mn-ea"/>
              </a:rPr>
              <a:t>レベル</a:t>
            </a:r>
            <a:r>
              <a:rPr lang="en-US" altLang="ja-JP" dirty="0">
                <a:latin typeface="+mn-ea"/>
              </a:rPr>
              <a:t>3</a:t>
            </a:r>
            <a:r>
              <a:rPr lang="ja-JP" altLang="en-US" dirty="0">
                <a:latin typeface="+mn-ea"/>
              </a:rPr>
              <a:t>以上）の実現</a:t>
            </a:r>
            <a:r>
              <a:rPr lang="ja-JP" altLang="en-US" dirty="0" smtClean="0">
                <a:latin typeface="+mn-ea"/>
              </a:rPr>
              <a:t>に</a:t>
            </a:r>
            <a:r>
              <a:rPr lang="en-US" altLang="ja-JP" dirty="0">
                <a:latin typeface="+mn-ea"/>
              </a:rPr>
              <a:t/>
            </a:r>
            <a:br>
              <a:rPr lang="en-US" altLang="ja-JP" dirty="0">
                <a:latin typeface="+mn-ea"/>
              </a:rPr>
            </a:br>
            <a:r>
              <a:rPr lang="ja-JP" altLang="en-US" dirty="0" smtClean="0">
                <a:latin typeface="+mn-ea"/>
              </a:rPr>
              <a:t>必要</a:t>
            </a:r>
            <a:r>
              <a:rPr lang="ja-JP" altLang="en-US" dirty="0">
                <a:latin typeface="+mn-ea"/>
              </a:rPr>
              <a:t>な関連法制度の見直し方針を策定し、平成</a:t>
            </a:r>
            <a:r>
              <a:rPr lang="en-US" altLang="ja-JP" dirty="0">
                <a:latin typeface="+mn-ea"/>
              </a:rPr>
              <a:t>30</a:t>
            </a:r>
            <a:r>
              <a:rPr lang="ja-JP" altLang="en-US" dirty="0">
                <a:latin typeface="+mn-ea"/>
              </a:rPr>
              <a:t>年</a:t>
            </a:r>
            <a:r>
              <a:rPr lang="en-US" altLang="ja-JP" dirty="0">
                <a:latin typeface="+mn-ea"/>
              </a:rPr>
              <a:t>4</a:t>
            </a:r>
            <a:r>
              <a:rPr lang="ja-JP" altLang="en-US" dirty="0">
                <a:latin typeface="+mn-ea"/>
              </a:rPr>
              <a:t>月</a:t>
            </a:r>
            <a:r>
              <a:rPr lang="en-US" altLang="ja-JP" dirty="0">
                <a:latin typeface="+mn-ea"/>
              </a:rPr>
              <a:t>17</a:t>
            </a:r>
            <a:r>
              <a:rPr lang="ja-JP" altLang="en-US" dirty="0" smtClean="0">
                <a:latin typeface="+mn-ea"/>
              </a:rPr>
              <a:t>日に</a:t>
            </a:r>
            <a:r>
              <a:rPr lang="en-US" altLang="ja-JP" dirty="0" smtClean="0">
                <a:latin typeface="+mn-ea"/>
              </a:rPr>
              <a:t>IT</a:t>
            </a:r>
            <a:r>
              <a:rPr lang="ja-JP" altLang="en-US" dirty="0">
                <a:latin typeface="+mn-ea"/>
              </a:rPr>
              <a:t>本部で</a:t>
            </a:r>
            <a:r>
              <a:rPr lang="ja-JP" altLang="en-US" dirty="0" smtClean="0">
                <a:latin typeface="+mn-ea"/>
              </a:rPr>
              <a:t>決定。</a:t>
            </a:r>
            <a:endParaRPr lang="ja-JP" altLang="en-US" dirty="0">
              <a:latin typeface="+mn-ea"/>
            </a:endParaRPr>
          </a:p>
        </p:txBody>
      </p:sp>
      <p:sp>
        <p:nvSpPr>
          <p:cNvPr id="26" name="テキスト ボックス 25"/>
          <p:cNvSpPr txBox="1"/>
          <p:nvPr/>
        </p:nvSpPr>
        <p:spPr>
          <a:xfrm>
            <a:off x="119089" y="810724"/>
            <a:ext cx="1702710" cy="400110"/>
          </a:xfrm>
          <a:prstGeom prst="rect">
            <a:avLst/>
          </a:prstGeom>
          <a:noFill/>
        </p:spPr>
        <p:txBody>
          <a:bodyPr wrap="none" rtlCol="0">
            <a:spAutoFit/>
          </a:bodyPr>
          <a:lstStyle/>
          <a:p>
            <a:r>
              <a:rPr lang="en-US" altLang="ja-JP" sz="2000" b="1"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2000" b="1" dirty="0" smtClean="0">
                <a:latin typeface="Meiryo UI" panose="020B0604030504040204" pitchFamily="50" charset="-128"/>
                <a:ea typeface="Meiryo UI" panose="020B0604030504040204" pitchFamily="50" charset="-128"/>
                <a:cs typeface="Meiryo UI" panose="020B0604030504040204" pitchFamily="50" charset="-128"/>
              </a:rPr>
              <a:t>策定の経緯</a:t>
            </a:r>
            <a:r>
              <a:rPr lang="en-US" altLang="ja-JP" sz="2000" b="1" dirty="0" smtClean="0">
                <a:latin typeface="Meiryo UI" panose="020B0604030504040204" pitchFamily="50" charset="-128"/>
                <a:ea typeface="Meiryo UI" panose="020B0604030504040204" pitchFamily="50" charset="-128"/>
                <a:cs typeface="Meiryo UI" panose="020B0604030504040204" pitchFamily="50" charset="-128"/>
              </a:rPr>
              <a:t>】</a:t>
            </a:r>
          </a:p>
        </p:txBody>
      </p:sp>
      <p:sp>
        <p:nvSpPr>
          <p:cNvPr id="27" name="テキスト ボックス 26"/>
          <p:cNvSpPr txBox="1"/>
          <p:nvPr/>
        </p:nvSpPr>
        <p:spPr>
          <a:xfrm>
            <a:off x="152404" y="2170506"/>
            <a:ext cx="4782667" cy="461665"/>
          </a:xfrm>
          <a:prstGeom prst="rect">
            <a:avLst/>
          </a:prstGeom>
          <a:noFill/>
        </p:spPr>
        <p:txBody>
          <a:bodyPr wrap="square" rtlCol="0">
            <a:spAutoFit/>
          </a:bodyPr>
          <a:lstStyle/>
          <a:p>
            <a:r>
              <a:rPr lang="ja-JP" altLang="en-US" sz="2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第１章　目的及び基本的考え方</a:t>
            </a:r>
            <a:endParaRPr kumimoji="1" lang="ja-JP" altLang="en-US" sz="2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テキスト ボックス 8"/>
          <p:cNvSpPr txBox="1"/>
          <p:nvPr/>
        </p:nvSpPr>
        <p:spPr>
          <a:xfrm>
            <a:off x="215160" y="2723147"/>
            <a:ext cx="3148619" cy="400110"/>
          </a:xfrm>
          <a:prstGeom prst="rect">
            <a:avLst/>
          </a:prstGeom>
          <a:noFill/>
        </p:spPr>
        <p:txBody>
          <a:bodyPr wrap="none" rtlCol="0">
            <a:spAutoFit/>
          </a:bodyPr>
          <a:lstStyle/>
          <a:p>
            <a:r>
              <a:rPr kumimoji="1" lang="ja-JP" altLang="en-US" sz="2000" b="1" dirty="0" smtClean="0"/>
              <a:t>１．自動運転が目指すもの</a:t>
            </a:r>
            <a:endParaRPr kumimoji="1" lang="ja-JP" altLang="en-US" sz="2000" b="1" dirty="0"/>
          </a:p>
        </p:txBody>
      </p:sp>
      <p:sp>
        <p:nvSpPr>
          <p:cNvPr id="14" name="正方形/長方形 13"/>
          <p:cNvSpPr/>
          <p:nvPr/>
        </p:nvSpPr>
        <p:spPr>
          <a:xfrm>
            <a:off x="484094" y="3271174"/>
            <a:ext cx="8955741" cy="1038724"/>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p:cNvSpPr txBox="1"/>
          <p:nvPr/>
        </p:nvSpPr>
        <p:spPr>
          <a:xfrm>
            <a:off x="600026" y="3326595"/>
            <a:ext cx="8733481" cy="923330"/>
          </a:xfrm>
          <a:prstGeom prst="rect">
            <a:avLst/>
          </a:prstGeom>
          <a:noFill/>
        </p:spPr>
        <p:txBody>
          <a:bodyPr wrap="none" rtlCol="0">
            <a:spAutoFit/>
          </a:bodyPr>
          <a:lstStyle/>
          <a:p>
            <a:r>
              <a:rPr lang="ja-JP" altLang="en-US" dirty="0" smtClean="0">
                <a:solidFill>
                  <a:srgbClr val="FF0000"/>
                </a:solidFill>
                <a:latin typeface="+mn-ea"/>
              </a:rPr>
              <a:t>自動運転車は、これからの日本における新しい生活の足や、新しい移動・物流手段を生み出す</a:t>
            </a:r>
            <a:endParaRPr lang="en-US" altLang="ja-JP" dirty="0" smtClean="0">
              <a:solidFill>
                <a:srgbClr val="FF0000"/>
              </a:solidFill>
              <a:latin typeface="+mn-ea"/>
            </a:endParaRPr>
          </a:p>
          <a:p>
            <a:r>
              <a:rPr lang="ja-JP" altLang="en-US" u="sng" dirty="0" smtClean="0">
                <a:solidFill>
                  <a:srgbClr val="FF0000"/>
                </a:solidFill>
                <a:latin typeface="+mn-ea"/>
              </a:rPr>
              <a:t>「移動革命」</a:t>
            </a:r>
            <a:r>
              <a:rPr lang="ja-JP" altLang="en-US" dirty="0" smtClean="0">
                <a:solidFill>
                  <a:srgbClr val="FF0000"/>
                </a:solidFill>
                <a:latin typeface="+mn-ea"/>
              </a:rPr>
              <a:t>を起こし、多くの社会課題を解決して我々に</a:t>
            </a:r>
            <a:r>
              <a:rPr lang="ja-JP" altLang="en-US" u="sng" dirty="0" smtClean="0">
                <a:solidFill>
                  <a:srgbClr val="FF0000"/>
                </a:solidFill>
                <a:latin typeface="+mn-ea"/>
              </a:rPr>
              <a:t>「豊かな暮らし」</a:t>
            </a:r>
            <a:r>
              <a:rPr lang="ja-JP" altLang="en-US" dirty="0" smtClean="0">
                <a:solidFill>
                  <a:srgbClr val="FF0000"/>
                </a:solidFill>
                <a:latin typeface="+mn-ea"/>
              </a:rPr>
              <a:t>をもたらすものとして</a:t>
            </a:r>
            <a:endParaRPr lang="en-US" altLang="ja-JP" dirty="0" smtClean="0">
              <a:solidFill>
                <a:srgbClr val="FF0000"/>
              </a:solidFill>
              <a:latin typeface="+mn-ea"/>
            </a:endParaRPr>
          </a:p>
          <a:p>
            <a:r>
              <a:rPr lang="ja-JP" altLang="en-US" dirty="0" smtClean="0">
                <a:solidFill>
                  <a:srgbClr val="FF0000"/>
                </a:solidFill>
                <a:latin typeface="+mn-ea"/>
              </a:rPr>
              <a:t>大きな期待。</a:t>
            </a:r>
            <a:endParaRPr kumimoji="1" lang="en-US" altLang="ja-JP" dirty="0" smtClean="0">
              <a:solidFill>
                <a:srgbClr val="FF0000"/>
              </a:solidFill>
              <a:latin typeface="+mn-ea"/>
            </a:endParaRPr>
          </a:p>
        </p:txBody>
      </p:sp>
      <p:sp>
        <p:nvSpPr>
          <p:cNvPr id="17" name="テキスト ボックス 16"/>
          <p:cNvSpPr txBox="1"/>
          <p:nvPr/>
        </p:nvSpPr>
        <p:spPr>
          <a:xfrm>
            <a:off x="484094" y="4261650"/>
            <a:ext cx="8717451" cy="2308324"/>
          </a:xfrm>
          <a:prstGeom prst="rect">
            <a:avLst/>
          </a:prstGeom>
          <a:noFill/>
        </p:spPr>
        <p:txBody>
          <a:bodyPr wrap="none" rtlCol="0">
            <a:spAutoFit/>
          </a:bodyPr>
          <a:lstStyle/>
          <a:p>
            <a:pPr marL="342900" indent="-342900">
              <a:lnSpc>
                <a:spcPct val="200000"/>
              </a:lnSpc>
              <a:buAutoNum type="arabicParenBoth"/>
            </a:pPr>
            <a:r>
              <a:rPr kumimoji="1" lang="ja-JP" altLang="en-US" u="sng" dirty="0" smtClean="0">
                <a:latin typeface="+mn-ea"/>
              </a:rPr>
              <a:t>交通事故の削減や渋滞緩和等による、より安全かつ円滑な道路交通社会の実現</a:t>
            </a:r>
            <a:endParaRPr kumimoji="1" lang="en-US" altLang="ja-JP" u="sng" dirty="0" smtClean="0">
              <a:latin typeface="+mn-ea"/>
            </a:endParaRPr>
          </a:p>
          <a:p>
            <a:pPr marL="342900" indent="-342900">
              <a:lnSpc>
                <a:spcPct val="200000"/>
              </a:lnSpc>
              <a:buAutoNum type="arabicParenBoth"/>
            </a:pPr>
            <a:r>
              <a:rPr lang="ja-JP" altLang="en-US" u="sng" dirty="0" smtClean="0">
                <a:latin typeface="+mn-ea"/>
              </a:rPr>
              <a:t>きめ</a:t>
            </a:r>
            <a:r>
              <a:rPr lang="ja-JP" altLang="en-US" u="sng" dirty="0">
                <a:latin typeface="+mn-ea"/>
              </a:rPr>
              <a:t>細</a:t>
            </a:r>
            <a:r>
              <a:rPr lang="ja-JP" altLang="en-US" u="sng" dirty="0" smtClean="0">
                <a:latin typeface="+mn-ea"/>
              </a:rPr>
              <a:t>かな移動サービスを提供する、新しいモビリティサービス産業を創出</a:t>
            </a:r>
            <a:endParaRPr lang="en-US" altLang="ja-JP" u="sng" dirty="0" smtClean="0">
              <a:latin typeface="+mn-ea"/>
            </a:endParaRPr>
          </a:p>
          <a:p>
            <a:pPr marL="342900" indent="-342900">
              <a:lnSpc>
                <a:spcPct val="200000"/>
              </a:lnSpc>
              <a:buAutoNum type="arabicParenBoth"/>
            </a:pPr>
            <a:r>
              <a:rPr kumimoji="1" lang="ja-JP" altLang="en-US" u="sng" dirty="0" smtClean="0">
                <a:latin typeface="+mn-ea"/>
              </a:rPr>
              <a:t>自動運転車による日本の地方再生</a:t>
            </a:r>
            <a:endParaRPr kumimoji="1" lang="en-US" altLang="ja-JP" u="sng" dirty="0" smtClean="0">
              <a:latin typeface="+mn-ea"/>
            </a:endParaRPr>
          </a:p>
          <a:p>
            <a:pPr marL="342900" indent="-342900">
              <a:lnSpc>
                <a:spcPct val="200000"/>
              </a:lnSpc>
              <a:buAutoNum type="arabicParenBoth"/>
            </a:pPr>
            <a:r>
              <a:rPr lang="ja-JP" altLang="en-US" u="sng" dirty="0">
                <a:latin typeface="+mn-ea"/>
              </a:rPr>
              <a:t>世界的</a:t>
            </a:r>
            <a:r>
              <a:rPr lang="ja-JP" altLang="en-US" u="sng" dirty="0" smtClean="0">
                <a:latin typeface="+mn-ea"/>
              </a:rPr>
              <a:t>な自動運転車の開発競争に勝ち、日本の自動車産業が、引き続き世界一を維持</a:t>
            </a:r>
            <a:endParaRPr kumimoji="1" lang="ja-JP" altLang="en-US" u="sng" dirty="0">
              <a:latin typeface="+mn-ea"/>
            </a:endParaRPr>
          </a:p>
        </p:txBody>
      </p:sp>
    </p:spTree>
    <p:extLst>
      <p:ext uri="{BB962C8B-B14F-4D97-AF65-F5344CB8AC3E}">
        <p14:creationId xmlns:p14="http://schemas.microsoft.com/office/powerpoint/2010/main" val="8418209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434423" y="1122291"/>
            <a:ext cx="9037711" cy="3466223"/>
          </a:xfrm>
          <a:prstGeom prst="rect">
            <a:avLst/>
          </a:prstGeom>
          <a:solidFill>
            <a:srgbClr val="CCFFFF">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434423" y="5211200"/>
            <a:ext cx="9037711" cy="1350966"/>
          </a:xfrm>
          <a:prstGeom prst="rect">
            <a:avLst/>
          </a:prstGeom>
          <a:solidFill>
            <a:srgbClr val="FFCC99">
              <a:alpha val="27059"/>
            </a:srgbClr>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4"/>
          <p:cNvSpPr>
            <a:spLocks noGrp="1"/>
          </p:cNvSpPr>
          <p:nvPr>
            <p:ph type="title"/>
          </p:nvPr>
        </p:nvSpPr>
        <p:spPr/>
        <p:txBody>
          <a:bodyPr>
            <a:normAutofit/>
          </a:bodyPr>
          <a:lstStyle/>
          <a:p>
            <a:r>
              <a:rPr lang="ja-JP" altLang="en-US" dirty="0"/>
              <a:t>自動運転に係る制度整備</a:t>
            </a:r>
            <a:r>
              <a:rPr lang="ja-JP" altLang="en-US" dirty="0" smtClean="0"/>
              <a:t>大綱（</a:t>
            </a:r>
            <a:r>
              <a:rPr lang="ja-JP" altLang="en-US" dirty="0"/>
              <a:t>概要</a:t>
            </a:r>
            <a:r>
              <a:rPr lang="ja-JP" altLang="en-US"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7C0A32B2-27B7-40F8-868E-5E7EBFCA6368}" type="slidenum">
              <a:rPr kumimoji="1" lang="ja-JP" altLang="en-US" smtClean="0"/>
              <a:t>2</a:t>
            </a:fld>
            <a:endParaRPr kumimoji="1" lang="ja-JP" altLang="en-US"/>
          </a:p>
        </p:txBody>
      </p:sp>
      <p:sp>
        <p:nvSpPr>
          <p:cNvPr id="25" name="テキスト ボックス 24"/>
          <p:cNvSpPr txBox="1"/>
          <p:nvPr/>
        </p:nvSpPr>
        <p:spPr>
          <a:xfrm>
            <a:off x="94879" y="681840"/>
            <a:ext cx="2472152" cy="400110"/>
          </a:xfrm>
          <a:prstGeom prst="rect">
            <a:avLst/>
          </a:prstGeom>
          <a:noFill/>
        </p:spPr>
        <p:txBody>
          <a:bodyPr wrap="none" rtlCol="0">
            <a:spAutoFit/>
          </a:bodyPr>
          <a:lstStyle/>
          <a:p>
            <a:r>
              <a:rPr lang="ja-JP" altLang="en-US" sz="2000" b="1" dirty="0"/>
              <a:t>２</a:t>
            </a:r>
            <a:r>
              <a:rPr kumimoji="1" lang="ja-JP" altLang="en-US" sz="2000" b="1" dirty="0" smtClean="0"/>
              <a:t>．大綱の検討範囲</a:t>
            </a:r>
            <a:endParaRPr kumimoji="1" lang="ja-JP" altLang="en-US" sz="2000" b="1" dirty="0"/>
          </a:p>
        </p:txBody>
      </p:sp>
      <p:sp>
        <p:nvSpPr>
          <p:cNvPr id="29" name="テキスト ボックス 28"/>
          <p:cNvSpPr txBox="1"/>
          <p:nvPr/>
        </p:nvSpPr>
        <p:spPr>
          <a:xfrm>
            <a:off x="88567" y="4811089"/>
            <a:ext cx="2199641" cy="400110"/>
          </a:xfrm>
          <a:prstGeom prst="rect">
            <a:avLst/>
          </a:prstGeom>
          <a:noFill/>
        </p:spPr>
        <p:txBody>
          <a:bodyPr wrap="none" rtlCol="0">
            <a:spAutoFit/>
          </a:bodyPr>
          <a:lstStyle/>
          <a:p>
            <a:r>
              <a:rPr lang="ja-JP" altLang="en-US" sz="2000" b="1" dirty="0"/>
              <a:t>３</a:t>
            </a:r>
            <a:r>
              <a:rPr kumimoji="1" lang="ja-JP" altLang="en-US" sz="2000" b="1" dirty="0" smtClean="0"/>
              <a:t>．基本的考え方</a:t>
            </a:r>
            <a:endParaRPr kumimoji="1" lang="ja-JP" altLang="en-US" sz="2000" b="1" dirty="0"/>
          </a:p>
        </p:txBody>
      </p:sp>
      <p:sp>
        <p:nvSpPr>
          <p:cNvPr id="33" name="テキスト ボックス 32"/>
          <p:cNvSpPr txBox="1"/>
          <p:nvPr/>
        </p:nvSpPr>
        <p:spPr>
          <a:xfrm>
            <a:off x="488211" y="5297724"/>
            <a:ext cx="6752169" cy="1200329"/>
          </a:xfrm>
          <a:prstGeom prst="rect">
            <a:avLst/>
          </a:prstGeom>
          <a:noFill/>
        </p:spPr>
        <p:txBody>
          <a:bodyPr wrap="none" rtlCol="0">
            <a:spAutoFit/>
          </a:bodyPr>
          <a:lstStyle/>
          <a:p>
            <a:r>
              <a:rPr lang="ja-JP" altLang="en-US" b="1" dirty="0" smtClean="0">
                <a:latin typeface="+mn-ea"/>
              </a:rPr>
              <a:t>＜基本方針＞</a:t>
            </a:r>
            <a:endParaRPr lang="en-US" altLang="ja-JP" b="1" dirty="0" smtClean="0">
              <a:latin typeface="+mn-ea"/>
            </a:endParaRPr>
          </a:p>
          <a:p>
            <a:r>
              <a:rPr lang="ja-JP" altLang="en-US" dirty="0" smtClean="0">
                <a:latin typeface="+mn-ea"/>
              </a:rPr>
              <a:t> ・社会受容性や社会ニーズに基づいた事業者の創意工夫を促進</a:t>
            </a:r>
            <a:endParaRPr lang="en-US" altLang="ja-JP" dirty="0" smtClean="0">
              <a:latin typeface="+mn-ea"/>
            </a:endParaRPr>
          </a:p>
          <a:p>
            <a:r>
              <a:rPr lang="ja-JP" altLang="en-US" dirty="0" smtClean="0">
                <a:latin typeface="+mn-ea"/>
              </a:rPr>
              <a:t> ・安全確保を前提としつつ、さらに早期の安全課題の発見と対応の促進</a:t>
            </a:r>
            <a:endParaRPr lang="en-US" altLang="ja-JP" dirty="0" smtClean="0">
              <a:latin typeface="+mn-ea"/>
            </a:endParaRPr>
          </a:p>
          <a:p>
            <a:r>
              <a:rPr lang="ja-JP" altLang="en-US" dirty="0" smtClean="0">
                <a:latin typeface="+mn-ea"/>
              </a:rPr>
              <a:t> ・順次制度を見直すなど、自動運転を取り巻く環境変化に柔軟に対応</a:t>
            </a:r>
            <a:endParaRPr lang="en-US" altLang="ja-JP" dirty="0" smtClean="0">
              <a:latin typeface="+mn-ea"/>
            </a:endParaRPr>
          </a:p>
        </p:txBody>
      </p:sp>
      <p:sp>
        <p:nvSpPr>
          <p:cNvPr id="14" name="正方形/長方形 13"/>
          <p:cNvSpPr/>
          <p:nvPr/>
        </p:nvSpPr>
        <p:spPr>
          <a:xfrm>
            <a:off x="566957" y="1202452"/>
            <a:ext cx="8797601" cy="739588"/>
          </a:xfrm>
          <a:prstGeom prst="rect">
            <a:avLst/>
          </a:prstGeom>
          <a:solidFill>
            <a:schemeClr val="bg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p:cNvSpPr txBox="1"/>
          <p:nvPr/>
        </p:nvSpPr>
        <p:spPr>
          <a:xfrm>
            <a:off x="582999" y="1273906"/>
            <a:ext cx="8797601" cy="646331"/>
          </a:xfrm>
          <a:prstGeom prst="rect">
            <a:avLst/>
          </a:prstGeom>
          <a:noFill/>
        </p:spPr>
        <p:txBody>
          <a:bodyPr wrap="none" rtlCol="0">
            <a:spAutoFit/>
          </a:bodyPr>
          <a:lstStyle/>
          <a:p>
            <a:r>
              <a:rPr lang="ja-JP" altLang="en-US" dirty="0" smtClean="0">
                <a:latin typeface="+mn-ea"/>
              </a:rPr>
              <a:t>高度自動運転の初期段階である</a:t>
            </a:r>
            <a:r>
              <a:rPr lang="en-US" altLang="ja-JP" dirty="0" smtClean="0">
                <a:latin typeface="+mn-ea"/>
              </a:rPr>
              <a:t>2020</a:t>
            </a:r>
            <a:r>
              <a:rPr lang="ja-JP" altLang="en-US" dirty="0" smtClean="0">
                <a:latin typeface="+mn-ea"/>
              </a:rPr>
              <a:t>年～</a:t>
            </a:r>
            <a:r>
              <a:rPr lang="en-US" altLang="ja-JP" dirty="0" smtClean="0">
                <a:latin typeface="+mn-ea"/>
              </a:rPr>
              <a:t>2025</a:t>
            </a:r>
            <a:r>
              <a:rPr lang="ja-JP" altLang="en-US" dirty="0" smtClean="0">
                <a:latin typeface="+mn-ea"/>
              </a:rPr>
              <a:t>年頃の、公道において自動運転車と従来の</a:t>
            </a:r>
            <a:endParaRPr lang="en-US" altLang="ja-JP" dirty="0" smtClean="0">
              <a:latin typeface="+mn-ea"/>
            </a:endParaRPr>
          </a:p>
          <a:p>
            <a:r>
              <a:rPr lang="ja-JP" altLang="en-US" dirty="0" smtClean="0">
                <a:latin typeface="+mn-ea"/>
              </a:rPr>
              <a:t>非自動運転車（一般</a:t>
            </a:r>
            <a:r>
              <a:rPr lang="ja-JP" altLang="en-US" dirty="0">
                <a:latin typeface="+mn-ea"/>
              </a:rPr>
              <a:t>車</a:t>
            </a:r>
            <a:r>
              <a:rPr lang="ja-JP" altLang="en-US" dirty="0" smtClean="0">
                <a:latin typeface="+mn-ea"/>
              </a:rPr>
              <a:t>）が混在するいわゆる「過渡期」を想定。</a:t>
            </a:r>
            <a:endParaRPr lang="en-US" altLang="ja-JP" dirty="0" smtClean="0">
              <a:latin typeface="+mn-ea"/>
            </a:endParaRPr>
          </a:p>
        </p:txBody>
      </p:sp>
      <p:sp>
        <p:nvSpPr>
          <p:cNvPr id="12" name="テキスト ボックス 11"/>
          <p:cNvSpPr txBox="1"/>
          <p:nvPr/>
        </p:nvSpPr>
        <p:spPr>
          <a:xfrm>
            <a:off x="666944" y="1958282"/>
            <a:ext cx="6016391" cy="2585323"/>
          </a:xfrm>
          <a:prstGeom prst="rect">
            <a:avLst/>
          </a:prstGeom>
          <a:noFill/>
        </p:spPr>
        <p:txBody>
          <a:bodyPr wrap="none" rtlCol="0">
            <a:spAutoFit/>
          </a:bodyPr>
          <a:lstStyle/>
          <a:p>
            <a:pPr marL="342900" indent="-342900">
              <a:buAutoNum type="arabicParenBoth"/>
            </a:pPr>
            <a:r>
              <a:rPr lang="ja-JP" altLang="en-US" dirty="0" smtClean="0">
                <a:latin typeface="+mn-ea"/>
              </a:rPr>
              <a:t>自家用自動車</a:t>
            </a:r>
            <a:endParaRPr lang="en-US" altLang="ja-JP" dirty="0" smtClean="0">
              <a:latin typeface="+mn-ea"/>
            </a:endParaRPr>
          </a:p>
          <a:p>
            <a:pPr marL="800100" lvl="1" indent="-342900">
              <a:buFont typeface="+mj-ea"/>
              <a:buAutoNum type="circleNumDbPlain"/>
            </a:pPr>
            <a:r>
              <a:rPr lang="ja-JP" altLang="en-US" dirty="0">
                <a:latin typeface="+mn-ea"/>
              </a:rPr>
              <a:t>高速道路での</a:t>
            </a:r>
            <a:r>
              <a:rPr lang="ja-JP" altLang="en-US" dirty="0" smtClean="0">
                <a:latin typeface="+mn-ea"/>
              </a:rPr>
              <a:t>自動運転（レベル</a:t>
            </a:r>
            <a:r>
              <a:rPr lang="en-US" altLang="ja-JP" dirty="0" smtClean="0">
                <a:latin typeface="+mn-ea"/>
              </a:rPr>
              <a:t>2</a:t>
            </a:r>
            <a:r>
              <a:rPr lang="ja-JP" altLang="en-US" dirty="0" err="1" smtClean="0">
                <a:latin typeface="+mn-ea"/>
              </a:rPr>
              <a:t>、</a:t>
            </a:r>
            <a:r>
              <a:rPr lang="ja-JP" altLang="en-US" dirty="0" smtClean="0">
                <a:latin typeface="+mn-ea"/>
              </a:rPr>
              <a:t>レベル</a:t>
            </a:r>
            <a:r>
              <a:rPr lang="en-US" altLang="ja-JP" dirty="0" smtClean="0">
                <a:latin typeface="+mn-ea"/>
              </a:rPr>
              <a:t>3</a:t>
            </a:r>
            <a:r>
              <a:rPr lang="ja-JP" altLang="en-US" dirty="0" smtClean="0">
                <a:latin typeface="+mn-ea"/>
              </a:rPr>
              <a:t>）</a:t>
            </a:r>
            <a:endParaRPr lang="en-US" altLang="ja-JP" dirty="0" smtClean="0">
              <a:latin typeface="+mn-ea"/>
            </a:endParaRPr>
          </a:p>
          <a:p>
            <a:pPr marL="800100" lvl="1" indent="-342900">
              <a:buFont typeface="+mj-ea"/>
              <a:buAutoNum type="circleNumDbPlain"/>
            </a:pPr>
            <a:r>
              <a:rPr lang="ja-JP" altLang="en-US" dirty="0">
                <a:latin typeface="+mn-ea"/>
              </a:rPr>
              <a:t>一般道</a:t>
            </a:r>
            <a:r>
              <a:rPr lang="ja-JP" altLang="en-US" dirty="0" smtClean="0">
                <a:latin typeface="+mn-ea"/>
              </a:rPr>
              <a:t>での自動運転（レベル</a:t>
            </a:r>
            <a:r>
              <a:rPr lang="en-US" altLang="ja-JP" dirty="0" smtClean="0">
                <a:latin typeface="+mn-ea"/>
              </a:rPr>
              <a:t>2</a:t>
            </a:r>
            <a:r>
              <a:rPr lang="ja-JP" altLang="en-US" dirty="0" smtClean="0">
                <a:latin typeface="+mn-ea"/>
              </a:rPr>
              <a:t>）</a:t>
            </a:r>
            <a:endParaRPr lang="en-US" altLang="ja-JP" dirty="0" smtClean="0">
              <a:latin typeface="+mn-ea"/>
            </a:endParaRPr>
          </a:p>
          <a:p>
            <a:pPr marL="342900" indent="-342900">
              <a:buAutoNum type="arabicParenBoth"/>
            </a:pPr>
            <a:r>
              <a:rPr lang="ja-JP" altLang="en-US" dirty="0" smtClean="0">
                <a:latin typeface="+mn-ea"/>
              </a:rPr>
              <a:t>物流サービス</a:t>
            </a:r>
            <a:endParaRPr lang="en-US" altLang="ja-JP" dirty="0" smtClean="0">
              <a:latin typeface="+mn-ea"/>
            </a:endParaRPr>
          </a:p>
          <a:p>
            <a:pPr marL="800100" lvl="1" indent="-342900">
              <a:buFont typeface="+mj-ea"/>
              <a:buAutoNum type="circleNumDbPlain"/>
            </a:pPr>
            <a:r>
              <a:rPr lang="ja-JP" altLang="en-US" dirty="0">
                <a:latin typeface="+mn-ea"/>
              </a:rPr>
              <a:t>高速道路で</a:t>
            </a:r>
            <a:r>
              <a:rPr lang="ja-JP" altLang="en-US" dirty="0" smtClean="0">
                <a:latin typeface="+mn-ea"/>
              </a:rPr>
              <a:t>のトラックの隊列走行</a:t>
            </a:r>
            <a:endParaRPr lang="en-US" altLang="ja-JP" dirty="0" smtClean="0">
              <a:latin typeface="+mn-ea"/>
            </a:endParaRPr>
          </a:p>
          <a:p>
            <a:pPr marL="800100" lvl="1" indent="-342900">
              <a:buFont typeface="+mj-ea"/>
              <a:buAutoNum type="circleNumDbPlain"/>
            </a:pPr>
            <a:r>
              <a:rPr lang="ja-JP" altLang="en-US" dirty="0">
                <a:latin typeface="+mn-ea"/>
              </a:rPr>
              <a:t>高速道路での</a:t>
            </a:r>
            <a:r>
              <a:rPr lang="ja-JP" altLang="en-US" dirty="0" smtClean="0">
                <a:latin typeface="+mn-ea"/>
              </a:rPr>
              <a:t>自動運転（レベル</a:t>
            </a:r>
            <a:r>
              <a:rPr lang="en-US" altLang="ja-JP" dirty="0" smtClean="0">
                <a:latin typeface="+mn-ea"/>
              </a:rPr>
              <a:t>3</a:t>
            </a:r>
            <a:r>
              <a:rPr lang="ja-JP" altLang="en-US" dirty="0" smtClean="0">
                <a:latin typeface="+mn-ea"/>
              </a:rPr>
              <a:t>）</a:t>
            </a:r>
            <a:endParaRPr lang="en-US" altLang="ja-JP" dirty="0" smtClean="0">
              <a:latin typeface="+mn-ea"/>
            </a:endParaRPr>
          </a:p>
          <a:p>
            <a:pPr marL="342900" indent="-342900">
              <a:buAutoNum type="arabicParenBoth"/>
            </a:pPr>
            <a:r>
              <a:rPr lang="ja-JP" altLang="en-US" dirty="0" smtClean="0">
                <a:latin typeface="+mn-ea"/>
              </a:rPr>
              <a:t>移動サービス</a:t>
            </a:r>
            <a:endParaRPr lang="en-US" altLang="ja-JP" dirty="0" smtClean="0">
              <a:latin typeface="+mn-ea"/>
            </a:endParaRPr>
          </a:p>
          <a:p>
            <a:pPr marL="800100" lvl="1" indent="-342900">
              <a:buFont typeface="+mj-ea"/>
              <a:buAutoNum type="circleNumDbPlain"/>
            </a:pPr>
            <a:r>
              <a:rPr lang="ja-JP" altLang="en-US" dirty="0" smtClean="0">
                <a:latin typeface="+mn-ea"/>
              </a:rPr>
              <a:t>限定</a:t>
            </a:r>
            <a:r>
              <a:rPr lang="ja-JP" altLang="en-US" dirty="0">
                <a:latin typeface="+mn-ea"/>
              </a:rPr>
              <a:t>地域</a:t>
            </a:r>
            <a:r>
              <a:rPr lang="ja-JP" altLang="en-US" dirty="0" smtClean="0">
                <a:latin typeface="+mn-ea"/>
              </a:rPr>
              <a:t>での無人自動運転移動サービス（レベル</a:t>
            </a:r>
            <a:r>
              <a:rPr lang="en-US" altLang="ja-JP" dirty="0" smtClean="0">
                <a:latin typeface="+mn-ea"/>
              </a:rPr>
              <a:t>4</a:t>
            </a:r>
            <a:r>
              <a:rPr lang="ja-JP" altLang="en-US" dirty="0" smtClean="0">
                <a:latin typeface="+mn-ea"/>
              </a:rPr>
              <a:t>）</a:t>
            </a:r>
            <a:endParaRPr lang="en-US" altLang="ja-JP" dirty="0" smtClean="0">
              <a:latin typeface="+mn-ea"/>
            </a:endParaRPr>
          </a:p>
          <a:p>
            <a:pPr marL="800100" lvl="1" indent="-342900">
              <a:buFont typeface="+mj-ea"/>
              <a:buAutoNum type="circleNumDbPlain"/>
            </a:pPr>
            <a:r>
              <a:rPr lang="ja-JP" altLang="en-US" dirty="0" smtClean="0">
                <a:latin typeface="+mn-ea"/>
              </a:rPr>
              <a:t>高速</a:t>
            </a:r>
            <a:r>
              <a:rPr lang="ja-JP" altLang="en-US" dirty="0">
                <a:latin typeface="+mn-ea"/>
              </a:rPr>
              <a:t>道路</a:t>
            </a:r>
            <a:r>
              <a:rPr lang="ja-JP" altLang="en-US" dirty="0" smtClean="0">
                <a:latin typeface="+mn-ea"/>
              </a:rPr>
              <a:t>での自動運転（レベル</a:t>
            </a:r>
            <a:r>
              <a:rPr lang="en-US" altLang="ja-JP" dirty="0" smtClean="0">
                <a:latin typeface="+mn-ea"/>
              </a:rPr>
              <a:t>3</a:t>
            </a:r>
            <a:r>
              <a:rPr lang="ja-JP" altLang="en-US" dirty="0" smtClean="0">
                <a:latin typeface="+mn-ea"/>
              </a:rPr>
              <a:t>）</a:t>
            </a:r>
            <a:endParaRPr lang="en-US" altLang="ja-JP" dirty="0">
              <a:latin typeface="+mn-ea"/>
            </a:endParaRPr>
          </a:p>
        </p:txBody>
      </p:sp>
    </p:spTree>
    <p:extLst>
      <p:ext uri="{BB962C8B-B14F-4D97-AF65-F5344CB8AC3E}">
        <p14:creationId xmlns:p14="http://schemas.microsoft.com/office/powerpoint/2010/main" val="4315857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57150" y="965200"/>
            <a:ext cx="9791700" cy="867229"/>
          </a:xfrm>
          <a:prstGeom prst="roundRect">
            <a:avLst>
              <a:gd name="adj" fmla="val 7115"/>
            </a:avLst>
          </a:prstGeom>
        </p:spPr>
        <p:style>
          <a:lnRef idx="2">
            <a:schemeClr val="accent5"/>
          </a:lnRef>
          <a:fillRef idx="1">
            <a:schemeClr val="lt1"/>
          </a:fillRef>
          <a:effectRef idx="0">
            <a:schemeClr val="accent5"/>
          </a:effectRef>
          <a:fontRef idx="minor">
            <a:schemeClr val="dk1"/>
          </a:fontRef>
        </p:style>
        <p:txBody>
          <a:bodyPr rtlCol="0" anchor="t"/>
          <a:lstStyle/>
          <a:p>
            <a:r>
              <a:rPr lang="ja-JP" altLang="en-US" dirty="0">
                <a:solidFill>
                  <a:prstClr val="black"/>
                </a:solidFill>
              </a:rPr>
              <a:t>我が国における自動運転レベルの定義として、</a:t>
            </a:r>
            <a:r>
              <a:rPr lang="en-US" altLang="ja-JP" dirty="0" smtClean="0">
                <a:solidFill>
                  <a:prstClr val="black"/>
                </a:solidFill>
              </a:rPr>
              <a:t>SAE</a:t>
            </a:r>
            <a:r>
              <a:rPr lang="en-US" altLang="ja-JP" baseline="30000" dirty="0" smtClean="0">
                <a:solidFill>
                  <a:prstClr val="black"/>
                </a:solidFill>
              </a:rPr>
              <a:t>※1</a:t>
            </a:r>
            <a:r>
              <a:rPr lang="en-US" altLang="ja-JP" dirty="0" smtClean="0">
                <a:solidFill>
                  <a:prstClr val="black"/>
                </a:solidFill>
              </a:rPr>
              <a:t> </a:t>
            </a:r>
            <a:r>
              <a:rPr lang="en-US" altLang="ja-JP" dirty="0">
                <a:solidFill>
                  <a:prstClr val="black"/>
                </a:solidFill>
              </a:rPr>
              <a:t>International</a:t>
            </a:r>
            <a:r>
              <a:rPr lang="ja-JP" altLang="en-US" dirty="0">
                <a:solidFill>
                  <a:prstClr val="black"/>
                </a:solidFill>
              </a:rPr>
              <a:t>の</a:t>
            </a:r>
            <a:r>
              <a:rPr lang="en-US" altLang="ja-JP" dirty="0">
                <a:solidFill>
                  <a:prstClr val="black"/>
                </a:solidFill>
              </a:rPr>
              <a:t>J3016</a:t>
            </a:r>
            <a:r>
              <a:rPr lang="ja-JP" altLang="en-US" dirty="0">
                <a:solidFill>
                  <a:prstClr val="black"/>
                </a:solidFill>
              </a:rPr>
              <a:t>（</a:t>
            </a:r>
            <a:r>
              <a:rPr lang="en-US" altLang="ja-JP" dirty="0">
                <a:solidFill>
                  <a:prstClr val="black"/>
                </a:solidFill>
              </a:rPr>
              <a:t>2016</a:t>
            </a:r>
            <a:r>
              <a:rPr lang="ja-JP" altLang="en-US" dirty="0">
                <a:solidFill>
                  <a:prstClr val="black"/>
                </a:solidFill>
              </a:rPr>
              <a:t>年</a:t>
            </a:r>
            <a:r>
              <a:rPr lang="en-US" altLang="ja-JP" dirty="0">
                <a:solidFill>
                  <a:prstClr val="black"/>
                </a:solidFill>
              </a:rPr>
              <a:t>9</a:t>
            </a:r>
            <a:r>
              <a:rPr lang="ja-JP" altLang="en-US" dirty="0">
                <a:solidFill>
                  <a:prstClr val="black"/>
                </a:solidFill>
              </a:rPr>
              <a:t>月）及びその日本語参考訳である</a:t>
            </a:r>
            <a:r>
              <a:rPr lang="en-US" altLang="ja-JP" dirty="0" smtClean="0">
                <a:solidFill>
                  <a:prstClr val="black"/>
                </a:solidFill>
              </a:rPr>
              <a:t>JASO</a:t>
            </a:r>
            <a:r>
              <a:rPr lang="en-US" altLang="ja-JP" baseline="30000" dirty="0" smtClean="0">
                <a:solidFill>
                  <a:prstClr val="black"/>
                </a:solidFill>
              </a:rPr>
              <a:t>※2</a:t>
            </a:r>
            <a:r>
              <a:rPr lang="en-US" altLang="ja-JP" dirty="0" smtClean="0">
                <a:solidFill>
                  <a:prstClr val="black"/>
                </a:solidFill>
              </a:rPr>
              <a:t> TP </a:t>
            </a:r>
            <a:r>
              <a:rPr lang="en-US" altLang="ja-JP" dirty="0">
                <a:solidFill>
                  <a:prstClr val="black"/>
                </a:solidFill>
              </a:rPr>
              <a:t>18004</a:t>
            </a:r>
            <a:r>
              <a:rPr lang="ja-JP" altLang="en-US" dirty="0">
                <a:solidFill>
                  <a:prstClr val="black"/>
                </a:solidFill>
              </a:rPr>
              <a:t>（</a:t>
            </a:r>
            <a:r>
              <a:rPr lang="en-US" altLang="ja-JP" dirty="0">
                <a:solidFill>
                  <a:prstClr val="black"/>
                </a:solidFill>
              </a:rPr>
              <a:t>2018</a:t>
            </a:r>
            <a:r>
              <a:rPr lang="ja-JP" altLang="en-US" dirty="0">
                <a:solidFill>
                  <a:prstClr val="black"/>
                </a:solidFill>
              </a:rPr>
              <a:t>年</a:t>
            </a:r>
            <a:r>
              <a:rPr lang="en-US" altLang="ja-JP" dirty="0">
                <a:solidFill>
                  <a:prstClr val="black"/>
                </a:solidFill>
              </a:rPr>
              <a:t>2</a:t>
            </a:r>
            <a:r>
              <a:rPr lang="ja-JP" altLang="en-US" dirty="0">
                <a:solidFill>
                  <a:prstClr val="black"/>
                </a:solidFill>
              </a:rPr>
              <a:t>月）を採用</a:t>
            </a:r>
            <a:r>
              <a:rPr lang="ja-JP" altLang="en-US" dirty="0" smtClean="0">
                <a:solidFill>
                  <a:prstClr val="black"/>
                </a:solidFill>
              </a:rPr>
              <a:t>。</a:t>
            </a:r>
            <a:endParaRPr lang="en-US" altLang="ja-JP" dirty="0">
              <a:solidFill>
                <a:prstClr val="black"/>
              </a:solidFill>
            </a:endParaRPr>
          </a:p>
          <a:p>
            <a:pPr algn="r"/>
            <a:r>
              <a:rPr lang="ja-JP" altLang="en-US" sz="1200" dirty="0" smtClean="0">
                <a:solidFill>
                  <a:prstClr val="black"/>
                </a:solidFill>
              </a:rPr>
              <a:t>　　　　　</a:t>
            </a:r>
            <a:r>
              <a:rPr lang="en-US" altLang="ja-JP" sz="1200" dirty="0" smtClean="0">
                <a:solidFill>
                  <a:prstClr val="black"/>
                </a:solidFill>
              </a:rPr>
              <a:t>※1: Society of Automotive Engineers  ※2: Japanese Automotive Standards Organization</a:t>
            </a:r>
            <a:r>
              <a:rPr lang="ja-JP" altLang="en-US" sz="1200" dirty="0" smtClean="0">
                <a:solidFill>
                  <a:prstClr val="black"/>
                </a:solidFill>
              </a:rPr>
              <a:t>（日本自動車技術会）</a:t>
            </a:r>
            <a:endParaRPr lang="ja-JP" altLang="en-US" sz="1200" dirty="0">
              <a:solidFill>
                <a:prstClr val="black"/>
              </a:solidFill>
            </a:endParaRPr>
          </a:p>
        </p:txBody>
      </p:sp>
      <p:graphicFrame>
        <p:nvGraphicFramePr>
          <p:cNvPr id="10" name="表 9"/>
          <p:cNvGraphicFramePr>
            <a:graphicFrameLocks noGrp="1"/>
          </p:cNvGraphicFramePr>
          <p:nvPr>
            <p:extLst>
              <p:ext uri="{D42A27DB-BD31-4B8C-83A1-F6EECF244321}">
                <p14:modId xmlns:p14="http://schemas.microsoft.com/office/powerpoint/2010/main" val="1888720956"/>
              </p:ext>
            </p:extLst>
          </p:nvPr>
        </p:nvGraphicFramePr>
        <p:xfrm>
          <a:off x="57148" y="2158806"/>
          <a:ext cx="9791701" cy="4661094"/>
        </p:xfrm>
        <a:graphic>
          <a:graphicData uri="http://schemas.openxmlformats.org/drawingml/2006/table">
            <a:tbl>
              <a:tblPr firstRow="1" bandRow="1">
                <a:tableStyleId>{5940675A-B579-460E-94D1-54222C63F5DA}</a:tableStyleId>
              </a:tblPr>
              <a:tblGrid>
                <a:gridCol w="713529"/>
                <a:gridCol w="1809024"/>
                <a:gridCol w="5433999"/>
                <a:gridCol w="1835149"/>
              </a:tblGrid>
              <a:tr h="427098">
                <a:tc>
                  <a:txBody>
                    <a:bodyPr/>
                    <a:lstStyle/>
                    <a:p>
                      <a:pPr algn="ctr"/>
                      <a:r>
                        <a:rPr kumimoji="1" lang="ja-JP" altLang="en-US" sz="1600" dirty="0" smtClean="0">
                          <a:latin typeface="Meiryo UI" panose="020B0604030504040204" pitchFamily="50" charset="-128"/>
                          <a:ea typeface="Meiryo UI" panose="020B0604030504040204" pitchFamily="50" charset="-128"/>
                          <a:cs typeface="Meiryo UI" panose="020B0604030504040204" pitchFamily="50" charset="-128"/>
                        </a:rPr>
                        <a:t>レベル</a:t>
                      </a:r>
                      <a:endParaRPr kumimoji="1" lang="ja-JP" altLang="en-US" sz="1600" i="0" dirty="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solidFill>
                      <a:schemeClr val="accent1">
                        <a:lumMod val="40000"/>
                        <a:lumOff val="60000"/>
                      </a:schemeClr>
                    </a:solidFill>
                  </a:tcPr>
                </a:tc>
                <a:tc>
                  <a:txBody>
                    <a:bodyPr/>
                    <a:lstStyle/>
                    <a:p>
                      <a:pPr algn="ctr"/>
                      <a:r>
                        <a:rPr kumimoji="1" lang="ja-JP" altLang="en-US" sz="1600" i="0" dirty="0" smtClean="0">
                          <a:latin typeface="Meiryo UI" panose="020B0604030504040204" pitchFamily="50" charset="-128"/>
                          <a:ea typeface="Meiryo UI" panose="020B0604030504040204" pitchFamily="50" charset="-128"/>
                          <a:cs typeface="Meiryo UI" panose="020B0604030504040204" pitchFamily="50" charset="-128"/>
                        </a:rPr>
                        <a:t>名称</a:t>
                      </a:r>
                      <a:endParaRPr kumimoji="1" lang="ja-JP" altLang="en-US" sz="1600" i="0" dirty="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solidFill>
                      <a:schemeClr val="accent1">
                        <a:lumMod val="40000"/>
                        <a:lumOff val="60000"/>
                      </a:schemeClr>
                    </a:solidFill>
                  </a:tcPr>
                </a:tc>
                <a:tc>
                  <a:txBody>
                    <a:bodyPr/>
                    <a:lstStyle/>
                    <a:p>
                      <a:pPr algn="ctr"/>
                      <a:r>
                        <a:rPr kumimoji="1" lang="ja-JP" altLang="en-US" sz="1600" dirty="0" smtClean="0">
                          <a:latin typeface="Meiryo UI" panose="020B0604030504040204" pitchFamily="50" charset="-128"/>
                          <a:ea typeface="Meiryo UI" panose="020B0604030504040204" pitchFamily="50" charset="-128"/>
                          <a:cs typeface="Meiryo UI" panose="020B0604030504040204" pitchFamily="50" charset="-128"/>
                        </a:rPr>
                        <a:t>定義概要</a:t>
                      </a:r>
                      <a:endParaRPr kumimoji="1" lang="ja-JP" altLang="en-US" sz="1600" i="0" dirty="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solidFill>
                      <a:schemeClr val="accent1">
                        <a:lumMod val="40000"/>
                        <a:lumOff val="60000"/>
                      </a:schemeClr>
                    </a:solidFill>
                  </a:tcPr>
                </a:tc>
                <a:tc>
                  <a:txBody>
                    <a:bodyPr/>
                    <a:lstStyle/>
                    <a:p>
                      <a:pPr algn="ctr"/>
                      <a:r>
                        <a:rPr kumimoji="1" lang="ja-JP" altLang="en-US" sz="1600" dirty="0" smtClean="0">
                          <a:latin typeface="Meiryo UI" panose="020B0604030504040204" pitchFamily="50" charset="-128"/>
                          <a:ea typeface="Meiryo UI" panose="020B0604030504040204" pitchFamily="50" charset="-128"/>
                          <a:cs typeface="Meiryo UI" panose="020B0604030504040204" pitchFamily="50" charset="-128"/>
                        </a:rPr>
                        <a:t>安全運転に係る</a:t>
                      </a:r>
                      <a:r>
                        <a:rPr kumimoji="1" lang="en-US" altLang="ja-JP" sz="1600" dirty="0" smtClean="0">
                          <a:latin typeface="Meiryo UI" panose="020B0604030504040204" pitchFamily="50" charset="-128"/>
                          <a:ea typeface="Meiryo UI" panose="020B0604030504040204" pitchFamily="50" charset="-128"/>
                          <a:cs typeface="Meiryo UI" panose="020B0604030504040204" pitchFamily="50" charset="-128"/>
                        </a:rPr>
                        <a:t/>
                      </a:r>
                      <a:br>
                        <a:rPr kumimoji="1" lang="en-US" altLang="ja-JP" sz="1600" dirty="0" smtClean="0">
                          <a:latin typeface="Meiryo UI" panose="020B0604030504040204" pitchFamily="50" charset="-128"/>
                          <a:ea typeface="Meiryo UI" panose="020B0604030504040204" pitchFamily="50" charset="-128"/>
                          <a:cs typeface="Meiryo UI" panose="020B0604030504040204" pitchFamily="50" charset="-128"/>
                        </a:rPr>
                      </a:br>
                      <a:r>
                        <a:rPr kumimoji="1" lang="ja-JP" altLang="en-US" sz="1600" dirty="0" smtClean="0">
                          <a:latin typeface="Meiryo UI" panose="020B0604030504040204" pitchFamily="50" charset="-128"/>
                          <a:ea typeface="Meiryo UI" panose="020B0604030504040204" pitchFamily="50" charset="-128"/>
                          <a:cs typeface="Meiryo UI" panose="020B0604030504040204" pitchFamily="50" charset="-128"/>
                        </a:rPr>
                        <a:t>監視、対応主体</a:t>
                      </a:r>
                      <a:endParaRPr kumimoji="1" lang="en-US" altLang="ja-JP" sz="1600" i="0" dirty="0" smtClean="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solidFill>
                      <a:schemeClr val="accent1">
                        <a:lumMod val="40000"/>
                        <a:lumOff val="60000"/>
                      </a:schemeClr>
                    </a:solidFill>
                  </a:tcPr>
                </a:tc>
              </a:tr>
              <a:tr h="245056">
                <a:tc gridSpan="3">
                  <a:txBody>
                    <a:bodyPr/>
                    <a:lstStyle/>
                    <a:p>
                      <a:r>
                        <a:rPr kumimoji="1" lang="ja-JP" altLang="en-US" sz="1600" dirty="0" smtClean="0">
                          <a:latin typeface="Meiryo UI" panose="020B0604030504040204" pitchFamily="50" charset="-128"/>
                          <a:ea typeface="Meiryo UI" panose="020B0604030504040204" pitchFamily="50" charset="-128"/>
                          <a:cs typeface="Meiryo UI" panose="020B0604030504040204" pitchFamily="50" charset="-128"/>
                        </a:rPr>
                        <a:t>運転者が一部又は全ての動的運転タスクを実行</a:t>
                      </a:r>
                      <a:endParaRPr kumimoji="1" lang="ja-JP" altLang="en-US" sz="1600" i="0" dirty="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solidFill>
                      <a:schemeClr val="accent3">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algn="ctr"/>
                      <a:endParaRPr kumimoji="1" lang="ja-JP" altLang="en-US" sz="1600" i="0" dirty="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solidFill>
                      <a:schemeClr val="accent3">
                        <a:lumMod val="20000"/>
                        <a:lumOff val="80000"/>
                      </a:schemeClr>
                    </a:solidFill>
                  </a:tcPr>
                </a:tc>
              </a:tr>
              <a:tr h="245056">
                <a:tc>
                  <a:txBody>
                    <a:bodyPr/>
                    <a:lstStyle/>
                    <a:p>
                      <a:pPr algn="ctr"/>
                      <a:r>
                        <a:rPr kumimoji="1" lang="en-US" altLang="ja-JP" sz="1600" b="0" i="0" dirty="0" smtClean="0">
                          <a:latin typeface="Meiryo UI" panose="020B0604030504040204" pitchFamily="50" charset="-128"/>
                          <a:ea typeface="Meiryo UI" panose="020B0604030504040204" pitchFamily="50" charset="-128"/>
                          <a:cs typeface="Meiryo UI" panose="020B0604030504040204" pitchFamily="50" charset="-128"/>
                        </a:rPr>
                        <a:t>0</a:t>
                      </a:r>
                      <a:endParaRPr kumimoji="1" lang="ja-JP" altLang="en-US" sz="1600" b="0" i="0" dirty="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solidFill>
                      <a:schemeClr val="accent3">
                        <a:lumMod val="20000"/>
                        <a:lumOff val="80000"/>
                      </a:schemeClr>
                    </a:solidFill>
                  </a:tcPr>
                </a:tc>
                <a:tc>
                  <a:txBody>
                    <a:bodyPr/>
                    <a:lstStyle/>
                    <a:p>
                      <a:pPr marL="0" indent="0">
                        <a:buFont typeface="Arial" panose="020B0604020202020204" pitchFamily="34" charset="0"/>
                        <a:buNone/>
                      </a:pPr>
                      <a:r>
                        <a:rPr kumimoji="1" lang="ja-JP" altLang="en-US" sz="1600" i="0" dirty="0" smtClean="0">
                          <a:latin typeface="Meiryo UI" panose="020B0604030504040204" pitchFamily="50" charset="-128"/>
                          <a:ea typeface="Meiryo UI" panose="020B0604030504040204" pitchFamily="50" charset="-128"/>
                          <a:cs typeface="Meiryo UI" panose="020B0604030504040204" pitchFamily="50" charset="-128"/>
                        </a:rPr>
                        <a:t>運転自動化なし</a:t>
                      </a:r>
                      <a:endParaRPr kumimoji="1" lang="en-US" altLang="ja-JP" sz="1600" i="0" dirty="0" smtClean="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tc>
                <a:tc>
                  <a:txBody>
                    <a:bodyPr/>
                    <a:lstStyle/>
                    <a:p>
                      <a:pPr marL="171450" indent="-171450">
                        <a:buFont typeface="Arial" panose="020B0604020202020204" pitchFamily="34" charset="0"/>
                        <a:buChar char="•"/>
                      </a:pPr>
                      <a:r>
                        <a:rPr kumimoji="1" lang="ja-JP" altLang="en-US" sz="1600" dirty="0" smtClean="0">
                          <a:latin typeface="Meiryo UI" panose="020B0604030504040204" pitchFamily="50" charset="-128"/>
                          <a:ea typeface="Meiryo UI" panose="020B0604030504040204" pitchFamily="50" charset="-128"/>
                          <a:cs typeface="Meiryo UI" panose="020B0604030504040204" pitchFamily="50" charset="-128"/>
                        </a:rPr>
                        <a:t>運転者が全ての動的運転タスクを実施</a:t>
                      </a:r>
                      <a:endParaRPr kumimoji="1" lang="en-US" altLang="ja-JP" sz="1600" i="0" dirty="0" smtClean="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tc>
                <a:tc>
                  <a:txBody>
                    <a:bodyPr/>
                    <a:lstStyle/>
                    <a:p>
                      <a:pPr algn="ctr"/>
                      <a:r>
                        <a:rPr kumimoji="1" lang="ja-JP" altLang="en-US" sz="1600" dirty="0" smtClean="0">
                          <a:latin typeface="Meiryo UI" panose="020B0604030504040204" pitchFamily="50" charset="-128"/>
                          <a:ea typeface="Meiryo UI" panose="020B0604030504040204" pitchFamily="50" charset="-128"/>
                          <a:cs typeface="Meiryo UI" panose="020B0604030504040204" pitchFamily="50" charset="-128"/>
                        </a:rPr>
                        <a:t>運転者</a:t>
                      </a:r>
                      <a:endParaRPr kumimoji="1" lang="ja-JP" altLang="en-US" sz="1600" i="0" dirty="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tc>
              </a:tr>
              <a:tr h="427098">
                <a:tc>
                  <a:txBody>
                    <a:bodyPr/>
                    <a:lstStyle/>
                    <a:p>
                      <a:pPr algn="ctr"/>
                      <a:r>
                        <a:rPr kumimoji="1" lang="en-US" altLang="ja-JP" sz="1600" b="0" i="0" dirty="0" smtClean="0">
                          <a:latin typeface="Meiryo UI" panose="020B0604030504040204" pitchFamily="50" charset="-128"/>
                          <a:ea typeface="Meiryo UI" panose="020B0604030504040204" pitchFamily="50" charset="-128"/>
                          <a:cs typeface="Meiryo UI" panose="020B0604030504040204" pitchFamily="50" charset="-128"/>
                        </a:rPr>
                        <a:t>1</a:t>
                      </a:r>
                      <a:endParaRPr kumimoji="1" lang="ja-JP" altLang="en-US" sz="1600" b="0" i="0" dirty="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solidFill>
                      <a:schemeClr val="accent3">
                        <a:lumMod val="20000"/>
                        <a:lumOff val="80000"/>
                      </a:schemeClr>
                    </a:solidFill>
                  </a:tcPr>
                </a:tc>
                <a:tc>
                  <a:txBody>
                    <a:bodyPr/>
                    <a:lstStyle/>
                    <a:p>
                      <a:pPr marL="0" indent="0">
                        <a:buFont typeface="Arial" panose="020B0604020202020204" pitchFamily="34" charset="0"/>
                        <a:buNone/>
                      </a:pPr>
                      <a:r>
                        <a:rPr kumimoji="1" lang="ja-JP" altLang="en-US" sz="1600" i="0" dirty="0" smtClean="0">
                          <a:latin typeface="Meiryo UI" panose="020B0604030504040204" pitchFamily="50" charset="-128"/>
                          <a:ea typeface="Meiryo UI" panose="020B0604030504040204" pitchFamily="50" charset="-128"/>
                          <a:cs typeface="Meiryo UI" panose="020B0604030504040204" pitchFamily="50" charset="-128"/>
                        </a:rPr>
                        <a:t>運転支援</a:t>
                      </a:r>
                      <a:endParaRPr kumimoji="1" lang="ja-JP" altLang="en-US" sz="1600" i="0" dirty="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tc>
                <a:tc>
                  <a:txBody>
                    <a:bodyPr/>
                    <a:lstStyle/>
                    <a:p>
                      <a:pPr marL="171450" indent="-171450">
                        <a:buFont typeface="Arial" panose="020B0604020202020204" pitchFamily="34" charset="0"/>
                        <a:buChar char="•"/>
                      </a:pPr>
                      <a:r>
                        <a:rPr kumimoji="1" lang="ja-JP" altLang="en-US" sz="1600" b="0" baseline="0" dirty="0" smtClean="0">
                          <a:latin typeface="Meiryo UI" panose="020B0604030504040204" pitchFamily="50" charset="-128"/>
                          <a:ea typeface="Meiryo UI" panose="020B0604030504040204" pitchFamily="50" charset="-128"/>
                          <a:cs typeface="Meiryo UI" panose="020B0604030504040204" pitchFamily="50" charset="-128"/>
                        </a:rPr>
                        <a:t>システムが</a:t>
                      </a:r>
                      <a:r>
                        <a:rPr kumimoji="1" lang="ja-JP" altLang="en-US" sz="1600" b="0" u="sng" baseline="0" dirty="0" smtClean="0">
                          <a:latin typeface="Meiryo UI" panose="020B0604030504040204" pitchFamily="50" charset="-128"/>
                          <a:ea typeface="Meiryo UI" panose="020B0604030504040204" pitchFamily="50" charset="-128"/>
                          <a:cs typeface="Meiryo UI" panose="020B0604030504040204" pitchFamily="50" charset="-128"/>
                        </a:rPr>
                        <a:t>縦方向又は横方向のいずれか</a:t>
                      </a:r>
                      <a:r>
                        <a:rPr kumimoji="1" lang="ja-JP" altLang="en-US" sz="1600" b="0" baseline="0" dirty="0" smtClean="0">
                          <a:latin typeface="Meiryo UI" panose="020B0604030504040204" pitchFamily="50" charset="-128"/>
                          <a:ea typeface="Meiryo UI" panose="020B0604030504040204" pitchFamily="50" charset="-128"/>
                          <a:cs typeface="Meiryo UI" panose="020B0604030504040204" pitchFamily="50" charset="-128"/>
                        </a:rPr>
                        <a:t>の車両運動制御の</a:t>
                      </a:r>
                      <a:r>
                        <a:rPr kumimoji="1" lang="en-US" altLang="ja-JP" sz="1600" b="0" baseline="0" dirty="0" smtClean="0">
                          <a:latin typeface="Meiryo UI" panose="020B0604030504040204" pitchFamily="50" charset="-128"/>
                          <a:ea typeface="Meiryo UI" panose="020B0604030504040204" pitchFamily="50" charset="-128"/>
                          <a:cs typeface="Meiryo UI" panose="020B0604030504040204" pitchFamily="50" charset="-128"/>
                        </a:rPr>
                        <a:t/>
                      </a:r>
                      <a:br>
                        <a:rPr kumimoji="1" lang="en-US" altLang="ja-JP" sz="1600" b="0" baseline="0" dirty="0" smtClean="0">
                          <a:latin typeface="Meiryo UI" panose="020B0604030504040204" pitchFamily="50" charset="-128"/>
                          <a:ea typeface="Meiryo UI" panose="020B0604030504040204" pitchFamily="50" charset="-128"/>
                          <a:cs typeface="Meiryo UI" panose="020B0604030504040204" pitchFamily="50" charset="-128"/>
                        </a:rPr>
                      </a:br>
                      <a:r>
                        <a:rPr kumimoji="1" lang="ja-JP" altLang="en-US" sz="1600" b="0" baseline="0" dirty="0" smtClean="0">
                          <a:latin typeface="Meiryo UI" panose="020B0604030504040204" pitchFamily="50" charset="-128"/>
                          <a:ea typeface="Meiryo UI" panose="020B0604030504040204" pitchFamily="50" charset="-128"/>
                          <a:cs typeface="Meiryo UI" panose="020B0604030504040204" pitchFamily="50" charset="-128"/>
                        </a:rPr>
                        <a:t>サブタスクを限定領域において実行</a:t>
                      </a:r>
                      <a:endParaRPr kumimoji="1" lang="ja-JP" altLang="en-US" sz="1600" b="0" i="0" dirty="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tc>
                <a:tc>
                  <a:txBody>
                    <a:bodyPr/>
                    <a:lstStyle/>
                    <a:p>
                      <a:pPr algn="ctr"/>
                      <a:r>
                        <a:rPr kumimoji="1" lang="ja-JP" altLang="en-US" sz="1600" dirty="0" smtClean="0">
                          <a:latin typeface="Meiryo UI" panose="020B0604030504040204" pitchFamily="50" charset="-128"/>
                          <a:ea typeface="Meiryo UI" panose="020B0604030504040204" pitchFamily="50" charset="-128"/>
                          <a:cs typeface="Meiryo UI" panose="020B0604030504040204" pitchFamily="50" charset="-128"/>
                        </a:rPr>
                        <a:t>運転者</a:t>
                      </a:r>
                      <a:endParaRPr kumimoji="1" lang="ja-JP" altLang="en-US" sz="1600" i="0" dirty="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tc>
              </a:tr>
              <a:tr h="427098">
                <a:tc>
                  <a:txBody>
                    <a:bodyPr/>
                    <a:lstStyle/>
                    <a:p>
                      <a:pPr algn="ctr"/>
                      <a:r>
                        <a:rPr kumimoji="1" lang="en-US" altLang="ja-JP" sz="1600" b="0" i="0" dirty="0" smtClean="0">
                          <a:latin typeface="Meiryo UI" panose="020B0604030504040204" pitchFamily="50" charset="-128"/>
                          <a:ea typeface="Meiryo UI" panose="020B0604030504040204" pitchFamily="50" charset="-128"/>
                          <a:cs typeface="Meiryo UI" panose="020B0604030504040204" pitchFamily="50" charset="-128"/>
                        </a:rPr>
                        <a:t>2</a:t>
                      </a:r>
                      <a:endParaRPr kumimoji="1" lang="ja-JP" altLang="en-US" sz="1600" b="0" i="0" dirty="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solidFill>
                      <a:schemeClr val="accent3">
                        <a:lumMod val="20000"/>
                        <a:lumOff val="80000"/>
                      </a:schemeClr>
                    </a:solidFill>
                  </a:tcPr>
                </a:tc>
                <a:tc>
                  <a:txBody>
                    <a:bodyPr/>
                    <a:lstStyle/>
                    <a:p>
                      <a:pPr marL="0" indent="0">
                        <a:buFont typeface="Arial" panose="020B0604020202020204" pitchFamily="34" charset="0"/>
                        <a:buNone/>
                      </a:pPr>
                      <a:r>
                        <a:rPr kumimoji="1" lang="ja-JP" altLang="en-US" sz="1600" i="0" dirty="0" smtClean="0">
                          <a:latin typeface="Meiryo UI" panose="020B0604030504040204" pitchFamily="50" charset="-128"/>
                          <a:ea typeface="Meiryo UI" panose="020B0604030504040204" pitchFamily="50" charset="-128"/>
                          <a:cs typeface="Meiryo UI" panose="020B0604030504040204" pitchFamily="50" charset="-128"/>
                        </a:rPr>
                        <a:t>部分運転自動化</a:t>
                      </a:r>
                      <a:endParaRPr kumimoji="1" lang="ja-JP" altLang="en-US" sz="1600" i="0" dirty="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tc>
                <a:tc>
                  <a:txBody>
                    <a:bodyPr/>
                    <a:lstStyle/>
                    <a:p>
                      <a:pPr marL="171450" indent="-171450">
                        <a:buFont typeface="Arial" panose="020B0604020202020204" pitchFamily="34" charset="0"/>
                        <a:buChar char="•"/>
                      </a:pPr>
                      <a:r>
                        <a:rPr kumimoji="1" lang="ja-JP" altLang="en-US" sz="1600" b="0" dirty="0" smtClean="0">
                          <a:latin typeface="Meiryo UI" panose="020B0604030504040204" pitchFamily="50" charset="-128"/>
                          <a:ea typeface="Meiryo UI" panose="020B0604030504040204" pitchFamily="50" charset="-128"/>
                          <a:cs typeface="Meiryo UI" panose="020B0604030504040204" pitchFamily="50" charset="-128"/>
                        </a:rPr>
                        <a:t>システムが</a:t>
                      </a:r>
                      <a:r>
                        <a:rPr kumimoji="1" lang="ja-JP" altLang="en-US" sz="1600" b="0" u="sng" dirty="0" smtClean="0">
                          <a:latin typeface="Meiryo UI" panose="020B0604030504040204" pitchFamily="50" charset="-128"/>
                          <a:ea typeface="Meiryo UI" panose="020B0604030504040204" pitchFamily="50" charset="-128"/>
                          <a:cs typeface="Meiryo UI" panose="020B0604030504040204" pitchFamily="50" charset="-128"/>
                        </a:rPr>
                        <a:t>縦方向及び横方向両方</a:t>
                      </a:r>
                      <a:r>
                        <a:rPr kumimoji="1" lang="ja-JP" altLang="en-US" sz="1600" b="0" dirty="0" smtClean="0">
                          <a:latin typeface="Meiryo UI" panose="020B0604030504040204" pitchFamily="50" charset="-128"/>
                          <a:ea typeface="Meiryo UI" panose="020B0604030504040204" pitchFamily="50" charset="-128"/>
                          <a:cs typeface="Meiryo UI" panose="020B0604030504040204" pitchFamily="50" charset="-128"/>
                        </a:rPr>
                        <a:t>の車両運動制御の</a:t>
                      </a:r>
                      <a:r>
                        <a:rPr kumimoji="1" lang="en-US" altLang="ja-JP" sz="1600" b="0" dirty="0" smtClean="0">
                          <a:latin typeface="Meiryo UI" panose="020B0604030504040204" pitchFamily="50" charset="-128"/>
                          <a:ea typeface="Meiryo UI" panose="020B0604030504040204" pitchFamily="50" charset="-128"/>
                          <a:cs typeface="Meiryo UI" panose="020B0604030504040204" pitchFamily="50" charset="-128"/>
                        </a:rPr>
                        <a:t/>
                      </a:r>
                      <a:br>
                        <a:rPr kumimoji="1" lang="en-US" altLang="ja-JP" sz="1600" b="0" dirty="0" smtClean="0">
                          <a:latin typeface="Meiryo UI" panose="020B0604030504040204" pitchFamily="50" charset="-128"/>
                          <a:ea typeface="Meiryo UI" panose="020B0604030504040204" pitchFamily="50" charset="-128"/>
                          <a:cs typeface="Meiryo UI" panose="020B0604030504040204" pitchFamily="50" charset="-128"/>
                        </a:rPr>
                      </a:br>
                      <a:r>
                        <a:rPr kumimoji="1" lang="ja-JP" altLang="en-US" sz="1600" b="0" dirty="0" smtClean="0">
                          <a:latin typeface="Meiryo UI" panose="020B0604030504040204" pitchFamily="50" charset="-128"/>
                          <a:ea typeface="Meiryo UI" panose="020B0604030504040204" pitchFamily="50" charset="-128"/>
                          <a:cs typeface="Meiryo UI" panose="020B0604030504040204" pitchFamily="50" charset="-128"/>
                        </a:rPr>
                        <a:t>サブタスクを限定領域において実行</a:t>
                      </a:r>
                      <a:endParaRPr kumimoji="1" lang="ja-JP" altLang="en-US" sz="1600" b="0" i="0" dirty="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tc>
                <a:tc>
                  <a:txBody>
                    <a:bodyPr/>
                    <a:lstStyle/>
                    <a:p>
                      <a:pPr algn="ctr"/>
                      <a:r>
                        <a:rPr kumimoji="1" lang="ja-JP" altLang="en-US" sz="1600" dirty="0" smtClean="0">
                          <a:latin typeface="Meiryo UI" panose="020B0604030504040204" pitchFamily="50" charset="-128"/>
                          <a:ea typeface="Meiryo UI" panose="020B0604030504040204" pitchFamily="50" charset="-128"/>
                          <a:cs typeface="Meiryo UI" panose="020B0604030504040204" pitchFamily="50" charset="-128"/>
                        </a:rPr>
                        <a:t>運転者</a:t>
                      </a:r>
                      <a:endParaRPr kumimoji="1" lang="ja-JP" altLang="en-US" sz="1600" i="0" dirty="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tc>
              </a:tr>
              <a:tr h="245056">
                <a:tc gridSpan="3">
                  <a:txBody>
                    <a:bodyPr/>
                    <a:lstStyle/>
                    <a:p>
                      <a:r>
                        <a:rPr kumimoji="1" lang="ja-JP" altLang="en-US" sz="1600" b="0" u="none"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自動運転システムが（作動時は）全ての動的運転タスクを実行</a:t>
                      </a:r>
                      <a:endParaRPr kumimoji="1" lang="en-US" altLang="ja-JP" sz="1600" b="0" i="0" u="none"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solidFill>
                      <a:schemeClr val="accent3">
                        <a:lumMod val="40000"/>
                        <a:lumOff val="60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algn="ctr"/>
                      <a:endParaRPr kumimoji="1" lang="ja-JP" altLang="en-US" sz="1600" i="0" dirty="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solidFill>
                      <a:schemeClr val="accent3">
                        <a:lumMod val="40000"/>
                        <a:lumOff val="60000"/>
                      </a:schemeClr>
                    </a:solidFill>
                  </a:tcPr>
                </a:tc>
              </a:tr>
              <a:tr h="609140">
                <a:tc>
                  <a:txBody>
                    <a:bodyPr/>
                    <a:lstStyle/>
                    <a:p>
                      <a:pPr algn="ctr"/>
                      <a:r>
                        <a:rPr kumimoji="1" lang="en-US" altLang="ja-JP" sz="1600" b="0" i="0" dirty="0" smtClean="0">
                          <a:latin typeface="Meiryo UI" panose="020B0604030504040204" pitchFamily="50" charset="-128"/>
                          <a:ea typeface="Meiryo UI" panose="020B0604030504040204" pitchFamily="50" charset="-128"/>
                          <a:cs typeface="Meiryo UI" panose="020B0604030504040204" pitchFamily="50" charset="-128"/>
                        </a:rPr>
                        <a:t>3</a:t>
                      </a:r>
                      <a:endParaRPr kumimoji="1" lang="ja-JP" altLang="en-US" sz="1600" b="0" i="0" dirty="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solidFill>
                      <a:schemeClr val="accent3">
                        <a:lumMod val="40000"/>
                        <a:lumOff val="60000"/>
                      </a:schemeClr>
                    </a:solidFill>
                  </a:tcPr>
                </a:tc>
                <a:tc>
                  <a:txBody>
                    <a:bodyPr/>
                    <a:lstStyle/>
                    <a:p>
                      <a:pPr marL="0" indent="0">
                        <a:buFont typeface="Arial" panose="020B0604020202020204" pitchFamily="34" charset="0"/>
                        <a:buNone/>
                      </a:pPr>
                      <a:r>
                        <a:rPr kumimoji="1" lang="ja-JP" altLang="en-US" sz="1600" i="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条件付運転自動化</a:t>
                      </a:r>
                      <a:endParaRPr kumimoji="1" lang="ja-JP" altLang="en-US" sz="1600" i="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tc>
                <a:tc>
                  <a:txBody>
                    <a:bodyPr/>
                    <a:lstStyle/>
                    <a:p>
                      <a:pPr marL="171450" indent="-171450">
                        <a:buFont typeface="Arial" panose="020B0604020202020204" pitchFamily="34" charset="0"/>
                        <a:buChar char="•"/>
                      </a:pPr>
                      <a:r>
                        <a:rPr kumimoji="1" lang="ja-JP" altLang="en-US" sz="1600" b="0" baseline="0" dirty="0" smtClean="0">
                          <a:latin typeface="Meiryo UI" panose="020B0604030504040204" pitchFamily="50" charset="-128"/>
                          <a:ea typeface="Meiryo UI" panose="020B0604030504040204" pitchFamily="50" charset="-128"/>
                          <a:cs typeface="Meiryo UI" panose="020B0604030504040204" pitchFamily="50" charset="-128"/>
                        </a:rPr>
                        <a:t>システムが</a:t>
                      </a:r>
                      <a:r>
                        <a:rPr kumimoji="1" lang="ja-JP" altLang="en-US" sz="1600" b="0" u="sng" baseline="0" dirty="0" smtClean="0">
                          <a:latin typeface="Meiryo UI" panose="020B0604030504040204" pitchFamily="50" charset="-128"/>
                          <a:ea typeface="Meiryo UI" panose="020B0604030504040204" pitchFamily="50" charset="-128"/>
                          <a:cs typeface="Meiryo UI" panose="020B0604030504040204" pitchFamily="50" charset="-128"/>
                        </a:rPr>
                        <a:t>全ての動的運転タスクを限定領域</a:t>
                      </a:r>
                      <a:r>
                        <a:rPr kumimoji="1" lang="ja-JP" altLang="en-US" sz="1600" b="0" u="none" baseline="0" dirty="0" smtClean="0">
                          <a:latin typeface="Meiryo UI" panose="020B0604030504040204" pitchFamily="50" charset="-128"/>
                          <a:ea typeface="Meiryo UI" panose="020B0604030504040204" pitchFamily="50" charset="-128"/>
                          <a:cs typeface="Meiryo UI" panose="020B0604030504040204" pitchFamily="50" charset="-128"/>
                        </a:rPr>
                        <a:t>において実行</a:t>
                      </a:r>
                      <a:endParaRPr kumimoji="1" lang="en-US" altLang="ja-JP" sz="1600" b="0" u="none" baseline="0" dirty="0" smtClean="0">
                        <a:latin typeface="Meiryo UI" panose="020B0604030504040204" pitchFamily="50" charset="-128"/>
                        <a:ea typeface="Meiryo UI" panose="020B0604030504040204" pitchFamily="50" charset="-128"/>
                        <a:cs typeface="Meiryo UI" panose="020B0604030504040204" pitchFamily="50" charset="-128"/>
                      </a:endParaRPr>
                    </a:p>
                    <a:p>
                      <a:pPr marL="171450" indent="-171450">
                        <a:buFont typeface="Arial" panose="020B0604020202020204" pitchFamily="34" charset="0"/>
                        <a:buChar char="•"/>
                      </a:pPr>
                      <a:r>
                        <a:rPr kumimoji="1" lang="ja-JP" altLang="en-US" sz="1600" b="0" u="sng" baseline="0" dirty="0" smtClean="0">
                          <a:latin typeface="Meiryo UI" panose="020B0604030504040204" pitchFamily="50" charset="-128"/>
                          <a:ea typeface="Meiryo UI" panose="020B0604030504040204" pitchFamily="50" charset="-128"/>
                          <a:cs typeface="Meiryo UI" panose="020B0604030504040204" pitchFamily="50" charset="-128"/>
                        </a:rPr>
                        <a:t>作動継続が困難な場合</a:t>
                      </a:r>
                      <a:r>
                        <a:rPr kumimoji="1" lang="ja-JP" altLang="en-US" sz="1600" b="0" baseline="0" dirty="0" smtClean="0">
                          <a:latin typeface="Meiryo UI" panose="020B0604030504040204" pitchFamily="50" charset="-128"/>
                          <a:ea typeface="Meiryo UI" panose="020B0604030504040204" pitchFamily="50" charset="-128"/>
                          <a:cs typeface="Meiryo UI" panose="020B0604030504040204" pitchFamily="50" charset="-128"/>
                        </a:rPr>
                        <a:t>は、運転者がシステムの介入要求等に</a:t>
                      </a:r>
                      <a:r>
                        <a:rPr kumimoji="1" lang="ja-JP" altLang="en-US" sz="1600" b="0" u="sng" baseline="0" dirty="0" smtClean="0">
                          <a:latin typeface="Meiryo UI" panose="020B0604030504040204" pitchFamily="50" charset="-128"/>
                          <a:ea typeface="Meiryo UI" panose="020B0604030504040204" pitchFamily="50" charset="-128"/>
                          <a:cs typeface="Meiryo UI" panose="020B0604030504040204" pitchFamily="50" charset="-128"/>
                        </a:rPr>
                        <a:t>適切に応答</a:t>
                      </a:r>
                      <a:endParaRPr kumimoji="1" lang="ja-JP" altLang="en-US" sz="1600" b="0" i="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tc>
                <a:tc>
                  <a:txBody>
                    <a:bodyPr/>
                    <a:lstStyle/>
                    <a:p>
                      <a:pPr algn="ctr"/>
                      <a:r>
                        <a:rPr kumimoji="1" lang="ja-JP" altLang="en-US" sz="1600" dirty="0" smtClean="0">
                          <a:latin typeface="Meiryo UI" panose="020B0604030504040204" pitchFamily="50" charset="-128"/>
                          <a:ea typeface="Meiryo UI" panose="020B0604030504040204" pitchFamily="50" charset="-128"/>
                          <a:cs typeface="Meiryo UI" panose="020B0604030504040204" pitchFamily="50" charset="-128"/>
                        </a:rPr>
                        <a:t>システム</a:t>
                      </a:r>
                      <a:endParaRPr kumimoji="1"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pPr algn="ctr"/>
                      <a:r>
                        <a:rPr kumimoji="1"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600" baseline="0" dirty="0" smtClean="0">
                          <a:latin typeface="Meiryo UI" panose="020B0604030504040204" pitchFamily="50" charset="-128"/>
                          <a:ea typeface="Meiryo UI" panose="020B0604030504040204" pitchFamily="50" charset="-128"/>
                          <a:cs typeface="Meiryo UI" panose="020B0604030504040204" pitchFamily="50" charset="-128"/>
                        </a:rPr>
                        <a:t>作動継続が困難な場合</a:t>
                      </a:r>
                      <a:r>
                        <a:rPr kumimoji="1" lang="ja-JP" altLang="en-US" sz="1600" dirty="0" smtClean="0">
                          <a:latin typeface="Meiryo UI" panose="020B0604030504040204" pitchFamily="50" charset="-128"/>
                          <a:ea typeface="Meiryo UI" panose="020B0604030504040204" pitchFamily="50" charset="-128"/>
                          <a:cs typeface="Meiryo UI" panose="020B0604030504040204" pitchFamily="50" charset="-128"/>
                        </a:rPr>
                        <a:t>は運転者</a:t>
                      </a:r>
                      <a:r>
                        <a:rPr kumimoji="1" lang="en-US" altLang="ja-JP" sz="1600" dirty="0" smtClean="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600" i="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tc>
              </a:tr>
              <a:tr h="427098">
                <a:tc>
                  <a:txBody>
                    <a:bodyPr/>
                    <a:lstStyle/>
                    <a:p>
                      <a:pPr algn="ctr"/>
                      <a:r>
                        <a:rPr kumimoji="1" lang="en-US" altLang="ja-JP" sz="1600" b="0" i="0" dirty="0" smtClean="0">
                          <a:latin typeface="Meiryo UI" panose="020B0604030504040204" pitchFamily="50" charset="-128"/>
                          <a:ea typeface="Meiryo UI" panose="020B0604030504040204" pitchFamily="50" charset="-128"/>
                          <a:cs typeface="Meiryo UI" panose="020B0604030504040204" pitchFamily="50" charset="-128"/>
                        </a:rPr>
                        <a:t>4</a:t>
                      </a:r>
                      <a:endParaRPr kumimoji="1" lang="ja-JP" altLang="en-US" sz="1600" b="0" i="0" dirty="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solidFill>
                      <a:schemeClr val="accent3">
                        <a:lumMod val="40000"/>
                        <a:lumOff val="60000"/>
                      </a:schemeClr>
                    </a:solidFill>
                  </a:tcPr>
                </a:tc>
                <a:tc>
                  <a:txBody>
                    <a:bodyPr/>
                    <a:lstStyle/>
                    <a:p>
                      <a:pPr marL="0" indent="0">
                        <a:buFont typeface="Arial" panose="020B0604020202020204" pitchFamily="34" charset="0"/>
                        <a:buNone/>
                      </a:pPr>
                      <a:r>
                        <a:rPr kumimoji="1" lang="ja-JP" altLang="en-US" sz="1600" b="0" i="0" u="none"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高度運転自動化</a:t>
                      </a:r>
                      <a:endParaRPr kumimoji="1" lang="ja-JP" altLang="en-US" sz="1600" b="0" i="0"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tc>
                <a:tc>
                  <a:txBody>
                    <a:bodyPr/>
                    <a:lstStyle/>
                    <a:p>
                      <a:pPr marL="171450" indent="-171450">
                        <a:buFont typeface="Arial" panose="020B0604020202020204" pitchFamily="34" charset="0"/>
                        <a:buChar char="•"/>
                      </a:pPr>
                      <a:r>
                        <a:rPr kumimoji="1" lang="ja-JP" altLang="en-US" sz="1600" b="0" dirty="0" smtClean="0">
                          <a:latin typeface="Meiryo UI" panose="020B0604030504040204" pitchFamily="50" charset="-128"/>
                          <a:ea typeface="Meiryo UI" panose="020B0604030504040204" pitchFamily="50" charset="-128"/>
                          <a:cs typeface="Meiryo UI" panose="020B0604030504040204" pitchFamily="50" charset="-128"/>
                        </a:rPr>
                        <a:t>システムが</a:t>
                      </a:r>
                      <a:r>
                        <a:rPr kumimoji="1" lang="ja-JP" altLang="en-US" sz="1600" b="0" u="sng" dirty="0" smtClean="0">
                          <a:latin typeface="Meiryo UI" panose="020B0604030504040204" pitchFamily="50" charset="-128"/>
                          <a:ea typeface="Meiryo UI" panose="020B0604030504040204" pitchFamily="50" charset="-128"/>
                          <a:cs typeface="Meiryo UI" panose="020B0604030504040204" pitchFamily="50" charset="-128"/>
                        </a:rPr>
                        <a:t>全ての動的運転タスク及び作動継続が困難な場合への応答を限定領域</a:t>
                      </a:r>
                      <a:r>
                        <a:rPr kumimoji="1" lang="ja-JP" altLang="en-US" sz="1600" b="0" u="none" dirty="0" smtClean="0">
                          <a:latin typeface="Meiryo UI" panose="020B0604030504040204" pitchFamily="50" charset="-128"/>
                          <a:ea typeface="Meiryo UI" panose="020B0604030504040204" pitchFamily="50" charset="-128"/>
                          <a:cs typeface="Meiryo UI" panose="020B0604030504040204" pitchFamily="50" charset="-128"/>
                        </a:rPr>
                        <a:t>において実行</a:t>
                      </a:r>
                      <a:endParaRPr kumimoji="1" lang="ja-JP" altLang="en-US" sz="1600" b="0" i="0"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tc>
                <a:tc>
                  <a:txBody>
                    <a:bodyPr/>
                    <a:lstStyle/>
                    <a:p>
                      <a:pPr algn="ctr"/>
                      <a:r>
                        <a:rPr kumimoji="1" lang="ja-JP" altLang="en-US" sz="1600" dirty="0" smtClean="0">
                          <a:latin typeface="Meiryo UI" panose="020B0604030504040204" pitchFamily="50" charset="-128"/>
                          <a:ea typeface="Meiryo UI" panose="020B0604030504040204" pitchFamily="50" charset="-128"/>
                          <a:cs typeface="Meiryo UI" panose="020B0604030504040204" pitchFamily="50" charset="-128"/>
                        </a:rPr>
                        <a:t>システム</a:t>
                      </a:r>
                      <a:endParaRPr kumimoji="1" lang="ja-JP" altLang="en-US" sz="1600" i="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tc>
              </a:tr>
              <a:tr h="427098">
                <a:tc>
                  <a:txBody>
                    <a:bodyPr/>
                    <a:lstStyle/>
                    <a:p>
                      <a:pPr algn="ctr"/>
                      <a:r>
                        <a:rPr kumimoji="1" lang="en-US" altLang="ja-JP" sz="1600" b="0" i="0" dirty="0" smtClean="0">
                          <a:latin typeface="Meiryo UI" panose="020B0604030504040204" pitchFamily="50" charset="-128"/>
                          <a:ea typeface="Meiryo UI" panose="020B0604030504040204" pitchFamily="50" charset="-128"/>
                          <a:cs typeface="Meiryo UI" panose="020B0604030504040204" pitchFamily="50" charset="-128"/>
                        </a:rPr>
                        <a:t>5</a:t>
                      </a:r>
                      <a:endParaRPr kumimoji="1" lang="ja-JP" altLang="en-US" sz="1600" b="0" i="0" dirty="0">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solidFill>
                      <a:schemeClr val="accent3">
                        <a:lumMod val="40000"/>
                        <a:lumOff val="60000"/>
                      </a:schemeClr>
                    </a:solidFill>
                  </a:tcPr>
                </a:tc>
                <a:tc>
                  <a:txBody>
                    <a:bodyPr/>
                    <a:lstStyle/>
                    <a:p>
                      <a:pPr marL="0" indent="0">
                        <a:buFont typeface="Arial" panose="020B0604020202020204" pitchFamily="34" charset="0"/>
                        <a:buNone/>
                      </a:pPr>
                      <a:r>
                        <a:rPr kumimoji="1" lang="ja-JP" altLang="en-US" sz="1600" b="0" i="0" u="none"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完全運転自動化</a:t>
                      </a:r>
                      <a:endParaRPr kumimoji="1" lang="ja-JP" altLang="en-US" sz="1600" b="0" i="0"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tc>
                <a:tc>
                  <a:txBody>
                    <a:bodyPr/>
                    <a:lstStyle/>
                    <a:p>
                      <a:pPr marL="176213" indent="-176213">
                        <a:buFont typeface="Arial" panose="020B0604020202020204" pitchFamily="34" charset="0"/>
                        <a:buChar char="•"/>
                      </a:pPr>
                      <a:r>
                        <a:rPr kumimoji="1" lang="ja-JP" altLang="en-US" sz="1600" b="0" dirty="0" smtClean="0">
                          <a:latin typeface="Meiryo UI" panose="020B0604030504040204" pitchFamily="50" charset="-128"/>
                          <a:ea typeface="Meiryo UI" panose="020B0604030504040204" pitchFamily="50" charset="-128"/>
                          <a:cs typeface="Meiryo UI" panose="020B0604030504040204" pitchFamily="50" charset="-128"/>
                        </a:rPr>
                        <a:t>システムが</a:t>
                      </a:r>
                      <a:r>
                        <a:rPr kumimoji="1" lang="ja-JP" altLang="en-US" sz="1600" b="0" u="sng" dirty="0" smtClean="0">
                          <a:latin typeface="Meiryo UI" panose="020B0604030504040204" pitchFamily="50" charset="-128"/>
                          <a:ea typeface="Meiryo UI" panose="020B0604030504040204" pitchFamily="50" charset="-128"/>
                          <a:cs typeface="Meiryo UI" panose="020B0604030504040204" pitchFamily="50" charset="-128"/>
                        </a:rPr>
                        <a:t>全ての動的運転タスク及び作動継続が困難な場合への応答を無制限に（すなわち、限定領域内ではない）</a:t>
                      </a:r>
                      <a:r>
                        <a:rPr kumimoji="1" lang="ja-JP" altLang="en-US" sz="1600" b="0" u="none" dirty="0" smtClean="0">
                          <a:latin typeface="Meiryo UI" panose="020B0604030504040204" pitchFamily="50" charset="-128"/>
                          <a:ea typeface="Meiryo UI" panose="020B0604030504040204" pitchFamily="50" charset="-128"/>
                          <a:cs typeface="Meiryo UI" panose="020B0604030504040204" pitchFamily="50" charset="-128"/>
                        </a:rPr>
                        <a:t>実行</a:t>
                      </a:r>
                      <a:endParaRPr kumimoji="1" lang="ja-JP" altLang="en-US" sz="1600" b="0" i="0"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tc>
                <a:tc>
                  <a:txBody>
                    <a:bodyPr/>
                    <a:lstStyle/>
                    <a:p>
                      <a:pPr algn="ctr"/>
                      <a:r>
                        <a:rPr kumimoji="1" lang="ja-JP" altLang="en-US" sz="1600" dirty="0" smtClean="0">
                          <a:latin typeface="Meiryo UI" panose="020B0604030504040204" pitchFamily="50" charset="-128"/>
                          <a:ea typeface="Meiryo UI" panose="020B0604030504040204" pitchFamily="50" charset="-128"/>
                          <a:cs typeface="Meiryo UI" panose="020B0604030504040204" pitchFamily="50" charset="-128"/>
                        </a:rPr>
                        <a:t>システム</a:t>
                      </a:r>
                      <a:endParaRPr kumimoji="1" lang="ja-JP" altLang="en-US" sz="1600" i="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84406" marR="84406" marT="42203" marB="42203" anchor="ctr"/>
                </a:tc>
              </a:tr>
            </a:tbl>
          </a:graphicData>
        </a:graphic>
      </p:graphicFrame>
      <p:sp>
        <p:nvSpPr>
          <p:cNvPr id="4" name="タイトル 3"/>
          <p:cNvSpPr>
            <a:spLocks noGrp="1"/>
          </p:cNvSpPr>
          <p:nvPr>
            <p:ph type="title"/>
          </p:nvPr>
        </p:nvSpPr>
        <p:spPr/>
        <p:txBody>
          <a:bodyPr>
            <a:normAutofit/>
          </a:bodyPr>
          <a:lstStyle/>
          <a:p>
            <a:r>
              <a:rPr lang="ja-JP" altLang="en-US" dirty="0"/>
              <a:t>自動運転に係る制度整備</a:t>
            </a:r>
            <a:r>
              <a:rPr lang="ja-JP" altLang="en-US" dirty="0" smtClean="0"/>
              <a:t>大綱（</a:t>
            </a:r>
            <a:r>
              <a:rPr lang="ja-JP" altLang="en-US" dirty="0"/>
              <a:t>概要）</a:t>
            </a:r>
            <a:endParaRPr kumimoji="1" lang="ja-JP" altLang="en-US" dirty="0"/>
          </a:p>
        </p:txBody>
      </p:sp>
      <p:sp>
        <p:nvSpPr>
          <p:cNvPr id="6" name="スライド番号プレースホルダー 5"/>
          <p:cNvSpPr>
            <a:spLocks noGrp="1"/>
          </p:cNvSpPr>
          <p:nvPr>
            <p:ph type="sldNum" sz="quarter" idx="12"/>
          </p:nvPr>
        </p:nvSpPr>
        <p:spPr/>
        <p:txBody>
          <a:bodyPr/>
          <a:lstStyle/>
          <a:p>
            <a:fld id="{7C0A32B2-27B7-40F8-868E-5E7EBFCA6368}" type="slidenum">
              <a:rPr kumimoji="1" lang="ja-JP" altLang="en-US" smtClean="0"/>
              <a:t>3</a:t>
            </a:fld>
            <a:endParaRPr kumimoji="1" lang="ja-JP" altLang="en-US"/>
          </a:p>
        </p:txBody>
      </p:sp>
      <p:sp>
        <p:nvSpPr>
          <p:cNvPr id="8" name="テキスト ボックス 7"/>
          <p:cNvSpPr txBox="1"/>
          <p:nvPr/>
        </p:nvSpPr>
        <p:spPr>
          <a:xfrm>
            <a:off x="69848" y="595868"/>
            <a:ext cx="2600392" cy="369332"/>
          </a:xfrm>
          <a:prstGeom prst="rect">
            <a:avLst/>
          </a:prstGeom>
          <a:noFill/>
        </p:spPr>
        <p:txBody>
          <a:bodyPr wrap="none" rtlCol="0">
            <a:spAutoFit/>
          </a:bodyPr>
          <a:lstStyle/>
          <a:p>
            <a:pPr marL="285750" indent="-285750">
              <a:buFont typeface="Wingdings" panose="05000000000000000000" pitchFamily="2" charset="2"/>
              <a:buChar char="n"/>
            </a:pPr>
            <a:r>
              <a:rPr kumimoji="1" lang="ja-JP" altLang="en-US" dirty="0" smtClean="0"/>
              <a:t>自動運転レベルの定義</a:t>
            </a:r>
            <a:endParaRPr kumimoji="1" lang="ja-JP" altLang="en-US" dirty="0"/>
          </a:p>
        </p:txBody>
      </p:sp>
      <p:sp>
        <p:nvSpPr>
          <p:cNvPr id="13" name="テキスト ボックス 12"/>
          <p:cNvSpPr txBox="1"/>
          <p:nvPr/>
        </p:nvSpPr>
        <p:spPr>
          <a:xfrm>
            <a:off x="2298700" y="1814874"/>
            <a:ext cx="5289077" cy="369332"/>
          </a:xfrm>
          <a:prstGeom prst="rect">
            <a:avLst/>
          </a:prstGeom>
          <a:noFill/>
        </p:spPr>
        <p:txBody>
          <a:bodyPr wrap="none" rtlCol="0">
            <a:spAutoFit/>
          </a:bodyPr>
          <a:lstStyle/>
          <a:p>
            <a:r>
              <a:rPr kumimoji="1" lang="ja-JP" altLang="en-US" dirty="0" smtClean="0"/>
              <a:t>自動運転レベルの定義の概要</a:t>
            </a:r>
            <a:r>
              <a:rPr kumimoji="1" lang="ja-JP" altLang="en-US" sz="1200" dirty="0" smtClean="0"/>
              <a:t>（</a:t>
            </a:r>
            <a:r>
              <a:rPr kumimoji="1" lang="en-US" altLang="ja-JP" sz="1200" dirty="0" smtClean="0"/>
              <a:t>JASO</a:t>
            </a:r>
            <a:r>
              <a:rPr kumimoji="1" lang="ja-JP" altLang="en-US" sz="1200" dirty="0" smtClean="0"/>
              <a:t> </a:t>
            </a:r>
            <a:r>
              <a:rPr kumimoji="1" lang="en-US" altLang="ja-JP" sz="1200" dirty="0" smtClean="0"/>
              <a:t>TP 18004</a:t>
            </a:r>
            <a:r>
              <a:rPr kumimoji="1" lang="ja-JP" altLang="en-US" sz="1200" dirty="0" smtClean="0"/>
              <a:t>の一部を引用）</a:t>
            </a:r>
            <a:endParaRPr kumimoji="1" lang="ja-JP" altLang="en-US" sz="1200" dirty="0"/>
          </a:p>
        </p:txBody>
      </p:sp>
    </p:spTree>
    <p:extLst>
      <p:ext uri="{BB962C8B-B14F-4D97-AF65-F5344CB8AC3E}">
        <p14:creationId xmlns:p14="http://schemas.microsoft.com/office/powerpoint/2010/main" val="20245733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a:bodyPr>
          <a:lstStyle/>
          <a:p>
            <a:r>
              <a:rPr lang="ja-JP" altLang="en-US" dirty="0"/>
              <a:t>自動運転に係る制度整備</a:t>
            </a:r>
            <a:r>
              <a:rPr lang="ja-JP" altLang="en-US" dirty="0" smtClean="0"/>
              <a:t>大綱（</a:t>
            </a:r>
            <a:r>
              <a:rPr lang="ja-JP" altLang="en-US" dirty="0"/>
              <a:t>概要</a:t>
            </a:r>
            <a:r>
              <a:rPr lang="ja-JP" altLang="en-US"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7C0A32B2-27B7-40F8-868E-5E7EBFCA6368}" type="slidenum">
              <a:rPr kumimoji="1" lang="ja-JP" altLang="en-US" smtClean="0"/>
              <a:t>4</a:t>
            </a:fld>
            <a:endParaRPr kumimoji="1" lang="ja-JP" altLang="en-US"/>
          </a:p>
        </p:txBody>
      </p:sp>
      <p:sp>
        <p:nvSpPr>
          <p:cNvPr id="25" name="正方形/長方形 24"/>
          <p:cNvSpPr/>
          <p:nvPr/>
        </p:nvSpPr>
        <p:spPr>
          <a:xfrm>
            <a:off x="128105" y="684495"/>
            <a:ext cx="5441572" cy="485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p:cNvSpPr txBox="1"/>
          <p:nvPr/>
        </p:nvSpPr>
        <p:spPr>
          <a:xfrm>
            <a:off x="195340" y="711389"/>
            <a:ext cx="6920749" cy="461665"/>
          </a:xfrm>
          <a:prstGeom prst="rect">
            <a:avLst/>
          </a:prstGeom>
          <a:noFill/>
        </p:spPr>
        <p:txBody>
          <a:bodyPr wrap="square" rtlCol="0">
            <a:spAutoFit/>
          </a:bodyPr>
          <a:lstStyle/>
          <a:p>
            <a:r>
              <a:rPr lang="ja-JP" altLang="en-US" sz="2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第２章　分野</a:t>
            </a:r>
            <a:r>
              <a:rPr lang="ja-JP" altLang="en-US" sz="2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別</a:t>
            </a:r>
            <a:r>
              <a:rPr lang="ja-JP" altLang="en-US" sz="2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の基本的施策の方向性</a:t>
            </a:r>
            <a:endParaRPr kumimoji="1" lang="ja-JP" altLang="en-US" sz="2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角丸四角形 26"/>
          <p:cNvSpPr/>
          <p:nvPr/>
        </p:nvSpPr>
        <p:spPr>
          <a:xfrm>
            <a:off x="179298" y="1627258"/>
            <a:ext cx="9542931" cy="5150060"/>
          </a:xfrm>
          <a:prstGeom prst="roundRect">
            <a:avLst>
              <a:gd name="adj" fmla="val 0"/>
            </a:avLst>
          </a:prstGeom>
          <a:solidFill>
            <a:schemeClr val="bg1"/>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p:cNvSpPr txBox="1"/>
          <p:nvPr/>
        </p:nvSpPr>
        <p:spPr>
          <a:xfrm>
            <a:off x="250539" y="3970557"/>
            <a:ext cx="5440913" cy="369332"/>
          </a:xfrm>
          <a:prstGeom prst="rect">
            <a:avLst/>
          </a:prstGeom>
          <a:noFill/>
        </p:spPr>
        <p:txBody>
          <a:bodyPr wrap="none" rtlCol="0">
            <a:spAutoFit/>
          </a:bodyPr>
          <a:lstStyle/>
          <a:p>
            <a:r>
              <a:rPr lang="ja-JP" altLang="en-US" u="sng" dirty="0"/>
              <a:t>○</a:t>
            </a:r>
            <a:r>
              <a:rPr lang="ja-JP" altLang="en-US" u="sng" dirty="0" smtClean="0"/>
              <a:t>自動運転の実用化に向けた段階的な進め方のイメージ</a:t>
            </a:r>
            <a:endParaRPr kumimoji="1" lang="ja-JP" altLang="en-US" u="sng" dirty="0"/>
          </a:p>
        </p:txBody>
      </p:sp>
      <p:sp>
        <p:nvSpPr>
          <p:cNvPr id="33" name="テキスト ボックス 32"/>
          <p:cNvSpPr txBox="1"/>
          <p:nvPr/>
        </p:nvSpPr>
        <p:spPr>
          <a:xfrm>
            <a:off x="277898" y="1674420"/>
            <a:ext cx="4137671" cy="369332"/>
          </a:xfrm>
          <a:prstGeom prst="rect">
            <a:avLst/>
          </a:prstGeom>
          <a:noFill/>
        </p:spPr>
        <p:txBody>
          <a:bodyPr wrap="none" rtlCol="0">
            <a:spAutoFit/>
          </a:bodyPr>
          <a:lstStyle/>
          <a:p>
            <a:r>
              <a:rPr lang="ja-JP" altLang="en-US" u="sng" dirty="0"/>
              <a:t>○</a:t>
            </a:r>
            <a:r>
              <a:rPr lang="ja-JP" altLang="en-US" u="sng" dirty="0" smtClean="0"/>
              <a:t>走行環境条件設定による安全性の担保</a:t>
            </a:r>
            <a:endParaRPr kumimoji="1" lang="ja-JP" altLang="en-US" u="sng" dirty="0"/>
          </a:p>
        </p:txBody>
      </p:sp>
      <p:sp>
        <p:nvSpPr>
          <p:cNvPr id="34" name="テキスト ボックス 33"/>
          <p:cNvSpPr txBox="1"/>
          <p:nvPr/>
        </p:nvSpPr>
        <p:spPr>
          <a:xfrm>
            <a:off x="101987" y="1242384"/>
            <a:ext cx="4948791" cy="369332"/>
          </a:xfrm>
          <a:prstGeom prst="rect">
            <a:avLst/>
          </a:prstGeom>
          <a:noFill/>
        </p:spPr>
        <p:txBody>
          <a:bodyPr wrap="none" rtlCol="0">
            <a:spAutoFit/>
          </a:bodyPr>
          <a:lstStyle/>
          <a:p>
            <a:r>
              <a:rPr lang="ja-JP" altLang="en-US" b="1" dirty="0"/>
              <a:t>１</a:t>
            </a:r>
            <a:r>
              <a:rPr kumimoji="1" lang="ja-JP" altLang="en-US" b="1" dirty="0" smtClean="0"/>
              <a:t>．自動運転に係る制度の見直しに向けた進め方</a:t>
            </a:r>
            <a:endParaRPr kumimoji="1" lang="ja-JP" altLang="en-US" b="1" dirty="0"/>
          </a:p>
        </p:txBody>
      </p:sp>
      <p:sp>
        <p:nvSpPr>
          <p:cNvPr id="38" name="テキスト ボックス 37"/>
          <p:cNvSpPr txBox="1"/>
          <p:nvPr/>
        </p:nvSpPr>
        <p:spPr>
          <a:xfrm>
            <a:off x="5053313" y="2497235"/>
            <a:ext cx="4293887" cy="996033"/>
          </a:xfrm>
          <a:prstGeom prst="rect">
            <a:avLst/>
          </a:prstGeom>
          <a:noFill/>
          <a:ln>
            <a:solidFill>
              <a:schemeClr val="tx1"/>
            </a:solidFill>
            <a:prstDash val="dash"/>
          </a:ln>
        </p:spPr>
        <p:txBody>
          <a:bodyPr wrap="square" lIns="36000" tIns="36000" rIns="0" bIns="36000" rtlCol="0">
            <a:spAutoFit/>
          </a:bodyPr>
          <a:lstStyle/>
          <a:p>
            <a:pPr marL="171450" indent="-171450">
              <a:buFont typeface="Wingdings" panose="05000000000000000000" pitchFamily="2" charset="2"/>
              <a:buChar char="l"/>
            </a:pPr>
            <a:r>
              <a:rPr kumimoji="1" lang="ja-JP" altLang="en-US" sz="1200" dirty="0" smtClean="0">
                <a:latin typeface="+mn-ea"/>
                <a:cs typeface="Meiryo UI" panose="020B0604030504040204" pitchFamily="50" charset="-128"/>
              </a:rPr>
              <a:t>走行速度を低速（決められた速度以下）に抑える</a:t>
            </a:r>
            <a:endParaRPr lang="en-US" altLang="ja-JP" sz="1200" dirty="0">
              <a:latin typeface="+mn-ea"/>
              <a:cs typeface="Meiryo UI" panose="020B0604030504040204" pitchFamily="50" charset="-128"/>
            </a:endParaRPr>
          </a:p>
          <a:p>
            <a:pPr marL="171450" indent="-171450">
              <a:buFont typeface="Wingdings" panose="05000000000000000000" pitchFamily="2" charset="2"/>
              <a:buChar char="l"/>
            </a:pPr>
            <a:r>
              <a:rPr lang="ja-JP" altLang="en-US" sz="1200" dirty="0" smtClean="0">
                <a:latin typeface="+mn-ea"/>
                <a:cs typeface="Meiryo UI" panose="020B0604030504040204" pitchFamily="50" charset="-128"/>
              </a:rPr>
              <a:t>走行範囲として、決まったルートのみを走行する、または他の交通と混在しない専用空間を設定してその範囲内を走行する</a:t>
            </a:r>
            <a:endParaRPr lang="en-US" altLang="ja-JP" sz="1200" dirty="0">
              <a:latin typeface="+mn-ea"/>
              <a:cs typeface="Meiryo UI" panose="020B0604030504040204" pitchFamily="50" charset="-128"/>
            </a:endParaRPr>
          </a:p>
          <a:p>
            <a:pPr marL="171450" indent="-171450">
              <a:buFont typeface="Wingdings" panose="05000000000000000000" pitchFamily="2" charset="2"/>
              <a:buChar char="l"/>
            </a:pPr>
            <a:r>
              <a:rPr kumimoji="1" lang="ja-JP" altLang="en-US" sz="1200" dirty="0" smtClean="0">
                <a:latin typeface="+mn-ea"/>
                <a:cs typeface="Meiryo UI" panose="020B0604030504040204" pitchFamily="50" charset="-128"/>
              </a:rPr>
              <a:t>走行する天候・時間などを限定する</a:t>
            </a:r>
            <a:endParaRPr kumimoji="1" lang="en-US" altLang="ja-JP" sz="1200" dirty="0" smtClean="0">
              <a:latin typeface="+mn-ea"/>
              <a:cs typeface="Meiryo UI" panose="020B0604030504040204" pitchFamily="50" charset="-128"/>
            </a:endParaRPr>
          </a:p>
          <a:p>
            <a:pPr marL="171450" indent="-171450">
              <a:buFont typeface="Wingdings" panose="05000000000000000000" pitchFamily="2" charset="2"/>
              <a:buChar char="l"/>
            </a:pPr>
            <a:r>
              <a:rPr kumimoji="1" lang="ja-JP" altLang="en-US" sz="1200" dirty="0" smtClean="0">
                <a:latin typeface="+mn-ea"/>
                <a:cs typeface="Meiryo UI" panose="020B0604030504040204" pitchFamily="50" charset="-128"/>
              </a:rPr>
              <a:t>遠隔型自動運転システム等に必要な通信条件を整える</a:t>
            </a:r>
            <a:endParaRPr kumimoji="1" lang="en-US" altLang="ja-JP" sz="1200" dirty="0" smtClean="0">
              <a:latin typeface="+mn-ea"/>
              <a:cs typeface="Meiryo UI" panose="020B0604030504040204" pitchFamily="50" charset="-128"/>
            </a:endParaRPr>
          </a:p>
        </p:txBody>
      </p:sp>
      <p:sp>
        <p:nvSpPr>
          <p:cNvPr id="39" name="テキスト ボックス 38"/>
          <p:cNvSpPr txBox="1"/>
          <p:nvPr/>
        </p:nvSpPr>
        <p:spPr>
          <a:xfrm>
            <a:off x="5055641" y="2190161"/>
            <a:ext cx="2778922" cy="307777"/>
          </a:xfrm>
          <a:prstGeom prst="rect">
            <a:avLst/>
          </a:prstGeom>
          <a:noFill/>
        </p:spPr>
        <p:txBody>
          <a:bodyPr wrap="square" rIns="0" rtlCol="0">
            <a:spAutoFit/>
          </a:bodyPr>
          <a:lstStyle/>
          <a:p>
            <a:r>
              <a:rPr lang="ja-JP" altLang="en-US" sz="1400" dirty="0" smtClean="0">
                <a:latin typeface="+mn-ea"/>
                <a:cs typeface="Meiryo UI" panose="020B0604030504040204" pitchFamily="50" charset="-128"/>
              </a:rPr>
              <a:t>自動運転向け走行環境条件の</a:t>
            </a:r>
            <a:r>
              <a:rPr lang="ja-JP" altLang="en-US" sz="1400" dirty="0">
                <a:latin typeface="+mn-ea"/>
                <a:cs typeface="Meiryo UI" panose="020B0604030504040204" pitchFamily="50" charset="-128"/>
              </a:rPr>
              <a:t>例</a:t>
            </a:r>
            <a:endParaRPr lang="en-US" altLang="ja-JP" sz="1400" dirty="0" smtClean="0">
              <a:latin typeface="+mn-ea"/>
              <a:cs typeface="Meiryo UI" panose="020B0604030504040204" pitchFamily="50" charset="-128"/>
            </a:endParaRPr>
          </a:p>
        </p:txBody>
      </p:sp>
      <p:sp>
        <p:nvSpPr>
          <p:cNvPr id="40" name="正方形/長方形 39"/>
          <p:cNvSpPr/>
          <p:nvPr/>
        </p:nvSpPr>
        <p:spPr>
          <a:xfrm>
            <a:off x="3143929" y="2898737"/>
            <a:ext cx="1853041" cy="594500"/>
          </a:xfrm>
          <a:prstGeom prst="rect">
            <a:avLst/>
          </a:prstGeom>
          <a:ln w="12700">
            <a:solidFill>
              <a:schemeClr val="tx1"/>
            </a:solidFill>
          </a:ln>
        </p:spPr>
        <p:style>
          <a:lnRef idx="1">
            <a:schemeClr val="accent1"/>
          </a:lnRef>
          <a:fillRef idx="2">
            <a:schemeClr val="accent1"/>
          </a:fillRef>
          <a:effectRef idx="1">
            <a:schemeClr val="accent1"/>
          </a:effectRef>
          <a:fontRef idx="minor">
            <a:schemeClr val="dk1"/>
          </a:fontRef>
        </p:style>
        <p:txBody>
          <a:bodyPr vert="horz" wrap="square" lIns="0" tIns="0" rIns="0" bIns="0" rtlCol="0" anchor="ctr" anchorCtr="0"/>
          <a:lstStyle/>
          <a:p>
            <a:pPr algn="ctr"/>
            <a:r>
              <a:rPr kumimoji="1" lang="ja-JP" altLang="en-US" sz="1200" dirty="0" smtClean="0">
                <a:latin typeface="+mn-ea"/>
              </a:rPr>
              <a:t>車両による</a:t>
            </a:r>
            <a:r>
              <a:rPr kumimoji="1" lang="en-US" altLang="ja-JP" sz="1200" dirty="0" smtClean="0">
                <a:latin typeface="+mn-ea"/>
              </a:rPr>
              <a:t/>
            </a:r>
            <a:br>
              <a:rPr kumimoji="1" lang="en-US" altLang="ja-JP" sz="1200" dirty="0" smtClean="0">
                <a:latin typeface="+mn-ea"/>
              </a:rPr>
            </a:br>
            <a:r>
              <a:rPr kumimoji="1" lang="ja-JP" altLang="en-US" sz="1200" dirty="0" smtClean="0">
                <a:latin typeface="+mn-ea"/>
              </a:rPr>
              <a:t>安全性の担保</a:t>
            </a:r>
            <a:endParaRPr kumimoji="1" lang="ja-JP" altLang="en-US" sz="1200" dirty="0">
              <a:latin typeface="+mn-ea"/>
            </a:endParaRPr>
          </a:p>
        </p:txBody>
      </p:sp>
      <p:sp>
        <p:nvSpPr>
          <p:cNvPr id="41" name="正方形/長方形 40"/>
          <p:cNvSpPr/>
          <p:nvPr/>
        </p:nvSpPr>
        <p:spPr>
          <a:xfrm>
            <a:off x="3143929" y="2499627"/>
            <a:ext cx="1853041" cy="396334"/>
          </a:xfrm>
          <a:prstGeom prst="rect">
            <a:avLst/>
          </a:prstGeom>
          <a:ln w="12700">
            <a:solidFill>
              <a:schemeClr val="tx1"/>
            </a:solidFill>
          </a:ln>
        </p:spPr>
        <p:style>
          <a:lnRef idx="1">
            <a:schemeClr val="accent4"/>
          </a:lnRef>
          <a:fillRef idx="2">
            <a:schemeClr val="accent4"/>
          </a:fillRef>
          <a:effectRef idx="1">
            <a:schemeClr val="accent4"/>
          </a:effectRef>
          <a:fontRef idx="minor">
            <a:schemeClr val="dk1"/>
          </a:fontRef>
        </p:style>
        <p:txBody>
          <a:bodyPr vert="horz" wrap="square" lIns="0" tIns="0" rIns="0" bIns="0" rtlCol="0" anchor="ctr" anchorCtr="0"/>
          <a:lstStyle/>
          <a:p>
            <a:pPr algn="ctr"/>
            <a:r>
              <a:rPr kumimoji="1" lang="ja-JP" altLang="en-US" sz="1200" dirty="0" smtClean="0">
                <a:latin typeface="+mn-ea"/>
              </a:rPr>
              <a:t>自動運転向け走行環境条件設定による安全性の担保</a:t>
            </a:r>
            <a:endParaRPr kumimoji="1" lang="ja-JP" altLang="en-US" sz="1200" dirty="0">
              <a:latin typeface="+mn-ea"/>
            </a:endParaRPr>
          </a:p>
        </p:txBody>
      </p:sp>
      <p:sp>
        <p:nvSpPr>
          <p:cNvPr id="42" name="正方形/長方形 41"/>
          <p:cNvSpPr/>
          <p:nvPr/>
        </p:nvSpPr>
        <p:spPr>
          <a:xfrm>
            <a:off x="3143929" y="2105128"/>
            <a:ext cx="1853041" cy="396334"/>
          </a:xfrm>
          <a:prstGeom prst="rect">
            <a:avLst/>
          </a:prstGeom>
        </p:spPr>
        <p:style>
          <a:lnRef idx="2">
            <a:schemeClr val="dk1"/>
          </a:lnRef>
          <a:fillRef idx="1">
            <a:schemeClr val="lt1"/>
          </a:fillRef>
          <a:effectRef idx="0">
            <a:schemeClr val="dk1"/>
          </a:effectRef>
          <a:fontRef idx="minor">
            <a:schemeClr val="dk1"/>
          </a:fontRef>
        </p:style>
        <p:txBody>
          <a:bodyPr wrap="square" lIns="0" tIns="0" rIns="0" bIns="0" rtlCol="0" anchor="ctr"/>
          <a:lstStyle/>
          <a:p>
            <a:pPr algn="ctr"/>
            <a:r>
              <a:rPr kumimoji="1" lang="ja-JP" altLang="en-US" sz="1200" dirty="0" smtClean="0">
                <a:latin typeface="+mn-ea"/>
              </a:rPr>
              <a:t>人間の操作による</a:t>
            </a:r>
            <a:r>
              <a:rPr kumimoji="1" lang="en-US" altLang="ja-JP" sz="1200" dirty="0" smtClean="0">
                <a:latin typeface="+mn-ea"/>
              </a:rPr>
              <a:t/>
            </a:r>
            <a:br>
              <a:rPr kumimoji="1" lang="en-US" altLang="ja-JP" sz="1200" dirty="0" smtClean="0">
                <a:latin typeface="+mn-ea"/>
              </a:rPr>
            </a:br>
            <a:r>
              <a:rPr kumimoji="1" lang="ja-JP" altLang="en-US" sz="1200" dirty="0" smtClean="0">
                <a:latin typeface="+mn-ea"/>
              </a:rPr>
              <a:t>安全性の担保</a:t>
            </a:r>
            <a:endParaRPr kumimoji="1" lang="ja-JP" altLang="en-US" sz="1200" dirty="0">
              <a:latin typeface="+mn-ea"/>
            </a:endParaRPr>
          </a:p>
        </p:txBody>
      </p:sp>
      <p:sp>
        <p:nvSpPr>
          <p:cNvPr id="43" name="正方形/長方形 42"/>
          <p:cNvSpPr/>
          <p:nvPr/>
        </p:nvSpPr>
        <p:spPr>
          <a:xfrm>
            <a:off x="1045190" y="3100556"/>
            <a:ext cx="1853041" cy="396334"/>
          </a:xfrm>
          <a:prstGeom prst="rect">
            <a:avLst/>
          </a:prstGeom>
          <a:ln w="12700">
            <a:solidFill>
              <a:schemeClr val="tx1"/>
            </a:solidFill>
          </a:ln>
        </p:spPr>
        <p:style>
          <a:lnRef idx="1">
            <a:schemeClr val="accent1"/>
          </a:lnRef>
          <a:fillRef idx="2">
            <a:schemeClr val="accent1"/>
          </a:fillRef>
          <a:effectRef idx="1">
            <a:schemeClr val="accent1"/>
          </a:effectRef>
          <a:fontRef idx="minor">
            <a:schemeClr val="dk1"/>
          </a:fontRef>
        </p:style>
        <p:txBody>
          <a:bodyPr vert="horz" wrap="square" lIns="0" tIns="0" rIns="0" bIns="0" rtlCol="0" anchor="ctr" anchorCtr="0"/>
          <a:lstStyle/>
          <a:p>
            <a:pPr algn="ctr"/>
            <a:r>
              <a:rPr kumimoji="1" lang="ja-JP" altLang="en-US" sz="1200" dirty="0" smtClean="0">
                <a:latin typeface="+mn-ea"/>
              </a:rPr>
              <a:t>車両による</a:t>
            </a:r>
            <a:r>
              <a:rPr kumimoji="1" lang="en-US" altLang="ja-JP" sz="1200" dirty="0" smtClean="0">
                <a:latin typeface="+mn-ea"/>
              </a:rPr>
              <a:t/>
            </a:r>
            <a:br>
              <a:rPr kumimoji="1" lang="en-US" altLang="ja-JP" sz="1200" dirty="0" smtClean="0">
                <a:latin typeface="+mn-ea"/>
              </a:rPr>
            </a:br>
            <a:r>
              <a:rPr kumimoji="1" lang="ja-JP" altLang="en-US" sz="1200" dirty="0" smtClean="0">
                <a:latin typeface="+mn-ea"/>
              </a:rPr>
              <a:t>安全性の担保</a:t>
            </a:r>
            <a:endParaRPr kumimoji="1" lang="ja-JP" altLang="en-US" sz="1200" dirty="0">
              <a:latin typeface="+mn-ea"/>
            </a:endParaRPr>
          </a:p>
        </p:txBody>
      </p:sp>
      <p:sp>
        <p:nvSpPr>
          <p:cNvPr id="44" name="正方形/長方形 43"/>
          <p:cNvSpPr/>
          <p:nvPr/>
        </p:nvSpPr>
        <p:spPr>
          <a:xfrm>
            <a:off x="1045190" y="2105128"/>
            <a:ext cx="1853041" cy="995429"/>
          </a:xfrm>
          <a:prstGeom prst="rect">
            <a:avLst/>
          </a:prstGeom>
        </p:spPr>
        <p:style>
          <a:lnRef idx="2">
            <a:schemeClr val="dk1"/>
          </a:lnRef>
          <a:fillRef idx="1">
            <a:schemeClr val="lt1"/>
          </a:fillRef>
          <a:effectRef idx="0">
            <a:schemeClr val="dk1"/>
          </a:effectRef>
          <a:fontRef idx="minor">
            <a:schemeClr val="dk1"/>
          </a:fontRef>
        </p:style>
        <p:txBody>
          <a:bodyPr wrap="square" lIns="0" tIns="0" rIns="0" bIns="0" rtlCol="0" anchor="ctr"/>
          <a:lstStyle/>
          <a:p>
            <a:pPr algn="ctr"/>
            <a:r>
              <a:rPr kumimoji="1" lang="ja-JP" altLang="en-US" sz="1200" dirty="0" smtClean="0">
                <a:latin typeface="+mn-ea"/>
              </a:rPr>
              <a:t>人間の操作による</a:t>
            </a:r>
            <a:r>
              <a:rPr kumimoji="1" lang="en-US" altLang="ja-JP" sz="1200" dirty="0" smtClean="0">
                <a:latin typeface="+mn-ea"/>
              </a:rPr>
              <a:t/>
            </a:r>
            <a:br>
              <a:rPr kumimoji="1" lang="en-US" altLang="ja-JP" sz="1200" dirty="0" smtClean="0">
                <a:latin typeface="+mn-ea"/>
              </a:rPr>
            </a:br>
            <a:r>
              <a:rPr kumimoji="1" lang="ja-JP" altLang="en-US" sz="1200" dirty="0" smtClean="0">
                <a:latin typeface="+mn-ea"/>
              </a:rPr>
              <a:t>安全性の担保</a:t>
            </a:r>
            <a:endParaRPr kumimoji="1" lang="ja-JP" altLang="en-US" sz="1200" dirty="0">
              <a:latin typeface="+mn-ea"/>
            </a:endParaRPr>
          </a:p>
        </p:txBody>
      </p:sp>
      <p:sp>
        <p:nvSpPr>
          <p:cNvPr id="45" name="右矢印 44"/>
          <p:cNvSpPr/>
          <p:nvPr/>
        </p:nvSpPr>
        <p:spPr>
          <a:xfrm>
            <a:off x="2937460" y="2423710"/>
            <a:ext cx="185304" cy="1137418"/>
          </a:xfrm>
          <a:prstGeom prst="rightArrow">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900"/>
          </a:p>
        </p:txBody>
      </p:sp>
      <p:sp>
        <p:nvSpPr>
          <p:cNvPr id="46" name="正方形/長方形 45"/>
          <p:cNvSpPr/>
          <p:nvPr/>
        </p:nvSpPr>
        <p:spPr>
          <a:xfrm>
            <a:off x="1045195" y="3493789"/>
            <a:ext cx="1853041" cy="396334"/>
          </a:xfrm>
          <a:prstGeom prst="rect">
            <a:avLst/>
          </a:prstGeom>
          <a:solidFill>
            <a:schemeClr val="accent6">
              <a:lumMod val="60000"/>
              <a:lumOff val="40000"/>
            </a:schemeClr>
          </a:solidFill>
          <a:ln w="12700">
            <a:solidFill>
              <a:schemeClr val="tx1"/>
            </a:solidFill>
          </a:ln>
        </p:spPr>
        <p:style>
          <a:lnRef idx="1">
            <a:schemeClr val="accent1"/>
          </a:lnRef>
          <a:fillRef idx="2">
            <a:schemeClr val="accent1"/>
          </a:fillRef>
          <a:effectRef idx="1">
            <a:schemeClr val="accent1"/>
          </a:effectRef>
          <a:fontRef idx="minor">
            <a:schemeClr val="dk1"/>
          </a:fontRef>
        </p:style>
        <p:txBody>
          <a:bodyPr vert="horz" wrap="square" lIns="0" tIns="0" rIns="0" bIns="0" rtlCol="0" anchor="ctr" anchorCtr="0"/>
          <a:lstStyle/>
          <a:p>
            <a:pPr algn="ctr"/>
            <a:r>
              <a:rPr lang="ja-JP" altLang="en-US" sz="1200" dirty="0" smtClean="0">
                <a:latin typeface="+mn-ea"/>
              </a:rPr>
              <a:t>一般車にも適用される走行</a:t>
            </a:r>
            <a:r>
              <a:rPr lang="en-US" altLang="ja-JP" sz="1200" dirty="0" smtClean="0">
                <a:latin typeface="+mn-ea"/>
              </a:rPr>
              <a:t/>
            </a:r>
            <a:br>
              <a:rPr lang="en-US" altLang="ja-JP" sz="1200" dirty="0" smtClean="0">
                <a:latin typeface="+mn-ea"/>
              </a:rPr>
            </a:br>
            <a:r>
              <a:rPr kumimoji="1" lang="ja-JP" altLang="en-US" sz="1200" dirty="0" smtClean="0">
                <a:latin typeface="+mn-ea"/>
              </a:rPr>
              <a:t>環境による安全性の担保</a:t>
            </a:r>
            <a:endParaRPr kumimoji="1" lang="ja-JP" altLang="en-US" sz="1200" dirty="0">
              <a:latin typeface="+mn-ea"/>
            </a:endParaRPr>
          </a:p>
        </p:txBody>
      </p:sp>
      <p:sp>
        <p:nvSpPr>
          <p:cNvPr id="47" name="正方形/長方形 46"/>
          <p:cNvSpPr/>
          <p:nvPr/>
        </p:nvSpPr>
        <p:spPr>
          <a:xfrm>
            <a:off x="3143929" y="3493789"/>
            <a:ext cx="1853041" cy="396334"/>
          </a:xfrm>
          <a:prstGeom prst="rect">
            <a:avLst/>
          </a:prstGeom>
          <a:solidFill>
            <a:schemeClr val="accent6">
              <a:lumMod val="60000"/>
              <a:lumOff val="40000"/>
            </a:schemeClr>
          </a:solidFill>
          <a:ln w="12700">
            <a:solidFill>
              <a:schemeClr val="tx1"/>
            </a:solidFill>
          </a:ln>
        </p:spPr>
        <p:style>
          <a:lnRef idx="1">
            <a:schemeClr val="accent1"/>
          </a:lnRef>
          <a:fillRef idx="2">
            <a:schemeClr val="accent1"/>
          </a:fillRef>
          <a:effectRef idx="1">
            <a:schemeClr val="accent1"/>
          </a:effectRef>
          <a:fontRef idx="minor">
            <a:schemeClr val="dk1"/>
          </a:fontRef>
        </p:style>
        <p:txBody>
          <a:bodyPr vert="horz" wrap="square" lIns="0" tIns="0" rIns="0" bIns="0" rtlCol="0" anchor="ctr" anchorCtr="0"/>
          <a:lstStyle/>
          <a:p>
            <a:pPr algn="ctr"/>
            <a:r>
              <a:rPr lang="ja-JP" altLang="en-US" sz="1200" dirty="0" smtClean="0">
                <a:latin typeface="+mn-ea"/>
              </a:rPr>
              <a:t>一般車にも適用される走行</a:t>
            </a:r>
            <a:r>
              <a:rPr lang="en-US" altLang="ja-JP" sz="1200" dirty="0" smtClean="0">
                <a:latin typeface="+mn-ea"/>
              </a:rPr>
              <a:t/>
            </a:r>
            <a:br>
              <a:rPr lang="en-US" altLang="ja-JP" sz="1200" dirty="0" smtClean="0">
                <a:latin typeface="+mn-ea"/>
              </a:rPr>
            </a:br>
            <a:r>
              <a:rPr kumimoji="1" lang="ja-JP" altLang="en-US" sz="1200" dirty="0" smtClean="0">
                <a:latin typeface="+mn-ea"/>
              </a:rPr>
              <a:t>環境による安全性の担保</a:t>
            </a:r>
            <a:endParaRPr kumimoji="1" lang="ja-JP" altLang="en-US" sz="1200" dirty="0">
              <a:latin typeface="+mn-ea"/>
            </a:endParaRPr>
          </a:p>
        </p:txBody>
      </p:sp>
      <p:grpSp>
        <p:nvGrpSpPr>
          <p:cNvPr id="48" name="グループ化 47"/>
          <p:cNvGrpSpPr/>
          <p:nvPr/>
        </p:nvGrpSpPr>
        <p:grpSpPr>
          <a:xfrm>
            <a:off x="506419" y="4410716"/>
            <a:ext cx="6835675" cy="2328684"/>
            <a:chOff x="10385776" y="4864368"/>
            <a:chExt cx="4662818" cy="1923543"/>
          </a:xfrm>
        </p:grpSpPr>
        <p:sp>
          <p:nvSpPr>
            <p:cNvPr id="49" name="正方形/長方形 48"/>
            <p:cNvSpPr/>
            <p:nvPr/>
          </p:nvSpPr>
          <p:spPr>
            <a:xfrm>
              <a:off x="10986144" y="5092707"/>
              <a:ext cx="792000" cy="684000"/>
            </a:xfrm>
            <a:prstGeom prst="rect">
              <a:avLst/>
            </a:prstGeom>
            <a:solidFill>
              <a:schemeClr val="bg1">
                <a:lumMod val="95000"/>
              </a:schemeClr>
            </a:solidFill>
            <a:ln w="6350" cap="flat" cmpd="sng" algn="ctr">
              <a:solidFill>
                <a:schemeClr val="tx1"/>
              </a:solidFill>
              <a:prstDash val="solid"/>
              <a:miter lim="800000"/>
            </a:ln>
            <a:effectLst/>
          </p:spPr>
          <p:txBody>
            <a:bodyPr lIns="0" tIns="36000" rIns="0" rtlCol="0" anchor="t"/>
            <a:lstStyle/>
            <a:p>
              <a:pPr algn="ctr" defTabSz="913735">
                <a:defRPr/>
              </a:pPr>
              <a:r>
                <a:rPr kumimoji="0" lang="ja-JP" altLang="en-US" sz="12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人間の操作による</a:t>
              </a:r>
              <a:r>
                <a:rPr kumimoji="0" lang="en-US" altLang="ja-JP" sz="12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
              </a:r>
              <a:br>
                <a:rPr kumimoji="0" lang="en-US" altLang="ja-JP" sz="12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br>
              <a:r>
                <a:rPr kumimoji="0" lang="ja-JP" altLang="en-US" sz="1200" kern="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安全性の担保</a:t>
              </a:r>
              <a:endParaRPr kumimoji="0" lang="ja-JP" altLang="en-US" sz="12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0" name="テキスト ボックス 49"/>
            <p:cNvSpPr txBox="1"/>
            <p:nvPr/>
          </p:nvSpPr>
          <p:spPr>
            <a:xfrm>
              <a:off x="10385776" y="4903284"/>
              <a:ext cx="588499" cy="381345"/>
            </a:xfrm>
            <a:prstGeom prst="rect">
              <a:avLst/>
            </a:prstGeom>
            <a:noFill/>
          </p:spPr>
          <p:txBody>
            <a:bodyPr wrap="none" rtlCol="0">
              <a:spAutoFit/>
            </a:bodyPr>
            <a:lstStyle/>
            <a:p>
              <a:pPr defTabSz="913735"/>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担保す</a:t>
              </a:r>
              <a:r>
                <a:rPr lang="ja-JP" altLang="en-US" sz="12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べき</a:t>
              </a:r>
              <a:r>
                <a:rPr lang="en-US" altLang="ja-JP" sz="12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
              </a:r>
              <a:br>
                <a:rPr lang="en-US" altLang="ja-JP" sz="12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br>
              <a:r>
                <a:rPr lang="ja-JP" altLang="en-US" sz="12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安全</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レベル</a:t>
              </a:r>
              <a:endParaRPr lang="en-US" altLang="ja-JP"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1" name="テキスト ボックス 50"/>
            <p:cNvSpPr txBox="1"/>
            <p:nvPr/>
          </p:nvSpPr>
          <p:spPr>
            <a:xfrm>
              <a:off x="10724342" y="5831270"/>
              <a:ext cx="272927" cy="719789"/>
            </a:xfrm>
            <a:prstGeom prst="rect">
              <a:avLst/>
            </a:prstGeom>
            <a:noFill/>
          </p:spPr>
          <p:txBody>
            <a:bodyPr vert="eaVert" wrap="none" rtlCol="0" anchor="ctr">
              <a:spAutoFit/>
            </a:bodyPr>
            <a:lstStyle/>
            <a:p>
              <a:pPr algn="r" defTabSz="913735"/>
              <a:r>
                <a:rPr lang="ja-JP" altLang="en-US" sz="14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安全性</a:t>
              </a:r>
            </a:p>
          </p:txBody>
        </p:sp>
        <p:sp>
          <p:nvSpPr>
            <p:cNvPr id="56" name="テキスト ボックス 55"/>
            <p:cNvSpPr txBox="1"/>
            <p:nvPr/>
          </p:nvSpPr>
          <p:spPr>
            <a:xfrm>
              <a:off x="10817198" y="6533681"/>
              <a:ext cx="1064151" cy="254230"/>
            </a:xfrm>
            <a:prstGeom prst="rect">
              <a:avLst/>
            </a:prstGeom>
            <a:noFill/>
          </p:spPr>
          <p:txBody>
            <a:bodyPr wrap="none" rtlCol="0">
              <a:spAutoFit/>
            </a:bodyPr>
            <a:lstStyle/>
            <a:p>
              <a:pPr defTabSz="913735"/>
              <a:r>
                <a:rPr lang="ja-JP" altLang="en-US" sz="14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自動運転技術→</a:t>
              </a:r>
            </a:p>
          </p:txBody>
        </p:sp>
        <p:sp>
          <p:nvSpPr>
            <p:cNvPr id="57" name="正方形/長方形 56"/>
            <p:cNvSpPr/>
            <p:nvPr/>
          </p:nvSpPr>
          <p:spPr>
            <a:xfrm>
              <a:off x="10986244" y="5777130"/>
              <a:ext cx="792000" cy="396000"/>
            </a:xfrm>
            <a:prstGeom prst="rect">
              <a:avLst/>
            </a:prstGeom>
            <a:solidFill>
              <a:schemeClr val="accent1">
                <a:lumMod val="60000"/>
                <a:lumOff val="40000"/>
              </a:schemeClr>
            </a:solidFill>
            <a:ln w="6350" cap="flat" cmpd="sng" algn="ctr">
              <a:solidFill>
                <a:schemeClr val="tx1"/>
              </a:solidFill>
              <a:prstDash val="solid"/>
              <a:miter lim="800000"/>
            </a:ln>
            <a:effectLst/>
          </p:spPr>
          <p:txBody>
            <a:bodyPr lIns="0" tIns="36000" rIns="0" bIns="0" rtlCol="0" anchor="t"/>
            <a:lstStyle/>
            <a:p>
              <a:pPr algn="ctr" defTabSz="913735">
                <a:defRPr/>
              </a:pPr>
              <a:r>
                <a:rPr kumimoji="0" lang="ja-JP" altLang="en-US" sz="1200" kern="0" dirty="0" smtClean="0">
                  <a:latin typeface="Meiryo UI" panose="020B0604030504040204" pitchFamily="50" charset="-128"/>
                  <a:ea typeface="Meiryo UI" panose="020B0604030504040204" pitchFamily="50" charset="-128"/>
                  <a:cs typeface="Meiryo UI" panose="020B0604030504040204" pitchFamily="50" charset="-128"/>
                </a:rPr>
                <a:t>車両による</a:t>
              </a:r>
              <a:r>
                <a:rPr kumimoji="0" lang="en-US" altLang="ja-JP" sz="1200" kern="0" dirty="0" smtClean="0">
                  <a:latin typeface="Meiryo UI" panose="020B0604030504040204" pitchFamily="50" charset="-128"/>
                  <a:ea typeface="Meiryo UI" panose="020B0604030504040204" pitchFamily="50" charset="-128"/>
                  <a:cs typeface="Meiryo UI" panose="020B0604030504040204" pitchFamily="50" charset="-128"/>
                </a:rPr>
                <a:t/>
              </a:r>
              <a:br>
                <a:rPr kumimoji="0" lang="en-US" altLang="ja-JP" sz="1200" kern="0" dirty="0" smtClean="0">
                  <a:latin typeface="Meiryo UI" panose="020B0604030504040204" pitchFamily="50" charset="-128"/>
                  <a:ea typeface="Meiryo UI" panose="020B0604030504040204" pitchFamily="50" charset="-128"/>
                  <a:cs typeface="Meiryo UI" panose="020B0604030504040204" pitchFamily="50" charset="-128"/>
                </a:rPr>
              </a:br>
              <a:r>
                <a:rPr kumimoji="0" lang="ja-JP" altLang="en-US" sz="1200" kern="0" dirty="0" smtClean="0">
                  <a:latin typeface="Meiryo UI" panose="020B0604030504040204" pitchFamily="50" charset="-128"/>
                  <a:ea typeface="Meiryo UI" panose="020B0604030504040204" pitchFamily="50" charset="-128"/>
                  <a:cs typeface="Meiryo UI" panose="020B0604030504040204" pitchFamily="50" charset="-128"/>
                </a:rPr>
                <a:t>安全性の担保</a:t>
              </a:r>
              <a:endParaRPr kumimoji="0" lang="ja-JP" altLang="en-US" sz="1200" kern="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8" name="正方形/長方形 57"/>
            <p:cNvSpPr/>
            <p:nvPr/>
          </p:nvSpPr>
          <p:spPr>
            <a:xfrm>
              <a:off x="10986244" y="6163977"/>
              <a:ext cx="792000" cy="396000"/>
            </a:xfrm>
            <a:prstGeom prst="rect">
              <a:avLst/>
            </a:prstGeom>
            <a:solidFill>
              <a:schemeClr val="accent6">
                <a:lumMod val="60000"/>
                <a:lumOff val="40000"/>
              </a:schemeClr>
            </a:solidFill>
            <a:ln w="6350" cap="flat" cmpd="sng" algn="ctr">
              <a:solidFill>
                <a:schemeClr val="tx1"/>
              </a:solidFill>
              <a:prstDash val="solid"/>
              <a:miter lim="800000"/>
            </a:ln>
            <a:effectLst/>
          </p:spPr>
          <p:txBody>
            <a:bodyPr lIns="0" tIns="36000" rIns="0" bIns="0" rtlCol="0" anchor="t"/>
            <a:lstStyle/>
            <a:p>
              <a:pPr algn="ctr" defTabSz="913735">
                <a:defRPr/>
              </a:pPr>
              <a:r>
                <a:rPr kumimoji="0" lang="ja-JP" altLang="en-US" sz="1000" kern="0" dirty="0" smtClean="0">
                  <a:latin typeface="Meiryo UI" panose="020B0604030504040204" pitchFamily="50" charset="-128"/>
                  <a:ea typeface="Meiryo UI" panose="020B0604030504040204" pitchFamily="50" charset="-128"/>
                  <a:cs typeface="Meiryo UI" panose="020B0604030504040204" pitchFamily="50" charset="-128"/>
                </a:rPr>
                <a:t>一般車にも適用される走行環境による</a:t>
              </a:r>
              <a:r>
                <a:rPr kumimoji="0" lang="en-US" altLang="ja-JP" sz="1000" kern="0" dirty="0" smtClean="0">
                  <a:latin typeface="Meiryo UI" panose="020B0604030504040204" pitchFamily="50" charset="-128"/>
                  <a:ea typeface="Meiryo UI" panose="020B0604030504040204" pitchFamily="50" charset="-128"/>
                  <a:cs typeface="Meiryo UI" panose="020B0604030504040204" pitchFamily="50" charset="-128"/>
                </a:rPr>
                <a:t/>
              </a:r>
              <a:br>
                <a:rPr kumimoji="0" lang="en-US" altLang="ja-JP" sz="1000" kern="0" dirty="0" smtClean="0">
                  <a:latin typeface="Meiryo UI" panose="020B0604030504040204" pitchFamily="50" charset="-128"/>
                  <a:ea typeface="Meiryo UI" panose="020B0604030504040204" pitchFamily="50" charset="-128"/>
                  <a:cs typeface="Meiryo UI" panose="020B0604030504040204" pitchFamily="50" charset="-128"/>
                </a:rPr>
              </a:br>
              <a:r>
                <a:rPr kumimoji="0" lang="ja-JP" altLang="en-US" sz="1000" kern="0" dirty="0" smtClean="0">
                  <a:latin typeface="Meiryo UI" panose="020B0604030504040204" pitchFamily="50" charset="-128"/>
                  <a:ea typeface="Meiryo UI" panose="020B0604030504040204" pitchFamily="50" charset="-128"/>
                  <a:cs typeface="Meiryo UI" panose="020B0604030504040204" pitchFamily="50" charset="-128"/>
                </a:rPr>
                <a:t>安全性の担保</a:t>
              </a:r>
              <a:endParaRPr kumimoji="0" lang="ja-JP" altLang="en-US" sz="1000" kern="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9" name="正方形/長方形 58"/>
            <p:cNvSpPr/>
            <p:nvPr/>
          </p:nvSpPr>
          <p:spPr>
            <a:xfrm>
              <a:off x="11775098" y="4986594"/>
              <a:ext cx="792000" cy="180000"/>
            </a:xfrm>
            <a:prstGeom prst="rect">
              <a:avLst/>
            </a:prstGeom>
            <a:solidFill>
              <a:schemeClr val="bg1">
                <a:lumMod val="95000"/>
              </a:schemeClr>
            </a:solidFill>
            <a:ln w="6350" cap="flat" cmpd="sng" algn="ctr">
              <a:solidFill>
                <a:schemeClr val="tx1"/>
              </a:solidFill>
              <a:prstDash val="solid"/>
              <a:miter lim="800000"/>
            </a:ln>
            <a:effectLst/>
          </p:spPr>
          <p:txBody>
            <a:bodyPr rtlCol="0" anchor="ctr"/>
            <a:lstStyle/>
            <a:p>
              <a:pPr defTabSz="913735">
                <a:defRPr/>
              </a:pPr>
              <a:endParaRPr kumimoji="0" lang="ja-JP" altLang="en-US" sz="9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0" name="正方形/長方形 59"/>
            <p:cNvSpPr/>
            <p:nvPr/>
          </p:nvSpPr>
          <p:spPr>
            <a:xfrm>
              <a:off x="11775255" y="5162735"/>
              <a:ext cx="792000" cy="468000"/>
            </a:xfrm>
            <a:prstGeom prst="rect">
              <a:avLst/>
            </a:prstGeom>
            <a:solidFill>
              <a:schemeClr val="accent4">
                <a:lumMod val="40000"/>
                <a:lumOff val="60000"/>
              </a:schemeClr>
            </a:solidFill>
            <a:ln w="6350" cap="flat" cmpd="sng" algn="ctr">
              <a:solidFill>
                <a:schemeClr val="tx1"/>
              </a:solidFill>
              <a:prstDash val="solid"/>
              <a:miter lim="800000"/>
            </a:ln>
            <a:effectLst/>
          </p:spPr>
          <p:txBody>
            <a:bodyPr lIns="0" tIns="36000" rIns="0" bIns="0" rtlCol="0" anchor="t"/>
            <a:lstStyle/>
            <a:p>
              <a:pPr algn="ctr" defTabSz="913735">
                <a:defRPr/>
              </a:pPr>
              <a:r>
                <a:rPr kumimoji="0" lang="ja-JP" altLang="en-US" sz="1050" kern="0" dirty="0" smtClean="0">
                  <a:latin typeface="Meiryo UI" panose="020B0604030504040204" pitchFamily="50" charset="-128"/>
                  <a:ea typeface="Meiryo UI" panose="020B0604030504040204" pitchFamily="50" charset="-128"/>
                  <a:cs typeface="Meiryo UI" panose="020B0604030504040204" pitchFamily="50" charset="-128"/>
                </a:rPr>
                <a:t>自動運転向け</a:t>
              </a:r>
              <a:r>
                <a:rPr kumimoji="0" lang="en-US" altLang="ja-JP" sz="1050" kern="0" dirty="0" smtClean="0">
                  <a:latin typeface="Meiryo UI" panose="020B0604030504040204" pitchFamily="50" charset="-128"/>
                  <a:ea typeface="Meiryo UI" panose="020B0604030504040204" pitchFamily="50" charset="-128"/>
                  <a:cs typeface="Meiryo UI" panose="020B0604030504040204" pitchFamily="50" charset="-128"/>
                </a:rPr>
                <a:t/>
              </a:r>
              <a:br>
                <a:rPr kumimoji="0" lang="en-US" altLang="ja-JP" sz="1050" kern="0" dirty="0" smtClean="0">
                  <a:latin typeface="Meiryo UI" panose="020B0604030504040204" pitchFamily="50" charset="-128"/>
                  <a:ea typeface="Meiryo UI" panose="020B0604030504040204" pitchFamily="50" charset="-128"/>
                  <a:cs typeface="Meiryo UI" panose="020B0604030504040204" pitchFamily="50" charset="-128"/>
                </a:rPr>
              </a:br>
              <a:r>
                <a:rPr kumimoji="0" lang="ja-JP" altLang="en-US" sz="1050" kern="0" dirty="0" smtClean="0">
                  <a:latin typeface="Meiryo UI" panose="020B0604030504040204" pitchFamily="50" charset="-128"/>
                  <a:ea typeface="Meiryo UI" panose="020B0604030504040204" pitchFamily="50" charset="-128"/>
                  <a:cs typeface="Meiryo UI" panose="020B0604030504040204" pitchFamily="50" charset="-128"/>
                </a:rPr>
                <a:t>走行環境条件設定</a:t>
              </a:r>
              <a:r>
                <a:rPr kumimoji="0" lang="en-US" altLang="ja-JP" sz="1050" kern="0" dirty="0" smtClean="0">
                  <a:latin typeface="Meiryo UI" panose="020B0604030504040204" pitchFamily="50" charset="-128"/>
                  <a:ea typeface="Meiryo UI" panose="020B0604030504040204" pitchFamily="50" charset="-128"/>
                  <a:cs typeface="Meiryo UI" panose="020B0604030504040204" pitchFamily="50" charset="-128"/>
                </a:rPr>
                <a:t/>
              </a:r>
              <a:br>
                <a:rPr kumimoji="0" lang="en-US" altLang="ja-JP" sz="1050" kern="0" dirty="0" smtClean="0">
                  <a:latin typeface="Meiryo UI" panose="020B0604030504040204" pitchFamily="50" charset="-128"/>
                  <a:ea typeface="Meiryo UI" panose="020B0604030504040204" pitchFamily="50" charset="-128"/>
                  <a:cs typeface="Meiryo UI" panose="020B0604030504040204" pitchFamily="50" charset="-128"/>
                </a:rPr>
              </a:br>
              <a:r>
                <a:rPr kumimoji="0" lang="ja-JP" altLang="en-US" sz="1050" kern="0" dirty="0" smtClean="0">
                  <a:latin typeface="Meiryo UI" panose="020B0604030504040204" pitchFamily="50" charset="-128"/>
                  <a:ea typeface="Meiryo UI" panose="020B0604030504040204" pitchFamily="50" charset="-128"/>
                  <a:cs typeface="Meiryo UI" panose="020B0604030504040204" pitchFamily="50" charset="-128"/>
                </a:rPr>
                <a:t>による安全性の担保</a:t>
              </a:r>
              <a:endParaRPr kumimoji="0" lang="ja-JP" altLang="en-US" sz="1050" kern="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1" name="正方形/長方形 60"/>
            <p:cNvSpPr/>
            <p:nvPr/>
          </p:nvSpPr>
          <p:spPr>
            <a:xfrm>
              <a:off x="11774929" y="5631100"/>
              <a:ext cx="792000" cy="504000"/>
            </a:xfrm>
            <a:prstGeom prst="rect">
              <a:avLst/>
            </a:prstGeom>
            <a:solidFill>
              <a:schemeClr val="accent1">
                <a:lumMod val="60000"/>
                <a:lumOff val="40000"/>
              </a:schemeClr>
            </a:solidFill>
            <a:ln w="6350" cap="flat" cmpd="sng" algn="ctr">
              <a:solidFill>
                <a:schemeClr val="tx1"/>
              </a:solidFill>
              <a:prstDash val="solid"/>
              <a:miter lim="800000"/>
            </a:ln>
            <a:effectLst/>
          </p:spPr>
          <p:txBody>
            <a:bodyPr rtlCol="0" anchor="ctr"/>
            <a:lstStyle/>
            <a:p>
              <a:pPr defTabSz="913735">
                <a:defRPr/>
              </a:pPr>
              <a:endParaRPr kumimoji="0" lang="ja-JP" altLang="en-US" sz="900" ker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2" name="正方形/長方形 61"/>
            <p:cNvSpPr/>
            <p:nvPr/>
          </p:nvSpPr>
          <p:spPr>
            <a:xfrm>
              <a:off x="11774922" y="6127978"/>
              <a:ext cx="792000" cy="432000"/>
            </a:xfrm>
            <a:prstGeom prst="rect">
              <a:avLst/>
            </a:prstGeom>
            <a:solidFill>
              <a:schemeClr val="accent6">
                <a:lumMod val="60000"/>
                <a:lumOff val="40000"/>
              </a:schemeClr>
            </a:solidFill>
            <a:ln w="6350" cap="flat" cmpd="sng" algn="ctr">
              <a:solidFill>
                <a:schemeClr val="tx1"/>
              </a:solidFill>
              <a:prstDash val="solid"/>
              <a:miter lim="800000"/>
            </a:ln>
            <a:effectLst/>
          </p:spPr>
          <p:txBody>
            <a:bodyPr lIns="0" tIns="0" rIns="0" bIns="0" rtlCol="0" anchor="t"/>
            <a:lstStyle/>
            <a:p>
              <a:pPr algn="ctr" defTabSz="913735">
                <a:defRPr/>
              </a:pPr>
              <a:endParaRPr kumimoji="0" lang="ja-JP" altLang="en-US" sz="900" kern="0" dirty="0">
                <a:solidFill>
                  <a:schemeClr val="accent6">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3" name="正方形/長方形 62"/>
            <p:cNvSpPr/>
            <p:nvPr/>
          </p:nvSpPr>
          <p:spPr>
            <a:xfrm>
              <a:off x="12558270" y="4942576"/>
              <a:ext cx="792000" cy="144000"/>
            </a:xfrm>
            <a:prstGeom prst="rect">
              <a:avLst/>
            </a:prstGeom>
            <a:solidFill>
              <a:schemeClr val="bg1">
                <a:lumMod val="95000"/>
              </a:schemeClr>
            </a:solidFill>
            <a:ln w="6350" cap="flat" cmpd="sng" algn="ctr">
              <a:solidFill>
                <a:schemeClr val="tx1"/>
              </a:solidFill>
              <a:prstDash val="solid"/>
              <a:miter lim="800000"/>
            </a:ln>
            <a:effectLst/>
          </p:spPr>
          <p:txBody>
            <a:bodyPr rtlCol="0" anchor="ctr"/>
            <a:lstStyle/>
            <a:p>
              <a:pPr defTabSz="913735">
                <a:defRPr/>
              </a:pPr>
              <a:endParaRPr kumimoji="0" lang="ja-JP" altLang="en-US" sz="900"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4" name="正方形/長方形 63"/>
            <p:cNvSpPr/>
            <p:nvPr/>
          </p:nvSpPr>
          <p:spPr>
            <a:xfrm>
              <a:off x="12553993" y="5087944"/>
              <a:ext cx="792000" cy="324000"/>
            </a:xfrm>
            <a:prstGeom prst="rect">
              <a:avLst/>
            </a:prstGeom>
            <a:solidFill>
              <a:schemeClr val="accent4">
                <a:lumMod val="40000"/>
                <a:lumOff val="60000"/>
              </a:schemeClr>
            </a:solidFill>
            <a:ln w="6350" cap="flat" cmpd="sng" algn="ctr">
              <a:solidFill>
                <a:schemeClr val="tx1"/>
              </a:solidFill>
              <a:prstDash val="solid"/>
              <a:miter lim="800000"/>
            </a:ln>
            <a:effectLst/>
          </p:spPr>
          <p:txBody>
            <a:bodyPr rtlCol="0" anchor="ctr"/>
            <a:lstStyle/>
            <a:p>
              <a:pPr defTabSz="913735">
                <a:defRPr/>
              </a:pPr>
              <a:endParaRPr kumimoji="0" lang="ja-JP" altLang="en-US" sz="900" ker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5" name="正方形/長方形 64"/>
            <p:cNvSpPr/>
            <p:nvPr/>
          </p:nvSpPr>
          <p:spPr>
            <a:xfrm>
              <a:off x="12554596" y="5411782"/>
              <a:ext cx="792000" cy="684000"/>
            </a:xfrm>
            <a:prstGeom prst="rect">
              <a:avLst/>
            </a:prstGeom>
            <a:solidFill>
              <a:schemeClr val="accent1">
                <a:lumMod val="60000"/>
                <a:lumOff val="40000"/>
              </a:schemeClr>
            </a:solidFill>
            <a:ln w="6350" cap="flat" cmpd="sng" algn="ctr">
              <a:solidFill>
                <a:schemeClr val="tx1"/>
              </a:solidFill>
              <a:prstDash val="solid"/>
              <a:miter lim="800000"/>
            </a:ln>
            <a:effectLst/>
          </p:spPr>
          <p:txBody>
            <a:bodyPr rtlCol="0" anchor="ctr"/>
            <a:lstStyle/>
            <a:p>
              <a:pPr defTabSz="913735">
                <a:defRPr/>
              </a:pPr>
              <a:endParaRPr kumimoji="0" lang="ja-JP" altLang="en-US" sz="900" ker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6" name="正方形/長方形 65"/>
            <p:cNvSpPr/>
            <p:nvPr/>
          </p:nvSpPr>
          <p:spPr>
            <a:xfrm>
              <a:off x="12558270" y="6097235"/>
              <a:ext cx="792000" cy="468000"/>
            </a:xfrm>
            <a:prstGeom prst="rect">
              <a:avLst/>
            </a:prstGeom>
            <a:solidFill>
              <a:schemeClr val="accent6">
                <a:lumMod val="60000"/>
                <a:lumOff val="40000"/>
              </a:schemeClr>
            </a:solidFill>
            <a:ln w="6350" cap="flat" cmpd="sng" algn="ctr">
              <a:solidFill>
                <a:schemeClr val="tx1"/>
              </a:solidFill>
              <a:prstDash val="solid"/>
              <a:miter lim="800000"/>
            </a:ln>
            <a:effectLst/>
          </p:spPr>
          <p:txBody>
            <a:bodyPr lIns="0" tIns="0" rIns="0" bIns="0" rtlCol="0" anchor="t"/>
            <a:lstStyle/>
            <a:p>
              <a:pPr algn="ctr" defTabSz="913735">
                <a:defRPr/>
              </a:pPr>
              <a:endParaRPr kumimoji="0" lang="ja-JP" altLang="en-US" sz="900" kern="0" dirty="0">
                <a:solidFill>
                  <a:schemeClr val="accent6">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7" name="正方形/長方形 66"/>
            <p:cNvSpPr/>
            <p:nvPr/>
          </p:nvSpPr>
          <p:spPr>
            <a:xfrm>
              <a:off x="13344160" y="4906258"/>
              <a:ext cx="792000" cy="180000"/>
            </a:xfrm>
            <a:prstGeom prst="rect">
              <a:avLst/>
            </a:prstGeom>
            <a:solidFill>
              <a:schemeClr val="accent4">
                <a:lumMod val="40000"/>
                <a:lumOff val="60000"/>
              </a:schemeClr>
            </a:solidFill>
            <a:ln w="6350" cap="flat" cmpd="sng" algn="ctr">
              <a:solidFill>
                <a:schemeClr val="tx1"/>
              </a:solidFill>
              <a:prstDash val="solid"/>
              <a:miter lim="800000"/>
            </a:ln>
            <a:effectLst/>
          </p:spPr>
          <p:txBody>
            <a:bodyPr rtlCol="0" anchor="ctr"/>
            <a:lstStyle/>
            <a:p>
              <a:pPr defTabSz="913735">
                <a:defRPr/>
              </a:pPr>
              <a:endParaRPr kumimoji="0" lang="ja-JP" altLang="en-US" sz="900" ker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8" name="正方形/長方形 67"/>
            <p:cNvSpPr/>
            <p:nvPr/>
          </p:nvSpPr>
          <p:spPr>
            <a:xfrm>
              <a:off x="13345746" y="5087442"/>
              <a:ext cx="792000" cy="972000"/>
            </a:xfrm>
            <a:prstGeom prst="rect">
              <a:avLst/>
            </a:prstGeom>
            <a:solidFill>
              <a:schemeClr val="accent1">
                <a:lumMod val="60000"/>
                <a:lumOff val="40000"/>
              </a:schemeClr>
            </a:solidFill>
            <a:ln w="6350" cap="flat" cmpd="sng" algn="ctr">
              <a:solidFill>
                <a:schemeClr val="tx1"/>
              </a:solidFill>
              <a:prstDash val="solid"/>
              <a:miter lim="800000"/>
            </a:ln>
            <a:effectLst/>
          </p:spPr>
          <p:txBody>
            <a:bodyPr rtlCol="0" anchor="ctr"/>
            <a:lstStyle/>
            <a:p>
              <a:pPr defTabSz="913735">
                <a:defRPr/>
              </a:pPr>
              <a:endParaRPr kumimoji="0" lang="ja-JP" altLang="en-US" sz="900" ker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9" name="正方形/長方形 68"/>
            <p:cNvSpPr/>
            <p:nvPr/>
          </p:nvSpPr>
          <p:spPr>
            <a:xfrm>
              <a:off x="13344345" y="6061235"/>
              <a:ext cx="792000" cy="504000"/>
            </a:xfrm>
            <a:prstGeom prst="rect">
              <a:avLst/>
            </a:prstGeom>
            <a:solidFill>
              <a:schemeClr val="accent6">
                <a:lumMod val="60000"/>
                <a:lumOff val="40000"/>
              </a:schemeClr>
            </a:solidFill>
            <a:ln w="6350" cap="flat" cmpd="sng" algn="ctr">
              <a:solidFill>
                <a:schemeClr val="tx1"/>
              </a:solidFill>
              <a:prstDash val="solid"/>
              <a:miter lim="800000"/>
            </a:ln>
            <a:effectLst/>
          </p:spPr>
          <p:txBody>
            <a:bodyPr lIns="0" tIns="0" rIns="0" bIns="0" rtlCol="0" anchor="t"/>
            <a:lstStyle/>
            <a:p>
              <a:pPr algn="ctr" defTabSz="913735">
                <a:defRPr/>
              </a:pPr>
              <a:endParaRPr kumimoji="0" lang="ja-JP" altLang="en-US" sz="900" kern="0" dirty="0">
                <a:solidFill>
                  <a:schemeClr val="accent6">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0" name="正方形/長方形 69"/>
            <p:cNvSpPr/>
            <p:nvPr/>
          </p:nvSpPr>
          <p:spPr>
            <a:xfrm>
              <a:off x="14134666" y="4873894"/>
              <a:ext cx="792000" cy="1152000"/>
            </a:xfrm>
            <a:prstGeom prst="rect">
              <a:avLst/>
            </a:prstGeom>
            <a:solidFill>
              <a:schemeClr val="accent1">
                <a:lumMod val="60000"/>
                <a:lumOff val="40000"/>
              </a:schemeClr>
            </a:solidFill>
            <a:ln w="6350" cap="flat" cmpd="sng" algn="ctr">
              <a:solidFill>
                <a:schemeClr val="tx1"/>
              </a:solidFill>
              <a:prstDash val="solid"/>
              <a:miter lim="800000"/>
            </a:ln>
            <a:effectLst/>
          </p:spPr>
          <p:txBody>
            <a:bodyPr rtlCol="0" anchor="ctr"/>
            <a:lstStyle/>
            <a:p>
              <a:pPr defTabSz="913735">
                <a:defRPr/>
              </a:pPr>
              <a:endParaRPr kumimoji="0" lang="ja-JP" altLang="en-US" sz="900" ker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1" name="正方形/長方形 70"/>
            <p:cNvSpPr/>
            <p:nvPr/>
          </p:nvSpPr>
          <p:spPr>
            <a:xfrm>
              <a:off x="14135586" y="6025235"/>
              <a:ext cx="792000" cy="540000"/>
            </a:xfrm>
            <a:prstGeom prst="rect">
              <a:avLst/>
            </a:prstGeom>
            <a:solidFill>
              <a:schemeClr val="accent6">
                <a:lumMod val="60000"/>
                <a:lumOff val="40000"/>
              </a:schemeClr>
            </a:solidFill>
            <a:ln w="6350" cap="flat" cmpd="sng" algn="ctr">
              <a:solidFill>
                <a:schemeClr val="tx1"/>
              </a:solidFill>
              <a:prstDash val="solid"/>
              <a:miter lim="800000"/>
            </a:ln>
            <a:effectLst/>
          </p:spPr>
          <p:txBody>
            <a:bodyPr lIns="0" tIns="0" rIns="0" bIns="0" rtlCol="0" anchor="t"/>
            <a:lstStyle/>
            <a:p>
              <a:pPr algn="ctr" defTabSz="913735">
                <a:defRPr/>
              </a:pPr>
              <a:endParaRPr kumimoji="0" lang="ja-JP" altLang="en-US" sz="900" kern="0" dirty="0">
                <a:solidFill>
                  <a:schemeClr val="accent6">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72" name="直線矢印コネクタ 71"/>
            <p:cNvCxnSpPr/>
            <p:nvPr/>
          </p:nvCxnSpPr>
          <p:spPr>
            <a:xfrm flipV="1">
              <a:off x="10985355" y="4864368"/>
              <a:ext cx="0" cy="1709939"/>
            </a:xfrm>
            <a:prstGeom prst="straightConnector1">
              <a:avLst/>
            </a:prstGeom>
            <a:noFill/>
            <a:ln w="19050" cap="flat" cmpd="sng" algn="ctr">
              <a:solidFill>
                <a:schemeClr val="tx2">
                  <a:lumMod val="75000"/>
                </a:schemeClr>
              </a:solidFill>
              <a:prstDash val="solid"/>
              <a:miter lim="800000"/>
              <a:tailEnd type="triangle"/>
            </a:ln>
            <a:effectLst/>
          </p:spPr>
        </p:cxnSp>
        <p:cxnSp>
          <p:nvCxnSpPr>
            <p:cNvPr id="73" name="直線矢印コネクタ 72"/>
            <p:cNvCxnSpPr/>
            <p:nvPr/>
          </p:nvCxnSpPr>
          <p:spPr>
            <a:xfrm flipV="1">
              <a:off x="10980594" y="6566057"/>
              <a:ext cx="4068000" cy="1"/>
            </a:xfrm>
            <a:prstGeom prst="straightConnector1">
              <a:avLst/>
            </a:prstGeom>
            <a:noFill/>
            <a:ln w="19050" cap="flat" cmpd="sng" algn="ctr">
              <a:solidFill>
                <a:schemeClr val="tx2">
                  <a:lumMod val="75000"/>
                </a:schemeClr>
              </a:solidFill>
              <a:prstDash val="solid"/>
              <a:miter lim="800000"/>
              <a:tailEnd type="triangle"/>
            </a:ln>
            <a:effectLst/>
          </p:spPr>
        </p:cxnSp>
        <p:sp>
          <p:nvSpPr>
            <p:cNvPr id="74" name="テキスト ボックス 73"/>
            <p:cNvSpPr txBox="1"/>
            <p:nvPr/>
          </p:nvSpPr>
          <p:spPr>
            <a:xfrm>
              <a:off x="14045036" y="5112299"/>
              <a:ext cx="967298" cy="381345"/>
            </a:xfrm>
            <a:prstGeom prst="rect">
              <a:avLst/>
            </a:prstGeom>
            <a:noFill/>
          </p:spPr>
          <p:txBody>
            <a:bodyPr wrap="none" rtlCol="0">
              <a:spAutoFit/>
            </a:bodyPr>
            <a:lstStyle/>
            <a:p>
              <a:pPr defTabSz="913735"/>
              <a:r>
                <a:rPr lang="ja-JP" altLang="en-US" sz="120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（人の操作、条件</a:t>
              </a:r>
              <a:endParaRPr lang="en-US" altLang="ja-JP" sz="120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defTabSz="913735"/>
              <a:r>
                <a:rPr lang="ja-JP" altLang="en-US" sz="120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等の制約無し）</a:t>
              </a:r>
            </a:p>
          </p:txBody>
        </p:sp>
        <p:sp>
          <p:nvSpPr>
            <p:cNvPr id="75" name="テキスト ボックス 74"/>
            <p:cNvSpPr txBox="1"/>
            <p:nvPr/>
          </p:nvSpPr>
          <p:spPr>
            <a:xfrm>
              <a:off x="14144519" y="5478203"/>
              <a:ext cx="796708" cy="228807"/>
            </a:xfrm>
            <a:prstGeom prst="rect">
              <a:avLst/>
            </a:prstGeom>
            <a:noFill/>
          </p:spPr>
          <p:txBody>
            <a:bodyPr wrap="none" rtlCol="0">
              <a:spAutoFit/>
            </a:bodyPr>
            <a:lstStyle/>
            <a:p>
              <a:pPr algn="ctr" defTabSz="913735"/>
              <a:r>
                <a:rPr lang="ja-JP" altLang="en-US" sz="1200" dirty="0" smtClean="0">
                  <a:solidFill>
                    <a:srgbClr val="5B9BD5">
                      <a:lumMod val="50000"/>
                    </a:srgbClr>
                  </a:solidFill>
                  <a:latin typeface="Meiryo UI" panose="020B0604030504040204" pitchFamily="50" charset="-128"/>
                  <a:ea typeface="Meiryo UI" panose="020B0604030504040204" pitchFamily="50" charset="-128"/>
                  <a:cs typeface="Meiryo UI" panose="020B0604030504040204" pitchFamily="50" charset="-128"/>
                </a:rPr>
                <a:t>完全自動</a:t>
              </a:r>
              <a:r>
                <a:rPr lang="ja-JP" altLang="en-US" sz="1200" dirty="0">
                  <a:solidFill>
                    <a:srgbClr val="5B9BD5">
                      <a:lumMod val="50000"/>
                    </a:srgbClr>
                  </a:solidFill>
                  <a:latin typeface="Meiryo UI" panose="020B0604030504040204" pitchFamily="50" charset="-128"/>
                  <a:ea typeface="Meiryo UI" panose="020B0604030504040204" pitchFamily="50" charset="-128"/>
                  <a:cs typeface="Meiryo UI" panose="020B0604030504040204" pitchFamily="50" charset="-128"/>
                </a:rPr>
                <a:t>運転</a:t>
              </a:r>
              <a:endParaRPr lang="en-US" altLang="ja-JP" sz="1200" dirty="0">
                <a:solidFill>
                  <a:srgbClr val="5B9BD5">
                    <a:lumMod val="50000"/>
                  </a:srgb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6" name="テキスト ボックス 75"/>
            <p:cNvSpPr txBox="1"/>
            <p:nvPr/>
          </p:nvSpPr>
          <p:spPr>
            <a:xfrm>
              <a:off x="12546518" y="5124451"/>
              <a:ext cx="1240475" cy="228807"/>
            </a:xfrm>
            <a:prstGeom prst="rect">
              <a:avLst/>
            </a:prstGeom>
            <a:noFill/>
          </p:spPr>
          <p:txBody>
            <a:bodyPr wrap="none" rtlCol="0">
              <a:spAutoFit/>
            </a:bodyPr>
            <a:lstStyle/>
            <a:p>
              <a:pPr defTabSz="913735"/>
              <a:r>
                <a:rPr lang="ja-JP" altLang="en-US" sz="12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 客観的な指標</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の</a:t>
              </a:r>
              <a:r>
                <a:rPr lang="ja-JP" altLang="en-US" sz="12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作成</a:t>
              </a:r>
              <a:endParaRPr lang="en-US" altLang="ja-JP"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7" name="テキスト ボックス 76"/>
            <p:cNvSpPr txBox="1"/>
            <p:nvPr/>
          </p:nvSpPr>
          <p:spPr>
            <a:xfrm>
              <a:off x="12539462" y="5632356"/>
              <a:ext cx="1648510" cy="381345"/>
            </a:xfrm>
            <a:prstGeom prst="rect">
              <a:avLst/>
            </a:prstGeom>
            <a:noFill/>
          </p:spPr>
          <p:txBody>
            <a:bodyPr wrap="none" rtlCol="0">
              <a:spAutoFit/>
            </a:bodyPr>
            <a:lstStyle/>
            <a:p>
              <a:pPr defTabSz="913735"/>
              <a:r>
                <a:rPr lang="ja-JP" altLang="en-US" sz="1200" dirty="0">
                  <a:solidFill>
                    <a:srgbClr val="5B9BD5">
                      <a:lumMod val="50000"/>
                    </a:srgbClr>
                  </a:solidFill>
                  <a:latin typeface="Meiryo UI" panose="020B0604030504040204" pitchFamily="50" charset="-128"/>
                  <a:ea typeface="Meiryo UI" panose="020B0604030504040204" pitchFamily="50" charset="-128"/>
                  <a:cs typeface="Meiryo UI" panose="020B0604030504040204" pitchFamily="50" charset="-128"/>
                </a:rPr>
                <a:t>自動運転技術の向上</a:t>
              </a:r>
              <a:endParaRPr lang="en-US" altLang="ja-JP" sz="1200" dirty="0">
                <a:solidFill>
                  <a:srgbClr val="5B9BD5">
                    <a:lumMod val="50000"/>
                  </a:srgbClr>
                </a:solidFill>
                <a:latin typeface="Meiryo UI" panose="020B0604030504040204" pitchFamily="50" charset="-128"/>
                <a:ea typeface="Meiryo UI" panose="020B0604030504040204" pitchFamily="50" charset="-128"/>
                <a:cs typeface="Meiryo UI" panose="020B0604030504040204" pitchFamily="50" charset="-128"/>
              </a:endParaRPr>
            </a:p>
            <a:p>
              <a:pPr defTabSz="913735"/>
              <a:r>
                <a:rPr lang="ja-JP" altLang="en-US" sz="12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 新技術</a:t>
              </a:r>
              <a:r>
                <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に係る保安基準の</a:t>
              </a:r>
              <a:r>
                <a:rPr lang="ja-JP" altLang="en-US" sz="12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検討</a:t>
              </a:r>
              <a:endPar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78" name="直線コネクタ 77"/>
            <p:cNvCxnSpPr/>
            <p:nvPr/>
          </p:nvCxnSpPr>
          <p:spPr>
            <a:xfrm>
              <a:off x="10932684" y="5085429"/>
              <a:ext cx="4068000" cy="0"/>
            </a:xfrm>
            <a:prstGeom prst="line">
              <a:avLst/>
            </a:prstGeom>
            <a:noFill/>
            <a:ln w="38100" cap="flat" cmpd="sng" algn="ctr">
              <a:solidFill>
                <a:srgbClr val="FF0000"/>
              </a:solidFill>
              <a:prstDash val="solid"/>
              <a:miter lim="800000"/>
            </a:ln>
            <a:effectLst/>
          </p:spPr>
        </p:cxnSp>
      </p:grpSp>
    </p:spTree>
    <p:extLst>
      <p:ext uri="{BB962C8B-B14F-4D97-AF65-F5344CB8AC3E}">
        <p14:creationId xmlns:p14="http://schemas.microsoft.com/office/powerpoint/2010/main" val="35395409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a:bodyPr>
          <a:lstStyle/>
          <a:p>
            <a:r>
              <a:rPr lang="ja-JP" altLang="en-US" dirty="0"/>
              <a:t>自動運転に係る制度整備</a:t>
            </a:r>
            <a:r>
              <a:rPr lang="ja-JP" altLang="en-US" dirty="0" smtClean="0"/>
              <a:t>大綱（</a:t>
            </a:r>
            <a:r>
              <a:rPr lang="ja-JP" altLang="en-US" dirty="0"/>
              <a:t>概要</a:t>
            </a:r>
            <a:r>
              <a:rPr lang="ja-JP" altLang="en-US"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7C0A32B2-27B7-40F8-868E-5E7EBFCA6368}" type="slidenum">
              <a:rPr kumimoji="1" lang="ja-JP" altLang="en-US" smtClean="0"/>
              <a:t>5</a:t>
            </a:fld>
            <a:endParaRPr kumimoji="1" lang="ja-JP" altLang="en-US"/>
          </a:p>
        </p:txBody>
      </p:sp>
      <p:sp>
        <p:nvSpPr>
          <p:cNvPr id="25" name="テキスト ボックス 24"/>
          <p:cNvSpPr txBox="1"/>
          <p:nvPr/>
        </p:nvSpPr>
        <p:spPr>
          <a:xfrm>
            <a:off x="101987" y="683272"/>
            <a:ext cx="4507965" cy="400110"/>
          </a:xfrm>
          <a:prstGeom prst="rect">
            <a:avLst/>
          </a:prstGeom>
          <a:noFill/>
        </p:spPr>
        <p:txBody>
          <a:bodyPr wrap="none" rtlCol="0">
            <a:spAutoFit/>
          </a:bodyPr>
          <a:lstStyle/>
          <a:p>
            <a:r>
              <a:rPr lang="ja-JP" altLang="en-US" sz="2000" b="1" dirty="0"/>
              <a:t>２</a:t>
            </a:r>
            <a:r>
              <a:rPr kumimoji="1" lang="ja-JP" altLang="en-US" sz="2000" b="1" dirty="0" smtClean="0"/>
              <a:t>．重点的に検討する範囲とその方向性</a:t>
            </a:r>
            <a:endParaRPr kumimoji="1" lang="ja-JP" altLang="en-US" sz="2000" b="1" dirty="0"/>
          </a:p>
        </p:txBody>
      </p:sp>
      <p:sp>
        <p:nvSpPr>
          <p:cNvPr id="27" name="角丸四角形 26"/>
          <p:cNvSpPr/>
          <p:nvPr/>
        </p:nvSpPr>
        <p:spPr>
          <a:xfrm>
            <a:off x="216390" y="4039580"/>
            <a:ext cx="9537210" cy="2714146"/>
          </a:xfrm>
          <a:prstGeom prst="roundRect">
            <a:avLst>
              <a:gd name="adj" fmla="val 0"/>
            </a:avLst>
          </a:prstGeom>
          <a:solidFill>
            <a:schemeClr val="accent4">
              <a:lumMod val="20000"/>
              <a:lumOff val="80000"/>
              <a:alpha val="54902"/>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ja-JP" altLang="en-US" dirty="0" smtClean="0">
                <a:solidFill>
                  <a:schemeClr val="tx1"/>
                </a:solidFill>
                <a:latin typeface="+mn-ea"/>
              </a:rPr>
              <a:t>　　　</a:t>
            </a:r>
            <a:endParaRPr kumimoji="1" lang="en-US" altLang="ja-JP" dirty="0" smtClean="0">
              <a:solidFill>
                <a:schemeClr val="tx1"/>
              </a:solidFill>
              <a:latin typeface="+mn-ea"/>
            </a:endParaRPr>
          </a:p>
          <a:p>
            <a:endParaRPr kumimoji="1" lang="en-US" altLang="ja-JP" dirty="0" smtClean="0">
              <a:solidFill>
                <a:schemeClr val="tx1"/>
              </a:solidFill>
              <a:latin typeface="+mn-ea"/>
            </a:endParaRPr>
          </a:p>
        </p:txBody>
      </p:sp>
      <p:sp>
        <p:nvSpPr>
          <p:cNvPr id="29" name="正方形/長方形 28"/>
          <p:cNvSpPr/>
          <p:nvPr/>
        </p:nvSpPr>
        <p:spPr>
          <a:xfrm>
            <a:off x="566540" y="4522937"/>
            <a:ext cx="8866218" cy="646331"/>
          </a:xfrm>
          <a:prstGeom prst="rect">
            <a:avLst/>
          </a:prstGeom>
          <a:solidFill>
            <a:schemeClr val="bg1"/>
          </a:solidFill>
          <a:ln>
            <a:solidFill>
              <a:srgbClr val="FF0000"/>
            </a:solidFill>
          </a:ln>
        </p:spPr>
        <p:txBody>
          <a:bodyPr wrap="square">
            <a:spAutoFit/>
          </a:bodyPr>
          <a:lstStyle/>
          <a:p>
            <a:r>
              <a:rPr lang="ja-JP" altLang="en-US" dirty="0">
                <a:solidFill>
                  <a:srgbClr val="FF0000"/>
                </a:solidFill>
                <a:latin typeface="+mn-ea"/>
              </a:rPr>
              <a:t>安全基準の策定にあたっては、日本の世界最先端の自動車技術を世界に広げるため、引き続き国際的議論をリードする。</a:t>
            </a:r>
            <a:endParaRPr lang="en-US" altLang="ja-JP" dirty="0">
              <a:solidFill>
                <a:srgbClr val="FF0000"/>
              </a:solidFill>
              <a:latin typeface="+mn-ea"/>
            </a:endParaRPr>
          </a:p>
        </p:txBody>
      </p:sp>
      <p:sp>
        <p:nvSpPr>
          <p:cNvPr id="14" name="正方形/長方形 13"/>
          <p:cNvSpPr/>
          <p:nvPr/>
        </p:nvSpPr>
        <p:spPr>
          <a:xfrm>
            <a:off x="216389" y="1148856"/>
            <a:ext cx="9537211" cy="2765417"/>
          </a:xfrm>
          <a:prstGeom prst="rect">
            <a:avLst/>
          </a:prstGeom>
          <a:solidFill>
            <a:srgbClr val="CCFFCC"/>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112294" y="1187118"/>
            <a:ext cx="3472425" cy="400110"/>
          </a:xfrm>
          <a:prstGeom prst="rect">
            <a:avLst/>
          </a:prstGeom>
          <a:noFill/>
        </p:spPr>
        <p:txBody>
          <a:bodyPr wrap="none" rtlCol="0">
            <a:spAutoFit/>
          </a:bodyPr>
          <a:lstStyle/>
          <a:p>
            <a:r>
              <a:rPr lang="ja-JP" altLang="en-US" sz="2000" b="1" dirty="0" smtClean="0"/>
              <a:t>（１）安全性の一体的な確保</a:t>
            </a:r>
            <a:endParaRPr kumimoji="1" lang="en-US" altLang="ja-JP" sz="2000" b="1" dirty="0" smtClean="0"/>
          </a:p>
        </p:txBody>
      </p:sp>
      <p:sp>
        <p:nvSpPr>
          <p:cNvPr id="11" name="テキスト ボックス 10"/>
          <p:cNvSpPr txBox="1"/>
          <p:nvPr/>
        </p:nvSpPr>
        <p:spPr>
          <a:xfrm>
            <a:off x="566540" y="1557685"/>
            <a:ext cx="8866218" cy="2308324"/>
          </a:xfrm>
          <a:prstGeom prst="rect">
            <a:avLst/>
          </a:prstGeom>
          <a:noFill/>
        </p:spPr>
        <p:txBody>
          <a:bodyPr wrap="square" rtlCol="0">
            <a:spAutoFit/>
          </a:bodyPr>
          <a:lstStyle/>
          <a:p>
            <a:pPr marL="285750" indent="-285750">
              <a:buFont typeface="Meiryo UI" panose="020B0604030504040204" pitchFamily="50" charset="-128"/>
              <a:buChar char="○"/>
            </a:pPr>
            <a:r>
              <a:rPr lang="ja-JP" altLang="en-US" dirty="0">
                <a:latin typeface="+mn-ea"/>
              </a:rPr>
              <a:t>技術レベルの進展を踏まえつつ、一般車にも適用される走行環境、車両、自動運転向け走行</a:t>
            </a:r>
            <a:r>
              <a:rPr lang="ja-JP" altLang="en-US" dirty="0" smtClean="0">
                <a:latin typeface="+mn-ea"/>
              </a:rPr>
              <a:t>環境条件</a:t>
            </a:r>
            <a:r>
              <a:rPr lang="ja-JP" altLang="en-US" dirty="0">
                <a:latin typeface="+mn-ea"/>
              </a:rPr>
              <a:t>設定、人間の操作の組合せにより一般車と同等以上の安全レベルを達成するとの方針の下</a:t>
            </a:r>
            <a:r>
              <a:rPr lang="ja-JP" altLang="en-US" dirty="0" smtClean="0">
                <a:latin typeface="+mn-ea"/>
              </a:rPr>
              <a:t>、安全</a:t>
            </a:r>
            <a:r>
              <a:rPr lang="ja-JP" altLang="en-US" dirty="0">
                <a:latin typeface="+mn-ea"/>
              </a:rPr>
              <a:t>基準を技術レベルに応じて検討し、また、</a:t>
            </a:r>
            <a:r>
              <a:rPr lang="ja-JP" altLang="en-US" u="sng" dirty="0">
                <a:latin typeface="+mn-ea"/>
              </a:rPr>
              <a:t>自動運転向け走行環境条件設定について関係</a:t>
            </a:r>
            <a:r>
              <a:rPr lang="ja-JP" altLang="en-US" u="sng" dirty="0" smtClean="0">
                <a:latin typeface="+mn-ea"/>
              </a:rPr>
              <a:t>省庁で</a:t>
            </a:r>
            <a:r>
              <a:rPr lang="ja-JP" altLang="en-US" u="sng" dirty="0">
                <a:latin typeface="+mn-ea"/>
              </a:rPr>
              <a:t>連携して客観的な指標として検討・策定</a:t>
            </a:r>
            <a:r>
              <a:rPr lang="ja-JP" altLang="en-US" u="sng" dirty="0" smtClean="0">
                <a:latin typeface="+mn-ea"/>
              </a:rPr>
              <a:t>。</a:t>
            </a:r>
            <a:endParaRPr lang="en-US" altLang="ja-JP" u="sng" dirty="0" smtClean="0">
              <a:latin typeface="+mn-ea"/>
            </a:endParaRPr>
          </a:p>
          <a:p>
            <a:pPr marL="285750" indent="-285750">
              <a:buFont typeface="Meiryo UI" panose="020B0604030504040204" pitchFamily="50" charset="-128"/>
              <a:buChar char="○"/>
            </a:pPr>
            <a:endParaRPr lang="en-US" altLang="ja-JP" u="sng" dirty="0">
              <a:latin typeface="+mn-ea"/>
            </a:endParaRPr>
          </a:p>
          <a:p>
            <a:pPr marL="285750" indent="-285750">
              <a:buFont typeface="Meiryo UI" panose="020B0604030504040204" pitchFamily="50" charset="-128"/>
              <a:buChar char="○"/>
            </a:pPr>
            <a:r>
              <a:rPr lang="ja-JP" altLang="en-US" u="sng" dirty="0" smtClean="0">
                <a:latin typeface="+mn-ea"/>
              </a:rPr>
              <a:t>当面</a:t>
            </a:r>
            <a:r>
              <a:rPr lang="ja-JP" altLang="en-US" u="sng" dirty="0">
                <a:latin typeface="+mn-ea"/>
              </a:rPr>
              <a:t>は一律ではなく、地域特性等を勘案</a:t>
            </a:r>
            <a:r>
              <a:rPr lang="ja-JP" altLang="en-US" dirty="0">
                <a:latin typeface="+mn-ea"/>
              </a:rPr>
              <a:t>し、関係省庁の連携の下で都度条件を確認すること</a:t>
            </a:r>
            <a:r>
              <a:rPr lang="ja-JP" altLang="en-US" dirty="0" smtClean="0">
                <a:latin typeface="+mn-ea"/>
              </a:rPr>
              <a:t>で安全</a:t>
            </a:r>
            <a:r>
              <a:rPr lang="ja-JP" altLang="en-US" dirty="0">
                <a:latin typeface="+mn-ea"/>
              </a:rPr>
              <a:t>を確保しつつ、安全基準と自動運転向け走行環境条件設定（運行・走行環境）で、</a:t>
            </a:r>
            <a:r>
              <a:rPr lang="ja-JP" altLang="en-US" dirty="0" smtClean="0">
                <a:latin typeface="+mn-ea"/>
              </a:rPr>
              <a:t>一体的に</a:t>
            </a:r>
            <a:r>
              <a:rPr lang="ja-JP" altLang="en-US" dirty="0">
                <a:latin typeface="+mn-ea"/>
              </a:rPr>
              <a:t>安全を確保する仕組みを構築</a:t>
            </a:r>
            <a:r>
              <a:rPr lang="ja-JP" altLang="en-US" dirty="0" smtClean="0">
                <a:latin typeface="+mn-ea"/>
              </a:rPr>
              <a:t>。</a:t>
            </a:r>
            <a:endParaRPr lang="ja-JP" altLang="en-US" dirty="0">
              <a:latin typeface="+mn-ea"/>
            </a:endParaRPr>
          </a:p>
        </p:txBody>
      </p:sp>
      <p:sp>
        <p:nvSpPr>
          <p:cNvPr id="33" name="テキスト ボックス 32"/>
          <p:cNvSpPr txBox="1"/>
          <p:nvPr/>
        </p:nvSpPr>
        <p:spPr>
          <a:xfrm>
            <a:off x="112300" y="4053430"/>
            <a:ext cx="4466287" cy="400110"/>
          </a:xfrm>
          <a:prstGeom prst="rect">
            <a:avLst/>
          </a:prstGeom>
          <a:noFill/>
        </p:spPr>
        <p:txBody>
          <a:bodyPr wrap="none" rtlCol="0">
            <a:spAutoFit/>
          </a:bodyPr>
          <a:lstStyle/>
          <a:p>
            <a:r>
              <a:rPr lang="ja-JP" altLang="en-US" sz="2000" b="1" dirty="0" smtClean="0"/>
              <a:t>（</a:t>
            </a:r>
            <a:r>
              <a:rPr lang="ja-JP" altLang="en-US" sz="2000" b="1" dirty="0"/>
              <a:t>２</a:t>
            </a:r>
            <a:r>
              <a:rPr lang="ja-JP" altLang="en-US" sz="2000" b="1" dirty="0" smtClean="0"/>
              <a:t>）自動運転車の安全確保の考え方</a:t>
            </a:r>
            <a:endParaRPr kumimoji="1" lang="en-US" altLang="ja-JP" sz="2000" b="1" dirty="0" smtClean="0"/>
          </a:p>
        </p:txBody>
      </p:sp>
      <p:sp>
        <p:nvSpPr>
          <p:cNvPr id="15" name="テキスト ボックス 14"/>
          <p:cNvSpPr txBox="1"/>
          <p:nvPr/>
        </p:nvSpPr>
        <p:spPr>
          <a:xfrm>
            <a:off x="4508087" y="4066855"/>
            <a:ext cx="2492990" cy="369332"/>
          </a:xfrm>
          <a:prstGeom prst="rect">
            <a:avLst/>
          </a:prstGeom>
          <a:noFill/>
        </p:spPr>
        <p:txBody>
          <a:bodyPr wrap="none" rtlCol="0">
            <a:spAutoFit/>
          </a:bodyPr>
          <a:lstStyle/>
          <a:p>
            <a:r>
              <a:rPr lang="ja-JP" altLang="en-US" dirty="0">
                <a:latin typeface="+mn-ea"/>
              </a:rPr>
              <a:t>（道路運送車両法等</a:t>
            </a:r>
            <a:r>
              <a:rPr lang="ja-JP" altLang="en-US" dirty="0" smtClean="0">
                <a:latin typeface="+mn-ea"/>
              </a:rPr>
              <a:t>）</a:t>
            </a:r>
            <a:endParaRPr lang="en-US" altLang="ja-JP" dirty="0">
              <a:latin typeface="+mn-ea"/>
            </a:endParaRPr>
          </a:p>
        </p:txBody>
      </p:sp>
      <p:sp>
        <p:nvSpPr>
          <p:cNvPr id="18" name="テキスト ボックス 17"/>
          <p:cNvSpPr txBox="1"/>
          <p:nvPr/>
        </p:nvSpPr>
        <p:spPr>
          <a:xfrm>
            <a:off x="566540" y="5238812"/>
            <a:ext cx="9085460" cy="1477328"/>
          </a:xfrm>
          <a:prstGeom prst="rect">
            <a:avLst/>
          </a:prstGeom>
          <a:noFill/>
        </p:spPr>
        <p:txBody>
          <a:bodyPr wrap="square" rtlCol="0">
            <a:spAutoFit/>
          </a:bodyPr>
          <a:lstStyle/>
          <a:p>
            <a:pPr marL="342900" indent="-342900">
              <a:buFont typeface="+mj-ea"/>
              <a:buAutoNum type="circleNumDbPlain"/>
            </a:pPr>
            <a:r>
              <a:rPr lang="ja-JP" altLang="en-US" u="sng" dirty="0">
                <a:latin typeface="+mn-ea"/>
              </a:rPr>
              <a:t>自動運転車が満たす</a:t>
            </a:r>
            <a:r>
              <a:rPr lang="ja-JP" altLang="en-US" u="sng" dirty="0" smtClean="0">
                <a:latin typeface="+mn-ea"/>
              </a:rPr>
              <a:t>べき安全性の要件を</a:t>
            </a:r>
            <a:r>
              <a:rPr lang="en-US" altLang="ja-JP" u="sng" dirty="0">
                <a:latin typeface="+mn-ea"/>
              </a:rPr>
              <a:t>2018</a:t>
            </a:r>
            <a:r>
              <a:rPr lang="ja-JP" altLang="en-US" u="sng" dirty="0">
                <a:latin typeface="+mn-ea"/>
              </a:rPr>
              <a:t>年夏頃を目途にガイドラインとして</a:t>
            </a:r>
            <a:r>
              <a:rPr lang="ja-JP" altLang="en-US" u="sng" dirty="0" smtClean="0">
                <a:latin typeface="+mn-ea"/>
              </a:rPr>
              <a:t>取りまとめ</a:t>
            </a:r>
            <a:r>
              <a:rPr lang="en-US" altLang="ja-JP" u="sng" dirty="0" smtClean="0">
                <a:latin typeface="+mn-ea"/>
              </a:rPr>
              <a:t/>
            </a:r>
            <a:br>
              <a:rPr lang="en-US" altLang="ja-JP" u="sng" dirty="0" smtClean="0">
                <a:latin typeface="+mn-ea"/>
              </a:rPr>
            </a:br>
            <a:r>
              <a:rPr lang="ja-JP" altLang="en-US" dirty="0" smtClean="0">
                <a:latin typeface="+mn-ea"/>
              </a:rPr>
              <a:t>（</a:t>
            </a:r>
            <a:r>
              <a:rPr lang="ja-JP" altLang="en-US" dirty="0">
                <a:latin typeface="+mn-ea"/>
              </a:rPr>
              <a:t>例：制御システムの安全性、サイバーセキュリティ等</a:t>
            </a:r>
            <a:r>
              <a:rPr lang="ja-JP" altLang="en-US" dirty="0" smtClean="0">
                <a:latin typeface="+mn-ea"/>
              </a:rPr>
              <a:t>）</a:t>
            </a:r>
            <a:endParaRPr lang="en-US" altLang="ja-JP" dirty="0">
              <a:latin typeface="+mn-ea"/>
            </a:endParaRPr>
          </a:p>
          <a:p>
            <a:pPr marL="342900" indent="-342900">
              <a:buFont typeface="+mj-ea"/>
              <a:buAutoNum type="circleNumDbPlain"/>
            </a:pPr>
            <a:r>
              <a:rPr lang="ja-JP" altLang="en-US" dirty="0" smtClean="0">
                <a:latin typeface="+mn-ea"/>
              </a:rPr>
              <a:t>自動</a:t>
            </a:r>
            <a:r>
              <a:rPr lang="ja-JP" altLang="en-US" dirty="0">
                <a:latin typeface="+mn-ea"/>
              </a:rPr>
              <a:t>運転車における</a:t>
            </a:r>
            <a:r>
              <a:rPr lang="ja-JP" altLang="en-US" u="sng" dirty="0">
                <a:latin typeface="+mn-ea"/>
              </a:rPr>
              <a:t>保安基準</a:t>
            </a:r>
            <a:r>
              <a:rPr lang="ja-JP" altLang="en-US" dirty="0">
                <a:latin typeface="+mn-ea"/>
              </a:rPr>
              <a:t>を、技術開発の動向や国際的な議論を踏まえ、段階的に</a:t>
            </a:r>
            <a:r>
              <a:rPr lang="ja-JP" altLang="en-US" dirty="0" smtClean="0">
                <a:latin typeface="+mn-ea"/>
              </a:rPr>
              <a:t>策定</a:t>
            </a:r>
            <a:endParaRPr lang="en-US" altLang="ja-JP" dirty="0">
              <a:latin typeface="+mn-ea"/>
            </a:endParaRPr>
          </a:p>
          <a:p>
            <a:pPr marL="342900" indent="-342900">
              <a:buFont typeface="+mj-ea"/>
              <a:buAutoNum type="circleNumDbPlain"/>
            </a:pPr>
            <a:r>
              <a:rPr lang="ja-JP" altLang="en-US" u="sng" dirty="0" smtClean="0">
                <a:latin typeface="+mn-ea"/>
              </a:rPr>
              <a:t>使用</a:t>
            </a:r>
            <a:r>
              <a:rPr lang="ja-JP" altLang="en-US" u="sng" dirty="0">
                <a:latin typeface="+mn-ea"/>
              </a:rPr>
              <a:t>過程車の安全確保策</a:t>
            </a:r>
            <a:r>
              <a:rPr lang="ja-JP" altLang="en-US" dirty="0">
                <a:latin typeface="+mn-ea"/>
              </a:rPr>
              <a:t>の在り方について</a:t>
            </a:r>
            <a:r>
              <a:rPr lang="ja-JP" altLang="en-US" dirty="0" smtClean="0">
                <a:latin typeface="+mn-ea"/>
              </a:rPr>
              <a:t>検討</a:t>
            </a:r>
            <a:endParaRPr lang="en-US" altLang="ja-JP" dirty="0">
              <a:latin typeface="+mn-ea"/>
            </a:endParaRPr>
          </a:p>
          <a:p>
            <a:pPr marL="342900" indent="-342900">
              <a:buFont typeface="+mj-ea"/>
              <a:buAutoNum type="circleNumDbPlain"/>
            </a:pPr>
            <a:r>
              <a:rPr lang="ja-JP" altLang="en-US" dirty="0" smtClean="0">
                <a:latin typeface="+mn-ea"/>
              </a:rPr>
              <a:t>隊列</a:t>
            </a:r>
            <a:r>
              <a:rPr lang="ja-JP" altLang="en-US" dirty="0">
                <a:latin typeface="+mn-ea"/>
              </a:rPr>
              <a:t>で走行する車両に係る要件の検討（車両技術</a:t>
            </a:r>
            <a:r>
              <a:rPr lang="ja-JP" altLang="en-US" dirty="0" smtClean="0">
                <a:latin typeface="+mn-ea"/>
              </a:rPr>
              <a:t>）</a:t>
            </a:r>
            <a:endParaRPr lang="en-US" altLang="ja-JP" dirty="0">
              <a:latin typeface="+mn-ea"/>
            </a:endParaRPr>
          </a:p>
        </p:txBody>
      </p:sp>
    </p:spTree>
    <p:extLst>
      <p:ext uri="{BB962C8B-B14F-4D97-AF65-F5344CB8AC3E}">
        <p14:creationId xmlns:p14="http://schemas.microsoft.com/office/powerpoint/2010/main" val="19336993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a:bodyPr>
          <a:lstStyle/>
          <a:p>
            <a:r>
              <a:rPr lang="ja-JP" altLang="en-US" dirty="0"/>
              <a:t>自動運転に係る制度整備</a:t>
            </a:r>
            <a:r>
              <a:rPr lang="ja-JP" altLang="en-US" dirty="0" smtClean="0"/>
              <a:t>大綱（</a:t>
            </a:r>
            <a:r>
              <a:rPr lang="ja-JP" altLang="en-US" dirty="0"/>
              <a:t>概要</a:t>
            </a:r>
            <a:r>
              <a:rPr lang="ja-JP" altLang="en-US"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7C0A32B2-27B7-40F8-868E-5E7EBFCA6368}" type="slidenum">
              <a:rPr kumimoji="1" lang="ja-JP" altLang="en-US" smtClean="0"/>
              <a:t>6</a:t>
            </a:fld>
            <a:endParaRPr kumimoji="1" lang="ja-JP" altLang="en-US"/>
          </a:p>
        </p:txBody>
      </p:sp>
      <p:sp>
        <p:nvSpPr>
          <p:cNvPr id="25" name="角丸四角形 24"/>
          <p:cNvSpPr/>
          <p:nvPr/>
        </p:nvSpPr>
        <p:spPr>
          <a:xfrm>
            <a:off x="121024" y="816839"/>
            <a:ext cx="9641541" cy="5444261"/>
          </a:xfrm>
          <a:prstGeom prst="roundRect">
            <a:avLst>
              <a:gd name="adj" fmla="val 0"/>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endParaRPr kumimoji="1" lang="en-US" altLang="ja-JP" sz="1200" dirty="0" smtClean="0">
              <a:solidFill>
                <a:schemeClr val="tx1"/>
              </a:solidFill>
            </a:endParaRPr>
          </a:p>
          <a:p>
            <a:endParaRPr kumimoji="1" lang="en-US" altLang="ja-JP" sz="1200" dirty="0" smtClean="0">
              <a:solidFill>
                <a:schemeClr val="tx1"/>
              </a:solidFill>
            </a:endParaRPr>
          </a:p>
          <a:p>
            <a:endParaRPr lang="en-US" altLang="ja-JP" sz="1200" dirty="0">
              <a:solidFill>
                <a:schemeClr val="tx1"/>
              </a:solidFill>
            </a:endParaRPr>
          </a:p>
          <a:p>
            <a:endParaRPr kumimoji="1" lang="en-US" altLang="ja-JP" sz="1200" dirty="0" smtClean="0">
              <a:solidFill>
                <a:schemeClr val="tx1"/>
              </a:solidFill>
            </a:endParaRPr>
          </a:p>
          <a:p>
            <a:endParaRPr kumimoji="1" lang="en-US" altLang="ja-JP" sz="1600" dirty="0" smtClean="0">
              <a:solidFill>
                <a:schemeClr val="tx1"/>
              </a:solidFill>
            </a:endParaRPr>
          </a:p>
          <a:p>
            <a:endParaRPr lang="ja-JP" altLang="en-US" sz="1200" dirty="0">
              <a:solidFill>
                <a:schemeClr val="tx1"/>
              </a:solidFill>
            </a:endParaRPr>
          </a:p>
          <a:p>
            <a:pPr marL="228600" indent="-228600">
              <a:buFont typeface="+mj-ea"/>
              <a:buAutoNum type="circleNumDbPlain"/>
            </a:pPr>
            <a:endParaRPr kumimoji="1" lang="ja-JP" altLang="en-US" sz="1200" dirty="0">
              <a:solidFill>
                <a:schemeClr val="tx1"/>
              </a:solidFill>
            </a:endParaRPr>
          </a:p>
        </p:txBody>
      </p:sp>
      <p:sp>
        <p:nvSpPr>
          <p:cNvPr id="26" name="正方形/長方形 25"/>
          <p:cNvSpPr/>
          <p:nvPr/>
        </p:nvSpPr>
        <p:spPr>
          <a:xfrm>
            <a:off x="417094" y="1330077"/>
            <a:ext cx="9111917" cy="923330"/>
          </a:xfrm>
          <a:prstGeom prst="rect">
            <a:avLst/>
          </a:prstGeom>
          <a:solidFill>
            <a:schemeClr val="bg1"/>
          </a:solidFill>
          <a:ln>
            <a:solidFill>
              <a:srgbClr val="FF0000"/>
            </a:solidFill>
          </a:ln>
        </p:spPr>
        <p:txBody>
          <a:bodyPr wrap="square" lIns="36000" rIns="0">
            <a:spAutoFit/>
          </a:bodyPr>
          <a:lstStyle/>
          <a:p>
            <a:r>
              <a:rPr lang="en-US" altLang="ja-JP" dirty="0">
                <a:solidFill>
                  <a:srgbClr val="FF0000"/>
                </a:solidFill>
                <a:latin typeface="+mn-ea"/>
              </a:rPr>
              <a:t>2020</a:t>
            </a:r>
            <a:r>
              <a:rPr lang="ja-JP" altLang="en-US" dirty="0">
                <a:solidFill>
                  <a:srgbClr val="FF0000"/>
                </a:solidFill>
                <a:latin typeface="+mn-ea"/>
              </a:rPr>
              <a:t>年の実用化等を見据えて、道路交通に関する条約（ジュネーブ条約</a:t>
            </a:r>
            <a:r>
              <a:rPr lang="ja-JP" altLang="en-US" dirty="0" smtClean="0">
                <a:solidFill>
                  <a:srgbClr val="FF0000"/>
                </a:solidFill>
                <a:latin typeface="+mn-ea"/>
              </a:rPr>
              <a:t>）に</a:t>
            </a:r>
            <a:r>
              <a:rPr lang="ja-JP" altLang="en-US" dirty="0">
                <a:solidFill>
                  <a:srgbClr val="FF0000"/>
                </a:solidFill>
                <a:latin typeface="+mn-ea"/>
              </a:rPr>
              <a:t>係る国際的</a:t>
            </a:r>
            <a:r>
              <a:rPr lang="ja-JP" altLang="en-US" dirty="0" smtClean="0">
                <a:solidFill>
                  <a:srgbClr val="FF0000"/>
                </a:solidFill>
                <a:latin typeface="+mn-ea"/>
              </a:rPr>
              <a:t>議論に当たっては、引き続き</a:t>
            </a:r>
            <a:r>
              <a:rPr lang="ja-JP" altLang="en-US" dirty="0">
                <a:solidFill>
                  <a:srgbClr val="FF0000"/>
                </a:solidFill>
                <a:latin typeface="+mn-ea"/>
              </a:rPr>
              <a:t>関係国と協調してリーダーシップを発揮し</a:t>
            </a:r>
            <a:r>
              <a:rPr lang="ja-JP" altLang="en-US" dirty="0" smtClean="0">
                <a:solidFill>
                  <a:srgbClr val="FF0000"/>
                </a:solidFill>
                <a:latin typeface="+mn-ea"/>
              </a:rPr>
              <a:t>、その進展及び技術</a:t>
            </a:r>
            <a:r>
              <a:rPr lang="ja-JP" altLang="en-US" dirty="0">
                <a:solidFill>
                  <a:srgbClr val="FF0000"/>
                </a:solidFill>
                <a:latin typeface="+mn-ea"/>
              </a:rPr>
              <a:t>開発の</a:t>
            </a:r>
            <a:r>
              <a:rPr lang="ja-JP" altLang="en-US" dirty="0" smtClean="0">
                <a:solidFill>
                  <a:srgbClr val="FF0000"/>
                </a:solidFill>
                <a:latin typeface="+mn-ea"/>
              </a:rPr>
              <a:t>進展等を踏まえ、</a:t>
            </a:r>
            <a:r>
              <a:rPr lang="ja-JP" altLang="en-US" dirty="0">
                <a:solidFill>
                  <a:srgbClr val="FF0000"/>
                </a:solidFill>
                <a:latin typeface="+mn-ea"/>
              </a:rPr>
              <a:t>安全性の確保</a:t>
            </a:r>
            <a:r>
              <a:rPr lang="ja-JP" altLang="en-US" dirty="0" smtClean="0">
                <a:solidFill>
                  <a:srgbClr val="FF0000"/>
                </a:solidFill>
                <a:latin typeface="+mn-ea"/>
              </a:rPr>
              <a:t>を前提</a:t>
            </a:r>
            <a:r>
              <a:rPr lang="ja-JP" altLang="en-US" dirty="0">
                <a:solidFill>
                  <a:srgbClr val="FF0000"/>
                </a:solidFill>
                <a:latin typeface="+mn-ea"/>
              </a:rPr>
              <a:t>とした世界最先端の技術の実用化を目指した交通ルールの検討を行う。</a:t>
            </a:r>
            <a:endParaRPr lang="en-US" altLang="ja-JP" dirty="0">
              <a:solidFill>
                <a:srgbClr val="FF0000"/>
              </a:solidFill>
              <a:latin typeface="+mn-ea"/>
            </a:endParaRPr>
          </a:p>
        </p:txBody>
      </p:sp>
      <p:sp>
        <p:nvSpPr>
          <p:cNvPr id="35" name="テキスト ボックス 34"/>
          <p:cNvSpPr txBox="1"/>
          <p:nvPr/>
        </p:nvSpPr>
        <p:spPr>
          <a:xfrm>
            <a:off x="16042" y="848924"/>
            <a:ext cx="3044423" cy="400110"/>
          </a:xfrm>
          <a:prstGeom prst="rect">
            <a:avLst/>
          </a:prstGeom>
          <a:noFill/>
        </p:spPr>
        <p:txBody>
          <a:bodyPr wrap="none" rtlCol="0">
            <a:spAutoFit/>
          </a:bodyPr>
          <a:lstStyle/>
          <a:p>
            <a:r>
              <a:rPr lang="ja-JP" altLang="en-US" sz="2000" b="1" dirty="0" smtClean="0"/>
              <a:t>（３）交通ルールの在り方</a:t>
            </a:r>
            <a:endParaRPr kumimoji="1" lang="en-US" altLang="ja-JP" sz="2000" b="1" dirty="0" smtClean="0"/>
          </a:p>
        </p:txBody>
      </p:sp>
      <p:sp>
        <p:nvSpPr>
          <p:cNvPr id="9" name="テキスト ボックス 8"/>
          <p:cNvSpPr txBox="1"/>
          <p:nvPr/>
        </p:nvSpPr>
        <p:spPr>
          <a:xfrm>
            <a:off x="3064040" y="864966"/>
            <a:ext cx="2031325" cy="369332"/>
          </a:xfrm>
          <a:prstGeom prst="rect">
            <a:avLst/>
          </a:prstGeom>
          <a:noFill/>
        </p:spPr>
        <p:txBody>
          <a:bodyPr wrap="none" rtlCol="0">
            <a:spAutoFit/>
          </a:bodyPr>
          <a:lstStyle/>
          <a:p>
            <a:r>
              <a:rPr lang="ja-JP" altLang="en-US" dirty="0"/>
              <a:t>（道路交通法等</a:t>
            </a:r>
            <a:r>
              <a:rPr lang="ja-JP" altLang="en-US" dirty="0" smtClean="0"/>
              <a:t>）</a:t>
            </a:r>
            <a:endParaRPr lang="en-US" altLang="ja-JP" dirty="0">
              <a:solidFill>
                <a:srgbClr val="FF0000"/>
              </a:solidFill>
              <a:latin typeface="+mn-ea"/>
            </a:endParaRPr>
          </a:p>
        </p:txBody>
      </p:sp>
      <p:sp>
        <p:nvSpPr>
          <p:cNvPr id="11" name="テキスト ボックス 10"/>
          <p:cNvSpPr txBox="1"/>
          <p:nvPr/>
        </p:nvSpPr>
        <p:spPr>
          <a:xfrm>
            <a:off x="417094" y="2139640"/>
            <a:ext cx="9111917" cy="3693319"/>
          </a:xfrm>
          <a:prstGeom prst="rect">
            <a:avLst/>
          </a:prstGeom>
          <a:noFill/>
        </p:spPr>
        <p:txBody>
          <a:bodyPr wrap="square" rtlCol="0">
            <a:spAutoFit/>
          </a:bodyPr>
          <a:lstStyle/>
          <a:p>
            <a:endParaRPr lang="en-US" altLang="ja-JP" dirty="0">
              <a:latin typeface="+mn-ea"/>
            </a:endParaRPr>
          </a:p>
          <a:p>
            <a:pPr marL="342900" indent="-342900">
              <a:buFont typeface="+mj-ea"/>
              <a:buAutoNum type="circleNumDbPlain"/>
            </a:pPr>
            <a:r>
              <a:rPr lang="ja-JP" altLang="en-US" dirty="0">
                <a:latin typeface="+mn-ea"/>
              </a:rPr>
              <a:t>道路交通に関する条約（ジュネーブ条約）に係る</a:t>
            </a:r>
            <a:r>
              <a:rPr lang="ja-JP" altLang="en-US" u="sng" dirty="0">
                <a:latin typeface="+mn-ea"/>
              </a:rPr>
              <a:t>国際的な議論に当たっては、引き続き関係国</a:t>
            </a:r>
            <a:r>
              <a:rPr lang="ja-JP" altLang="en-US" u="sng" dirty="0" smtClean="0">
                <a:latin typeface="+mn-ea"/>
              </a:rPr>
              <a:t>と協調して</a:t>
            </a:r>
            <a:r>
              <a:rPr lang="ja-JP" altLang="en-US" u="sng" dirty="0">
                <a:latin typeface="+mn-ea"/>
              </a:rPr>
              <a:t>リーダーシップを発揮</a:t>
            </a:r>
            <a:r>
              <a:rPr lang="ja-JP" altLang="en-US" dirty="0">
                <a:latin typeface="+mn-ea"/>
              </a:rPr>
              <a:t>する。また、</a:t>
            </a:r>
            <a:r>
              <a:rPr lang="ja-JP" altLang="en-US" u="sng" dirty="0">
                <a:latin typeface="+mn-ea"/>
              </a:rPr>
              <a:t>国際的な議論と並行して国内法制度見直しの検討</a:t>
            </a:r>
            <a:r>
              <a:rPr lang="ja-JP" altLang="en-US" dirty="0">
                <a:latin typeface="+mn-ea"/>
              </a:rPr>
              <a:t>を進め</a:t>
            </a:r>
            <a:r>
              <a:rPr lang="ja-JP" altLang="en-US" dirty="0" smtClean="0">
                <a:latin typeface="+mn-ea"/>
              </a:rPr>
              <a:t>、国際的な</a:t>
            </a:r>
            <a:r>
              <a:rPr lang="ja-JP" altLang="en-US" dirty="0">
                <a:latin typeface="+mn-ea"/>
              </a:rPr>
              <a:t>議論及び自動運転に関する技術開発等の進展を踏まえ、</a:t>
            </a:r>
            <a:r>
              <a:rPr lang="ja-JP" altLang="en-US" u="sng" dirty="0">
                <a:latin typeface="+mn-ea"/>
              </a:rPr>
              <a:t>速やかに国内法制度を整備</a:t>
            </a:r>
            <a:r>
              <a:rPr lang="ja-JP" altLang="en-US" dirty="0">
                <a:latin typeface="+mn-ea"/>
              </a:rPr>
              <a:t>する</a:t>
            </a:r>
            <a:r>
              <a:rPr lang="ja-JP" altLang="en-US" dirty="0" smtClean="0">
                <a:latin typeface="+mn-ea"/>
              </a:rPr>
              <a:t>。</a:t>
            </a:r>
            <a:endParaRPr lang="en-US" altLang="ja-JP" dirty="0">
              <a:latin typeface="+mn-ea"/>
            </a:endParaRPr>
          </a:p>
          <a:p>
            <a:pPr marL="342900" indent="-342900">
              <a:buFont typeface="+mj-ea"/>
              <a:buAutoNum type="circleNumDbPlain"/>
            </a:pPr>
            <a:endParaRPr lang="en-US" altLang="ja-JP" dirty="0" smtClean="0">
              <a:latin typeface="+mn-ea"/>
            </a:endParaRPr>
          </a:p>
          <a:p>
            <a:pPr marL="342900" indent="-342900">
              <a:buFont typeface="+mj-ea"/>
              <a:buAutoNum type="circleNumDbPlain"/>
            </a:pPr>
            <a:r>
              <a:rPr lang="ja-JP" altLang="en-US" dirty="0" smtClean="0">
                <a:latin typeface="+mn-ea"/>
              </a:rPr>
              <a:t>自動</a:t>
            </a:r>
            <a:r>
              <a:rPr lang="ja-JP" altLang="en-US" dirty="0">
                <a:latin typeface="+mn-ea"/>
              </a:rPr>
              <a:t>運転システムが、</a:t>
            </a:r>
            <a:r>
              <a:rPr lang="ja-JP" altLang="en-US" u="sng" dirty="0">
                <a:latin typeface="+mn-ea"/>
              </a:rPr>
              <a:t>道路交通法令の規範を遵守するものであることを担保するために必要な措置</a:t>
            </a:r>
            <a:r>
              <a:rPr lang="ja-JP" altLang="en-US" dirty="0" smtClean="0">
                <a:latin typeface="+mn-ea"/>
              </a:rPr>
              <a:t>を検討</a:t>
            </a:r>
            <a:r>
              <a:rPr lang="ja-JP" altLang="en-US" dirty="0">
                <a:latin typeface="+mn-ea"/>
              </a:rPr>
              <a:t>する</a:t>
            </a:r>
            <a:r>
              <a:rPr lang="ja-JP" altLang="en-US" dirty="0" smtClean="0">
                <a:latin typeface="+mn-ea"/>
              </a:rPr>
              <a:t>。</a:t>
            </a:r>
            <a:endParaRPr lang="en-US" altLang="ja-JP" dirty="0">
              <a:latin typeface="+mn-ea"/>
            </a:endParaRPr>
          </a:p>
          <a:p>
            <a:pPr marL="342900" indent="-342900">
              <a:buFont typeface="+mj-ea"/>
              <a:buAutoNum type="circleNumDbPlain"/>
            </a:pPr>
            <a:endParaRPr lang="en-US" altLang="ja-JP" u="sng" dirty="0" smtClean="0">
              <a:latin typeface="+mn-ea"/>
            </a:endParaRPr>
          </a:p>
          <a:p>
            <a:pPr marL="342900" indent="-342900">
              <a:buFont typeface="+mj-ea"/>
              <a:buAutoNum type="circleNumDbPlain"/>
            </a:pPr>
            <a:r>
              <a:rPr lang="ja-JP" altLang="en-US" u="sng" dirty="0" smtClean="0">
                <a:latin typeface="+mn-ea"/>
              </a:rPr>
              <a:t>限定</a:t>
            </a:r>
            <a:r>
              <a:rPr lang="ja-JP" altLang="en-US" u="sng" dirty="0">
                <a:latin typeface="+mn-ea"/>
              </a:rPr>
              <a:t>地域での無人自動運転移動サービス</a:t>
            </a:r>
            <a:r>
              <a:rPr lang="ja-JP" altLang="en-US" dirty="0">
                <a:latin typeface="+mn-ea"/>
              </a:rPr>
              <a:t>については、</a:t>
            </a:r>
            <a:r>
              <a:rPr lang="ja-JP" altLang="en-US" u="sng" dirty="0">
                <a:latin typeface="+mn-ea"/>
              </a:rPr>
              <a:t>当面</a:t>
            </a:r>
            <a:r>
              <a:rPr lang="ja-JP" altLang="en-US" u="sng" dirty="0" smtClean="0">
                <a:latin typeface="+mn-ea"/>
              </a:rPr>
              <a:t>は、</a:t>
            </a:r>
            <a:r>
              <a:rPr lang="ja-JP" altLang="en-US" u="sng" dirty="0">
                <a:latin typeface="+mn-ea"/>
              </a:rPr>
              <a:t>遠隔型自動運転システム</a:t>
            </a:r>
            <a:r>
              <a:rPr lang="ja-JP" altLang="en-US" u="sng" dirty="0" smtClean="0">
                <a:latin typeface="+mn-ea"/>
              </a:rPr>
              <a:t>を使用</a:t>
            </a:r>
            <a:r>
              <a:rPr lang="ja-JP" altLang="en-US" u="sng" dirty="0">
                <a:latin typeface="+mn-ea"/>
              </a:rPr>
              <a:t>した現在の実証実験の枠組み</a:t>
            </a:r>
            <a:r>
              <a:rPr lang="ja-JP" altLang="en-US" u="sng" dirty="0" smtClean="0">
                <a:latin typeface="+mn-ea"/>
              </a:rPr>
              <a:t>を事業化の際にも利用可能</a:t>
            </a:r>
            <a:r>
              <a:rPr lang="ja-JP" altLang="en-US" dirty="0">
                <a:latin typeface="+mn-ea"/>
              </a:rPr>
              <a:t>とする</a:t>
            </a:r>
            <a:r>
              <a:rPr lang="ja-JP" altLang="en-US" dirty="0" smtClean="0">
                <a:latin typeface="+mn-ea"/>
              </a:rPr>
              <a:t>。</a:t>
            </a:r>
            <a:endParaRPr lang="en-US" altLang="ja-JP" dirty="0">
              <a:latin typeface="+mn-ea"/>
            </a:endParaRPr>
          </a:p>
          <a:p>
            <a:pPr marL="342900" indent="-342900">
              <a:buFont typeface="+mj-ea"/>
              <a:buAutoNum type="circleNumDbPlain"/>
            </a:pPr>
            <a:endParaRPr lang="en-US" altLang="ja-JP" dirty="0" smtClean="0">
              <a:latin typeface="+mn-ea"/>
            </a:endParaRPr>
          </a:p>
          <a:p>
            <a:pPr marL="342900" indent="-342900">
              <a:buFont typeface="+mj-ea"/>
              <a:buAutoNum type="circleNumDbPlain"/>
            </a:pPr>
            <a:r>
              <a:rPr lang="ja-JP" altLang="en-US" dirty="0" smtClean="0">
                <a:latin typeface="+mn-ea"/>
              </a:rPr>
              <a:t>隊列</a:t>
            </a:r>
            <a:r>
              <a:rPr lang="ja-JP" altLang="en-US" dirty="0">
                <a:latin typeface="+mn-ea"/>
              </a:rPr>
              <a:t>で走行する車両に係る要件の検討（交通ルール</a:t>
            </a:r>
            <a:r>
              <a:rPr lang="ja-JP" altLang="en-US" dirty="0" smtClean="0">
                <a:latin typeface="+mn-ea"/>
              </a:rPr>
              <a:t>）</a:t>
            </a:r>
            <a:endParaRPr lang="ja-JP" altLang="en-US" dirty="0">
              <a:latin typeface="+mn-ea"/>
            </a:endParaRPr>
          </a:p>
        </p:txBody>
      </p:sp>
    </p:spTree>
    <p:extLst>
      <p:ext uri="{BB962C8B-B14F-4D97-AF65-F5344CB8AC3E}">
        <p14:creationId xmlns:p14="http://schemas.microsoft.com/office/powerpoint/2010/main" val="16156287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a:bodyPr>
          <a:lstStyle/>
          <a:p>
            <a:r>
              <a:rPr lang="ja-JP" altLang="en-US" dirty="0"/>
              <a:t>自動運転に係る制度整備</a:t>
            </a:r>
            <a:r>
              <a:rPr lang="ja-JP" altLang="en-US" dirty="0" smtClean="0"/>
              <a:t>大綱（</a:t>
            </a:r>
            <a:r>
              <a:rPr lang="ja-JP" altLang="en-US" dirty="0"/>
              <a:t>概要</a:t>
            </a:r>
            <a:r>
              <a:rPr lang="ja-JP" altLang="en-US"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7C0A32B2-27B7-40F8-868E-5E7EBFCA6368}" type="slidenum">
              <a:rPr kumimoji="1" lang="ja-JP" altLang="en-US" smtClean="0"/>
              <a:t>7</a:t>
            </a:fld>
            <a:endParaRPr kumimoji="1" lang="ja-JP" altLang="en-US"/>
          </a:p>
        </p:txBody>
      </p:sp>
      <p:sp>
        <p:nvSpPr>
          <p:cNvPr id="6" name="角丸四角形 5"/>
          <p:cNvSpPr/>
          <p:nvPr/>
        </p:nvSpPr>
        <p:spPr>
          <a:xfrm>
            <a:off x="208547" y="1009082"/>
            <a:ext cx="9561095" cy="4998018"/>
          </a:xfrm>
          <a:prstGeom prst="roundRect">
            <a:avLst>
              <a:gd name="adj" fmla="val 0"/>
            </a:avLst>
          </a:prstGeom>
          <a:solidFill>
            <a:schemeClr val="accent1">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endParaRPr kumimoji="1" lang="en-US" altLang="ja-JP" sz="1200" dirty="0" smtClean="0">
              <a:solidFill>
                <a:schemeClr val="tx1"/>
              </a:solidFill>
            </a:endParaRPr>
          </a:p>
          <a:p>
            <a:endParaRPr lang="en-US" altLang="ja-JP" sz="1200" dirty="0" smtClean="0">
              <a:solidFill>
                <a:schemeClr val="tx1"/>
              </a:solidFill>
            </a:endParaRPr>
          </a:p>
          <a:p>
            <a:endParaRPr lang="en-US" altLang="ja-JP" sz="1200" dirty="0">
              <a:solidFill>
                <a:schemeClr val="tx1"/>
              </a:solidFill>
            </a:endParaRPr>
          </a:p>
          <a:p>
            <a:endParaRPr kumimoji="1" lang="en-US" altLang="ja-JP" sz="1200" dirty="0" smtClean="0">
              <a:solidFill>
                <a:schemeClr val="tx1"/>
              </a:solidFill>
            </a:endParaRPr>
          </a:p>
          <a:p>
            <a:pPr marL="228600" indent="-228600">
              <a:buFont typeface="+mj-ea"/>
              <a:buAutoNum type="circleNumDbPlain"/>
            </a:pPr>
            <a:endParaRPr kumimoji="1" lang="ja-JP" altLang="en-US" sz="1700" dirty="0">
              <a:solidFill>
                <a:schemeClr val="tx1"/>
              </a:solidFill>
            </a:endParaRPr>
          </a:p>
        </p:txBody>
      </p:sp>
      <p:sp>
        <p:nvSpPr>
          <p:cNvPr id="7" name="テキスト ボックス 6"/>
          <p:cNvSpPr txBox="1"/>
          <p:nvPr/>
        </p:nvSpPr>
        <p:spPr>
          <a:xfrm>
            <a:off x="545430" y="1475288"/>
            <a:ext cx="8839201" cy="923330"/>
          </a:xfrm>
          <a:prstGeom prst="rect">
            <a:avLst/>
          </a:prstGeom>
          <a:solidFill>
            <a:schemeClr val="bg1"/>
          </a:solidFill>
          <a:ln>
            <a:solidFill>
              <a:srgbClr val="FF0000"/>
            </a:solidFill>
          </a:ln>
        </p:spPr>
        <p:txBody>
          <a:bodyPr wrap="square" rtlCol="0">
            <a:spAutoFit/>
          </a:bodyPr>
          <a:lstStyle/>
          <a:p>
            <a:r>
              <a:rPr lang="ja-JP" altLang="en-US" dirty="0">
                <a:solidFill>
                  <a:srgbClr val="FF0000"/>
                </a:solidFill>
                <a:latin typeface="+mn-ea"/>
              </a:rPr>
              <a:t>万が一の事故の際にも迅速な被害者救済が確実になされる枠組みを</a:t>
            </a:r>
            <a:r>
              <a:rPr lang="ja-JP" altLang="en-US" dirty="0" smtClean="0">
                <a:solidFill>
                  <a:srgbClr val="FF0000"/>
                </a:solidFill>
                <a:latin typeface="+mn-ea"/>
              </a:rPr>
              <a:t>構築する</a:t>
            </a:r>
            <a:r>
              <a:rPr lang="ja-JP" altLang="en-US" dirty="0">
                <a:solidFill>
                  <a:srgbClr val="FF0000"/>
                </a:solidFill>
                <a:latin typeface="+mn-ea"/>
              </a:rPr>
              <a:t>。また</a:t>
            </a:r>
            <a:r>
              <a:rPr lang="ja-JP" altLang="en-US" dirty="0" smtClean="0">
                <a:solidFill>
                  <a:srgbClr val="FF0000"/>
                </a:solidFill>
                <a:latin typeface="+mn-ea"/>
              </a:rPr>
              <a:t>、事故</a:t>
            </a:r>
            <a:r>
              <a:rPr lang="ja-JP" altLang="en-US" dirty="0">
                <a:solidFill>
                  <a:srgbClr val="FF0000"/>
                </a:solidFill>
                <a:latin typeface="+mn-ea"/>
              </a:rPr>
              <a:t>時の責任関係</a:t>
            </a:r>
            <a:r>
              <a:rPr lang="ja-JP" altLang="en-US" dirty="0" smtClean="0">
                <a:solidFill>
                  <a:srgbClr val="FF0000"/>
                </a:solidFill>
                <a:latin typeface="+mn-ea"/>
              </a:rPr>
              <a:t>の明確化及び事故</a:t>
            </a:r>
            <a:r>
              <a:rPr lang="ja-JP" altLang="en-US" dirty="0">
                <a:solidFill>
                  <a:srgbClr val="FF0000"/>
                </a:solidFill>
                <a:latin typeface="+mn-ea"/>
              </a:rPr>
              <a:t>原因の究明に</a:t>
            </a:r>
            <a:r>
              <a:rPr lang="ja-JP" altLang="en-US" dirty="0" smtClean="0">
                <a:solidFill>
                  <a:srgbClr val="FF0000"/>
                </a:solidFill>
                <a:latin typeface="+mn-ea"/>
              </a:rPr>
              <a:t>取り組む</a:t>
            </a:r>
            <a:r>
              <a:rPr lang="ja-JP" altLang="en-US" dirty="0">
                <a:solidFill>
                  <a:srgbClr val="FF0000"/>
                </a:solidFill>
                <a:latin typeface="+mn-ea"/>
              </a:rPr>
              <a:t>。そのためのデータ取得・保存・</a:t>
            </a:r>
            <a:r>
              <a:rPr lang="ja-JP" altLang="en-US" dirty="0" smtClean="0">
                <a:solidFill>
                  <a:srgbClr val="FF0000"/>
                </a:solidFill>
                <a:latin typeface="+mn-ea"/>
              </a:rPr>
              <a:t>活用に</a:t>
            </a:r>
            <a:r>
              <a:rPr lang="ja-JP" altLang="en-US" dirty="0">
                <a:solidFill>
                  <a:srgbClr val="FF0000"/>
                </a:solidFill>
                <a:latin typeface="+mn-ea"/>
              </a:rPr>
              <a:t>ついても検討する。</a:t>
            </a:r>
          </a:p>
        </p:txBody>
      </p:sp>
      <p:sp>
        <p:nvSpPr>
          <p:cNvPr id="8" name="テキスト ボックス 7"/>
          <p:cNvSpPr txBox="1"/>
          <p:nvPr/>
        </p:nvSpPr>
        <p:spPr>
          <a:xfrm>
            <a:off x="2971798" y="1164316"/>
            <a:ext cx="7401485" cy="259045"/>
          </a:xfrm>
          <a:prstGeom prst="rect">
            <a:avLst/>
          </a:prstGeom>
          <a:noFill/>
        </p:spPr>
        <p:txBody>
          <a:bodyPr wrap="square" rtlCol="0">
            <a:spAutoFit/>
          </a:bodyPr>
          <a:lstStyle/>
          <a:p>
            <a:pPr>
              <a:lnSpc>
                <a:spcPts val="1300"/>
              </a:lnSpc>
            </a:pPr>
            <a:r>
              <a:rPr kumimoji="1" lang="ja-JP" altLang="en-US" sz="1600" dirty="0" smtClean="0"/>
              <a:t>（自動車損害賠償保障法、民法、製造物責任法、</a:t>
            </a:r>
            <a:r>
              <a:rPr lang="zh-TW" altLang="en-US" sz="1600" dirty="0" smtClean="0"/>
              <a:t>自動車</a:t>
            </a:r>
            <a:r>
              <a:rPr lang="zh-TW" altLang="en-US" sz="1600" dirty="0"/>
              <a:t>運転死傷</a:t>
            </a:r>
            <a:r>
              <a:rPr lang="zh-TW" altLang="en-US" sz="1600" dirty="0" smtClean="0"/>
              <a:t>処罰法</a:t>
            </a:r>
            <a:r>
              <a:rPr lang="ja-JP" altLang="en-US" sz="1600" dirty="0" smtClean="0"/>
              <a:t>等</a:t>
            </a:r>
            <a:r>
              <a:rPr kumimoji="1" lang="ja-JP" altLang="en-US" sz="1600" dirty="0" smtClean="0"/>
              <a:t>）</a:t>
            </a:r>
            <a:endParaRPr kumimoji="1" lang="ja-JP" altLang="en-US" sz="1600" dirty="0"/>
          </a:p>
        </p:txBody>
      </p:sp>
      <p:sp>
        <p:nvSpPr>
          <p:cNvPr id="2" name="テキスト ボックス 1"/>
          <p:cNvSpPr txBox="1"/>
          <p:nvPr/>
        </p:nvSpPr>
        <p:spPr>
          <a:xfrm>
            <a:off x="496127" y="2412336"/>
            <a:ext cx="9168573" cy="3416320"/>
          </a:xfrm>
          <a:prstGeom prst="rect">
            <a:avLst/>
          </a:prstGeom>
          <a:noFill/>
        </p:spPr>
        <p:txBody>
          <a:bodyPr wrap="square" rtlCol="0">
            <a:spAutoFit/>
          </a:bodyPr>
          <a:lstStyle/>
          <a:p>
            <a:pPr marL="342900" indent="-342900">
              <a:buFont typeface="+mj-ea"/>
              <a:buAutoNum type="circleNumDbPlain"/>
            </a:pPr>
            <a:r>
              <a:rPr lang="ja-JP" altLang="en-US" u="sng" dirty="0">
                <a:latin typeface="+mn-ea"/>
              </a:rPr>
              <a:t>自動車損害賠償保障法（以下「自賠法」という。）</a:t>
            </a:r>
            <a:r>
              <a:rPr lang="ja-JP" altLang="en-US" dirty="0">
                <a:latin typeface="+mn-ea"/>
              </a:rPr>
              <a:t>において、</a:t>
            </a:r>
            <a:r>
              <a:rPr lang="ja-JP" altLang="en-US" u="sng" dirty="0">
                <a:latin typeface="+mn-ea"/>
              </a:rPr>
              <a:t>自動運転システム利用中の事故</a:t>
            </a:r>
            <a:r>
              <a:rPr lang="ja-JP" altLang="en-US" dirty="0" smtClean="0">
                <a:latin typeface="+mn-ea"/>
              </a:rPr>
              <a:t>により</a:t>
            </a:r>
            <a:r>
              <a:rPr lang="ja-JP" altLang="en-US" dirty="0">
                <a:latin typeface="+mn-ea"/>
              </a:rPr>
              <a:t>生じた損害についても、</a:t>
            </a:r>
            <a:r>
              <a:rPr lang="ja-JP" altLang="en-US" u="sng" dirty="0">
                <a:latin typeface="+mn-ea"/>
              </a:rPr>
              <a:t>従来の運行供用者責任を維持</a:t>
            </a:r>
            <a:r>
              <a:rPr lang="ja-JP" altLang="en-US" dirty="0">
                <a:latin typeface="+mn-ea"/>
              </a:rPr>
              <a:t>する</a:t>
            </a:r>
            <a:r>
              <a:rPr lang="ja-JP" altLang="en-US" dirty="0" smtClean="0">
                <a:latin typeface="+mn-ea"/>
              </a:rPr>
              <a:t>。</a:t>
            </a:r>
            <a:endParaRPr lang="en-US" altLang="ja-JP" dirty="0" smtClean="0">
              <a:latin typeface="+mn-ea"/>
            </a:endParaRPr>
          </a:p>
          <a:p>
            <a:pPr marL="342900" indent="-342900">
              <a:buFont typeface="+mj-ea"/>
              <a:buAutoNum type="circleNumDbPlain"/>
            </a:pPr>
            <a:endParaRPr lang="en-US" altLang="ja-JP" dirty="0">
              <a:latin typeface="+mn-ea"/>
            </a:endParaRPr>
          </a:p>
          <a:p>
            <a:pPr marL="342900" indent="-342900">
              <a:buFont typeface="+mj-ea"/>
              <a:buAutoNum type="circleNumDbPlain"/>
            </a:pPr>
            <a:r>
              <a:rPr lang="ja-JP" altLang="en-US" dirty="0" smtClean="0">
                <a:latin typeface="+mn-ea"/>
              </a:rPr>
              <a:t>自賠法</a:t>
            </a:r>
            <a:r>
              <a:rPr lang="ja-JP" altLang="en-US" dirty="0">
                <a:latin typeface="+mn-ea"/>
              </a:rPr>
              <a:t>において、保有者等が必要なセキュリティ対策を講じていない場合等を除き、</a:t>
            </a:r>
            <a:r>
              <a:rPr lang="ja-JP" altLang="en-US" u="sng" dirty="0">
                <a:latin typeface="+mn-ea"/>
              </a:rPr>
              <a:t>ハッキングに</a:t>
            </a:r>
            <a:r>
              <a:rPr lang="ja-JP" altLang="en-US" u="sng" dirty="0" smtClean="0">
                <a:latin typeface="+mn-ea"/>
              </a:rPr>
              <a:t>より引き起こされた</a:t>
            </a:r>
            <a:r>
              <a:rPr lang="ja-JP" altLang="en-US" u="sng" dirty="0">
                <a:latin typeface="+mn-ea"/>
              </a:rPr>
              <a:t>事故の損害は、政府保障事業で対応</a:t>
            </a:r>
            <a:r>
              <a:rPr lang="ja-JP" altLang="en-US" dirty="0">
                <a:latin typeface="+mn-ea"/>
              </a:rPr>
              <a:t>する</a:t>
            </a:r>
            <a:r>
              <a:rPr lang="ja-JP" altLang="en-US" dirty="0" smtClean="0">
                <a:latin typeface="+mn-ea"/>
              </a:rPr>
              <a:t>。</a:t>
            </a:r>
            <a:endParaRPr lang="en-US" altLang="ja-JP" dirty="0" smtClean="0">
              <a:latin typeface="+mn-ea"/>
            </a:endParaRPr>
          </a:p>
          <a:p>
            <a:pPr marL="342900" indent="-342900">
              <a:buFont typeface="+mj-ea"/>
              <a:buAutoNum type="circleNumDbPlain"/>
            </a:pPr>
            <a:endParaRPr lang="en-US" altLang="ja-JP" dirty="0">
              <a:latin typeface="+mn-ea"/>
            </a:endParaRPr>
          </a:p>
          <a:p>
            <a:pPr marL="342900" indent="-342900">
              <a:buFont typeface="+mj-ea"/>
              <a:buAutoNum type="circleNumDbPlain"/>
            </a:pPr>
            <a:r>
              <a:rPr lang="ja-JP" altLang="en-US" u="sng" dirty="0" smtClean="0">
                <a:latin typeface="+mn-ea"/>
              </a:rPr>
              <a:t>刑事</a:t>
            </a:r>
            <a:r>
              <a:rPr lang="ja-JP" altLang="en-US" u="sng" dirty="0">
                <a:latin typeface="+mn-ea"/>
              </a:rPr>
              <a:t>責任の判断</a:t>
            </a:r>
            <a:r>
              <a:rPr lang="ja-JP" altLang="en-US" dirty="0">
                <a:latin typeface="+mn-ea"/>
              </a:rPr>
              <a:t>のため、自動運転車を市場化する際には、交通ルール</a:t>
            </a:r>
            <a:r>
              <a:rPr lang="ja-JP" altLang="en-US" dirty="0" smtClean="0">
                <a:latin typeface="+mn-ea"/>
              </a:rPr>
              <a:t>、</a:t>
            </a:r>
            <a:r>
              <a:rPr lang="ja-JP" altLang="en-US" dirty="0">
                <a:latin typeface="+mn-ea"/>
              </a:rPr>
              <a:t>運送</a:t>
            </a:r>
            <a:r>
              <a:rPr lang="ja-JP" altLang="en-US" dirty="0" smtClean="0">
                <a:latin typeface="+mn-ea"/>
              </a:rPr>
              <a:t>事業</a:t>
            </a:r>
            <a:r>
              <a:rPr lang="ja-JP" altLang="en-US" dirty="0">
                <a:latin typeface="+mn-ea"/>
              </a:rPr>
              <a:t>に関する</a:t>
            </a:r>
            <a:r>
              <a:rPr lang="ja-JP" altLang="en-US" dirty="0" smtClean="0">
                <a:latin typeface="+mn-ea"/>
              </a:rPr>
              <a:t>法制度等</a:t>
            </a:r>
            <a:r>
              <a:rPr lang="ja-JP" altLang="en-US" dirty="0">
                <a:latin typeface="+mn-ea"/>
              </a:rPr>
              <a:t>により、</a:t>
            </a:r>
            <a:r>
              <a:rPr lang="ja-JP" altLang="en-US" u="sng" dirty="0">
                <a:latin typeface="+mn-ea"/>
              </a:rPr>
              <a:t>様々な関係主体に期待される役割や義務を明確化していくこと等を踏まえて検討</a:t>
            </a:r>
            <a:r>
              <a:rPr lang="ja-JP" altLang="en-US" dirty="0">
                <a:latin typeface="+mn-ea"/>
              </a:rPr>
              <a:t>を行う</a:t>
            </a:r>
            <a:r>
              <a:rPr lang="ja-JP" altLang="en-US" dirty="0" smtClean="0">
                <a:latin typeface="+mn-ea"/>
              </a:rPr>
              <a:t>。</a:t>
            </a:r>
            <a:endParaRPr lang="en-US" altLang="ja-JP" dirty="0" smtClean="0">
              <a:latin typeface="+mn-ea"/>
            </a:endParaRPr>
          </a:p>
          <a:p>
            <a:pPr marL="342900" indent="-342900">
              <a:buFont typeface="+mj-ea"/>
              <a:buAutoNum type="circleNumDbPlain"/>
            </a:pPr>
            <a:endParaRPr lang="en-US" altLang="ja-JP" dirty="0">
              <a:latin typeface="+mn-ea"/>
            </a:endParaRPr>
          </a:p>
          <a:p>
            <a:pPr marL="342900" indent="-342900">
              <a:buFont typeface="+mj-ea"/>
              <a:buAutoNum type="circleNumDbPlain"/>
            </a:pPr>
            <a:r>
              <a:rPr lang="en-US" altLang="ja-JP" u="sng" dirty="0" smtClean="0">
                <a:latin typeface="+mn-ea"/>
              </a:rPr>
              <a:t>2020</a:t>
            </a:r>
            <a:r>
              <a:rPr lang="ja-JP" altLang="en-US" u="sng" dirty="0">
                <a:latin typeface="+mn-ea"/>
              </a:rPr>
              <a:t>年を目途に、データ記録装置の設置義務化</a:t>
            </a:r>
            <a:r>
              <a:rPr lang="ja-JP" altLang="en-US" dirty="0">
                <a:latin typeface="+mn-ea"/>
              </a:rPr>
              <a:t>、データの記録機能、情報保有者の事故時</a:t>
            </a:r>
            <a:r>
              <a:rPr lang="ja-JP" altLang="en-US" dirty="0" smtClean="0">
                <a:latin typeface="+mn-ea"/>
              </a:rPr>
              <a:t>の記録</a:t>
            </a:r>
            <a:r>
              <a:rPr lang="ja-JP" altLang="en-US" dirty="0">
                <a:latin typeface="+mn-ea"/>
              </a:rPr>
              <a:t>提出の義務化の要否を検討する</a:t>
            </a:r>
            <a:r>
              <a:rPr lang="ja-JP" altLang="en-US" dirty="0" smtClean="0">
                <a:latin typeface="+mn-ea"/>
              </a:rPr>
              <a:t>。</a:t>
            </a:r>
            <a:endParaRPr lang="ja-JP" altLang="en-US" dirty="0">
              <a:latin typeface="+mn-ea"/>
            </a:endParaRPr>
          </a:p>
        </p:txBody>
      </p:sp>
      <p:sp>
        <p:nvSpPr>
          <p:cNvPr id="3" name="テキスト ボックス 2"/>
          <p:cNvSpPr txBox="1"/>
          <p:nvPr/>
        </p:nvSpPr>
        <p:spPr>
          <a:xfrm>
            <a:off x="102003" y="1033456"/>
            <a:ext cx="1980029" cy="400110"/>
          </a:xfrm>
          <a:prstGeom prst="rect">
            <a:avLst/>
          </a:prstGeom>
          <a:noFill/>
        </p:spPr>
        <p:txBody>
          <a:bodyPr wrap="none" rtlCol="0">
            <a:spAutoFit/>
          </a:bodyPr>
          <a:lstStyle/>
          <a:p>
            <a:r>
              <a:rPr lang="ja-JP" altLang="en-US" sz="2000" b="1" dirty="0" smtClean="0"/>
              <a:t>（４）責任関係</a:t>
            </a:r>
            <a:endParaRPr lang="en-US" altLang="ja-JP" sz="2000" b="1" dirty="0"/>
          </a:p>
        </p:txBody>
      </p:sp>
    </p:spTree>
    <p:extLst>
      <p:ext uri="{BB962C8B-B14F-4D97-AF65-F5344CB8AC3E}">
        <p14:creationId xmlns:p14="http://schemas.microsoft.com/office/powerpoint/2010/main" val="9540885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a:bodyPr>
          <a:lstStyle/>
          <a:p>
            <a:r>
              <a:rPr lang="ja-JP" altLang="en-US" dirty="0"/>
              <a:t>自動運転に係る制度整備</a:t>
            </a:r>
            <a:r>
              <a:rPr lang="ja-JP" altLang="en-US" dirty="0" smtClean="0"/>
              <a:t>大綱（</a:t>
            </a:r>
            <a:r>
              <a:rPr lang="ja-JP" altLang="en-US" dirty="0"/>
              <a:t>概要</a:t>
            </a:r>
            <a:r>
              <a:rPr lang="ja-JP" altLang="en-US"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7C0A32B2-27B7-40F8-868E-5E7EBFCA6368}" type="slidenum">
              <a:rPr kumimoji="1" lang="ja-JP" altLang="en-US" smtClean="0"/>
              <a:t>8</a:t>
            </a:fld>
            <a:endParaRPr kumimoji="1" lang="ja-JP" altLang="en-US"/>
          </a:p>
        </p:txBody>
      </p:sp>
      <p:sp>
        <p:nvSpPr>
          <p:cNvPr id="12" name="角丸四角形 11"/>
          <p:cNvSpPr/>
          <p:nvPr/>
        </p:nvSpPr>
        <p:spPr>
          <a:xfrm>
            <a:off x="179298" y="3202088"/>
            <a:ext cx="9526175" cy="1094523"/>
          </a:xfrm>
          <a:prstGeom prst="roundRect">
            <a:avLst>
              <a:gd name="adj" fmla="val 0"/>
            </a:avLst>
          </a:prstGeom>
          <a:solidFill>
            <a:srgbClr val="CCFFCC"/>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endParaRPr kumimoji="1" lang="ja-JP" altLang="en-US" dirty="0">
              <a:solidFill>
                <a:schemeClr val="tx1"/>
              </a:solidFill>
              <a:latin typeface="+mn-ea"/>
            </a:endParaRPr>
          </a:p>
        </p:txBody>
      </p:sp>
      <p:sp>
        <p:nvSpPr>
          <p:cNvPr id="18" name="正方形/長方形 17"/>
          <p:cNvSpPr/>
          <p:nvPr/>
        </p:nvSpPr>
        <p:spPr>
          <a:xfrm>
            <a:off x="112063" y="2558747"/>
            <a:ext cx="5441572" cy="485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179298" y="2585641"/>
            <a:ext cx="6920749" cy="461665"/>
          </a:xfrm>
          <a:prstGeom prst="rect">
            <a:avLst/>
          </a:prstGeom>
          <a:noFill/>
        </p:spPr>
        <p:txBody>
          <a:bodyPr wrap="square" rtlCol="0">
            <a:spAutoFit/>
          </a:bodyPr>
          <a:lstStyle/>
          <a:p>
            <a:r>
              <a:rPr lang="ja-JP" altLang="en-US" sz="2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第３章　</a:t>
            </a:r>
            <a:r>
              <a:rPr lang="ja-JP" altLang="en-US" sz="2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a:t>
            </a:r>
            <a:r>
              <a:rPr lang="ja-JP" altLang="en-US" sz="2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の進め方・推進体制等</a:t>
            </a:r>
            <a:endParaRPr kumimoji="1" lang="ja-JP" altLang="en-US" sz="2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テキスト ボックス 8"/>
          <p:cNvSpPr txBox="1"/>
          <p:nvPr/>
        </p:nvSpPr>
        <p:spPr>
          <a:xfrm>
            <a:off x="259508" y="3284499"/>
            <a:ext cx="9419566" cy="923330"/>
          </a:xfrm>
          <a:prstGeom prst="rect">
            <a:avLst/>
          </a:prstGeom>
          <a:noFill/>
        </p:spPr>
        <p:txBody>
          <a:bodyPr wrap="none" rtlCol="0">
            <a:spAutoFit/>
          </a:bodyPr>
          <a:lstStyle/>
          <a:p>
            <a:r>
              <a:rPr lang="ja-JP" altLang="en-US" dirty="0">
                <a:latin typeface="+mn-ea"/>
              </a:rPr>
              <a:t>自動運転に係る技術の急速な進歩の状況を踏まえながら、本大綱で引き続き検討を行うとした項目</a:t>
            </a:r>
            <a:r>
              <a:rPr lang="ja-JP" altLang="en-US" dirty="0" smtClean="0">
                <a:latin typeface="+mn-ea"/>
              </a:rPr>
              <a:t>も</a:t>
            </a:r>
            <a:endParaRPr lang="en-US" altLang="ja-JP" dirty="0" smtClean="0">
              <a:latin typeface="+mn-ea"/>
            </a:endParaRPr>
          </a:p>
          <a:p>
            <a:r>
              <a:rPr lang="ja-JP" altLang="en-US" dirty="0" smtClean="0">
                <a:latin typeface="+mn-ea"/>
              </a:rPr>
              <a:t>含め</a:t>
            </a:r>
            <a:r>
              <a:rPr lang="ja-JP" altLang="en-US" dirty="0">
                <a:latin typeface="+mn-ea"/>
              </a:rPr>
              <a:t>全ての法制度の項目に関して、当面は</a:t>
            </a:r>
            <a:r>
              <a:rPr lang="ja-JP" altLang="en-US" u="sng" dirty="0">
                <a:latin typeface="+mn-ea"/>
              </a:rPr>
              <a:t>半年に</a:t>
            </a:r>
            <a:r>
              <a:rPr lang="en-US" altLang="ja-JP" u="sng" dirty="0">
                <a:latin typeface="+mn-ea"/>
              </a:rPr>
              <a:t>1</a:t>
            </a:r>
            <a:r>
              <a:rPr lang="ja-JP" altLang="en-US" u="sng" dirty="0">
                <a:latin typeface="+mn-ea"/>
              </a:rPr>
              <a:t>回、フォローアップ会合を開催</a:t>
            </a:r>
            <a:r>
              <a:rPr lang="ja-JP" altLang="en-US" dirty="0">
                <a:latin typeface="+mn-ea"/>
              </a:rPr>
              <a:t>し、制度見直し</a:t>
            </a:r>
            <a:r>
              <a:rPr lang="ja-JP" altLang="en-US" dirty="0" smtClean="0">
                <a:latin typeface="+mn-ea"/>
              </a:rPr>
              <a:t>の</a:t>
            </a:r>
            <a:endParaRPr lang="en-US" altLang="ja-JP" dirty="0" smtClean="0">
              <a:latin typeface="+mn-ea"/>
            </a:endParaRPr>
          </a:p>
          <a:p>
            <a:r>
              <a:rPr lang="ja-JP" altLang="en-US" dirty="0" smtClean="0">
                <a:latin typeface="+mn-ea"/>
              </a:rPr>
              <a:t>検討</a:t>
            </a:r>
            <a:r>
              <a:rPr lang="ja-JP" altLang="en-US" dirty="0">
                <a:latin typeface="+mn-ea"/>
              </a:rPr>
              <a:t>を継続的に実施</a:t>
            </a:r>
            <a:r>
              <a:rPr lang="ja-JP" altLang="en-US" dirty="0" smtClean="0">
                <a:latin typeface="+mn-ea"/>
              </a:rPr>
              <a:t>。</a:t>
            </a:r>
            <a:endParaRPr lang="ja-JP" altLang="en-US" dirty="0">
              <a:latin typeface="+mn-ea"/>
            </a:endParaRPr>
          </a:p>
        </p:txBody>
      </p:sp>
      <p:sp>
        <p:nvSpPr>
          <p:cNvPr id="8" name="角丸四角形 7"/>
          <p:cNvSpPr/>
          <p:nvPr/>
        </p:nvSpPr>
        <p:spPr>
          <a:xfrm>
            <a:off x="208548" y="836387"/>
            <a:ext cx="9561094" cy="1465655"/>
          </a:xfrm>
          <a:prstGeom prst="roundRect">
            <a:avLst>
              <a:gd name="adj" fmla="val 0"/>
            </a:avLst>
          </a:prstGeom>
          <a:solidFill>
            <a:srgbClr val="FFCCCC"/>
          </a:solidFill>
          <a:ln>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342900" indent="-342900">
              <a:buFont typeface="Wingdings" panose="05000000000000000000" pitchFamily="2" charset="2"/>
              <a:buAutoNum type="arabicParenBoth" startAt="5"/>
            </a:pPr>
            <a:endParaRPr kumimoji="1" lang="ja-JP" altLang="en-US" sz="1100" dirty="0">
              <a:solidFill>
                <a:schemeClr val="tx1"/>
              </a:solidFill>
            </a:endParaRPr>
          </a:p>
        </p:txBody>
      </p:sp>
      <p:sp>
        <p:nvSpPr>
          <p:cNvPr id="10" name="テキスト ボックス 9"/>
          <p:cNvSpPr txBox="1"/>
          <p:nvPr/>
        </p:nvSpPr>
        <p:spPr>
          <a:xfrm>
            <a:off x="110025" y="867020"/>
            <a:ext cx="4129657" cy="369332"/>
          </a:xfrm>
          <a:prstGeom prst="rect">
            <a:avLst/>
          </a:prstGeom>
          <a:noFill/>
        </p:spPr>
        <p:txBody>
          <a:bodyPr wrap="none" rtlCol="0">
            <a:spAutoFit/>
          </a:bodyPr>
          <a:lstStyle/>
          <a:p>
            <a:r>
              <a:rPr lang="ja-JP" altLang="en-US" b="1" dirty="0" smtClean="0"/>
              <a:t>（５）運送事業に関する法制度との関係</a:t>
            </a:r>
            <a:endParaRPr lang="en-US" altLang="ja-JP" b="1" dirty="0"/>
          </a:p>
        </p:txBody>
      </p:sp>
      <p:sp>
        <p:nvSpPr>
          <p:cNvPr id="11" name="テキスト ボックス 10"/>
          <p:cNvSpPr txBox="1"/>
          <p:nvPr/>
        </p:nvSpPr>
        <p:spPr>
          <a:xfrm>
            <a:off x="545430" y="1222603"/>
            <a:ext cx="7693132" cy="369332"/>
          </a:xfrm>
          <a:prstGeom prst="rect">
            <a:avLst/>
          </a:prstGeom>
          <a:noFill/>
        </p:spPr>
        <p:txBody>
          <a:bodyPr wrap="none" rtlCol="0">
            <a:spAutoFit/>
          </a:bodyPr>
          <a:lstStyle/>
          <a:p>
            <a:r>
              <a:rPr lang="ja-JP" altLang="en-US" dirty="0"/>
              <a:t>運転者が車内に不在となる自動運転車で旅客運送を行う際に必要な措置の</a:t>
            </a:r>
            <a:r>
              <a:rPr lang="ja-JP" altLang="en-US" dirty="0" smtClean="0"/>
              <a:t>検討</a:t>
            </a:r>
            <a:endParaRPr lang="en-US" altLang="ja-JP" dirty="0"/>
          </a:p>
        </p:txBody>
      </p:sp>
      <p:sp>
        <p:nvSpPr>
          <p:cNvPr id="13" name="テキスト ボックス 12"/>
          <p:cNvSpPr txBox="1"/>
          <p:nvPr/>
        </p:nvSpPr>
        <p:spPr>
          <a:xfrm>
            <a:off x="118047" y="1564851"/>
            <a:ext cx="1494320" cy="369332"/>
          </a:xfrm>
          <a:prstGeom prst="rect">
            <a:avLst/>
          </a:prstGeom>
          <a:noFill/>
        </p:spPr>
        <p:txBody>
          <a:bodyPr wrap="none" rtlCol="0">
            <a:spAutoFit/>
          </a:bodyPr>
          <a:lstStyle/>
          <a:p>
            <a:r>
              <a:rPr lang="ja-JP" altLang="en-US" b="1" dirty="0" smtClean="0"/>
              <a:t>（６）その</a:t>
            </a:r>
            <a:r>
              <a:rPr lang="ja-JP" altLang="en-US" b="1" dirty="0"/>
              <a:t>他</a:t>
            </a:r>
            <a:endParaRPr lang="en-US" altLang="ja-JP" b="1" dirty="0"/>
          </a:p>
        </p:txBody>
      </p:sp>
      <p:sp>
        <p:nvSpPr>
          <p:cNvPr id="14" name="テキスト ボックス 13"/>
          <p:cNvSpPr txBox="1"/>
          <p:nvPr/>
        </p:nvSpPr>
        <p:spPr>
          <a:xfrm>
            <a:off x="545430" y="1925012"/>
            <a:ext cx="6503703" cy="369332"/>
          </a:xfrm>
          <a:prstGeom prst="rect">
            <a:avLst/>
          </a:prstGeom>
          <a:noFill/>
        </p:spPr>
        <p:txBody>
          <a:bodyPr wrap="none" rtlCol="0">
            <a:spAutoFit/>
          </a:bodyPr>
          <a:lstStyle/>
          <a:p>
            <a:r>
              <a:rPr lang="ja-JP" altLang="en-US" u="sng" dirty="0"/>
              <a:t>路車協調等のインフラ</a:t>
            </a:r>
            <a:r>
              <a:rPr lang="ja-JP" altLang="en-US" dirty="0"/>
              <a:t>や、</a:t>
            </a:r>
            <a:r>
              <a:rPr lang="ja-JP" altLang="en-US" u="sng" dirty="0"/>
              <a:t>消費者への説明</a:t>
            </a:r>
            <a:r>
              <a:rPr lang="ja-JP" altLang="en-US" dirty="0"/>
              <a:t>について必要事項</a:t>
            </a:r>
            <a:r>
              <a:rPr lang="ja-JP" altLang="en-US" dirty="0" smtClean="0"/>
              <a:t>を検討</a:t>
            </a:r>
            <a:endParaRPr lang="ja-JP" altLang="en-US" sz="1600" dirty="0"/>
          </a:p>
        </p:txBody>
      </p:sp>
    </p:spTree>
    <p:extLst>
      <p:ext uri="{BB962C8B-B14F-4D97-AF65-F5344CB8AC3E}">
        <p14:creationId xmlns:p14="http://schemas.microsoft.com/office/powerpoint/2010/main" val="36400361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336714" y="4161866"/>
            <a:ext cx="4443526" cy="2562958"/>
          </a:xfrm>
          <a:prstGeom prst="rect">
            <a:avLst/>
          </a:prstGeom>
        </p:spPr>
      </p:pic>
      <p:sp>
        <p:nvSpPr>
          <p:cNvPr id="32" name="角丸四角形 31"/>
          <p:cNvSpPr/>
          <p:nvPr/>
        </p:nvSpPr>
        <p:spPr>
          <a:xfrm>
            <a:off x="5212443" y="1468723"/>
            <a:ext cx="4572001" cy="365739"/>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角丸四角形 28"/>
          <p:cNvSpPr/>
          <p:nvPr/>
        </p:nvSpPr>
        <p:spPr>
          <a:xfrm>
            <a:off x="122619" y="1880633"/>
            <a:ext cx="4824000" cy="1476000"/>
          </a:xfrm>
          <a:prstGeom prst="roundRect">
            <a:avLst>
              <a:gd name="adj" fmla="val 5388"/>
            </a:avLst>
          </a:prstGeom>
          <a:solidFill>
            <a:schemeClr val="accent4">
              <a:lumMod val="20000"/>
              <a:lumOff val="80000"/>
              <a:alpha val="54902"/>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t"/>
          <a:lstStyle/>
          <a:p>
            <a:r>
              <a:rPr kumimoji="1" lang="ja-JP" altLang="en-US" sz="1400" dirty="0" smtClean="0">
                <a:solidFill>
                  <a:schemeClr val="tx1"/>
                </a:solidFill>
              </a:rPr>
              <a:t>（</a:t>
            </a:r>
            <a:r>
              <a:rPr kumimoji="1" lang="ja-JP" altLang="en-US" sz="1400" u="sng" dirty="0" smtClean="0">
                <a:solidFill>
                  <a:schemeClr val="tx1"/>
                </a:solidFill>
              </a:rPr>
              <a:t>自動運転車の安全確保の考え方</a:t>
            </a:r>
            <a:r>
              <a:rPr kumimoji="1" lang="ja-JP" altLang="en-US" sz="1400" dirty="0" smtClean="0">
                <a:solidFill>
                  <a:schemeClr val="tx1"/>
                </a:solidFill>
              </a:rPr>
              <a:t>）</a:t>
            </a:r>
            <a:endParaRPr kumimoji="1" lang="en-US" altLang="ja-JP" sz="1400" dirty="0" smtClean="0">
              <a:solidFill>
                <a:schemeClr val="tx1"/>
              </a:solidFill>
            </a:endParaRPr>
          </a:p>
          <a:p>
            <a:pPr marL="228600" indent="-228600">
              <a:buFont typeface="+mj-ea"/>
              <a:buAutoNum type="circleNumDbPlain"/>
            </a:pPr>
            <a:r>
              <a:rPr kumimoji="1" lang="ja-JP" altLang="en-US" sz="1600" dirty="0" smtClean="0">
                <a:solidFill>
                  <a:schemeClr val="tx1"/>
                </a:solidFill>
              </a:rPr>
              <a:t>自動運転車が満たすべき</a:t>
            </a:r>
            <a:r>
              <a:rPr kumimoji="1" lang="ja-JP" altLang="en-US" sz="1600" u="sng" dirty="0" smtClean="0">
                <a:solidFill>
                  <a:schemeClr val="tx1"/>
                </a:solidFill>
              </a:rPr>
              <a:t>安全性に関する要件</a:t>
            </a:r>
            <a:r>
              <a:rPr kumimoji="1" lang="ja-JP" altLang="en-US" sz="1600" dirty="0" smtClean="0">
                <a:solidFill>
                  <a:schemeClr val="tx1"/>
                </a:solidFill>
              </a:rPr>
              <a:t>等を</a:t>
            </a:r>
            <a:r>
              <a:rPr kumimoji="1" lang="ja-JP" altLang="en-US" sz="1600" u="sng" dirty="0" smtClean="0">
                <a:solidFill>
                  <a:schemeClr val="tx1"/>
                </a:solidFill>
              </a:rPr>
              <a:t>本年夏までにガイドライン</a:t>
            </a:r>
            <a:r>
              <a:rPr kumimoji="1" lang="ja-JP" altLang="en-US" sz="1600" dirty="0" smtClean="0">
                <a:solidFill>
                  <a:schemeClr val="tx1"/>
                </a:solidFill>
              </a:rPr>
              <a:t>として制定</a:t>
            </a:r>
            <a:endParaRPr kumimoji="1" lang="en-US" altLang="ja-JP" sz="1600" dirty="0" smtClean="0">
              <a:solidFill>
                <a:schemeClr val="tx1"/>
              </a:solidFill>
            </a:endParaRPr>
          </a:p>
          <a:p>
            <a:pPr marL="228600" indent="-228600">
              <a:buFont typeface="+mj-ea"/>
              <a:buAutoNum type="circleNumDbPlain"/>
            </a:pPr>
            <a:r>
              <a:rPr lang="ja-JP" altLang="en-US" sz="1600" u="sng" dirty="0" smtClean="0">
                <a:solidFill>
                  <a:schemeClr val="tx1"/>
                </a:solidFill>
              </a:rPr>
              <a:t>日本が議論を主導</a:t>
            </a:r>
            <a:r>
              <a:rPr lang="ja-JP" altLang="en-US" sz="1600" dirty="0" smtClean="0">
                <a:solidFill>
                  <a:schemeClr val="tx1"/>
                </a:solidFill>
              </a:rPr>
              <a:t>し、車両の安全に関する</a:t>
            </a:r>
            <a:r>
              <a:rPr lang="ja-JP" altLang="en-US" sz="1600" u="sng" dirty="0" smtClean="0">
                <a:solidFill>
                  <a:schemeClr val="tx1"/>
                </a:solidFill>
              </a:rPr>
              <a:t>国際基準を策定。</a:t>
            </a:r>
            <a:r>
              <a:rPr lang="ja-JP" altLang="en-US" sz="1600" dirty="0" smtClean="0">
                <a:solidFill>
                  <a:schemeClr val="tx1"/>
                </a:solidFill>
              </a:rPr>
              <a:t>それを踏まえ、</a:t>
            </a:r>
            <a:r>
              <a:rPr lang="ja-JP" altLang="en-US" sz="1600" u="sng" dirty="0" smtClean="0">
                <a:solidFill>
                  <a:schemeClr val="tx1"/>
                </a:solidFill>
              </a:rPr>
              <a:t>国内の保安基準を段階的に策定</a:t>
            </a:r>
            <a:endParaRPr lang="en-US" altLang="ja-JP" sz="1600" u="sng" dirty="0" smtClean="0">
              <a:solidFill>
                <a:schemeClr val="tx1"/>
              </a:solidFill>
            </a:endParaRPr>
          </a:p>
          <a:p>
            <a:pPr marL="228600" indent="-228600">
              <a:buFont typeface="+mj-ea"/>
              <a:buAutoNum type="circleNumDbPlain"/>
            </a:pPr>
            <a:r>
              <a:rPr kumimoji="1" lang="ja-JP" altLang="en-US" sz="1600" u="sng" dirty="0" smtClean="0">
                <a:solidFill>
                  <a:schemeClr val="tx1"/>
                </a:solidFill>
              </a:rPr>
              <a:t>使用過程</a:t>
            </a:r>
            <a:r>
              <a:rPr kumimoji="1" lang="ja-JP" altLang="en-US" sz="1600" u="sng" dirty="0">
                <a:solidFill>
                  <a:schemeClr val="tx1"/>
                </a:solidFill>
              </a:rPr>
              <a:t>車</a:t>
            </a:r>
            <a:r>
              <a:rPr kumimoji="1" lang="ja-JP" altLang="en-US" sz="1600" u="sng" dirty="0" smtClean="0">
                <a:solidFill>
                  <a:schemeClr val="tx1"/>
                </a:solidFill>
              </a:rPr>
              <a:t>の安全確保策</a:t>
            </a:r>
            <a:r>
              <a:rPr kumimoji="1" lang="ja-JP" altLang="en-US" sz="1600" dirty="0" smtClean="0">
                <a:solidFill>
                  <a:schemeClr val="tx1"/>
                </a:solidFill>
              </a:rPr>
              <a:t>の在り方について検討</a:t>
            </a:r>
            <a:endParaRPr kumimoji="1" lang="ja-JP" altLang="en-US" sz="1600" dirty="0">
              <a:solidFill>
                <a:schemeClr val="tx1"/>
              </a:solidFill>
            </a:endParaRPr>
          </a:p>
        </p:txBody>
      </p:sp>
      <p:sp>
        <p:nvSpPr>
          <p:cNvPr id="25" name="角丸四角形 24"/>
          <p:cNvSpPr/>
          <p:nvPr/>
        </p:nvSpPr>
        <p:spPr>
          <a:xfrm>
            <a:off x="150007" y="1461463"/>
            <a:ext cx="4610680" cy="365739"/>
          </a:xfrm>
          <a:prstGeom prst="roundRect">
            <a:avLst>
              <a:gd name="adj" fmla="val 50000"/>
            </a:avLst>
          </a:prstGeom>
          <a:solidFill>
            <a:srgbClr val="FFCC66"/>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67237" y="578226"/>
            <a:ext cx="6503703" cy="461665"/>
          </a:xfrm>
          <a:prstGeom prst="rect">
            <a:avLst/>
          </a:prstGeom>
          <a:noFill/>
        </p:spPr>
        <p:txBody>
          <a:bodyPr wrap="none" rtlCol="0">
            <a:spAutoFit/>
          </a:bodyPr>
          <a:lstStyle/>
          <a:p>
            <a:r>
              <a:rPr kumimoji="1" lang="ja-JP" altLang="en-US" sz="2400" dirty="0" smtClean="0"/>
              <a:t>制度整備大綱の策定により実現できることのイメージ</a:t>
            </a:r>
            <a:endParaRPr kumimoji="1" lang="ja-JP" altLang="en-US" sz="2400" dirty="0"/>
          </a:p>
        </p:txBody>
      </p:sp>
      <p:sp>
        <p:nvSpPr>
          <p:cNvPr id="3" name="テキスト ボックス 2"/>
          <p:cNvSpPr txBox="1"/>
          <p:nvPr/>
        </p:nvSpPr>
        <p:spPr>
          <a:xfrm>
            <a:off x="80684" y="987321"/>
            <a:ext cx="7798930" cy="430887"/>
          </a:xfrm>
          <a:prstGeom prst="rect">
            <a:avLst/>
          </a:prstGeom>
          <a:noFill/>
        </p:spPr>
        <p:txBody>
          <a:bodyPr wrap="none" rtlCol="0">
            <a:spAutoFit/>
          </a:bodyPr>
          <a:lstStyle/>
          <a:p>
            <a:r>
              <a:rPr kumimoji="1" lang="ja-JP" altLang="en-US" sz="2200" dirty="0" smtClean="0">
                <a:latin typeface="+mn-ea"/>
              </a:rPr>
              <a:t>（１）</a:t>
            </a:r>
            <a:r>
              <a:rPr kumimoji="1" lang="en-US" altLang="ja-JP" sz="2200" dirty="0" smtClean="0">
                <a:latin typeface="+mn-ea"/>
              </a:rPr>
              <a:t>2020</a:t>
            </a:r>
            <a:r>
              <a:rPr kumimoji="1" lang="ja-JP" altLang="en-US" sz="2200" dirty="0" smtClean="0">
                <a:latin typeface="+mn-ea"/>
              </a:rPr>
              <a:t>年に自家用自動車における高速道路での自動運転</a:t>
            </a:r>
            <a:endParaRPr kumimoji="1" lang="ja-JP" altLang="en-US" sz="2000" dirty="0">
              <a:latin typeface="+mn-ea"/>
            </a:endParaRPr>
          </a:p>
        </p:txBody>
      </p:sp>
      <p:sp>
        <p:nvSpPr>
          <p:cNvPr id="11" name="テキスト ボックス 10"/>
          <p:cNvSpPr txBox="1"/>
          <p:nvPr/>
        </p:nvSpPr>
        <p:spPr>
          <a:xfrm>
            <a:off x="6812694" y="1472384"/>
            <a:ext cx="1354858" cy="369332"/>
          </a:xfrm>
          <a:prstGeom prst="rect">
            <a:avLst/>
          </a:prstGeom>
          <a:noFill/>
        </p:spPr>
        <p:txBody>
          <a:bodyPr wrap="none" rtlCol="0">
            <a:spAutoFit/>
          </a:bodyPr>
          <a:lstStyle/>
          <a:p>
            <a:r>
              <a:rPr lang="ja-JP" altLang="en-US" dirty="0" smtClean="0">
                <a:solidFill>
                  <a:schemeClr val="bg1"/>
                </a:solidFill>
              </a:rPr>
              <a:t>実現イメージ</a:t>
            </a:r>
            <a:endParaRPr kumimoji="1" lang="ja-JP" altLang="en-US" dirty="0">
              <a:solidFill>
                <a:schemeClr val="bg1"/>
              </a:solidFill>
            </a:endParaRPr>
          </a:p>
        </p:txBody>
      </p:sp>
      <p:sp>
        <p:nvSpPr>
          <p:cNvPr id="13" name="正方形/長方形 12"/>
          <p:cNvSpPr/>
          <p:nvPr/>
        </p:nvSpPr>
        <p:spPr>
          <a:xfrm>
            <a:off x="5134534" y="1418207"/>
            <a:ext cx="4716000" cy="5400000"/>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526724" y="1462353"/>
            <a:ext cx="3892412" cy="369332"/>
          </a:xfrm>
          <a:prstGeom prst="rect">
            <a:avLst/>
          </a:prstGeom>
          <a:noFill/>
        </p:spPr>
        <p:txBody>
          <a:bodyPr wrap="none" rtlCol="0">
            <a:spAutoFit/>
          </a:bodyPr>
          <a:lstStyle/>
          <a:p>
            <a:r>
              <a:rPr lang="ja-JP" altLang="en-US" dirty="0" smtClean="0">
                <a:solidFill>
                  <a:schemeClr val="bg1"/>
                </a:solidFill>
              </a:rPr>
              <a:t>制度整備大綱に基づいた</a:t>
            </a:r>
            <a:r>
              <a:rPr lang="ja-JP" altLang="en-US" dirty="0">
                <a:solidFill>
                  <a:schemeClr val="bg1"/>
                </a:solidFill>
              </a:rPr>
              <a:t>主</a:t>
            </a:r>
            <a:r>
              <a:rPr lang="ja-JP" altLang="en-US" dirty="0" smtClean="0">
                <a:solidFill>
                  <a:schemeClr val="bg1"/>
                </a:solidFill>
              </a:rPr>
              <a:t>な取組事項</a:t>
            </a:r>
            <a:endParaRPr lang="en-US" altLang="ja-JP" dirty="0" smtClean="0">
              <a:solidFill>
                <a:schemeClr val="bg1"/>
              </a:solidFill>
            </a:endParaRPr>
          </a:p>
        </p:txBody>
      </p:sp>
      <p:sp>
        <p:nvSpPr>
          <p:cNvPr id="19" name="正方形/長方形 18"/>
          <p:cNvSpPr/>
          <p:nvPr/>
        </p:nvSpPr>
        <p:spPr>
          <a:xfrm>
            <a:off x="71712" y="1418207"/>
            <a:ext cx="4932000" cy="5400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図 3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257915" y="1909482"/>
            <a:ext cx="4522325" cy="2164977"/>
          </a:xfrm>
          <a:prstGeom prst="rect">
            <a:avLst/>
          </a:prstGeom>
        </p:spPr>
      </p:pic>
      <p:sp>
        <p:nvSpPr>
          <p:cNvPr id="10" name="正方形/長方形 9"/>
          <p:cNvSpPr/>
          <p:nvPr/>
        </p:nvSpPr>
        <p:spPr>
          <a:xfrm>
            <a:off x="5244353" y="4143914"/>
            <a:ext cx="2823882" cy="441535"/>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5252784" y="4140733"/>
            <a:ext cx="2887329" cy="461665"/>
          </a:xfrm>
          <a:prstGeom prst="rect">
            <a:avLst/>
          </a:prstGeom>
          <a:noFill/>
        </p:spPr>
        <p:txBody>
          <a:bodyPr wrap="none" rtlCol="0">
            <a:spAutoFit/>
          </a:bodyPr>
          <a:lstStyle/>
          <a:p>
            <a:r>
              <a:rPr lang="ja-JP" altLang="en-US" sz="1200" dirty="0" smtClean="0">
                <a:solidFill>
                  <a:srgbClr val="FF0000"/>
                </a:solidFill>
              </a:rPr>
              <a:t>イメージ画像であり、</a:t>
            </a:r>
            <a:r>
              <a:rPr kumimoji="1" lang="ja-JP" altLang="en-US" sz="1200" dirty="0" smtClean="0">
                <a:solidFill>
                  <a:srgbClr val="FF0000"/>
                </a:solidFill>
              </a:rPr>
              <a:t>自動運転中に運転手が</a:t>
            </a:r>
            <a:endParaRPr kumimoji="1" lang="en-US" altLang="ja-JP" sz="1200" dirty="0" smtClean="0">
              <a:solidFill>
                <a:srgbClr val="FF0000"/>
              </a:solidFill>
            </a:endParaRPr>
          </a:p>
          <a:p>
            <a:r>
              <a:rPr kumimoji="1" lang="ja-JP" altLang="en-US" sz="1200" dirty="0" smtClean="0">
                <a:solidFill>
                  <a:srgbClr val="FF0000"/>
                </a:solidFill>
              </a:rPr>
              <a:t>できることについては、</a:t>
            </a:r>
            <a:r>
              <a:rPr lang="ja-JP" altLang="en-US" sz="1200" dirty="0">
                <a:solidFill>
                  <a:srgbClr val="FF0000"/>
                </a:solidFill>
              </a:rPr>
              <a:t>現在</a:t>
            </a:r>
            <a:r>
              <a:rPr kumimoji="1" lang="ja-JP" altLang="en-US" sz="1200" dirty="0" smtClean="0">
                <a:solidFill>
                  <a:srgbClr val="FF0000"/>
                </a:solidFill>
              </a:rPr>
              <a:t>検討中。</a:t>
            </a:r>
            <a:endParaRPr kumimoji="1" lang="ja-JP" altLang="en-US" sz="1200" dirty="0">
              <a:solidFill>
                <a:srgbClr val="FF0000"/>
              </a:solidFill>
            </a:endParaRPr>
          </a:p>
        </p:txBody>
      </p:sp>
      <p:sp>
        <p:nvSpPr>
          <p:cNvPr id="34" name="角丸四角形 33"/>
          <p:cNvSpPr/>
          <p:nvPr/>
        </p:nvSpPr>
        <p:spPr>
          <a:xfrm>
            <a:off x="122619" y="3464595"/>
            <a:ext cx="4824000" cy="1728000"/>
          </a:xfrm>
          <a:prstGeom prst="roundRect">
            <a:avLst>
              <a:gd name="adj" fmla="val 2841"/>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t"/>
          <a:lstStyle/>
          <a:p>
            <a:r>
              <a:rPr kumimoji="1" lang="ja-JP" altLang="en-US" sz="1400" dirty="0" smtClean="0">
                <a:solidFill>
                  <a:schemeClr val="tx1"/>
                </a:solidFill>
              </a:rPr>
              <a:t>（</a:t>
            </a:r>
            <a:r>
              <a:rPr kumimoji="1" lang="ja-JP" altLang="en-US" sz="1400" u="sng" dirty="0" smtClean="0">
                <a:solidFill>
                  <a:schemeClr val="tx1"/>
                </a:solidFill>
              </a:rPr>
              <a:t>交通ルールの在り方</a:t>
            </a:r>
            <a:r>
              <a:rPr kumimoji="1" lang="ja-JP" altLang="en-US" sz="1400" dirty="0" smtClean="0">
                <a:solidFill>
                  <a:schemeClr val="tx1"/>
                </a:solidFill>
              </a:rPr>
              <a:t>）</a:t>
            </a:r>
            <a:endParaRPr kumimoji="1" lang="en-US" altLang="ja-JP" sz="1400" dirty="0" smtClean="0">
              <a:solidFill>
                <a:schemeClr val="tx1"/>
              </a:solidFill>
            </a:endParaRPr>
          </a:p>
          <a:p>
            <a:pPr marL="228600" indent="-228600">
              <a:buFont typeface="+mj-ea"/>
              <a:buAutoNum type="circleNumDbPlain" startAt="4"/>
            </a:pPr>
            <a:r>
              <a:rPr lang="ja-JP" altLang="en-US" sz="1600" dirty="0" smtClean="0">
                <a:solidFill>
                  <a:schemeClr val="tx1"/>
                </a:solidFill>
              </a:rPr>
              <a:t>自動運転</a:t>
            </a:r>
            <a:r>
              <a:rPr lang="ja-JP" altLang="en-US" sz="1600" dirty="0">
                <a:solidFill>
                  <a:schemeClr val="tx1"/>
                </a:solidFill>
              </a:rPr>
              <a:t>システム</a:t>
            </a:r>
            <a:r>
              <a:rPr lang="ja-JP" altLang="en-US" sz="1600" dirty="0" smtClean="0">
                <a:solidFill>
                  <a:schemeClr val="tx1"/>
                </a:solidFill>
              </a:rPr>
              <a:t>が道路交通法令の規範を遵守するものであることを担保するために必要な措置や自動運転中に運転者ができること等を検討。</a:t>
            </a:r>
            <a:r>
              <a:rPr lang="ja-JP" altLang="en-US" sz="1600" u="sng" dirty="0" smtClean="0">
                <a:solidFill>
                  <a:schemeClr val="tx1"/>
                </a:solidFill>
              </a:rPr>
              <a:t>国際的な議論（ジュネーブ条約）にて引き続き関係国と連携してリーダーシップを発揮</a:t>
            </a:r>
            <a:r>
              <a:rPr lang="ja-JP" altLang="en-US" sz="1600" dirty="0" smtClean="0">
                <a:solidFill>
                  <a:schemeClr val="tx1"/>
                </a:solidFill>
              </a:rPr>
              <a:t>し、その進展及び技術開発の進展等を踏まえ、</a:t>
            </a:r>
            <a:r>
              <a:rPr lang="ja-JP" altLang="en-US" sz="1600" u="sng" dirty="0" smtClean="0">
                <a:solidFill>
                  <a:schemeClr val="tx1"/>
                </a:solidFill>
              </a:rPr>
              <a:t>速やかに国内法制度を整備</a:t>
            </a:r>
            <a:endParaRPr kumimoji="1" lang="ja-JP" altLang="en-US" sz="1600" u="sng" dirty="0">
              <a:solidFill>
                <a:schemeClr val="tx1"/>
              </a:solidFill>
            </a:endParaRPr>
          </a:p>
        </p:txBody>
      </p:sp>
      <p:sp>
        <p:nvSpPr>
          <p:cNvPr id="35" name="角丸四角形 34"/>
          <p:cNvSpPr/>
          <p:nvPr/>
        </p:nvSpPr>
        <p:spPr>
          <a:xfrm>
            <a:off x="122619" y="5300557"/>
            <a:ext cx="4824000" cy="1476000"/>
          </a:xfrm>
          <a:prstGeom prst="roundRect">
            <a:avLst>
              <a:gd name="adj" fmla="val 2827"/>
            </a:avLst>
          </a:prstGeom>
          <a:solidFill>
            <a:schemeClr val="accent1">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t"/>
          <a:lstStyle/>
          <a:p>
            <a:r>
              <a:rPr kumimoji="1" lang="ja-JP" altLang="en-US" sz="1400" dirty="0" smtClean="0">
                <a:solidFill>
                  <a:schemeClr val="tx1"/>
                </a:solidFill>
              </a:rPr>
              <a:t>（</a:t>
            </a:r>
            <a:r>
              <a:rPr kumimoji="1" lang="ja-JP" altLang="en-US" sz="1400" u="sng" dirty="0" smtClean="0">
                <a:solidFill>
                  <a:schemeClr val="tx1"/>
                </a:solidFill>
              </a:rPr>
              <a:t>責任関係</a:t>
            </a:r>
            <a:r>
              <a:rPr kumimoji="1" lang="ja-JP" altLang="en-US" sz="1400" dirty="0" smtClean="0">
                <a:solidFill>
                  <a:schemeClr val="tx1"/>
                </a:solidFill>
              </a:rPr>
              <a:t>）</a:t>
            </a:r>
            <a:endParaRPr kumimoji="1" lang="en-US" altLang="ja-JP" sz="1400" dirty="0" smtClean="0">
              <a:solidFill>
                <a:schemeClr val="tx1"/>
              </a:solidFill>
            </a:endParaRPr>
          </a:p>
          <a:p>
            <a:pPr marL="228600" indent="-228600">
              <a:buFont typeface="+mj-ea"/>
              <a:buAutoNum type="circleNumDbPlain" startAt="5"/>
            </a:pPr>
            <a:r>
              <a:rPr lang="ja-JP" altLang="en-US" sz="1600" dirty="0" smtClean="0">
                <a:solidFill>
                  <a:schemeClr val="tx1"/>
                </a:solidFill>
              </a:rPr>
              <a:t>自動車損害賠償保障法等に基づき、</a:t>
            </a:r>
            <a:r>
              <a:rPr lang="ja-JP" altLang="en-US" sz="1600" u="sng" dirty="0" smtClean="0">
                <a:solidFill>
                  <a:schemeClr val="tx1"/>
                </a:solidFill>
              </a:rPr>
              <a:t>万一の事故の際にも迅速な被害者救済</a:t>
            </a:r>
            <a:r>
              <a:rPr lang="ja-JP" altLang="en-US" sz="1600" dirty="0" smtClean="0">
                <a:solidFill>
                  <a:schemeClr val="tx1"/>
                </a:solidFill>
              </a:rPr>
              <a:t>を実現</a:t>
            </a:r>
            <a:endParaRPr lang="en-US" altLang="ja-JP" sz="1600" dirty="0" smtClean="0">
              <a:solidFill>
                <a:schemeClr val="tx1"/>
              </a:solidFill>
            </a:endParaRPr>
          </a:p>
          <a:p>
            <a:pPr marL="228600" indent="-228600">
              <a:buFont typeface="+mj-ea"/>
              <a:buAutoNum type="circleNumDbPlain" startAt="5"/>
            </a:pPr>
            <a:r>
              <a:rPr lang="ja-JP" altLang="en-US" sz="1600" dirty="0" smtClean="0">
                <a:solidFill>
                  <a:schemeClr val="tx1"/>
                </a:solidFill>
              </a:rPr>
              <a:t>刑事</a:t>
            </a:r>
            <a:r>
              <a:rPr lang="ja-JP" altLang="en-US" sz="1600" dirty="0">
                <a:solidFill>
                  <a:schemeClr val="tx1"/>
                </a:solidFill>
              </a:rPr>
              <a:t>責任</a:t>
            </a:r>
            <a:r>
              <a:rPr lang="ja-JP" altLang="en-US" sz="1600" dirty="0" smtClean="0">
                <a:solidFill>
                  <a:schemeClr val="tx1"/>
                </a:solidFill>
              </a:rPr>
              <a:t>の判断のため、交通ルール等により、関係主体に期待される役割や義務を明確化し、刑事責任を検討</a:t>
            </a:r>
            <a:endParaRPr lang="en-US" altLang="ja-JP" sz="1600" dirty="0" smtClean="0">
              <a:solidFill>
                <a:schemeClr val="tx1"/>
              </a:solidFill>
            </a:endParaRPr>
          </a:p>
          <a:p>
            <a:pPr marL="228600" indent="-228600">
              <a:buFont typeface="+mj-ea"/>
              <a:buAutoNum type="circleNumDbPlain" startAt="5"/>
            </a:pPr>
            <a:r>
              <a:rPr lang="ja-JP" altLang="en-US" sz="1600" u="sng" dirty="0" smtClean="0">
                <a:solidFill>
                  <a:schemeClr val="tx1"/>
                </a:solidFill>
              </a:rPr>
              <a:t>走行記録</a:t>
            </a:r>
            <a:r>
              <a:rPr lang="ja-JP" altLang="en-US" sz="1600" u="sng" dirty="0">
                <a:solidFill>
                  <a:schemeClr val="tx1"/>
                </a:solidFill>
              </a:rPr>
              <a:t>装置</a:t>
            </a:r>
            <a:r>
              <a:rPr lang="ja-JP" altLang="en-US" sz="1600" u="sng" dirty="0" smtClean="0">
                <a:solidFill>
                  <a:schemeClr val="tx1"/>
                </a:solidFill>
              </a:rPr>
              <a:t>の義務化</a:t>
            </a:r>
            <a:r>
              <a:rPr lang="ja-JP" altLang="en-US" sz="1600" dirty="0" smtClean="0">
                <a:solidFill>
                  <a:schemeClr val="tx1"/>
                </a:solidFill>
              </a:rPr>
              <a:t>の検討</a:t>
            </a:r>
            <a:endParaRPr lang="en-US" altLang="ja-JP" sz="1600" dirty="0" smtClean="0">
              <a:solidFill>
                <a:schemeClr val="tx1"/>
              </a:solidFill>
            </a:endParaRPr>
          </a:p>
        </p:txBody>
      </p:sp>
      <p:sp>
        <p:nvSpPr>
          <p:cNvPr id="5" name="タイトル 4"/>
          <p:cNvSpPr>
            <a:spLocks noGrp="1"/>
          </p:cNvSpPr>
          <p:nvPr>
            <p:ph type="title"/>
          </p:nvPr>
        </p:nvSpPr>
        <p:spPr/>
        <p:txBody>
          <a:bodyPr>
            <a:normAutofit/>
          </a:bodyPr>
          <a:lstStyle/>
          <a:p>
            <a:r>
              <a:rPr lang="ja-JP" altLang="en-US" dirty="0"/>
              <a:t>自動運転に係る制度整備</a:t>
            </a:r>
            <a:r>
              <a:rPr lang="ja-JP" altLang="en-US" dirty="0" smtClean="0"/>
              <a:t>大綱（</a:t>
            </a:r>
            <a:r>
              <a:rPr lang="ja-JP" altLang="en-US" dirty="0"/>
              <a:t>概要</a:t>
            </a:r>
            <a:r>
              <a:rPr lang="ja-JP" altLang="en-US"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7C0A32B2-27B7-40F8-868E-5E7EBFCA6368}" type="slidenum">
              <a:rPr kumimoji="1" lang="ja-JP" altLang="en-US" smtClean="0"/>
              <a:t>9</a:t>
            </a:fld>
            <a:endParaRPr kumimoji="1" lang="ja-JP" altLang="en-US"/>
          </a:p>
        </p:txBody>
      </p:sp>
      <p:sp>
        <p:nvSpPr>
          <p:cNvPr id="14" name="右矢印 13"/>
          <p:cNvSpPr/>
          <p:nvPr/>
        </p:nvSpPr>
        <p:spPr>
          <a:xfrm>
            <a:off x="4916021" y="3765178"/>
            <a:ext cx="345141" cy="7933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158193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217461" y="2082808"/>
            <a:ext cx="4333736" cy="1102957"/>
          </a:xfrm>
          <a:prstGeom prst="rect">
            <a:avLst/>
          </a:prstGeom>
        </p:spPr>
      </p:pic>
      <p:sp>
        <p:nvSpPr>
          <p:cNvPr id="2" name="テキスト ボックス 1"/>
          <p:cNvSpPr txBox="1"/>
          <p:nvPr/>
        </p:nvSpPr>
        <p:spPr>
          <a:xfrm>
            <a:off x="67237" y="578226"/>
            <a:ext cx="6503703" cy="461665"/>
          </a:xfrm>
          <a:prstGeom prst="rect">
            <a:avLst/>
          </a:prstGeom>
          <a:noFill/>
        </p:spPr>
        <p:txBody>
          <a:bodyPr wrap="none" rtlCol="0">
            <a:spAutoFit/>
          </a:bodyPr>
          <a:lstStyle/>
          <a:p>
            <a:r>
              <a:rPr kumimoji="1" lang="ja-JP" altLang="en-US" sz="2400" dirty="0" smtClean="0"/>
              <a:t>制度整備大綱の策定により実現できることのイメージ</a:t>
            </a:r>
            <a:endParaRPr kumimoji="1" lang="ja-JP" altLang="en-US" sz="2400" dirty="0"/>
          </a:p>
        </p:txBody>
      </p:sp>
      <p:sp>
        <p:nvSpPr>
          <p:cNvPr id="3" name="テキスト ボックス 2"/>
          <p:cNvSpPr txBox="1"/>
          <p:nvPr/>
        </p:nvSpPr>
        <p:spPr>
          <a:xfrm>
            <a:off x="80684" y="987321"/>
            <a:ext cx="7393371" cy="430887"/>
          </a:xfrm>
          <a:prstGeom prst="rect">
            <a:avLst/>
          </a:prstGeom>
          <a:noFill/>
        </p:spPr>
        <p:txBody>
          <a:bodyPr wrap="none" rtlCol="0">
            <a:spAutoFit/>
          </a:bodyPr>
          <a:lstStyle/>
          <a:p>
            <a:r>
              <a:rPr kumimoji="1" lang="ja-JP" altLang="en-US" sz="2200" dirty="0" smtClean="0">
                <a:latin typeface="+mn-ea"/>
              </a:rPr>
              <a:t>（２）</a:t>
            </a:r>
            <a:r>
              <a:rPr kumimoji="1" lang="en-US" altLang="ja-JP" sz="2200" dirty="0" smtClean="0">
                <a:latin typeface="+mn-ea"/>
              </a:rPr>
              <a:t>2020</a:t>
            </a:r>
            <a:r>
              <a:rPr kumimoji="1" lang="ja-JP" altLang="en-US" sz="2200" dirty="0" smtClean="0">
                <a:latin typeface="+mn-ea"/>
              </a:rPr>
              <a:t>年に限定地域における無人自動運転移動サービス</a:t>
            </a:r>
            <a:endParaRPr kumimoji="1" lang="ja-JP" altLang="en-US" sz="2000" dirty="0">
              <a:latin typeface="+mn-ea"/>
            </a:endParaRPr>
          </a:p>
        </p:txBody>
      </p:sp>
      <p:sp>
        <p:nvSpPr>
          <p:cNvPr id="24" name="角丸四角形 23"/>
          <p:cNvSpPr/>
          <p:nvPr/>
        </p:nvSpPr>
        <p:spPr>
          <a:xfrm>
            <a:off x="5202918" y="1468723"/>
            <a:ext cx="4572001" cy="365739"/>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p:cNvSpPr txBox="1"/>
          <p:nvPr/>
        </p:nvSpPr>
        <p:spPr>
          <a:xfrm>
            <a:off x="6812694" y="1472384"/>
            <a:ext cx="1354858" cy="369332"/>
          </a:xfrm>
          <a:prstGeom prst="rect">
            <a:avLst/>
          </a:prstGeom>
          <a:noFill/>
        </p:spPr>
        <p:txBody>
          <a:bodyPr wrap="none" rtlCol="0">
            <a:spAutoFit/>
          </a:bodyPr>
          <a:lstStyle/>
          <a:p>
            <a:r>
              <a:rPr lang="ja-JP" altLang="en-US" dirty="0" smtClean="0">
                <a:solidFill>
                  <a:schemeClr val="bg1"/>
                </a:solidFill>
              </a:rPr>
              <a:t>実現イメージ</a:t>
            </a:r>
            <a:endParaRPr kumimoji="1" lang="ja-JP" altLang="en-US" dirty="0">
              <a:solidFill>
                <a:schemeClr val="bg1"/>
              </a:solidFill>
            </a:endParaRPr>
          </a:p>
        </p:txBody>
      </p:sp>
      <p:sp>
        <p:nvSpPr>
          <p:cNvPr id="37" name="正方形/長方形 36"/>
          <p:cNvSpPr/>
          <p:nvPr/>
        </p:nvSpPr>
        <p:spPr>
          <a:xfrm>
            <a:off x="5134535" y="1418208"/>
            <a:ext cx="4716000" cy="5400000"/>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304228" y="4034115"/>
            <a:ext cx="4417996" cy="2191870"/>
          </a:xfrm>
          <a:prstGeom prst="rect">
            <a:avLst/>
          </a:prstGeom>
        </p:spPr>
      </p:pic>
      <p:sp>
        <p:nvSpPr>
          <p:cNvPr id="52" name="角丸四角形 51"/>
          <p:cNvSpPr/>
          <p:nvPr/>
        </p:nvSpPr>
        <p:spPr>
          <a:xfrm>
            <a:off x="136560" y="1461463"/>
            <a:ext cx="4610680" cy="365739"/>
          </a:xfrm>
          <a:prstGeom prst="roundRect">
            <a:avLst>
              <a:gd name="adj" fmla="val 50000"/>
            </a:avLst>
          </a:prstGeom>
          <a:solidFill>
            <a:srgbClr val="FFCC66"/>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p:cNvSpPr txBox="1"/>
          <p:nvPr/>
        </p:nvSpPr>
        <p:spPr>
          <a:xfrm>
            <a:off x="513277" y="1462353"/>
            <a:ext cx="3892412" cy="369332"/>
          </a:xfrm>
          <a:prstGeom prst="rect">
            <a:avLst/>
          </a:prstGeom>
          <a:noFill/>
        </p:spPr>
        <p:txBody>
          <a:bodyPr wrap="none" rtlCol="0">
            <a:spAutoFit/>
          </a:bodyPr>
          <a:lstStyle/>
          <a:p>
            <a:r>
              <a:rPr lang="ja-JP" altLang="en-US" dirty="0" smtClean="0">
                <a:solidFill>
                  <a:schemeClr val="bg1"/>
                </a:solidFill>
              </a:rPr>
              <a:t>制度整備大綱に基づいた</a:t>
            </a:r>
            <a:r>
              <a:rPr lang="ja-JP" altLang="en-US" dirty="0">
                <a:solidFill>
                  <a:schemeClr val="bg1"/>
                </a:solidFill>
              </a:rPr>
              <a:t>主</a:t>
            </a:r>
            <a:r>
              <a:rPr lang="ja-JP" altLang="en-US" dirty="0" smtClean="0">
                <a:solidFill>
                  <a:schemeClr val="bg1"/>
                </a:solidFill>
              </a:rPr>
              <a:t>な取組事項</a:t>
            </a:r>
            <a:endParaRPr lang="en-US" altLang="ja-JP" dirty="0" smtClean="0">
              <a:solidFill>
                <a:schemeClr val="bg1"/>
              </a:solidFill>
            </a:endParaRPr>
          </a:p>
        </p:txBody>
      </p:sp>
      <p:sp>
        <p:nvSpPr>
          <p:cNvPr id="54" name="正方形/長方形 53"/>
          <p:cNvSpPr/>
          <p:nvPr/>
        </p:nvSpPr>
        <p:spPr>
          <a:xfrm>
            <a:off x="71712" y="1418207"/>
            <a:ext cx="4932000" cy="5400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右矢印 54"/>
          <p:cNvSpPr/>
          <p:nvPr/>
        </p:nvSpPr>
        <p:spPr>
          <a:xfrm>
            <a:off x="4884271" y="3765178"/>
            <a:ext cx="345141" cy="7933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正方形/長方形 12"/>
          <p:cNvSpPr/>
          <p:nvPr/>
        </p:nvSpPr>
        <p:spPr>
          <a:xfrm>
            <a:off x="5163672" y="6131855"/>
            <a:ext cx="3529420" cy="60511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5217461" y="6131855"/>
            <a:ext cx="3475631" cy="646331"/>
          </a:xfrm>
          <a:prstGeom prst="rect">
            <a:avLst/>
          </a:prstGeom>
          <a:noFill/>
        </p:spPr>
        <p:txBody>
          <a:bodyPr wrap="none" rtlCol="0">
            <a:spAutoFit/>
          </a:bodyPr>
          <a:lstStyle/>
          <a:p>
            <a:r>
              <a:rPr lang="ja-JP" altLang="en-US" dirty="0" smtClean="0">
                <a:solidFill>
                  <a:srgbClr val="0070C0"/>
                </a:solidFill>
                <a:latin typeface="+mn-ea"/>
              </a:rPr>
              <a:t>新しい生活の足として「移動革命」を</a:t>
            </a:r>
            <a:endParaRPr lang="en-US" altLang="ja-JP" dirty="0" smtClean="0">
              <a:solidFill>
                <a:srgbClr val="0070C0"/>
              </a:solidFill>
              <a:latin typeface="+mn-ea"/>
            </a:endParaRPr>
          </a:p>
          <a:p>
            <a:r>
              <a:rPr lang="ja-JP" altLang="en-US" dirty="0" smtClean="0">
                <a:solidFill>
                  <a:srgbClr val="0070C0"/>
                </a:solidFill>
                <a:latin typeface="+mn-ea"/>
              </a:rPr>
              <a:t>起こし、</a:t>
            </a:r>
            <a:r>
              <a:rPr kumimoji="1" lang="ja-JP" altLang="en-US" dirty="0" smtClean="0">
                <a:solidFill>
                  <a:srgbClr val="0070C0"/>
                </a:solidFill>
                <a:latin typeface="+mn-ea"/>
              </a:rPr>
              <a:t>「豊かな暮らし」をもたらす</a:t>
            </a:r>
            <a:endParaRPr kumimoji="1" lang="ja-JP" altLang="en-US" dirty="0">
              <a:solidFill>
                <a:srgbClr val="0070C0"/>
              </a:solidFill>
              <a:latin typeface="+mn-ea"/>
            </a:endParaRPr>
          </a:p>
        </p:txBody>
      </p:sp>
      <p:sp>
        <p:nvSpPr>
          <p:cNvPr id="28" name="正方形/長方形 27"/>
          <p:cNvSpPr/>
          <p:nvPr/>
        </p:nvSpPr>
        <p:spPr>
          <a:xfrm>
            <a:off x="5177119" y="1961958"/>
            <a:ext cx="2232210" cy="364386"/>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5194905" y="1992230"/>
            <a:ext cx="2315057" cy="307777"/>
          </a:xfrm>
          <a:prstGeom prst="rect">
            <a:avLst/>
          </a:prstGeom>
          <a:noFill/>
        </p:spPr>
        <p:txBody>
          <a:bodyPr wrap="none" rtlCol="0">
            <a:spAutoFit/>
          </a:bodyPr>
          <a:lstStyle/>
          <a:p>
            <a:pPr algn="ctr"/>
            <a:r>
              <a:rPr lang="ja-JP" altLang="en-US" sz="1400" dirty="0" smtClean="0">
                <a:solidFill>
                  <a:srgbClr val="FF0000"/>
                </a:solidFill>
                <a:latin typeface="+mn-ea"/>
              </a:rPr>
              <a:t>モニターで監視等（イメージ）</a:t>
            </a:r>
            <a:endParaRPr kumimoji="1" lang="ja-JP" altLang="en-US" sz="1400" dirty="0">
              <a:solidFill>
                <a:srgbClr val="FF0000"/>
              </a:solidFill>
              <a:latin typeface="+mn-ea"/>
            </a:endParaRPr>
          </a:p>
        </p:txBody>
      </p:sp>
      <p:sp>
        <p:nvSpPr>
          <p:cNvPr id="8" name="テキスト ボックス 7"/>
          <p:cNvSpPr txBox="1"/>
          <p:nvPr/>
        </p:nvSpPr>
        <p:spPr>
          <a:xfrm>
            <a:off x="8318500" y="3021366"/>
            <a:ext cx="604669" cy="1107996"/>
          </a:xfrm>
          <a:prstGeom prst="rect">
            <a:avLst/>
          </a:prstGeom>
          <a:noFill/>
        </p:spPr>
        <p:txBody>
          <a:bodyPr wrap="square" rtlCol="0">
            <a:spAutoFit/>
          </a:bodyPr>
          <a:lstStyle/>
          <a:p>
            <a:r>
              <a:rPr kumimoji="1" lang="ja-JP" altLang="en-US" sz="6600" dirty="0" smtClean="0">
                <a:solidFill>
                  <a:srgbClr val="FFFF00"/>
                </a:solidFill>
                <a:effectLst>
                  <a:outerShdw blurRad="38100" dist="38100" dir="2700000" algn="tl">
                    <a:srgbClr val="000000">
                      <a:alpha val="43137"/>
                    </a:srgbClr>
                  </a:outerShdw>
                </a:effectLst>
              </a:rPr>
              <a:t>⚡</a:t>
            </a:r>
            <a:endParaRPr kumimoji="1" lang="ja-JP" altLang="en-US" sz="6600" dirty="0">
              <a:solidFill>
                <a:srgbClr val="FFFF00"/>
              </a:solidFill>
              <a:effectLst>
                <a:outerShdw blurRad="38100" dist="38100" dir="2700000" algn="tl">
                  <a:srgbClr val="000000">
                    <a:alpha val="43137"/>
                  </a:srgbClr>
                </a:outerShdw>
              </a:effectLst>
            </a:endParaRPr>
          </a:p>
        </p:txBody>
      </p:sp>
      <p:sp>
        <p:nvSpPr>
          <p:cNvPr id="30" name="角丸四角形 29"/>
          <p:cNvSpPr/>
          <p:nvPr/>
        </p:nvSpPr>
        <p:spPr>
          <a:xfrm>
            <a:off x="132289" y="1935066"/>
            <a:ext cx="4824000" cy="972000"/>
          </a:xfrm>
          <a:prstGeom prst="roundRect">
            <a:avLst>
              <a:gd name="adj" fmla="val 5388"/>
            </a:avLst>
          </a:prstGeom>
          <a:solidFill>
            <a:schemeClr val="accent4">
              <a:lumMod val="20000"/>
              <a:lumOff val="80000"/>
              <a:alpha val="54902"/>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t"/>
          <a:lstStyle/>
          <a:p>
            <a:r>
              <a:rPr kumimoji="1" lang="ja-JP" altLang="en-US" sz="1400" dirty="0" smtClean="0">
                <a:solidFill>
                  <a:schemeClr val="tx1"/>
                </a:solidFill>
              </a:rPr>
              <a:t>（</a:t>
            </a:r>
            <a:r>
              <a:rPr kumimoji="1" lang="ja-JP" altLang="en-US" sz="1400" u="sng" dirty="0" smtClean="0">
                <a:solidFill>
                  <a:schemeClr val="tx1"/>
                </a:solidFill>
              </a:rPr>
              <a:t>自動運転車の安全確保の考え方</a:t>
            </a:r>
            <a:r>
              <a:rPr kumimoji="1" lang="ja-JP" altLang="en-US" sz="1400" dirty="0" smtClean="0">
                <a:solidFill>
                  <a:schemeClr val="tx1"/>
                </a:solidFill>
              </a:rPr>
              <a:t>）</a:t>
            </a:r>
            <a:endParaRPr kumimoji="1" lang="en-US" altLang="ja-JP" sz="1400" dirty="0" smtClean="0">
              <a:solidFill>
                <a:schemeClr val="tx1"/>
              </a:solidFill>
            </a:endParaRPr>
          </a:p>
          <a:p>
            <a:pPr marL="171450" indent="-171450">
              <a:buFont typeface="Meiryo UI" panose="020B0604030504040204" pitchFamily="50" charset="-128"/>
              <a:buChar char="○"/>
            </a:pPr>
            <a:r>
              <a:rPr lang="ja-JP" altLang="en-US" sz="1600" dirty="0" smtClean="0">
                <a:solidFill>
                  <a:schemeClr val="tx1"/>
                </a:solidFill>
                <a:latin typeface="+mn-ea"/>
              </a:rPr>
              <a:t>（</a:t>
            </a:r>
            <a:r>
              <a:rPr lang="en-US" altLang="ja-JP" sz="1600" dirty="0" smtClean="0">
                <a:solidFill>
                  <a:schemeClr val="tx1"/>
                </a:solidFill>
                <a:latin typeface="+mn-ea"/>
              </a:rPr>
              <a:t>1</a:t>
            </a:r>
            <a:r>
              <a:rPr lang="ja-JP" altLang="en-US" sz="1600" dirty="0" smtClean="0">
                <a:solidFill>
                  <a:schemeClr val="tx1"/>
                </a:solidFill>
                <a:latin typeface="+mn-ea"/>
              </a:rPr>
              <a:t>）①</a:t>
            </a:r>
            <a:r>
              <a:rPr lang="en-US" altLang="ja-JP" sz="1600" dirty="0" smtClean="0">
                <a:solidFill>
                  <a:schemeClr val="tx1"/>
                </a:solidFill>
                <a:latin typeface="+mn-ea"/>
              </a:rPr>
              <a:t>~</a:t>
            </a:r>
            <a:r>
              <a:rPr lang="ja-JP" altLang="en-US" sz="1600" dirty="0" smtClean="0">
                <a:solidFill>
                  <a:schemeClr val="tx1"/>
                </a:solidFill>
                <a:latin typeface="+mn-ea"/>
              </a:rPr>
              <a:t>③に加え、現在実証実験で活用可能な</a:t>
            </a:r>
            <a:r>
              <a:rPr lang="ja-JP" altLang="en-US" sz="1600" u="sng" dirty="0" smtClean="0">
                <a:solidFill>
                  <a:schemeClr val="tx1"/>
                </a:solidFill>
                <a:latin typeface="+mn-ea"/>
              </a:rPr>
              <a:t>基準緩和認定制度を事業化の際にも活用可能</a:t>
            </a:r>
            <a:r>
              <a:rPr lang="ja-JP" altLang="en-US" sz="1600" dirty="0" smtClean="0">
                <a:solidFill>
                  <a:schemeClr val="tx1"/>
                </a:solidFill>
                <a:latin typeface="+mn-ea"/>
              </a:rPr>
              <a:t>とするなど、柔軟な措置を講ずることを検討</a:t>
            </a:r>
            <a:endParaRPr kumimoji="1" lang="ja-JP" altLang="en-US" sz="1600" dirty="0">
              <a:solidFill>
                <a:schemeClr val="tx1"/>
              </a:solidFill>
              <a:latin typeface="+mn-ea"/>
            </a:endParaRPr>
          </a:p>
        </p:txBody>
      </p:sp>
      <p:sp>
        <p:nvSpPr>
          <p:cNvPr id="31" name="角丸四角形 30"/>
          <p:cNvSpPr/>
          <p:nvPr/>
        </p:nvSpPr>
        <p:spPr>
          <a:xfrm>
            <a:off x="132289" y="3001866"/>
            <a:ext cx="4824000" cy="1944000"/>
          </a:xfrm>
          <a:prstGeom prst="roundRect">
            <a:avLst>
              <a:gd name="adj" fmla="val 2841"/>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t"/>
          <a:lstStyle/>
          <a:p>
            <a:r>
              <a:rPr kumimoji="1" lang="ja-JP" altLang="en-US" sz="1400" dirty="0" smtClean="0">
                <a:solidFill>
                  <a:schemeClr val="tx1"/>
                </a:solidFill>
              </a:rPr>
              <a:t>（</a:t>
            </a:r>
            <a:r>
              <a:rPr kumimoji="1" lang="ja-JP" altLang="en-US" sz="1400" u="sng" dirty="0" smtClean="0">
                <a:solidFill>
                  <a:schemeClr val="tx1"/>
                </a:solidFill>
              </a:rPr>
              <a:t>交通ルールの在り方</a:t>
            </a:r>
            <a:r>
              <a:rPr kumimoji="1" lang="ja-JP" altLang="en-US" sz="1400" dirty="0" smtClean="0">
                <a:solidFill>
                  <a:schemeClr val="tx1"/>
                </a:solidFill>
              </a:rPr>
              <a:t>）</a:t>
            </a:r>
            <a:endParaRPr kumimoji="1" lang="en-US" altLang="ja-JP" sz="1400" dirty="0" smtClean="0">
              <a:solidFill>
                <a:schemeClr val="tx1"/>
              </a:solidFill>
            </a:endParaRPr>
          </a:p>
          <a:p>
            <a:pPr marL="171450" indent="-171450">
              <a:buFont typeface="Meiryo UI" panose="020B0604030504040204" pitchFamily="50" charset="-128"/>
              <a:buChar char="○"/>
            </a:pPr>
            <a:r>
              <a:rPr lang="ja-JP" altLang="en-US" sz="1600" dirty="0" smtClean="0">
                <a:solidFill>
                  <a:schemeClr val="tx1"/>
                </a:solidFill>
                <a:latin typeface="+mn-ea"/>
              </a:rPr>
              <a:t>自動運転</a:t>
            </a:r>
            <a:r>
              <a:rPr lang="ja-JP" altLang="en-US" sz="1600" dirty="0">
                <a:solidFill>
                  <a:schemeClr val="tx1"/>
                </a:solidFill>
                <a:latin typeface="+mn-ea"/>
              </a:rPr>
              <a:t>システム</a:t>
            </a:r>
            <a:r>
              <a:rPr lang="ja-JP" altLang="en-US" sz="1600" dirty="0" smtClean="0">
                <a:solidFill>
                  <a:schemeClr val="tx1"/>
                </a:solidFill>
                <a:latin typeface="+mn-ea"/>
              </a:rPr>
              <a:t>が道路交通法令の規範を遵守するものであることを担保するために必要な措置を検討。</a:t>
            </a:r>
            <a:r>
              <a:rPr lang="ja-JP" altLang="en-US" sz="1600" u="sng" dirty="0" smtClean="0">
                <a:solidFill>
                  <a:schemeClr val="tx1"/>
                </a:solidFill>
                <a:latin typeface="+mn-ea"/>
              </a:rPr>
              <a:t>国際的な議論（ジュネーブ条約）にて引き続き関係国と連携してリーダーシップを発揮</a:t>
            </a:r>
            <a:r>
              <a:rPr lang="ja-JP" altLang="en-US" sz="1600" dirty="0" smtClean="0">
                <a:solidFill>
                  <a:schemeClr val="tx1"/>
                </a:solidFill>
                <a:latin typeface="+mn-ea"/>
              </a:rPr>
              <a:t>し、その進展及び技術開発の進展等を踏まえ、</a:t>
            </a:r>
            <a:r>
              <a:rPr lang="ja-JP" altLang="en-US" sz="1600" u="sng" dirty="0" smtClean="0">
                <a:solidFill>
                  <a:schemeClr val="tx1"/>
                </a:solidFill>
                <a:latin typeface="+mn-ea"/>
              </a:rPr>
              <a:t>速やかに国内法制度を整備</a:t>
            </a:r>
            <a:endParaRPr lang="en-US" altLang="ja-JP" sz="1600" u="sng" dirty="0" smtClean="0">
              <a:solidFill>
                <a:schemeClr val="tx1"/>
              </a:solidFill>
              <a:latin typeface="+mn-ea"/>
            </a:endParaRPr>
          </a:p>
          <a:p>
            <a:pPr marL="171450" indent="-171450">
              <a:buFont typeface="Meiryo UI" panose="020B0604030504040204" pitchFamily="50" charset="-128"/>
              <a:buChar char="○"/>
            </a:pPr>
            <a:r>
              <a:rPr kumimoji="1" lang="ja-JP" altLang="en-US" sz="1600" dirty="0">
                <a:solidFill>
                  <a:schemeClr val="tx1"/>
                </a:solidFill>
                <a:latin typeface="+mn-ea"/>
              </a:rPr>
              <a:t>当面</a:t>
            </a:r>
            <a:r>
              <a:rPr kumimoji="1" lang="ja-JP" altLang="en-US" sz="1600" dirty="0" smtClean="0">
                <a:solidFill>
                  <a:schemeClr val="tx1"/>
                </a:solidFill>
                <a:latin typeface="+mn-ea"/>
              </a:rPr>
              <a:t>は遠隔型自動運転システムを使用した</a:t>
            </a:r>
            <a:r>
              <a:rPr kumimoji="1" lang="ja-JP" altLang="en-US" sz="1600" u="sng" dirty="0" smtClean="0">
                <a:solidFill>
                  <a:schemeClr val="tx1"/>
                </a:solidFill>
                <a:latin typeface="+mn-ea"/>
              </a:rPr>
              <a:t>現在の実証実験の枠組みを事業化の際にも利用可能</a:t>
            </a:r>
            <a:r>
              <a:rPr kumimoji="1" lang="ja-JP" altLang="en-US" sz="1600" dirty="0" smtClean="0">
                <a:solidFill>
                  <a:schemeClr val="tx1"/>
                </a:solidFill>
                <a:latin typeface="+mn-ea"/>
              </a:rPr>
              <a:t>とする</a:t>
            </a:r>
            <a:endParaRPr kumimoji="1" lang="ja-JP" altLang="en-US" sz="1600" dirty="0">
              <a:solidFill>
                <a:schemeClr val="tx1"/>
              </a:solidFill>
              <a:latin typeface="+mn-ea"/>
            </a:endParaRPr>
          </a:p>
        </p:txBody>
      </p:sp>
      <p:sp>
        <p:nvSpPr>
          <p:cNvPr id="32" name="角丸四角形 31"/>
          <p:cNvSpPr/>
          <p:nvPr/>
        </p:nvSpPr>
        <p:spPr>
          <a:xfrm>
            <a:off x="132289" y="5040665"/>
            <a:ext cx="4824000" cy="1692000"/>
          </a:xfrm>
          <a:prstGeom prst="roundRect">
            <a:avLst>
              <a:gd name="adj" fmla="val 2827"/>
            </a:avLst>
          </a:prstGeom>
          <a:solidFill>
            <a:schemeClr val="accent1">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t"/>
          <a:lstStyle/>
          <a:p>
            <a:r>
              <a:rPr kumimoji="1" lang="ja-JP" altLang="en-US" sz="1400" dirty="0" smtClean="0">
                <a:solidFill>
                  <a:schemeClr val="tx1"/>
                </a:solidFill>
              </a:rPr>
              <a:t>（</a:t>
            </a:r>
            <a:r>
              <a:rPr kumimoji="1" lang="ja-JP" altLang="en-US" sz="1400" u="sng" dirty="0" smtClean="0">
                <a:solidFill>
                  <a:schemeClr val="tx1"/>
                </a:solidFill>
              </a:rPr>
              <a:t>責任関係</a:t>
            </a:r>
            <a:r>
              <a:rPr kumimoji="1" lang="ja-JP" altLang="en-US" sz="1400" dirty="0" smtClean="0">
                <a:solidFill>
                  <a:schemeClr val="tx1"/>
                </a:solidFill>
              </a:rPr>
              <a:t>）</a:t>
            </a:r>
            <a:endParaRPr kumimoji="1" lang="en-US" altLang="ja-JP" sz="1400" dirty="0" smtClean="0">
              <a:solidFill>
                <a:schemeClr val="tx1"/>
              </a:solidFill>
            </a:endParaRPr>
          </a:p>
          <a:p>
            <a:pPr marL="171450" indent="-171450">
              <a:buFont typeface="Meiryo UI" panose="020B0604030504040204" pitchFamily="50" charset="-128"/>
              <a:buChar char="○"/>
            </a:pPr>
            <a:r>
              <a:rPr lang="ja-JP" altLang="en-US" sz="1600" dirty="0" smtClean="0">
                <a:solidFill>
                  <a:schemeClr val="tx1"/>
                </a:solidFill>
                <a:latin typeface="+mn-ea"/>
              </a:rPr>
              <a:t>自動車損害賠償保障法等に基づき、</a:t>
            </a:r>
            <a:r>
              <a:rPr lang="ja-JP" altLang="en-US" sz="1600" u="sng" dirty="0" smtClean="0">
                <a:solidFill>
                  <a:schemeClr val="tx1"/>
                </a:solidFill>
                <a:latin typeface="+mn-ea"/>
              </a:rPr>
              <a:t>万一の事故の際にも迅速な被害者救済</a:t>
            </a:r>
            <a:r>
              <a:rPr lang="ja-JP" altLang="en-US" sz="1600" dirty="0" smtClean="0">
                <a:solidFill>
                  <a:schemeClr val="tx1"/>
                </a:solidFill>
                <a:latin typeface="+mn-ea"/>
              </a:rPr>
              <a:t>を実現</a:t>
            </a:r>
            <a:endParaRPr lang="en-US" altLang="ja-JP" sz="1600" dirty="0">
              <a:solidFill>
                <a:schemeClr val="tx1"/>
              </a:solidFill>
              <a:latin typeface="+mn-ea"/>
            </a:endParaRPr>
          </a:p>
          <a:p>
            <a:pPr marL="171450" indent="-171450">
              <a:buFont typeface="Meiryo UI" panose="020B0604030504040204" pitchFamily="50" charset="-128"/>
              <a:buChar char="○"/>
            </a:pPr>
            <a:r>
              <a:rPr lang="ja-JP" altLang="en-US" sz="1600" dirty="0" smtClean="0">
                <a:solidFill>
                  <a:schemeClr val="tx1"/>
                </a:solidFill>
                <a:latin typeface="+mn-ea"/>
              </a:rPr>
              <a:t>刑事</a:t>
            </a:r>
            <a:r>
              <a:rPr lang="ja-JP" altLang="en-US" sz="1600" dirty="0">
                <a:solidFill>
                  <a:schemeClr val="tx1"/>
                </a:solidFill>
                <a:latin typeface="+mn-ea"/>
              </a:rPr>
              <a:t>責任</a:t>
            </a:r>
            <a:r>
              <a:rPr lang="ja-JP" altLang="en-US" sz="1600" dirty="0" smtClean="0">
                <a:solidFill>
                  <a:schemeClr val="tx1"/>
                </a:solidFill>
                <a:latin typeface="+mn-ea"/>
              </a:rPr>
              <a:t>の判断のため、交通ルール、交通事業に関する法制度等により、関係主体に期待される役割や義務を明確化し、刑事責任を検討</a:t>
            </a:r>
            <a:endParaRPr lang="en-US" altLang="ja-JP" sz="1600" dirty="0">
              <a:solidFill>
                <a:schemeClr val="tx1"/>
              </a:solidFill>
              <a:latin typeface="+mn-ea"/>
            </a:endParaRPr>
          </a:p>
          <a:p>
            <a:pPr marL="171450" indent="-171450">
              <a:buFont typeface="Meiryo UI" panose="020B0604030504040204" pitchFamily="50" charset="-128"/>
              <a:buChar char="○"/>
            </a:pPr>
            <a:r>
              <a:rPr lang="ja-JP" altLang="en-US" sz="1600" u="sng" dirty="0" smtClean="0">
                <a:solidFill>
                  <a:schemeClr val="tx1"/>
                </a:solidFill>
                <a:latin typeface="+mn-ea"/>
              </a:rPr>
              <a:t>走行記録</a:t>
            </a:r>
            <a:r>
              <a:rPr lang="ja-JP" altLang="en-US" sz="1600" u="sng" dirty="0">
                <a:solidFill>
                  <a:schemeClr val="tx1"/>
                </a:solidFill>
                <a:latin typeface="+mn-ea"/>
              </a:rPr>
              <a:t>装置</a:t>
            </a:r>
            <a:r>
              <a:rPr lang="ja-JP" altLang="en-US" sz="1600" u="sng" dirty="0" smtClean="0">
                <a:solidFill>
                  <a:schemeClr val="tx1"/>
                </a:solidFill>
                <a:latin typeface="+mn-ea"/>
              </a:rPr>
              <a:t>の義務化</a:t>
            </a:r>
            <a:r>
              <a:rPr lang="ja-JP" altLang="en-US" sz="1600" dirty="0" smtClean="0">
                <a:solidFill>
                  <a:schemeClr val="tx1"/>
                </a:solidFill>
                <a:latin typeface="+mn-ea"/>
              </a:rPr>
              <a:t>の検討</a:t>
            </a:r>
            <a:endParaRPr lang="en-US" altLang="ja-JP" sz="1600" dirty="0" smtClean="0">
              <a:solidFill>
                <a:schemeClr val="tx1"/>
              </a:solidFill>
              <a:latin typeface="+mn-ea"/>
            </a:endParaRPr>
          </a:p>
          <a:p>
            <a:pPr marL="228600" indent="-228600">
              <a:buFont typeface="+mj-ea"/>
              <a:buAutoNum type="circleNumDbPlain" startAt="5"/>
            </a:pPr>
            <a:endParaRPr kumimoji="1" lang="ja-JP" altLang="en-US" sz="1600" dirty="0">
              <a:solidFill>
                <a:schemeClr val="tx1"/>
              </a:solidFill>
            </a:endParaRPr>
          </a:p>
        </p:txBody>
      </p:sp>
      <p:sp>
        <p:nvSpPr>
          <p:cNvPr id="5" name="タイトル 4"/>
          <p:cNvSpPr>
            <a:spLocks noGrp="1"/>
          </p:cNvSpPr>
          <p:nvPr>
            <p:ph type="title"/>
          </p:nvPr>
        </p:nvSpPr>
        <p:spPr/>
        <p:txBody>
          <a:bodyPr>
            <a:normAutofit/>
          </a:bodyPr>
          <a:lstStyle/>
          <a:p>
            <a:r>
              <a:rPr lang="ja-JP" altLang="en-US" dirty="0"/>
              <a:t>自動運転に係る制度整備</a:t>
            </a:r>
            <a:r>
              <a:rPr lang="ja-JP" altLang="en-US" dirty="0" smtClean="0"/>
              <a:t>大綱（</a:t>
            </a:r>
            <a:r>
              <a:rPr lang="ja-JP" altLang="en-US" dirty="0"/>
              <a:t>概要</a:t>
            </a:r>
            <a:r>
              <a:rPr lang="ja-JP" altLang="en-US"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7C0A32B2-27B7-40F8-868E-5E7EBFCA6368}" type="slidenum">
              <a:rPr kumimoji="1" lang="ja-JP" altLang="en-US" smtClean="0"/>
              <a:t>10</a:t>
            </a:fld>
            <a:endParaRPr kumimoji="1" lang="ja-JP" altLang="en-US"/>
          </a:p>
        </p:txBody>
      </p:sp>
      <p:sp>
        <p:nvSpPr>
          <p:cNvPr id="16" name="二等辺三角形 15"/>
          <p:cNvSpPr/>
          <p:nvPr/>
        </p:nvSpPr>
        <p:spPr>
          <a:xfrm>
            <a:off x="6440709" y="3250070"/>
            <a:ext cx="745769" cy="46554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6440709" y="2614966"/>
            <a:ext cx="720000" cy="72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526981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F98DD2B7-92DE-480F-A276-83B9C918CD6E}" vid="{5680DC14-78D0-4308-BF16-EDFC6AB9DF81}"/>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CabinetSecretariat_IT</Template>
  <TotalTime>0</TotalTime>
  <Words>2250</Words>
  <Application>Microsoft Office PowerPoint</Application>
  <PresentationFormat>A4 210 x 297 mm</PresentationFormat>
  <Paragraphs>199</Paragraphs>
  <Slides>11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11</vt:i4>
      </vt:variant>
    </vt:vector>
  </HeadingPairs>
  <TitlesOfParts>
    <vt:vector size="18" baseType="lpstr">
      <vt:lpstr>HGP創英角ｺﾞｼｯｸUB</vt:lpstr>
      <vt:lpstr>Meiryo UI</vt:lpstr>
      <vt:lpstr>ＭＳ Ｐゴシック</vt:lpstr>
      <vt:lpstr>Arial</vt:lpstr>
      <vt:lpstr>Calibri</vt:lpstr>
      <vt:lpstr>Wingdings</vt:lpstr>
      <vt:lpstr>Office テーマ</vt:lpstr>
      <vt:lpstr>自動運転に係る制度整備大綱 （概要）</vt:lpstr>
      <vt:lpstr>自動運転に係る制度整備大綱（概要）</vt:lpstr>
      <vt:lpstr>自動運転に係る制度整備大綱（概要）</vt:lpstr>
      <vt:lpstr>自動運転に係る制度整備大綱（概要）</vt:lpstr>
      <vt:lpstr>自動運転に係る制度整備大綱（概要）</vt:lpstr>
      <vt:lpstr>自動運転に係る制度整備大綱（概要）</vt:lpstr>
      <vt:lpstr>自動運転に係る制度整備大綱（概要）</vt:lpstr>
      <vt:lpstr>自動運転に係る制度整備大綱（概要）</vt:lpstr>
      <vt:lpstr>自動運転に係る制度整備大綱（概要）</vt:lpstr>
      <vt:lpstr>自動運転に係る制度整備大綱（概要）</vt:lpstr>
      <vt:lpstr>自動運転に係る制度整備大綱（概要）</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2018-04-19T02:04:45Z</dcterms:created>
  <dcterms:modified xsi:type="dcterms:W3CDTF">2018-05-14T06:41:26Z</dcterms:modified>
  <cp:contentStatus/>
</cp:coreProperties>
</file>