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sldIdLst>
    <p:sldId id="261" r:id="rId2"/>
    <p:sldId id="264" r:id="rId3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395"/>
    <a:srgbClr val="FF9900"/>
    <a:srgbClr val="2F5597"/>
    <a:srgbClr val="F4A300"/>
    <a:srgbClr val="D08B00"/>
    <a:srgbClr val="F8FBFE"/>
    <a:srgbClr val="E0EBF8"/>
    <a:srgbClr val="DCE9F8"/>
    <a:srgbClr val="DEEBF7"/>
    <a:srgbClr val="F6E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660" autoAdjust="0"/>
  </p:normalViewPr>
  <p:slideViewPr>
    <p:cSldViewPr snapToGrid="0">
      <p:cViewPr varScale="1">
        <p:scale>
          <a:sx n="55" d="100"/>
          <a:sy n="55" d="100"/>
        </p:scale>
        <p:origin x="557" y="77"/>
      </p:cViewPr>
      <p:guideLst>
        <p:guide orient="horz" pos="3435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954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3817"/>
            </a:lvl1pPr>
            <a:lvl2pPr marL="727174" indent="0" algn="ctr">
              <a:buNone/>
              <a:defRPr sz="3182"/>
            </a:lvl2pPr>
            <a:lvl3pPr marL="1454349" indent="0" algn="ctr">
              <a:buNone/>
              <a:defRPr sz="2863"/>
            </a:lvl3pPr>
            <a:lvl4pPr marL="2181522" indent="0" algn="ctr">
              <a:buNone/>
              <a:defRPr sz="2545"/>
            </a:lvl4pPr>
            <a:lvl5pPr marL="2908696" indent="0" algn="ctr">
              <a:buNone/>
              <a:defRPr sz="2545"/>
            </a:lvl5pPr>
            <a:lvl6pPr marL="3635871" indent="0" algn="ctr">
              <a:buNone/>
              <a:defRPr sz="2545"/>
            </a:lvl6pPr>
            <a:lvl7pPr marL="4363045" indent="0" algn="ctr">
              <a:buNone/>
              <a:defRPr sz="2545"/>
            </a:lvl7pPr>
            <a:lvl8pPr marL="5090220" indent="0" algn="ctr">
              <a:buNone/>
              <a:defRPr sz="2545"/>
            </a:lvl8pPr>
            <a:lvl9pPr marL="5817393" indent="0" algn="ctr">
              <a:buNone/>
              <a:defRPr sz="254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0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954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3817">
                <a:solidFill>
                  <a:schemeClr val="tx1"/>
                </a:solidFill>
              </a:defRPr>
            </a:lvl1pPr>
            <a:lvl2pPr marL="727174" indent="0">
              <a:buNone/>
              <a:defRPr sz="3182">
                <a:solidFill>
                  <a:schemeClr val="tx1">
                    <a:tint val="75000"/>
                  </a:schemeClr>
                </a:solidFill>
              </a:defRPr>
            </a:lvl2pPr>
            <a:lvl3pPr marL="1454349" indent="0">
              <a:buNone/>
              <a:defRPr sz="2863">
                <a:solidFill>
                  <a:schemeClr val="tx1">
                    <a:tint val="75000"/>
                  </a:schemeClr>
                </a:solidFill>
              </a:defRPr>
            </a:lvl3pPr>
            <a:lvl4pPr marL="2181522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2908696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3635871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3630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09022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5817393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5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4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4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3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5" y="2673906"/>
            <a:ext cx="32894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5" y="3984346"/>
            <a:ext cx="3289432" cy="5860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6" y="2673906"/>
            <a:ext cx="33056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6" y="3984346"/>
            <a:ext cx="3305632" cy="5860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5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5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66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0"/>
            <a:ext cx="3936385" cy="7751546"/>
          </a:xfrm>
        </p:spPr>
        <p:txBody>
          <a:bodyPr/>
          <a:lstStyle>
            <a:lvl1pPr>
              <a:defRPr sz="5089"/>
            </a:lvl1pPr>
            <a:lvl2pPr>
              <a:defRPr sz="4454"/>
            </a:lvl2pPr>
            <a:lvl3pPr>
              <a:defRPr sz="3817"/>
            </a:lvl3pPr>
            <a:lvl4pPr>
              <a:defRPr sz="3182"/>
            </a:lvl4pPr>
            <a:lvl5pPr>
              <a:defRPr sz="3182"/>
            </a:lvl5pPr>
            <a:lvl6pPr>
              <a:defRPr sz="3182"/>
            </a:lvl6pPr>
            <a:lvl7pPr>
              <a:defRPr sz="3182"/>
            </a:lvl7pPr>
            <a:lvl8pPr>
              <a:defRPr sz="3182"/>
            </a:lvl8pPr>
            <a:lvl9pPr>
              <a:defRPr sz="318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9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0"/>
            <a:ext cx="3936385" cy="7751546"/>
          </a:xfrm>
        </p:spPr>
        <p:txBody>
          <a:bodyPr anchor="t"/>
          <a:lstStyle>
            <a:lvl1pPr marL="0" indent="0">
              <a:buNone/>
              <a:defRPr sz="5089"/>
            </a:lvl1pPr>
            <a:lvl2pPr marL="727174" indent="0">
              <a:buNone/>
              <a:defRPr sz="4454"/>
            </a:lvl2pPr>
            <a:lvl3pPr marL="1454349" indent="0">
              <a:buNone/>
              <a:defRPr sz="3817"/>
            </a:lvl3pPr>
            <a:lvl4pPr marL="2181522" indent="0">
              <a:buNone/>
              <a:defRPr sz="3182"/>
            </a:lvl4pPr>
            <a:lvl5pPr marL="2908696" indent="0">
              <a:buNone/>
              <a:defRPr sz="3182"/>
            </a:lvl5pPr>
            <a:lvl6pPr marL="3635871" indent="0">
              <a:buNone/>
              <a:defRPr sz="3182"/>
            </a:lvl6pPr>
            <a:lvl7pPr marL="4363045" indent="0">
              <a:buNone/>
              <a:defRPr sz="3182"/>
            </a:lvl7pPr>
            <a:lvl8pPr marL="5090220" indent="0">
              <a:buNone/>
              <a:defRPr sz="3182"/>
            </a:lvl8pPr>
            <a:lvl9pPr marL="5817393" indent="0">
              <a:buNone/>
              <a:defRPr sz="3182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7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305632" y="1570510"/>
            <a:ext cx="3910177" cy="2762951"/>
          </a:xfr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727174" indent="0">
              <a:buNone/>
              <a:defRPr sz="4454"/>
            </a:lvl2pPr>
            <a:lvl3pPr marL="1454349" indent="0">
              <a:buNone/>
              <a:defRPr sz="3817"/>
            </a:lvl3pPr>
            <a:lvl4pPr marL="2181522" indent="0">
              <a:buNone/>
              <a:defRPr sz="3182"/>
            </a:lvl4pPr>
            <a:lvl5pPr marL="2908696" indent="0">
              <a:buNone/>
              <a:defRPr sz="3182"/>
            </a:lvl5pPr>
            <a:lvl6pPr marL="3635871" indent="0">
              <a:buNone/>
              <a:defRPr sz="3182"/>
            </a:lvl6pPr>
            <a:lvl7pPr marL="4363045" indent="0">
              <a:buNone/>
              <a:defRPr sz="3182"/>
            </a:lvl7pPr>
            <a:lvl8pPr marL="5090220" indent="0">
              <a:buNone/>
              <a:defRPr sz="3182"/>
            </a:lvl8pPr>
            <a:lvl9pPr marL="5817393" indent="0">
              <a:buNone/>
              <a:defRPr sz="3182"/>
            </a:lvl9pPr>
          </a:lstStyle>
          <a:p>
            <a:r>
              <a:rPr lang="ja-JP" altLang="en-US" dirty="0"/>
              <a:t>写真をいれてください。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3305175" y="4651374"/>
            <a:ext cx="3909600" cy="2764800"/>
          </a:xfr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kumimoji="1" lang="ja-JP" altLang="en-US" dirty="0"/>
              <a:t>写真をいれてください。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73261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22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6"/>
            <a:ext cx="1676609" cy="924378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6"/>
            <a:ext cx="4932630" cy="924378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3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4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60" y="10109837"/>
            <a:ext cx="2624256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4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6" r:id="rId10"/>
    <p:sldLayoutId id="2147483673" r:id="rId11"/>
    <p:sldLayoutId id="2147483674" r:id="rId12"/>
  </p:sldLayoutIdLst>
  <p:txStyles>
    <p:titleStyle>
      <a:lvl1pPr algn="l" defTabSz="1454349" rtl="0" eaLnBrk="1" latinLnBrk="0" hangingPunct="1">
        <a:lnSpc>
          <a:spcPct val="90000"/>
        </a:lnSpc>
        <a:spcBef>
          <a:spcPct val="0"/>
        </a:spcBef>
        <a:buNone/>
        <a:defRPr kumimoji="1" sz="69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588" indent="-363588" algn="l" defTabSz="1454349" rtl="0" eaLnBrk="1" latinLnBrk="0" hangingPunct="1">
        <a:lnSpc>
          <a:spcPct val="90000"/>
        </a:lnSpc>
        <a:spcBef>
          <a:spcPts val="1591"/>
        </a:spcBef>
        <a:buFont typeface="Arial" panose="020B0604020202020204" pitchFamily="34" charset="0"/>
        <a:buChar char="•"/>
        <a:defRPr kumimoji="1" sz="4454" kern="1200">
          <a:solidFill>
            <a:schemeClr val="tx1"/>
          </a:solidFill>
          <a:latin typeface="+mn-lt"/>
          <a:ea typeface="+mn-ea"/>
          <a:cs typeface="+mn-cs"/>
        </a:defRPr>
      </a:lvl1pPr>
      <a:lvl2pPr marL="109076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817" kern="1200">
          <a:solidFill>
            <a:schemeClr val="tx1"/>
          </a:solidFill>
          <a:latin typeface="+mn-lt"/>
          <a:ea typeface="+mn-ea"/>
          <a:cs typeface="+mn-cs"/>
        </a:defRPr>
      </a:lvl2pPr>
      <a:lvl3pPr marL="1817935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182" kern="1200">
          <a:solidFill>
            <a:schemeClr val="tx1"/>
          </a:solidFill>
          <a:latin typeface="+mn-lt"/>
          <a:ea typeface="+mn-ea"/>
          <a:cs typeface="+mn-cs"/>
        </a:defRPr>
      </a:lvl3pPr>
      <a:lvl4pPr marL="2545110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3272284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999457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726632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453806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618098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1pPr>
      <a:lvl2pPr marL="727174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2pPr>
      <a:lvl3pPr marL="1454349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3pPr>
      <a:lvl4pPr marL="2181522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2908696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635871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363045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09022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5817393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正方形/長方形 66"/>
          <p:cNvSpPr/>
          <p:nvPr/>
        </p:nvSpPr>
        <p:spPr>
          <a:xfrm rot="10800000">
            <a:off x="0" y="-138545"/>
            <a:ext cx="7776000" cy="102736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">
                <a:srgbClr val="D7E7F8"/>
              </a:gs>
              <a:gs pos="65000">
                <a:schemeClr val="tx2">
                  <a:lumMod val="40000"/>
                  <a:lumOff val="60000"/>
                </a:schemeClr>
              </a:gs>
              <a:gs pos="82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/>
        </p:nvSpPr>
        <p:spPr>
          <a:xfrm>
            <a:off x="1" y="10120795"/>
            <a:ext cx="7785132" cy="7889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361604" y="2759419"/>
            <a:ext cx="282494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66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32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66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32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ja-JP" altLang="en-US" sz="54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3797281" y="2962658"/>
            <a:ext cx="3757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1</a:t>
            </a:r>
            <a:r>
              <a:rPr lang="en-US" altLang="ja-JP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3</a:t>
            </a:r>
            <a:r>
              <a:rPr lang="ja-JP" altLang="en-US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:00</a:t>
            </a:r>
            <a:r>
              <a:rPr lang="en-US" altLang="ja-JP" sz="36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~</a:t>
            </a:r>
            <a:r>
              <a:rPr lang="ja-JP" altLang="en-US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1</a:t>
            </a:r>
            <a:r>
              <a:rPr lang="en-US" altLang="ja-JP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5</a:t>
            </a:r>
            <a:r>
              <a:rPr lang="ja-JP" altLang="en-US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:</a:t>
            </a:r>
            <a:r>
              <a:rPr lang="en-US" altLang="ja-JP" sz="48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40</a:t>
            </a:r>
            <a:r>
              <a:rPr lang="ja-JP" altLang="en-US" sz="48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a typeface="+mj-ea"/>
              </a:rPr>
              <a:t>　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631128" y="2488168"/>
            <a:ext cx="1207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en-US" altLang="ja-JP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endParaRPr lang="ja-JP" altLang="en-US" sz="5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7" name="グループ化 36"/>
          <p:cNvGrpSpPr/>
          <p:nvPr/>
        </p:nvGrpSpPr>
        <p:grpSpPr>
          <a:xfrm>
            <a:off x="2996135" y="3073636"/>
            <a:ext cx="591069" cy="552857"/>
            <a:chOff x="2939484" y="3833088"/>
            <a:chExt cx="591069" cy="552857"/>
          </a:xfrm>
        </p:grpSpPr>
        <p:sp>
          <p:nvSpPr>
            <p:cNvPr id="39" name="角丸四角形 38"/>
            <p:cNvSpPr/>
            <p:nvPr/>
          </p:nvSpPr>
          <p:spPr>
            <a:xfrm>
              <a:off x="2999539" y="3833088"/>
              <a:ext cx="470959" cy="4709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2939484" y="3862725"/>
              <a:ext cx="591069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ja-JP" altLang="en-US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</a:p>
          </p:txBody>
        </p:sp>
      </p:grpSp>
      <p:sp>
        <p:nvSpPr>
          <p:cNvPr id="49" name="正方形/長方形 48"/>
          <p:cNvSpPr/>
          <p:nvPr/>
        </p:nvSpPr>
        <p:spPr>
          <a:xfrm>
            <a:off x="1707107" y="3971277"/>
            <a:ext cx="4603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5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2F5597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自治体ピッチ</a:t>
            </a:r>
            <a:endParaRPr lang="ja-JP" altLang="en-US" sz="36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2F5597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530637" y="3872769"/>
            <a:ext cx="1186769" cy="973884"/>
          </a:xfrm>
          <a:prstGeom prst="rect">
            <a:avLst/>
          </a:prstGeom>
          <a:noFill/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2F5597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411216" y="3840305"/>
            <a:ext cx="14535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2F5597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5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99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2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2F5597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</a:t>
            </a:r>
            <a:endParaRPr lang="ja-JP" altLang="en-US" sz="2000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2F5597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6" name="テキスト ボックス 18"/>
          <p:cNvSpPr txBox="1"/>
          <p:nvPr/>
        </p:nvSpPr>
        <p:spPr>
          <a:xfrm>
            <a:off x="2145887" y="10322848"/>
            <a:ext cx="4584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内閣官房情報通信技術</a:t>
            </a:r>
            <a:r>
              <a:rPr lang="en-US" altLang="ja-JP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(IT)</a:t>
            </a:r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総合戦略室</a:t>
            </a:r>
            <a:endParaRPr lang="en-US" altLang="ja-JP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351620" y="10322848"/>
            <a:ext cx="1403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主催</a:t>
            </a:r>
          </a:p>
        </p:txBody>
      </p:sp>
      <p:sp>
        <p:nvSpPr>
          <p:cNvPr id="61" name="ホームベース 60"/>
          <p:cNvSpPr/>
          <p:nvPr/>
        </p:nvSpPr>
        <p:spPr>
          <a:xfrm>
            <a:off x="358749" y="10262883"/>
            <a:ext cx="1479752" cy="519132"/>
          </a:xfrm>
          <a:prstGeom prst="homePlate">
            <a:avLst>
              <a:gd name="adj" fmla="val 3734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V="1">
            <a:off x="481327" y="5815237"/>
            <a:ext cx="6660000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481327" y="7683714"/>
            <a:ext cx="6660000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29"/>
          <p:cNvSpPr txBox="1"/>
          <p:nvPr/>
        </p:nvSpPr>
        <p:spPr>
          <a:xfrm>
            <a:off x="1749787" y="6158497"/>
            <a:ext cx="574193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13:00</a:t>
            </a:r>
            <a:r>
              <a:rPr lang="ja-JP" altLang="en-US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13:10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13:10</a:t>
            </a:r>
            <a:r>
              <a:rPr lang="ja-JP" altLang="en-US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14:10</a:t>
            </a:r>
            <a:r>
              <a:rPr lang="ja-JP" altLang="en-US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20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14:20</a:t>
            </a:r>
            <a:r>
              <a:rPr lang="ja-JP" altLang="en-US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20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15:40</a:t>
            </a:r>
          </a:p>
        </p:txBody>
      </p:sp>
      <p:sp>
        <p:nvSpPr>
          <p:cNvPr id="65" name="正方形/長方形 64"/>
          <p:cNvSpPr/>
          <p:nvPr/>
        </p:nvSpPr>
        <p:spPr>
          <a:xfrm>
            <a:off x="644339" y="6617623"/>
            <a:ext cx="972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第１部</a:t>
            </a:r>
            <a:endParaRPr kumimoji="1" lang="ja-JP" altLang="en-US" sz="1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644339" y="6199129"/>
            <a:ext cx="972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開会</a:t>
            </a:r>
            <a:endParaRPr kumimoji="1" lang="ja-JP" altLang="en-US" sz="1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29"/>
          <p:cNvSpPr txBox="1"/>
          <p:nvPr/>
        </p:nvSpPr>
        <p:spPr>
          <a:xfrm>
            <a:off x="4438340" y="6377623"/>
            <a:ext cx="2572059" cy="834450"/>
          </a:xfrm>
          <a:prstGeom prst="wedgeRectCallout">
            <a:avLst>
              <a:gd name="adj1" fmla="val -48836"/>
              <a:gd name="adj2" fmla="val -15017"/>
            </a:avLst>
          </a:prstGeom>
          <a:noFill/>
          <a:ln>
            <a:solidFill>
              <a:schemeClr val="bg1"/>
            </a:solidFill>
          </a:ln>
        </p:spPr>
        <p:txBody>
          <a:bodyPr wrap="square" tIns="36000" rIns="36000" bIns="36000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１企業</a:t>
            </a:r>
            <a:r>
              <a:rPr lang="en-US" altLang="ja-JP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分間</a:t>
            </a:r>
            <a:endParaRPr lang="en-US" altLang="ja-JP" sz="14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44000" indent="-144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プレゼンテーション（</a:t>
            </a:r>
            <a:r>
              <a:rPr lang="en-US" altLang="ja-JP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分）</a:t>
            </a:r>
            <a:endParaRPr lang="en-US" altLang="ja-JP" sz="14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質疑応答（</a:t>
            </a:r>
            <a:r>
              <a:rPr lang="en-US" altLang="ja-JP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4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分）</a:t>
            </a:r>
            <a:endParaRPr lang="en-US" altLang="ja-JP" sz="14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644339" y="7046942"/>
            <a:ext cx="972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第２部</a:t>
            </a:r>
            <a:endParaRPr kumimoji="1" lang="ja-JP" altLang="en-US" sz="1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1" name="Picture 8" descr="C:\Users\TSUKAMOTO\Desktop\アスクル\セミナー\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63" y="8406388"/>
            <a:ext cx="2172150" cy="134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正方形/長方形 81"/>
          <p:cNvSpPr/>
          <p:nvPr/>
        </p:nvSpPr>
        <p:spPr>
          <a:xfrm>
            <a:off x="2597209" y="8503917"/>
            <a:ext cx="206615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後日動画視聴参加</a:t>
            </a:r>
            <a:endParaRPr lang="ja-JP" altLang="en-US" sz="16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320040" y="7937268"/>
            <a:ext cx="4343327" cy="400110"/>
          </a:xfrm>
          <a:prstGeom prst="rect">
            <a:avLst/>
          </a:prstGeom>
          <a:solidFill>
            <a:srgbClr val="0B5395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イベントへの参加方法は２種類　</a:t>
            </a:r>
            <a:endParaRPr lang="ja-JP" altLang="en-US" sz="1100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4" name="Picture 9" descr="C:\Users\TSUKAMOTO\Desktop\アスクル\セミナー\青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8406388"/>
            <a:ext cx="2128000" cy="134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正方形/長方形 84"/>
          <p:cNvSpPr/>
          <p:nvPr/>
        </p:nvSpPr>
        <p:spPr>
          <a:xfrm>
            <a:off x="380814" y="8476057"/>
            <a:ext cx="203274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当日オンライン参加</a:t>
            </a:r>
            <a:endParaRPr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40057" y="8805119"/>
            <a:ext cx="1921990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ja-JP" altLang="en-US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動画を「</a:t>
            </a:r>
            <a:r>
              <a:rPr lang="en-US" altLang="ja-JP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YouTube</a:t>
            </a:r>
            <a:r>
              <a:rPr lang="ja-JP" altLang="en-US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」でリアルタイム配信、質問・意見は「</a:t>
            </a:r>
            <a:r>
              <a:rPr lang="en-US" altLang="ja-JP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Sli.do</a:t>
            </a:r>
            <a:r>
              <a:rPr lang="ja-JP" altLang="en-US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」で募集。</a:t>
            </a:r>
            <a:endParaRPr lang="en-US" altLang="ja-JP" sz="1000" b="1" dirty="0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「いいね」が多い質問は会場でピックアップされる可能性</a:t>
            </a:r>
            <a:r>
              <a:rPr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</a:t>
            </a:r>
            <a:r>
              <a:rPr lang="ja-JP" altLang="en-US" sz="1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lang="ja-JP" altLang="en-US" sz="1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2667966" y="8909923"/>
            <a:ext cx="2036253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ja-JP" altLang="en-US" sz="10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当日配信した動画は</a:t>
            </a:r>
            <a:r>
              <a:rPr lang="en-US" altLang="ja-JP" sz="1000" b="1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9/24</a:t>
            </a:r>
            <a:r>
              <a:rPr lang="ja-JP" altLang="en-US" sz="1000" b="1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まで</a:t>
            </a:r>
            <a:r>
              <a:rPr lang="ja-JP" altLang="en-US" sz="10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視聴可能。期間内は</a:t>
            </a:r>
            <a:r>
              <a:rPr lang="en-US" altLang="ja-JP" sz="10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Sli.do</a:t>
            </a:r>
            <a:r>
              <a:rPr lang="ja-JP" altLang="en-US" sz="1000" b="1" dirty="0" err="1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での</a:t>
            </a:r>
            <a:r>
              <a:rPr lang="ja-JP" altLang="en-US" sz="10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質問・意見も受け付けています。（回答有無は各社判断となります）</a:t>
            </a:r>
            <a:endParaRPr lang="ja-JP" altLang="en-US" sz="10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31"/>
          <p:cNvSpPr txBox="1"/>
          <p:nvPr/>
        </p:nvSpPr>
        <p:spPr>
          <a:xfrm>
            <a:off x="491246" y="5092463"/>
            <a:ext cx="6818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自治体</a:t>
            </a:r>
            <a:r>
              <a:rPr lang="ja-JP" altLang="en-US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ピッチは</a:t>
            </a:r>
            <a:r>
              <a:rPr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、共同利用可能なシステムやアプリケーション等を、開発者</a:t>
            </a:r>
            <a:r>
              <a:rPr lang="en-US" altLang="ja-JP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ベンダー等</a:t>
            </a:r>
            <a:r>
              <a:rPr lang="en-US" altLang="ja-JP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が地方</a:t>
            </a:r>
            <a:r>
              <a:rPr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自治体に</a:t>
            </a:r>
            <a:r>
              <a:rPr lang="ja-JP" altLang="en-US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対してプレゼンテーション</a:t>
            </a:r>
            <a:r>
              <a:rPr lang="en-US" altLang="ja-JP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ピッチ</a:t>
            </a:r>
            <a:r>
              <a:rPr lang="en-US" altLang="ja-JP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4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し、相互に意見交換を行うことで業務の改善・システムの改善を目指す場です。</a:t>
            </a:r>
            <a:endParaRPr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1768502" y="4653851"/>
            <a:ext cx="4540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nard MT Condensed" panose="02050806060905020404" pitchFamily="18" charset="0"/>
                <a:ea typeface="メイリオ" panose="020B0604030504040204" pitchFamily="50" charset="-128"/>
              </a:rPr>
              <a:t>- Pitch </a:t>
            </a:r>
            <a:r>
              <a:rPr lang="en-US" altLang="ja-JP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nard MT Condensed" panose="02050806060905020404" pitchFamily="18" charset="0"/>
                <a:ea typeface="メイリオ" panose="020B0604030504040204" pitchFamily="50" charset="-128"/>
              </a:rPr>
              <a:t>to Local </a:t>
            </a:r>
            <a:r>
              <a:rPr lang="en-US" altLang="ja-JP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nard MT Condensed" panose="02050806060905020404" pitchFamily="18" charset="0"/>
                <a:ea typeface="メイリオ" panose="020B0604030504040204" pitchFamily="50" charset="-128"/>
              </a:rPr>
              <a:t>Governments -</a:t>
            </a:r>
            <a:endParaRPr lang="ja-JP" altLang="en-US" sz="16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nard MT Condensed" panose="02050806060905020404" pitchFamily="18" charset="0"/>
              <a:ea typeface="メイリオ" panose="020B0604030504040204" pitchFamily="50" charset="-128"/>
            </a:endParaRPr>
          </a:p>
        </p:txBody>
      </p:sp>
      <p:sp>
        <p:nvSpPr>
          <p:cNvPr id="58" name="四角形吹き出し 57"/>
          <p:cNvSpPr/>
          <p:nvPr/>
        </p:nvSpPr>
        <p:spPr>
          <a:xfrm rot="731254">
            <a:off x="4443045" y="7752529"/>
            <a:ext cx="1498591" cy="523220"/>
          </a:xfrm>
          <a:prstGeom prst="wedgeRectCallout">
            <a:avLst>
              <a:gd name="adj1" fmla="val -38324"/>
              <a:gd name="adj2" fmla="val 64729"/>
            </a:avLst>
          </a:prstGeom>
          <a:solidFill>
            <a:srgbClr val="F4A300"/>
          </a:solidFill>
          <a:ln>
            <a:noFill/>
          </a:ln>
        </p:spPr>
        <p:txBody>
          <a:bodyPr vert="horz" wrap="square">
            <a:spAutoFit/>
          </a:bodyPr>
          <a:lstStyle/>
          <a:p>
            <a:pPr algn="ctr"/>
            <a:r>
              <a:rPr lang="ja-JP" altLang="en-US" sz="1400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参加費無料</a:t>
            </a:r>
            <a:endParaRPr lang="en-US" altLang="ja-JP" sz="1400" dirty="0" smtClean="0">
              <a:ln w="0">
                <a:noFill/>
              </a:ln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400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自治体職員限定</a:t>
            </a:r>
            <a:endParaRPr lang="en-US" altLang="ja-JP" sz="1400" dirty="0" smtClean="0">
              <a:ln w="0">
                <a:noFill/>
              </a:ln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115639" y="447111"/>
            <a:ext cx="7508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次なる感染症対策に</a:t>
            </a:r>
            <a:endParaRPr lang="en-US" altLang="ja-JP" sz="3600" dirty="0" smtClean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備えるために求められる</a:t>
            </a:r>
            <a:endParaRPr lang="en-US" altLang="ja-JP" sz="3600" dirty="0" smtClean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地方自治体のデジタル化とは何か</a:t>
            </a:r>
            <a:endParaRPr lang="en-US" altLang="ja-JP" sz="360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69" name="グループ化 68"/>
          <p:cNvGrpSpPr/>
          <p:nvPr/>
        </p:nvGrpSpPr>
        <p:grpSpPr>
          <a:xfrm>
            <a:off x="5488282" y="8395769"/>
            <a:ext cx="1821428" cy="1415617"/>
            <a:chOff x="5965903" y="3880259"/>
            <a:chExt cx="1721309" cy="1430838"/>
          </a:xfrm>
        </p:grpSpPr>
        <p:pic>
          <p:nvPicPr>
            <p:cNvPr id="70" name="図 6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903" y="3880259"/>
              <a:ext cx="1721309" cy="1430838"/>
            </a:xfrm>
            <a:prstGeom prst="rect">
              <a:avLst/>
            </a:prstGeom>
          </p:spPr>
        </p:pic>
        <p:pic>
          <p:nvPicPr>
            <p:cNvPr id="71" name="図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2794" y="4183974"/>
              <a:ext cx="893614" cy="468709"/>
            </a:xfrm>
            <a:prstGeom prst="rect">
              <a:avLst/>
            </a:prstGeom>
          </p:spPr>
        </p:pic>
      </p:grpSp>
      <p:pic>
        <p:nvPicPr>
          <p:cNvPr id="46" name="図 4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1887" y1="17708" x2="21887" y2="17708"/>
                        <a14:foregroundMark x1="23346" y1="16572" x2="23346" y2="16572"/>
                        <a14:foregroundMark x1="80739" y1="22538" x2="80739" y2="22538"/>
                        <a14:foregroundMark x1="14981" y1="76420" x2="14981" y2="76420"/>
                        <a14:foregroundMark x1="78891" y1="80492" x2="78891" y2="804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5576" y="3740791"/>
            <a:ext cx="1199926" cy="123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角丸四角形 132"/>
          <p:cNvSpPr/>
          <p:nvPr/>
        </p:nvSpPr>
        <p:spPr>
          <a:xfrm>
            <a:off x="0" y="723399"/>
            <a:ext cx="7775575" cy="271254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  <a:gs pos="81000">
                <a:schemeClr val="accent1">
                  <a:lumMod val="5000"/>
                  <a:lumOff val="95000"/>
                </a:schemeClr>
              </a:gs>
              <a:gs pos="0">
                <a:schemeClr val="tx2"/>
              </a:gs>
            </a:gsLst>
            <a:lin ang="5400000" scaled="1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132767" y="3388487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13:1</a:t>
            </a:r>
            <a:r>
              <a:rPr lang="en-US" altLang="ja-JP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en-US" altLang="ja-JP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13:30</a:t>
            </a:r>
          </a:p>
        </p:txBody>
      </p:sp>
      <p:sp>
        <p:nvSpPr>
          <p:cNvPr id="44" name="正方形/長方形 43"/>
          <p:cNvSpPr/>
          <p:nvPr/>
        </p:nvSpPr>
        <p:spPr>
          <a:xfrm>
            <a:off x="117776" y="4318464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13:30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13:50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132767" y="5218758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13:50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14:10</a:t>
            </a:r>
          </a:p>
        </p:txBody>
      </p:sp>
      <p:sp>
        <p:nvSpPr>
          <p:cNvPr id="57" name="正方形/長方形 56"/>
          <p:cNvSpPr/>
          <p:nvPr/>
        </p:nvSpPr>
        <p:spPr>
          <a:xfrm>
            <a:off x="132767" y="6694757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14:20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14:40</a:t>
            </a:r>
          </a:p>
        </p:txBody>
      </p:sp>
      <p:sp>
        <p:nvSpPr>
          <p:cNvPr id="58" name="正方形/長方形 57"/>
          <p:cNvSpPr/>
          <p:nvPr/>
        </p:nvSpPr>
        <p:spPr>
          <a:xfrm>
            <a:off x="139116" y="7568061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14:40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15:00</a:t>
            </a:r>
          </a:p>
        </p:txBody>
      </p:sp>
      <p:sp>
        <p:nvSpPr>
          <p:cNvPr id="59" name="正方形/長方形 58"/>
          <p:cNvSpPr/>
          <p:nvPr/>
        </p:nvSpPr>
        <p:spPr>
          <a:xfrm>
            <a:off x="132767" y="8434459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15:00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15:20</a:t>
            </a:r>
          </a:p>
        </p:txBody>
      </p:sp>
      <p:sp>
        <p:nvSpPr>
          <p:cNvPr id="66" name="正方形/長方形 65"/>
          <p:cNvSpPr/>
          <p:nvPr/>
        </p:nvSpPr>
        <p:spPr>
          <a:xfrm>
            <a:off x="124126" y="9290559"/>
            <a:ext cx="540000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15:20</a:t>
            </a:r>
          </a:p>
          <a:p>
            <a:pPr algn="ctr"/>
            <a:r>
              <a:rPr lang="en-US" altLang="ja-JP" sz="9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|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15:40</a:t>
            </a:r>
          </a:p>
        </p:txBody>
      </p:sp>
      <p:sp>
        <p:nvSpPr>
          <p:cNvPr id="112" name="正方形/長方形 111"/>
          <p:cNvSpPr/>
          <p:nvPr/>
        </p:nvSpPr>
        <p:spPr>
          <a:xfrm>
            <a:off x="778345" y="4261504"/>
            <a:ext cx="559316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ビジネスマネジメント株式会社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テレワークによる窓口業務を支援する「</a:t>
            </a:r>
            <a:r>
              <a:rPr lang="en-US" altLang="ja-JP" sz="1600" b="1" dirty="0" err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Selfa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質問と示唆の提示により住民との応対進行を支援する</a:t>
            </a:r>
            <a:r>
              <a:rPr lang="en-US" altLang="ja-JP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Salesforce</a:t>
            </a:r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追加機能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" name="正方形/長方形 112"/>
          <p:cNvSpPr/>
          <p:nvPr/>
        </p:nvSpPr>
        <p:spPr>
          <a:xfrm>
            <a:off x="808326" y="5229102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 err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livepass</a:t>
            </a:r>
            <a:r>
              <a:rPr lang="ja-JP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</a:t>
            </a:r>
            <a:r>
              <a:rPr lang="ja-JP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endParaRPr lang="en-US" altLang="ja-JP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パーソナライズド動画を活用した次世代窓口の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推進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パーソナライズド</a:t>
            </a:r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動画を活用した窓口対応業務のセルフサポート化・効率化について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4" name="正方形/長方形 113"/>
          <p:cNvSpPr/>
          <p:nvPr/>
        </p:nvSpPr>
        <p:spPr>
          <a:xfrm>
            <a:off x="793336" y="3338655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株式会社内田</a:t>
            </a:r>
            <a:r>
              <a:rPr lang="zh-CN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洋行</a:t>
            </a:r>
            <a:endParaRPr lang="en-US" altLang="zh-CN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申請書作成を支援！「マイナンバーカード対応記帳台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個人番号カードとクラウドサービスを活用し窓口改善と住民サービス向上を実現します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0" name="正方形/長方形 119"/>
          <p:cNvSpPr/>
          <p:nvPr/>
        </p:nvSpPr>
        <p:spPr>
          <a:xfrm>
            <a:off x="799685" y="7540141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沖電気工業株式</a:t>
            </a:r>
            <a:r>
              <a:rPr lang="zh-TW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endParaRPr lang="en-US" altLang="zh-TW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遠隔相談システムによる感染症対策と業務効率化の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両立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どの支所に来庁した地域住民にも本庁職員が非接触でスムーズな対面相談を提供可能に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1" name="正方形/長方形 120"/>
          <p:cNvSpPr/>
          <p:nvPr/>
        </p:nvSpPr>
        <p:spPr>
          <a:xfrm>
            <a:off x="799686" y="8418462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r>
              <a:rPr lang="en-US" altLang="ja-JP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com</a:t>
            </a:r>
            <a:r>
              <a:rPr lang="ja-JP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ホールディングス株式</a:t>
            </a:r>
            <a:r>
              <a:rPr lang="ja-JP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endParaRPr lang="en-US" altLang="ja-JP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新たな生活様式で高齢者が快適な生活をできる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サービス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オンライン診療・バイタル情報・介護情報などを共有し、健康増進を図ることが</a:t>
            </a:r>
            <a:r>
              <a:rPr lang="ja-JP" altLang="en-US" sz="1050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できます。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2" name="正方形/長方形 121"/>
          <p:cNvSpPr/>
          <p:nvPr/>
        </p:nvSpPr>
        <p:spPr>
          <a:xfrm>
            <a:off x="793336" y="6699365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</a:t>
            </a:r>
            <a:r>
              <a:rPr lang="ja-JP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グラファー</a:t>
            </a:r>
            <a:endParaRPr lang="en-US" altLang="ja-JP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スマホで行政手続きが完結 </a:t>
            </a:r>
            <a:r>
              <a:rPr lang="en-US" altLang="ja-JP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en-US" altLang="ja-JP" sz="1600" b="1" dirty="0" err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Graffer</a:t>
            </a:r>
            <a:r>
              <a:rPr lang="en-US" altLang="ja-JP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スマート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申請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本人確認から決済まで、あらゆる行政手続きをわかりやすい</a:t>
            </a:r>
            <a:r>
              <a:rPr lang="en-US" altLang="ja-JP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UX</a:t>
            </a:r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でオンライン化　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778345" y="9280648"/>
            <a:ext cx="55931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富士通株式</a:t>
            </a:r>
            <a:r>
              <a:rPr lang="zh-CN" altLang="en-US" sz="12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endParaRPr lang="en-US" altLang="zh-CN" sz="12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備えよ！感染リスク！日々の健康観察から感染拡大</a:t>
            </a:r>
            <a:r>
              <a:rPr lang="ja-JP" altLang="en-US" sz="1600" b="1" dirty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抑止</a:t>
            </a:r>
            <a:endParaRPr lang="en-US" altLang="ja-JP" sz="1600" b="1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３密現場（自治体・保健所、医療・介護施設）の感染予兆を早期発見、クラスタ化を抑止</a:t>
            </a:r>
            <a:endParaRPr lang="en-US" altLang="ja-JP" sz="1050" dirty="0" smtClean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7" name="正方形/長方形 126"/>
          <p:cNvSpPr/>
          <p:nvPr/>
        </p:nvSpPr>
        <p:spPr>
          <a:xfrm>
            <a:off x="132767" y="2830960"/>
            <a:ext cx="6254586" cy="2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0" bIns="0" rtlCol="0" anchor="ctr"/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第１部　１３：１０～１４：１０　　　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正方形/長方形 127"/>
          <p:cNvSpPr/>
          <p:nvPr/>
        </p:nvSpPr>
        <p:spPr>
          <a:xfrm>
            <a:off x="117186" y="6185517"/>
            <a:ext cx="6254586" cy="2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0" bIns="0" rtlCol="0" anchor="ctr"/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第２部　１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：２０～１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０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7" name="グループ化 46"/>
          <p:cNvGrpSpPr/>
          <p:nvPr/>
        </p:nvGrpSpPr>
        <p:grpSpPr>
          <a:xfrm>
            <a:off x="6997800" y="834098"/>
            <a:ext cx="650273" cy="1120212"/>
            <a:chOff x="4361942" y="6926996"/>
            <a:chExt cx="922752" cy="1753048"/>
          </a:xfrm>
        </p:grpSpPr>
        <p:pic>
          <p:nvPicPr>
            <p:cNvPr id="48" name="図 47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61942" y="6926996"/>
              <a:ext cx="922752" cy="1753048"/>
            </a:xfrm>
            <a:prstGeom prst="rect">
              <a:avLst/>
            </a:prstGeom>
          </p:spPr>
        </p:pic>
        <p:pic>
          <p:nvPicPr>
            <p:cNvPr id="49" name="図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035" y="7134650"/>
              <a:ext cx="769086" cy="1383492"/>
            </a:xfrm>
            <a:prstGeom prst="rect">
              <a:avLst/>
            </a:prstGeom>
          </p:spPr>
        </p:pic>
      </p:grpSp>
      <p:sp>
        <p:nvSpPr>
          <p:cNvPr id="50" name="正方形/長方形 49"/>
          <p:cNvSpPr/>
          <p:nvPr/>
        </p:nvSpPr>
        <p:spPr>
          <a:xfrm>
            <a:off x="1481307" y="968078"/>
            <a:ext cx="5488624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イベントの模様は</a:t>
            </a:r>
            <a:r>
              <a:rPr lang="en-US" altLang="ja-JP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YouTube</a:t>
            </a:r>
            <a:r>
              <a:rPr lang="ja-JP" altLang="en-US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LIVE</a:t>
            </a:r>
            <a:r>
              <a:rPr lang="ja-JP" altLang="en-US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でリアルタイム配信。質問は</a:t>
            </a:r>
            <a:r>
              <a:rPr lang="en-US" altLang="ja-JP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Sli.do</a:t>
            </a:r>
            <a:r>
              <a:rPr lang="ja-JP" altLang="en-US" sz="2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で受付けます！</a:t>
            </a:r>
            <a:endParaRPr lang="en-US" altLang="ja-JP" sz="2000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spcBef>
                <a:spcPts val="600"/>
              </a:spcBef>
              <a:buFont typeface="メイリオ" panose="020B0604030504040204" pitchFamily="50" charset="-128"/>
              <a:buChar char="※"/>
            </a:pPr>
            <a:r>
              <a:rPr lang="ja-JP" altLang="en-US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リアルタイムで参加できなかった場合</a:t>
            </a:r>
            <a:r>
              <a:rPr lang="ja-JP" altLang="en-US" sz="160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も、後日動画視聴期間内</a:t>
            </a:r>
            <a:r>
              <a:rPr lang="ja-JP" altLang="en-US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9/11</a:t>
            </a:r>
            <a:r>
              <a:rPr lang="ja-JP" altLang="en-US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9/24</a:t>
            </a:r>
            <a:r>
              <a:rPr lang="ja-JP" altLang="en-US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）は閲覧</a:t>
            </a:r>
            <a:r>
              <a:rPr lang="ja-JP" altLang="en-US" sz="1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sz="16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質問可能</a:t>
            </a:r>
            <a:endParaRPr lang="en-US" altLang="ja-JP" sz="1600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1" y="10204288"/>
            <a:ext cx="7776000" cy="7054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テキスト ボックス 18"/>
          <p:cNvSpPr txBox="1"/>
          <p:nvPr/>
        </p:nvSpPr>
        <p:spPr>
          <a:xfrm>
            <a:off x="117186" y="10323508"/>
            <a:ext cx="7415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お問い合わせ　：　内閣官房情報通信技術</a:t>
            </a:r>
            <a:r>
              <a: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(IT)</a:t>
            </a:r>
            <a:r>
              <a:rPr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総合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戦略室　自治体ピッチ事務局　</a:t>
            </a:r>
            <a:endParaRPr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メール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git-local_package@cas.go.jp</a:t>
            </a:r>
          </a:p>
        </p:txBody>
      </p:sp>
      <p:sp>
        <p:nvSpPr>
          <p:cNvPr id="63" name="テキスト ボックス 29"/>
          <p:cNvSpPr txBox="1"/>
          <p:nvPr/>
        </p:nvSpPr>
        <p:spPr>
          <a:xfrm>
            <a:off x="5485865" y="10379422"/>
            <a:ext cx="2162208" cy="3958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tIns="36000" rIns="36000" bIns="36000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5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イベント終了後にアンケート実施予定ですので、ご協力をお願いいたします。</a:t>
            </a:r>
            <a:endParaRPr lang="en-US" altLang="ja-JP" sz="1050" b="1" dirty="0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5" name="図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9" y="861404"/>
            <a:ext cx="1378344" cy="1249124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09" y="937501"/>
            <a:ext cx="1103324" cy="686997"/>
          </a:xfrm>
          <a:prstGeom prst="rect">
            <a:avLst/>
          </a:prstGeom>
        </p:spPr>
      </p:pic>
      <p:pic>
        <p:nvPicPr>
          <p:cNvPr id="62" name="図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66" y="997925"/>
            <a:ext cx="733610" cy="550207"/>
          </a:xfrm>
          <a:prstGeom prst="rect">
            <a:avLst/>
          </a:prstGeom>
        </p:spPr>
      </p:pic>
      <p:sp>
        <p:nvSpPr>
          <p:cNvPr id="51" name="四角形吹き出し 50"/>
          <p:cNvSpPr/>
          <p:nvPr/>
        </p:nvSpPr>
        <p:spPr>
          <a:xfrm>
            <a:off x="0" y="12928"/>
            <a:ext cx="7790514" cy="707886"/>
          </a:xfrm>
          <a:prstGeom prst="wedgeRectCallout">
            <a:avLst>
              <a:gd name="adj1" fmla="val -33622"/>
              <a:gd name="adj2" fmla="val 361"/>
            </a:avLst>
          </a:prstGeom>
          <a:solidFill>
            <a:srgbClr val="F4A300"/>
          </a:solidFill>
          <a:ln>
            <a:noFill/>
          </a:ln>
        </p:spPr>
        <p:txBody>
          <a:bodyPr vert="horz" wrap="square" anchor="ctr">
            <a:spAutoFit/>
          </a:bodyPr>
          <a:lstStyle/>
          <a:p>
            <a:pPr algn="ctr"/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動画配信</a:t>
            </a:r>
            <a:r>
              <a:rPr lang="en-US" altLang="ja-JP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等は、各自治体の情報政策担当及び</a:t>
            </a:r>
            <a:endParaRPr lang="en-US" altLang="ja-JP" sz="2000" b="1" dirty="0" smtClean="0">
              <a:ln w="0">
                <a:noFill/>
              </a:ln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行政改革担当にお知らせしています。（</a:t>
            </a:r>
            <a:r>
              <a:rPr lang="en-US" altLang="ja-JP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日、</a:t>
            </a:r>
            <a:r>
              <a:rPr lang="en-US" altLang="ja-JP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</a:t>
            </a:r>
            <a:r>
              <a:rPr lang="ja-JP" altLang="en-US" sz="2000" b="1" dirty="0" smtClean="0">
                <a:ln w="0">
                  <a:noFill/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日付事務連絡）</a:t>
            </a:r>
            <a:endParaRPr lang="en-US" altLang="ja-JP" sz="2000" b="1" dirty="0" smtClean="0">
              <a:ln w="0">
                <a:noFill/>
              </a:ln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8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egoe　メイリオ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2.potx" id="{A2FFFB87-B135-4F6F-93C3-31EBF096B488}" vid="{48EE3F0C-4BC7-4324-B8FB-B9F6BD660F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16学術会セミナー</Template>
  <TotalTime>0</TotalTime>
  <Words>596</Words>
  <Application>Microsoft Office PowerPoint</Application>
  <PresentationFormat>ユーザー設定</PresentationFormat>
  <Paragraphs>82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Ｐゴシック</vt:lpstr>
      <vt:lpstr>メイリオ</vt:lpstr>
      <vt:lpstr>Arial</vt:lpstr>
      <vt:lpstr>Bernard MT Condensed</vt:lpstr>
      <vt:lpstr>Segoe UI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2015-04-28T11:50:18Z</dcterms:created>
  <dcterms:modified xsi:type="dcterms:W3CDTF">2020-08-26T10:42:13Z</dcterms:modified>
</cp:coreProperties>
</file>