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3"/>
  </p:notesMasterIdLst>
  <p:sldIdLst>
    <p:sldId id="495" r:id="rId2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加藤 悠介（IT総合戦略室）" initials="加藤" lastIdx="0" clrIdx="0">
    <p:extLst>
      <p:ext uri="{19B8F6BF-5375-455C-9EA6-DF929625EA0E}">
        <p15:presenceInfo xmlns:p15="http://schemas.microsoft.com/office/powerpoint/2012/main" userId="S-1-5-21-2022458152-3381638288-3706476089-182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7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48" y="114"/>
      </p:cViewPr>
      <p:guideLst>
        <p:guide orient="horz" pos="2228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56" tIns="45679" rIns="91356" bIns="456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56" tIns="45679" rIns="91356" bIns="45679" rtlCol="0"/>
          <a:lstStyle>
            <a:lvl1pPr algn="r">
              <a:defRPr sz="1200"/>
            </a:lvl1pPr>
          </a:lstStyle>
          <a:p>
            <a:fld id="{B30638A6-DB16-46A6-BD33-76EEDAF84116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6" tIns="45679" rIns="91356" bIns="456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8" y="4748217"/>
            <a:ext cx="5389563" cy="3884612"/>
          </a:xfrm>
          <a:prstGeom prst="rect">
            <a:avLst/>
          </a:prstGeom>
        </p:spPr>
        <p:txBody>
          <a:bodyPr vert="horz" lIns="91356" tIns="45679" rIns="91356" bIns="45679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3"/>
            <a:ext cx="2919413" cy="495300"/>
          </a:xfrm>
          <a:prstGeom prst="rect">
            <a:avLst/>
          </a:prstGeom>
        </p:spPr>
        <p:txBody>
          <a:bodyPr vert="horz" lIns="91356" tIns="45679" rIns="91356" bIns="456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356" tIns="45679" rIns="91356" bIns="45679" rtlCol="0" anchor="b"/>
          <a:lstStyle>
            <a:lvl1pPr algn="r">
              <a:defRPr sz="1200"/>
            </a:lvl1pPr>
          </a:lstStyle>
          <a:p>
            <a:fld id="{8B2ADE43-B53F-41EA-87C1-DE94E9CD5F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55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31">
              <a:defRPr/>
            </a:pPr>
            <a:fld id="{E80F2C1C-C16B-45B8-91B1-0886D6307A5D}" type="slidenum">
              <a:rPr lang="ja-JP" altLang="en-US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pPr defTabSz="914331">
                <a:defRPr/>
              </a:pPr>
              <a:t>1</a:t>
            </a:fld>
            <a:endParaRPr lang="ja-JP" altLang="en-US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986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3175" y="6578602"/>
            <a:ext cx="2311400" cy="271463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384550" y="6578602"/>
            <a:ext cx="3136900" cy="271463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1425" y="6578602"/>
            <a:ext cx="2311400" cy="271463"/>
          </a:xfrm>
        </p:spPr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2D445476-B57F-464F-8319-C26E69740EC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458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-9255"/>
            <a:ext cx="8915400" cy="565674"/>
          </a:xfrm>
        </p:spPr>
        <p:txBody>
          <a:bodyPr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638692"/>
            <a:ext cx="8915400" cy="4525963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10AC68E9-93AC-4EE7-A0E0-E98C161A901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474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正方形/長方形 5"/>
          <p:cNvGrpSpPr>
            <a:grpSpLocks/>
          </p:cNvGrpSpPr>
          <p:nvPr userDrawn="1"/>
        </p:nvGrpSpPr>
        <p:grpSpPr bwMode="auto">
          <a:xfrm>
            <a:off x="0" y="5094288"/>
            <a:ext cx="9906000" cy="177800"/>
            <a:chOff x="-4" y="276"/>
            <a:chExt cx="5764" cy="112"/>
          </a:xfrm>
        </p:grpSpPr>
        <p:pic>
          <p:nvPicPr>
            <p:cNvPr id="5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939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4"/>
            <a:ext cx="8420100" cy="687273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307595" y="5271985"/>
            <a:ext cx="7895011" cy="707870"/>
          </a:xfrm>
        </p:spPr>
        <p:txBody>
          <a:bodyPr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1884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3772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5656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7542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0942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1312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319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5083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DBE5BC0F-9075-43EC-BDF5-BA527F928988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632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6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939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8621"/>
            <a:ext cx="8915400" cy="521605"/>
          </a:xfrm>
        </p:spPr>
        <p:txBody>
          <a:bodyPr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7487" y="613229"/>
            <a:ext cx="4642975" cy="4525963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1" y="613229"/>
            <a:ext cx="4642975" cy="4525963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1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CAF41D7E-C796-4F52-A3A2-46F66FD8B4E9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974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4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939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8622"/>
            <a:ext cx="8915400" cy="521605"/>
          </a:xfrm>
        </p:spPr>
        <p:txBody>
          <a:bodyPr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067EFC52-C34A-4A1B-879C-F7681BFACCAD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081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9BE91C65-3B68-4B3B-A815-6062B9331FB3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55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正方形/長方形 5"/>
          <p:cNvGrpSpPr>
            <a:grpSpLocks/>
          </p:cNvGrpSpPr>
          <p:nvPr userDrawn="1"/>
        </p:nvGrpSpPr>
        <p:grpSpPr bwMode="auto">
          <a:xfrm>
            <a:off x="0" y="485775"/>
            <a:ext cx="9906000" cy="177800"/>
            <a:chOff x="-4" y="276"/>
            <a:chExt cx="5764" cy="112"/>
          </a:xfrm>
        </p:grpSpPr>
        <p:pic>
          <p:nvPicPr>
            <p:cNvPr id="3" name="正方形/長方形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276"/>
              <a:ext cx="5764" cy="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" name="Text Box 22"/>
            <p:cNvSpPr txBox="1">
              <a:spLocks noChangeArrowheads="1"/>
            </p:cNvSpPr>
            <p:nvPr/>
          </p:nvSpPr>
          <p:spPr bwMode="auto">
            <a:xfrm>
              <a:off x="40" y="304"/>
              <a:ext cx="5681" cy="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algn="l"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ja-JP" altLang="en-US" sz="1939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5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215" b="1"/>
            </a:lvl1pPr>
          </a:lstStyle>
          <a:p>
            <a:pPr>
              <a:defRPr/>
            </a:pPr>
            <a:fld id="{1687948E-1AE4-4E84-BE0C-E2D0D99BBCA7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100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175" y="6616702"/>
            <a:ext cx="2311400" cy="233363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8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616702"/>
            <a:ext cx="3136900" cy="233363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8" b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591425" y="6616702"/>
            <a:ext cx="2311400" cy="233363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215" b="1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3107573-41B3-4804-A7D3-1E2DB877717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040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6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21884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843772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265656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687542" algn="ctr" rtl="0" eaLnBrk="1" fontAlgn="base" hangingPunct="1">
        <a:spcBef>
          <a:spcPct val="0"/>
        </a:spcBef>
        <a:spcAft>
          <a:spcPct val="0"/>
        </a:spcAft>
        <a:defRPr kumimoji="1" sz="4062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15066" indent="-315066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kumimoji="1" sz="2954" kern="1200">
          <a:solidFill>
            <a:schemeClr val="tx1"/>
          </a:solidFill>
          <a:latin typeface="+mn-lt"/>
          <a:ea typeface="+mn-ea"/>
          <a:cs typeface="+mn-cs"/>
        </a:defRPr>
      </a:lvl1pPr>
      <a:lvl2pPr marL="684352" indent="-262311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2pPr>
      <a:lvl3pPr marL="1053638" indent="-2095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475680" indent="-2095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1897721" indent="-2095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320370" indent="-210943" algn="l" defTabSz="843772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2255" indent="-210943" algn="l" defTabSz="843772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4140" indent="-210943" algn="l" defTabSz="843772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6026" indent="-210943" algn="l" defTabSz="843772" rtl="0" eaLnBrk="1" latinLnBrk="0" hangingPunct="1">
        <a:spcBef>
          <a:spcPct val="20000"/>
        </a:spcBef>
        <a:buFont typeface="Arial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1884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3772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5656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7542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09428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1312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3198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5083" algn="l" defTabSz="84377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 bwMode="auto">
          <a:xfrm>
            <a:off x="79949" y="2315259"/>
            <a:ext cx="4824000" cy="2866384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正方形/長方形 41"/>
          <p:cNvSpPr/>
          <p:nvPr/>
        </p:nvSpPr>
        <p:spPr bwMode="auto">
          <a:xfrm>
            <a:off x="77169" y="1042352"/>
            <a:ext cx="4814000" cy="1073494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7" name="正方形/長方形 46"/>
          <p:cNvSpPr/>
          <p:nvPr/>
        </p:nvSpPr>
        <p:spPr bwMode="auto">
          <a:xfrm>
            <a:off x="5031949" y="4676717"/>
            <a:ext cx="4786922" cy="591791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7" name="タイトル 32"/>
          <p:cNvSpPr txBox="1">
            <a:spLocks/>
          </p:cNvSpPr>
          <p:nvPr/>
        </p:nvSpPr>
        <p:spPr bwMode="auto">
          <a:xfrm>
            <a:off x="3176" y="-7137"/>
            <a:ext cx="9926353" cy="36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885" tIns="38943" rIns="77885" bIns="38943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29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21884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843772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265656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687542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【2020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年改定版</a:t>
            </a: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・ガバメント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実行</a:t>
            </a:r>
            <a:r>
              <a:rPr lang="ja-JP" altLang="en-US" sz="2000" b="1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計画</a:t>
            </a:r>
            <a:r>
              <a:rPr kumimoji="1" lang="ja-JP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概要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 bwMode="auto">
          <a:xfrm>
            <a:off x="56287" y="431711"/>
            <a:ext cx="9734694" cy="439690"/>
          </a:xfrm>
          <a:prstGeom prst="rect">
            <a:avLst/>
          </a:prstGeom>
          <a:ln w="19050"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03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063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093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125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171450" lvl="0" indent="-171450" algn="l">
              <a:buFont typeface="Wingdings" panose="05000000000000000000" pitchFamily="2" charset="2"/>
              <a:buChar char="Ø"/>
              <a:defRPr/>
            </a:pP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</a:t>
            </a:r>
            <a:r>
              <a:rPr lang="ja-JP" altLang="en-US" sz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の活用に</a:t>
            </a: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より、一人一人のニーズに合ったサービス</a:t>
            </a:r>
            <a:r>
              <a:rPr lang="ja-JP" altLang="en-US" sz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</a:t>
            </a: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選ぶことができ、多様な幸せが実現できる社会　～誰</a:t>
            </a:r>
            <a:r>
              <a:rPr lang="ja-JP" altLang="en-US" sz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一人</a:t>
            </a: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取り残さない、人</a:t>
            </a:r>
            <a:r>
              <a:rPr lang="ja-JP" altLang="en-US" sz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に優しい</a:t>
            </a: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デジタル化～</a:t>
            </a:r>
            <a:endParaRPr lang="en-US" altLang="ja-JP" sz="12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 algn="l">
              <a:buFont typeface="Wingdings" panose="05000000000000000000" pitchFamily="2" charset="2"/>
              <a:buChar char="Ø"/>
              <a:defRPr/>
            </a:pPr>
            <a:r>
              <a:rPr lang="ja-JP" altLang="en-US" sz="12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デジタル庁設置を見据えた「デジタル社会の実現に向けた改革の基本方針」を踏まえ、国・地方デジタル化指針を盛り込む等デジタル・ガバメントの取組を加速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2" y="926100"/>
            <a:ext cx="3456945" cy="20774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サービスデザイン・業務改革（</a:t>
            </a:r>
            <a:r>
              <a:rPr kumimoji="1" lang="en-US" altLang="ja-JP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BPR</a:t>
            </a:r>
            <a:r>
              <a:rPr kumimoji="1" lang="ja-JP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）の</a:t>
            </a:r>
            <a:r>
              <a:rPr kumimoji="1" lang="ja-JP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徹底</a:t>
            </a:r>
            <a:endParaRPr kumimoji="1" lang="ja-JP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5001612" y="3257382"/>
            <a:ext cx="4822823" cy="1234513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502" y="3129064"/>
            <a:ext cx="400069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行政手続のデジタル化、</a:t>
            </a: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ワンストップサービス推進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等</a:t>
            </a:r>
          </a:p>
        </p:txBody>
      </p:sp>
      <p:sp>
        <p:nvSpPr>
          <p:cNvPr id="22" name="テキスト ボックス 21"/>
          <p:cNvSpPr txBox="1"/>
          <p:nvPr/>
        </p:nvSpPr>
        <p:spPr bwMode="auto">
          <a:xfrm>
            <a:off x="5029385" y="3363368"/>
            <a:ext cx="4809153" cy="1077539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書面・押印・対面の見直し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に伴い、行政手続の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オンライン化を</a:t>
            </a:r>
            <a:r>
              <a:rPr lang="ja-JP" altLang="en-US" sz="110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登記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事項証明書（情報連携開始済）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、戸籍（令和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年度以降）等について、行政機関間の情報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連携により、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順次、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各手続における添付書類の省略を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実現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子育て、介護、引越し、死亡・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相続、企業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が行う従業員の社会保険・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税及び法人設立に関する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手続について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ワンストップサービスを推進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法人デジタルプラットフォーム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の機能拡充による法人等の手続の利便性向上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91400" y="5452335"/>
            <a:ext cx="4793159" cy="1219861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1" y="5313297"/>
            <a:ext cx="4682102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デジタル・ガバメント実現のための基盤の</a:t>
            </a: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整備</a:t>
            </a:r>
            <a:r>
              <a:rPr kumimoji="1" lang="ja-JP" altLang="en-US" sz="10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（上記指針以外）</a:t>
            </a:r>
            <a:endParaRPr kumimoji="1" lang="ja-JP" altLang="en-US" sz="1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 bwMode="auto">
          <a:xfrm>
            <a:off x="103305" y="5537881"/>
            <a:ext cx="4785220" cy="1123706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政府全体で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共通利用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するシステム、基盤、機能等（</a:t>
            </a:r>
            <a:r>
              <a:rPr kumimoji="1" lang="ja-JP" alt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デジタルインフラ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）の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整備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クラウドサービスの利用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の検討の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徹底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セキュリティ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評価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制度（</a:t>
            </a:r>
            <a:r>
              <a:rPr kumimoji="1" lang="en-US" altLang="ja-JP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ISMAP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）の推進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セキュリティ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対策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の徹底・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個人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情報の保護、業務継続性の確保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新たなデータ戦略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に基づき、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ベースレジストリ（法人、土地等に関する基本データ）の整備</a:t>
            </a:r>
            <a:r>
              <a:rPr lang="ja-JP" altLang="en-US" sz="1100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プラットフォームとしての行政の構築、行政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保有データのオープン化の強化等を推進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 bwMode="auto">
          <a:xfrm>
            <a:off x="5001612" y="1226774"/>
            <a:ext cx="4804934" cy="1754648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デジタル庁の設置も見据え、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全ての政府情報システムについて、予算要求前から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執行までの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各段階における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一元的なプロジェクト管理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強化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政府情報システムの効率化、高度化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等のため、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システム関係予算の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一括計上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の対象範囲を拡大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（全システム関係予算のデジタル庁一括計上を検討）</a:t>
            </a:r>
            <a:endParaRPr lang="en-US" altLang="ja-JP" sz="1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機動的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効率的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効果的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なシステム整備のため、契約締結前に複数事業者と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提　案内容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について技術的対話を可能とする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新たな調達・契約方法の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試行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政府情報システムの運用等経費、整備経費のうち</a:t>
            </a:r>
            <a:r>
              <a:rPr lang="ja-JP" altLang="en-US" sz="110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システム改修に係る経費</a:t>
            </a:r>
            <a:r>
              <a:rPr lang="ja-JP" altLang="en-US" sz="110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を令和</a:t>
            </a:r>
            <a:r>
              <a:rPr lang="ja-JP" altLang="en-US" sz="110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７年度までに３割削減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を目指す（令和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年度比）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外部</a:t>
            </a:r>
            <a:r>
              <a:rPr lang="ja-JP" altLang="en-US" sz="110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の高度専門人材活用の</a:t>
            </a:r>
            <a:r>
              <a:rPr lang="ja-JP" altLang="en-US" sz="110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仕組み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</a:t>
            </a:r>
            <a:r>
              <a:rPr lang="ja-JP" altLang="en-US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公務員試験による</a:t>
            </a:r>
            <a:r>
              <a:rPr lang="en-US" altLang="ja-JP" sz="110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IT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人材採用の仕組み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を早期に導入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5011855" y="1078500"/>
            <a:ext cx="4800359" cy="1997880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950" y="950450"/>
            <a:ext cx="3405793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一元的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なプロジェクト管理の強化等</a:t>
            </a:r>
          </a:p>
        </p:txBody>
      </p:sp>
      <p:sp>
        <p:nvSpPr>
          <p:cNvPr id="34" name="正方形/長方形 33"/>
          <p:cNvSpPr/>
          <p:nvPr/>
        </p:nvSpPr>
        <p:spPr bwMode="auto">
          <a:xfrm>
            <a:off x="5019614" y="5417597"/>
            <a:ext cx="4792408" cy="1305896"/>
          </a:xfrm>
          <a:prstGeom prst="rect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50" charset="-128"/>
                <a:cs typeface="+mn-cs"/>
              </a:rPr>
              <a:t> 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373" y="5320236"/>
            <a:ext cx="3835363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地方公共団体におけるデジタル・ガバメントの推進</a:t>
            </a: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868" y="4564843"/>
            <a:ext cx="3025684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デジタルデバイド対策・広報等の</a:t>
            </a: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実施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8" name="テキスト ボックス 47"/>
          <p:cNvSpPr txBox="1"/>
          <p:nvPr/>
        </p:nvSpPr>
        <p:spPr bwMode="auto">
          <a:xfrm>
            <a:off x="5069119" y="4833429"/>
            <a:ext cx="4749752" cy="400431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身近なところで相談を受ける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デジタル活用支援員の仕組みを本格的に実施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US" altLang="ja-JP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SNS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・動画等による</a:t>
            </a:r>
            <a:r>
              <a:rPr lang="ja-JP" altLang="en-US" sz="110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分かりやすい広報・国民参加型イベントの実施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1" name="直線コネクタ 50"/>
          <p:cNvCxnSpPr/>
          <p:nvPr/>
        </p:nvCxnSpPr>
        <p:spPr>
          <a:xfrm flipV="1">
            <a:off x="-323396" y="343836"/>
            <a:ext cx="10633165" cy="5416"/>
          </a:xfrm>
          <a:prstGeom prst="line">
            <a:avLst/>
          </a:prstGeom>
          <a:ln w="47625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 bwMode="auto">
          <a:xfrm>
            <a:off x="125904" y="6662496"/>
            <a:ext cx="4423393" cy="200376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本計画は、デジタル手続法に基づく情報システム整備計画として</a:t>
            </a:r>
            <a:r>
              <a:rPr kumimoji="1" lang="ja-JP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位置</a:t>
            </a: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付け</a:t>
            </a:r>
            <a:r>
              <a:rPr kumimoji="1" lang="ja-JP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る</a:t>
            </a: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こととする。</a:t>
            </a:r>
            <a:endParaRPr kumimoji="1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 bwMode="auto">
          <a:xfrm>
            <a:off x="5069119" y="5622959"/>
            <a:ext cx="4749751" cy="1262205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自治体の業務システム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の標準化・共通化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加速（国が財源面を含め支援）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マイナポータルの活用等により</a:t>
            </a: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地方公共団体の行政手続（条例・規則に基づく行政手続を含む）のオンライン化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を推進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</a:t>
            </a: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自治体</a:t>
            </a:r>
            <a:r>
              <a:rPr lang="en-US" altLang="ja-JP" sz="1100" b="1" dirty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DX</a:t>
            </a: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計画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」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に基づき自治体の取組を支援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クラウドサービスの利用、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AI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RPA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等による業務効率化を推進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「地域情報化アドバイザー」の活用等に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よるデジタル人材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の確保・育成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77D9AE9-7E99-C441-8049-B9C8B71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1" y="2214942"/>
            <a:ext cx="2484937" cy="20774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4923" tIns="0" rIns="24923" bIns="0" anchor="ctr" anchorCtr="1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国・地方デジタル</a:t>
            </a:r>
            <a:r>
              <a:rPr lang="ja-JP" altLang="en-US" sz="135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化</a:t>
            </a:r>
            <a:r>
              <a:rPr kumimoji="1" lang="ja-JP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指針</a:t>
            </a:r>
            <a:endParaRPr kumimoji="1" lang="ja-JP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 bwMode="auto">
          <a:xfrm>
            <a:off x="99339" y="1210503"/>
            <a:ext cx="4785220" cy="908262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利用者のニーズから出発する、エンドツーエンドで考える等の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サービス設計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12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箇条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に基づく、「すぐ使えて」、「簡単」で、「便利」な行政サービス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利用者にとって、行政のあらゆるサービスが最初から最後までデジタルで完結される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行政サービスの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100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％デジタル化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の実現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改革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kumimoji="1" lang="en-US" altLang="zh-TW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BPR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</a:t>
            </a: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徹底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し、利用者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違いや現場業務の詳細まで把握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分析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 bwMode="auto">
          <a:xfrm>
            <a:off x="81893" y="2534623"/>
            <a:ext cx="4913779" cy="2508700"/>
          </a:xfrm>
          <a:prstGeom prst="rect">
            <a:avLst/>
          </a:prstGeom>
          <a:noFill/>
          <a:ln w="22225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68555" tIns="34278" rIns="68555" bIns="27000" rtlCol="0">
            <a:spAutoFit/>
          </a:bodyPr>
          <a:lstStyle/>
          <a:p>
            <a:pPr lvl="0" defTabSz="8440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100" u="heavy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「マイナンバー制度及び国と地方のデジタル基盤抜本改善ワーキンググループ報告（工程表含む）」に基づき推進</a:t>
            </a:r>
            <a:endParaRPr lang="en-US" altLang="ja-JP" sz="1100" u="heavy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国・地方の情報システムの共通基盤となる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仮称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en-US" altLang="ja-JP" sz="1050" b="1" dirty="0" err="1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Gov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-Cloud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105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の仕組みの整備</a:t>
            </a:r>
            <a:endParaRPr lang="en-US" altLang="ja-JP" sz="1050" b="1" dirty="0">
              <a:solidFill>
                <a:srgbClr val="F79646">
                  <a:lumMod val="7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ワンス・オンリー実現のための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社会保障・税・災害の３分野以外における情報連携やプッシュ通知の検討、情報連携に係るアーキテクチャの抜本的見直し</a:t>
            </a:r>
            <a:endParaRPr lang="en-US" altLang="ja-JP" sz="1050" b="1" dirty="0">
              <a:solidFill>
                <a:srgbClr val="F79646">
                  <a:lumMod val="7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国・地方の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ネットワーク構造の抜本的見直し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（高速・安価・大容量に）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自治体の業務システムの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標準化・共通化・「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仮称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en-US" altLang="ja-JP" sz="1050" b="1" dirty="0" err="1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Gov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-Cloud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」活用</a:t>
            </a:r>
            <a:endParaRPr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強力な司令塔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となる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デジタル庁設置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J-LIS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国・</a:t>
            </a:r>
            <a:r>
              <a:rPr lang="ja-JP" altLang="en-US" sz="105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地方</a:t>
            </a:r>
            <a:r>
              <a:rPr lang="ja-JP" altLang="en-US" sz="105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が共同で管理する法人</a:t>
            </a:r>
            <a:r>
              <a:rPr lang="ja-JP" altLang="en-US" sz="105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転換</a:t>
            </a: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公金受取口座を登録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する仕組み、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預貯金付番を円滑に進める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仕組みの創設</a:t>
            </a:r>
            <a:endParaRPr lang="en-US" altLang="ja-JP" sz="1050" u="heavy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マイナンバーカード機能を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に搭載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、電子証明書の暗証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番号の再設定等を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郵便局において</a:t>
            </a:r>
            <a:r>
              <a:rPr lang="ja-JP" altLang="en-US" sz="105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可能に</a:t>
            </a:r>
            <a:r>
              <a:rPr lang="ja-JP" altLang="en-US" sz="105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未取得者</a:t>
            </a:r>
            <a:r>
              <a:rPr lang="ja-JP" altLang="en-US" sz="105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</a:t>
            </a:r>
            <a:r>
              <a:rPr lang="ja-JP" altLang="en-US" sz="105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lang="ja-JP" altLang="en-US" sz="1050">
                <a:latin typeface="Meiryo UI" panose="020B0604030504040204" pitchFamily="50" charset="-128"/>
                <a:ea typeface="Meiryo UI" panose="020B0604030504040204" pitchFamily="50" charset="-128"/>
              </a:rPr>
              <a:t>二次元</a:t>
            </a:r>
            <a:r>
              <a:rPr lang="ja-JP" altLang="en-US" sz="1050" smtClean="0">
                <a:latin typeface="Meiryo UI" panose="020B0604030504040204" pitchFamily="50" charset="-128"/>
                <a:ea typeface="Meiryo UI" panose="020B0604030504040204" pitchFamily="50" charset="-128"/>
              </a:rPr>
              <a:t>コード付き</a:t>
            </a:r>
            <a:r>
              <a:rPr lang="ja-JP" altLang="en-US" sz="110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カード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交付申請書の送付、各種カードとの一体化（運転免許証、在留カード、各種の国家資格等）</a:t>
            </a:r>
            <a:endParaRPr lang="en-US" altLang="ja-JP" sz="1050" b="1" dirty="0">
              <a:solidFill>
                <a:srgbClr val="F79646">
                  <a:lumMod val="7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マイナポータルの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UX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en-US" altLang="ja-JP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UI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改善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（全自治体接続等）、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情報ハブ機能の強化</a:t>
            </a: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個人情報保護法制の見直し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（法律等の一元化、民間事業者等の負担軽減）</a:t>
            </a:r>
            <a:endParaRPr lang="en-US" altLang="ja-JP" sz="105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lvl="0" indent="-171450" defTabSz="84408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05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戸籍における</a:t>
            </a:r>
            <a:r>
              <a:rPr lang="ja-JP" altLang="en-US" sz="1050" b="1" dirty="0" smtClean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読み仮名</a:t>
            </a:r>
            <a:r>
              <a:rPr lang="ja-JP" altLang="en-US" sz="1050" b="1" dirty="0">
                <a:solidFill>
                  <a:srgbClr val="F79646">
                    <a:lumMod val="7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の法制化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（カードへのローマ字表記</a:t>
            </a:r>
            <a:r>
              <a:rPr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､</a:t>
            </a:r>
            <a:r>
              <a:rPr lang="ja-JP" altLang="en-US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システム処理の迅速化）</a:t>
            </a:r>
            <a:endParaRPr lang="en-US" altLang="ja-JP" sz="105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039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CIO室テンプレー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t"/>
      <a:lstStyle>
        <a:defPPr>
          <a:defRPr kumimoji="1" dirty="0" smtClean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06" tIns="45704" rIns="91406" bIns="45704" numCol="1" anchor="t" anchorCtr="0" compatLnSpc="1">
        <a:prstTxWarp prst="textNoShape">
          <a:avLst/>
        </a:prstTxWarp>
      </a:bodyPr>
      <a:lstStyle>
        <a:defPPr marL="285750" indent="-285750" algn="l">
          <a:spcBef>
            <a:spcPts val="300"/>
          </a:spcBef>
          <a:buFont typeface="Wingdings" panose="05000000000000000000" pitchFamily="2" charset="2"/>
          <a:buChar char="Ø"/>
          <a:defRPr sz="1800" b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30899</TotalTime>
  <Words>966</Words>
  <PresentationFormat>A4 210 x 297 mm</PresentationFormat>
  <Paragraphs>55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Arial</vt:lpstr>
      <vt:lpstr>Calibri</vt:lpstr>
      <vt:lpstr>Wingdings</vt:lpstr>
      <vt:lpstr>7_CIO室テンプレート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2020-12-10T08:31:23Z</cp:lastPrinted>
  <dcterms:created xsi:type="dcterms:W3CDTF">2018-05-21T04:18:30Z</dcterms:created>
  <dcterms:modified xsi:type="dcterms:W3CDTF">2020-12-21T10:39:31Z</dcterms:modified>
</cp:coreProperties>
</file>