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61" r:id="rId2"/>
    <p:sldId id="259" r:id="rId3"/>
  </p:sldIdLst>
  <p:sldSz cx="9906000" cy="6858000" type="A4"/>
  <p:notesSz cx="6807200" cy="9939338"/>
  <p:defaultText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岩田 萌" initials="" lastIdx="5"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E6E6E6"/>
    <a:srgbClr val="308007"/>
    <a:srgbClr val="00D861"/>
    <a:srgbClr val="F0720A"/>
    <a:srgbClr val="FF6600"/>
    <a:srgbClr val="333399"/>
    <a:srgbClr val="4ED762"/>
    <a:srgbClr val="6633FF"/>
    <a:srgbClr val="66339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4995" autoAdjust="0"/>
    <p:restoredTop sz="94660"/>
  </p:normalViewPr>
  <p:slideViewPr>
    <p:cSldViewPr snapToGrid="0" snapToObjects="1">
      <p:cViewPr varScale="1">
        <p:scale>
          <a:sx n="115" d="100"/>
          <a:sy n="115" d="100"/>
        </p:scale>
        <p:origin x="1926" y="114"/>
      </p:cViewPr>
      <p:guideLst>
        <p:guide orient="horz" pos="2160"/>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950" y="2130426"/>
            <a:ext cx="84201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AC1CA040-FF31-2246-8E1D-7AE78751E0CD}" type="datetimeFigureOut">
              <a:rPr kumimoji="1" lang="ja-JP" altLang="en-US" smtClean="0"/>
              <a:t>2020/10/23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D33FF8B-D2A1-4D4F-9C09-FEF387B2820C}" type="slidenum">
              <a:rPr kumimoji="1" lang="ja-JP" altLang="en-US" smtClean="0"/>
              <a:t>‹#›</a:t>
            </a:fld>
            <a:endParaRPr kumimoji="1" lang="ja-JP" altLang="en-US"/>
          </a:p>
        </p:txBody>
      </p:sp>
    </p:spTree>
    <p:extLst>
      <p:ext uri="{BB962C8B-B14F-4D97-AF65-F5344CB8AC3E}">
        <p14:creationId xmlns:p14="http://schemas.microsoft.com/office/powerpoint/2010/main" val="12456878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AC1CA040-FF31-2246-8E1D-7AE78751E0CD}" type="datetimeFigureOut">
              <a:rPr kumimoji="1" lang="ja-JP" altLang="en-US" smtClean="0"/>
              <a:t>2020/10/23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D33FF8B-D2A1-4D4F-9C09-FEF387B2820C}" type="slidenum">
              <a:rPr kumimoji="1" lang="ja-JP" altLang="en-US" smtClean="0"/>
              <a:t>‹#›</a:t>
            </a:fld>
            <a:endParaRPr kumimoji="1" lang="ja-JP" altLang="en-US"/>
          </a:p>
        </p:txBody>
      </p:sp>
    </p:spTree>
    <p:extLst>
      <p:ext uri="{BB962C8B-B14F-4D97-AF65-F5344CB8AC3E}">
        <p14:creationId xmlns:p14="http://schemas.microsoft.com/office/powerpoint/2010/main" val="41811810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506" y="4406901"/>
            <a:ext cx="84201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AC1CA040-FF31-2246-8E1D-7AE78751E0CD}" type="datetimeFigureOut">
              <a:rPr kumimoji="1" lang="ja-JP" altLang="en-US" smtClean="0"/>
              <a:t>2020/10/23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D33FF8B-D2A1-4D4F-9C09-FEF387B2820C}" type="slidenum">
              <a:rPr kumimoji="1" lang="ja-JP" altLang="en-US" smtClean="0"/>
              <a:t>‹#›</a:t>
            </a:fld>
            <a:endParaRPr kumimoji="1" lang="ja-JP" altLang="en-US"/>
          </a:p>
        </p:txBody>
      </p:sp>
    </p:spTree>
    <p:extLst>
      <p:ext uri="{BB962C8B-B14F-4D97-AF65-F5344CB8AC3E}">
        <p14:creationId xmlns:p14="http://schemas.microsoft.com/office/powerpoint/2010/main" val="13220220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536575" y="1600201"/>
            <a:ext cx="47466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5448300" y="1600201"/>
            <a:ext cx="47466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AC1CA040-FF31-2246-8E1D-7AE78751E0CD}" type="datetimeFigureOut">
              <a:rPr kumimoji="1" lang="ja-JP" altLang="en-US" smtClean="0"/>
              <a:t>2020/10/23</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D33FF8B-D2A1-4D4F-9C09-FEF387B2820C}" type="slidenum">
              <a:rPr kumimoji="1" lang="ja-JP" altLang="en-US" smtClean="0"/>
              <a:t>‹#›</a:t>
            </a:fld>
            <a:endParaRPr kumimoji="1" lang="ja-JP" altLang="en-US"/>
          </a:p>
        </p:txBody>
      </p:sp>
    </p:spTree>
    <p:extLst>
      <p:ext uri="{BB962C8B-B14F-4D97-AF65-F5344CB8AC3E}">
        <p14:creationId xmlns:p14="http://schemas.microsoft.com/office/powerpoint/2010/main" val="38295667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4638"/>
            <a:ext cx="8915400" cy="1143000"/>
          </a:xfrm>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AC1CA040-FF31-2246-8E1D-7AE78751E0CD}" type="datetimeFigureOut">
              <a:rPr kumimoji="1" lang="ja-JP" altLang="en-US" smtClean="0"/>
              <a:t>2020/10/23</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FD33FF8B-D2A1-4D4F-9C09-FEF387B2820C}" type="slidenum">
              <a:rPr kumimoji="1" lang="ja-JP" altLang="en-US" smtClean="0"/>
              <a:t>‹#›</a:t>
            </a:fld>
            <a:endParaRPr kumimoji="1" lang="ja-JP" altLang="en-US"/>
          </a:p>
        </p:txBody>
      </p:sp>
    </p:spTree>
    <p:extLst>
      <p:ext uri="{BB962C8B-B14F-4D97-AF65-F5344CB8AC3E}">
        <p14:creationId xmlns:p14="http://schemas.microsoft.com/office/powerpoint/2010/main" val="3239883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AC1CA040-FF31-2246-8E1D-7AE78751E0CD}" type="datetimeFigureOut">
              <a:rPr kumimoji="1" lang="ja-JP" altLang="en-US" smtClean="0"/>
              <a:t>2020/10/23</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FD33FF8B-D2A1-4D4F-9C09-FEF387B2820C}" type="slidenum">
              <a:rPr kumimoji="1" lang="ja-JP" altLang="en-US" smtClean="0"/>
              <a:t>‹#›</a:t>
            </a:fld>
            <a:endParaRPr kumimoji="1" lang="ja-JP" altLang="en-US"/>
          </a:p>
        </p:txBody>
      </p:sp>
    </p:spTree>
    <p:extLst>
      <p:ext uri="{BB962C8B-B14F-4D97-AF65-F5344CB8AC3E}">
        <p14:creationId xmlns:p14="http://schemas.microsoft.com/office/powerpoint/2010/main" val="41973211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AC1CA040-FF31-2246-8E1D-7AE78751E0CD}" type="datetimeFigureOut">
              <a:rPr kumimoji="1" lang="ja-JP" altLang="en-US" smtClean="0"/>
              <a:t>2020/10/23</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FD33FF8B-D2A1-4D4F-9C09-FEF387B2820C}" type="slidenum">
              <a:rPr kumimoji="1" lang="ja-JP" altLang="en-US" smtClean="0"/>
              <a:t>‹#›</a:t>
            </a:fld>
            <a:endParaRPr kumimoji="1" lang="ja-JP" altLang="en-US"/>
          </a:p>
        </p:txBody>
      </p:sp>
    </p:spTree>
    <p:extLst>
      <p:ext uri="{BB962C8B-B14F-4D97-AF65-F5344CB8AC3E}">
        <p14:creationId xmlns:p14="http://schemas.microsoft.com/office/powerpoint/2010/main" val="19739721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3050"/>
            <a:ext cx="3259006"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AC1CA040-FF31-2246-8E1D-7AE78751E0CD}" type="datetimeFigureOut">
              <a:rPr kumimoji="1" lang="ja-JP" altLang="en-US" smtClean="0"/>
              <a:t>2020/10/23</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D33FF8B-D2A1-4D4F-9C09-FEF387B2820C}" type="slidenum">
              <a:rPr kumimoji="1" lang="ja-JP" altLang="en-US" smtClean="0"/>
              <a:t>‹#›</a:t>
            </a:fld>
            <a:endParaRPr kumimoji="1" lang="ja-JP" altLang="en-US"/>
          </a:p>
        </p:txBody>
      </p:sp>
    </p:spTree>
    <p:extLst>
      <p:ext uri="{BB962C8B-B14F-4D97-AF65-F5344CB8AC3E}">
        <p14:creationId xmlns:p14="http://schemas.microsoft.com/office/powerpoint/2010/main" val="4419842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1645" y="4800600"/>
            <a:ext cx="59436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AC1CA040-FF31-2246-8E1D-7AE78751E0CD}" type="datetimeFigureOut">
              <a:rPr kumimoji="1" lang="ja-JP" altLang="en-US" smtClean="0"/>
              <a:t>2020/10/23</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D33FF8B-D2A1-4D4F-9C09-FEF387B2820C}" type="slidenum">
              <a:rPr kumimoji="1" lang="ja-JP" altLang="en-US" smtClean="0"/>
              <a:t>‹#›</a:t>
            </a:fld>
            <a:endParaRPr kumimoji="1" lang="ja-JP" altLang="en-US"/>
          </a:p>
        </p:txBody>
      </p:sp>
    </p:spTree>
    <p:extLst>
      <p:ext uri="{BB962C8B-B14F-4D97-AF65-F5344CB8AC3E}">
        <p14:creationId xmlns:p14="http://schemas.microsoft.com/office/powerpoint/2010/main" val="9715630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AC1CA040-FF31-2246-8E1D-7AE78751E0CD}" type="datetimeFigureOut">
              <a:rPr kumimoji="1" lang="ja-JP" altLang="en-US" smtClean="0"/>
              <a:t>2020/10/23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D33FF8B-D2A1-4D4F-9C09-FEF387B2820C}" type="slidenum">
              <a:rPr kumimoji="1" lang="ja-JP" altLang="en-US" smtClean="0"/>
              <a:t>‹#›</a:t>
            </a:fld>
            <a:endParaRPr kumimoji="1" lang="ja-JP" altLang="en-US"/>
          </a:p>
        </p:txBody>
      </p:sp>
    </p:spTree>
    <p:extLst>
      <p:ext uri="{BB962C8B-B14F-4D97-AF65-F5344CB8AC3E}">
        <p14:creationId xmlns:p14="http://schemas.microsoft.com/office/powerpoint/2010/main" val="32224021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780337" y="274639"/>
            <a:ext cx="2414588"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536575" y="274639"/>
            <a:ext cx="7078663"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AC1CA040-FF31-2246-8E1D-7AE78751E0CD}" type="datetimeFigureOut">
              <a:rPr kumimoji="1" lang="ja-JP" altLang="en-US" smtClean="0"/>
              <a:t>2020/10/23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D33FF8B-D2A1-4D4F-9C09-FEF387B2820C}" type="slidenum">
              <a:rPr kumimoji="1" lang="ja-JP" altLang="en-US" smtClean="0"/>
              <a:t>‹#›</a:t>
            </a:fld>
            <a:endParaRPr kumimoji="1" lang="ja-JP" altLang="en-US"/>
          </a:p>
        </p:txBody>
      </p:sp>
    </p:spTree>
    <p:extLst>
      <p:ext uri="{BB962C8B-B14F-4D97-AF65-F5344CB8AC3E}">
        <p14:creationId xmlns:p14="http://schemas.microsoft.com/office/powerpoint/2010/main" val="14398745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95300" y="635635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1CA040-FF31-2246-8E1D-7AE78751E0CD}" type="datetimeFigureOut">
              <a:rPr kumimoji="1" lang="ja-JP" altLang="en-US" smtClean="0"/>
              <a:t>2020/10/23</a:t>
            </a:fld>
            <a:endParaRPr kumimoji="1" lang="ja-JP" altLang="en-US"/>
          </a:p>
        </p:txBody>
      </p:sp>
      <p:sp>
        <p:nvSpPr>
          <p:cNvPr id="5" name="フッター プレースホルダー 4"/>
          <p:cNvSpPr>
            <a:spLocks noGrp="1"/>
          </p:cNvSpPr>
          <p:nvPr>
            <p:ph type="ftr" sz="quarter" idx="3"/>
          </p:nvPr>
        </p:nvSpPr>
        <p:spPr>
          <a:xfrm>
            <a:off x="3384550" y="635635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7099300" y="6356351"/>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33FF8B-D2A1-4D4F-9C09-FEF387B2820C}" type="slidenum">
              <a:rPr kumimoji="1" lang="ja-JP" altLang="en-US" smtClean="0"/>
              <a:t>‹#›</a:t>
            </a:fld>
            <a:endParaRPr kumimoji="1" lang="ja-JP" altLang="en-US"/>
          </a:p>
        </p:txBody>
      </p:sp>
    </p:spTree>
    <p:extLst>
      <p:ext uri="{BB962C8B-B14F-4D97-AF65-F5344CB8AC3E}">
        <p14:creationId xmlns:p14="http://schemas.microsoft.com/office/powerpoint/2010/main" val="18422135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png"/><Relationship Id="rId7" Type="http://schemas.openxmlformats.org/officeDocument/2006/relationships/image" Target="../media/image3.png"/><Relationship Id="rId2" Type="http://schemas.openxmlformats.org/officeDocument/2006/relationships/hyperlink" Target="https://odcs.bodik.jp/fukuoka-toshiken/" TargetMode="External"/><Relationship Id="rId1" Type="http://schemas.openxmlformats.org/officeDocument/2006/relationships/slideLayout" Target="../slideLayouts/slideLayout1.xml"/><Relationship Id="rId6" Type="http://schemas.openxmlformats.org/officeDocument/2006/relationships/image" Target="file://localhost/Users/meg/Desktop/%E7%89%B9%E7%A0%94/%E7%89%B9%E7%A0%94OD/%E3%82%A2%E3%82%A4%E3%82%B3%E3%83%B3/%E3%81%B2%E3%82%89%E3%82%81%E3%81%8D.png" TargetMode="External"/><Relationship Id="rId5" Type="http://schemas.openxmlformats.org/officeDocument/2006/relationships/image" Target="../media/image2.png"/><Relationship Id="rId4" Type="http://schemas.openxmlformats.org/officeDocument/2006/relationships/image" Target="file://localhost/Users/meg/Desktop/%E7%89%B9%E7%A0%94/%E7%89%B9%E7%A0%94OD/%E3%82%A2%E3%82%A4%E3%82%B3%E3%83%B3/%E3%83%8F%E3%83%86%E3%83%8A.png" TargetMode="External"/></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テキスト ボックス 97"/>
          <p:cNvSpPr txBox="1"/>
          <p:nvPr/>
        </p:nvSpPr>
        <p:spPr>
          <a:xfrm>
            <a:off x="5069985" y="4748042"/>
            <a:ext cx="4689430" cy="1723549"/>
          </a:xfrm>
          <a:prstGeom prst="rect">
            <a:avLst/>
          </a:prstGeom>
          <a:noFill/>
        </p:spPr>
        <p:txBody>
          <a:bodyPr wrap="square" rtlCol="0">
            <a:spAutoFit/>
          </a:bodyPr>
          <a:lstStyle/>
          <a:p>
            <a:pPr marL="171450" indent="-171450">
              <a:buFont typeface="Wingdings" charset="2"/>
              <a:buChar char="l"/>
            </a:pPr>
            <a:r>
              <a:rPr lang="ja-JP" altLang="en-US" sz="1200" b="1" dirty="0" smtClean="0">
                <a:latin typeface="小塚ゴシック Pr6N L"/>
                <a:cs typeface="小塚ゴシック Pr6N L"/>
              </a:rPr>
              <a:t>都市圏としてのオープンデータへの取組み</a:t>
            </a:r>
            <a:endParaRPr lang="en-US" altLang="ja-JP" sz="1200" b="1" dirty="0" smtClean="0">
              <a:latin typeface="小塚ゴシック Pr6N L"/>
              <a:cs typeface="小塚ゴシック Pr6N L"/>
            </a:endParaRPr>
          </a:p>
          <a:p>
            <a:pPr marL="144000" indent="-457200"/>
            <a:r>
              <a:rPr lang="ja-JP" altLang="en-US" sz="1100" dirty="0">
                <a:latin typeface="小塚ゴシック Pr6N L"/>
                <a:cs typeface="小塚ゴシック Pr6N L"/>
              </a:rPr>
              <a:t>　先行して取り組んでいた福岡市のノウハウを提供し、九州先端科学技術</a:t>
            </a:r>
            <a:r>
              <a:rPr lang="ja-JP" altLang="en-US" sz="1100" dirty="0" smtClean="0">
                <a:latin typeface="小塚ゴシック Pr6N L"/>
                <a:cs typeface="小塚ゴシック Pr6N L"/>
              </a:rPr>
              <a:t>研究所（</a:t>
            </a:r>
            <a:r>
              <a:rPr lang="en-US" altLang="ja-JP" sz="1100" dirty="0" smtClean="0">
                <a:latin typeface="小塚ゴシック Pr6N L"/>
                <a:cs typeface="小塚ゴシック Pr6N L"/>
              </a:rPr>
              <a:t>ISIT</a:t>
            </a:r>
            <a:r>
              <a:rPr lang="ja-JP" altLang="en-US" sz="1100" dirty="0" smtClean="0">
                <a:latin typeface="小塚ゴシック Pr6N L"/>
                <a:cs typeface="小塚ゴシック Pr6N L"/>
              </a:rPr>
              <a:t>）が</a:t>
            </a:r>
            <a:r>
              <a:rPr lang="ja-JP" altLang="en-US" sz="1100" dirty="0">
                <a:latin typeface="小塚ゴシック Pr6N L"/>
                <a:cs typeface="小塚ゴシック Pr6N L"/>
              </a:rPr>
              <a:t>提供する</a:t>
            </a:r>
            <a:r>
              <a:rPr lang="en-US" altLang="ja-JP" sz="1100" dirty="0">
                <a:latin typeface="小塚ゴシック Pr6N L"/>
                <a:cs typeface="小塚ゴシック Pr6N L"/>
              </a:rPr>
              <a:t>BODIK ODCS</a:t>
            </a:r>
            <a:r>
              <a:rPr lang="ja-JP" altLang="en-US" sz="1100" dirty="0">
                <a:latin typeface="小塚ゴシック Pr6N L"/>
                <a:cs typeface="小塚ゴシック Pr6N L"/>
              </a:rPr>
              <a:t>を活用する事で、今</a:t>
            </a:r>
            <a:r>
              <a:rPr lang="ja-JP" altLang="en-US" sz="1100" dirty="0" smtClean="0">
                <a:latin typeface="小塚ゴシック Pr6N L"/>
                <a:cs typeface="小塚ゴシック Pr6N L"/>
              </a:rPr>
              <a:t>まで取組みが進んでいなかった自治体もオープンデータ</a:t>
            </a:r>
            <a:r>
              <a:rPr lang="ja-JP" altLang="en-US" sz="1100" dirty="0">
                <a:latin typeface="小塚ゴシック Pr6N L"/>
                <a:cs typeface="小塚ゴシック Pr6N L"/>
              </a:rPr>
              <a:t>の公開を始めた</a:t>
            </a:r>
            <a:r>
              <a:rPr lang="ja-JP" altLang="en-US" sz="1100" dirty="0" smtClean="0">
                <a:latin typeface="小塚ゴシック Pr6N L"/>
                <a:cs typeface="小塚ゴシック Pr6N L"/>
              </a:rPr>
              <a:t>。</a:t>
            </a:r>
            <a:endParaRPr lang="en-US" altLang="ja-JP" sz="1100" dirty="0" smtClean="0">
              <a:latin typeface="小塚ゴシック Pr6N L"/>
              <a:cs typeface="小塚ゴシック Pr6N L"/>
            </a:endParaRPr>
          </a:p>
          <a:p>
            <a:pPr marL="171450" indent="-171450">
              <a:spcBef>
                <a:spcPts val="600"/>
              </a:spcBef>
              <a:buFont typeface="Wingdings" charset="2"/>
              <a:buChar char="l"/>
            </a:pPr>
            <a:r>
              <a:rPr lang="ja-JP" altLang="en-US" sz="1200" b="1" dirty="0">
                <a:latin typeface="小塚ゴシック Pr6N L"/>
                <a:cs typeface="小塚ゴシック Pr6N L"/>
              </a:rPr>
              <a:t>都市圏</a:t>
            </a:r>
            <a:r>
              <a:rPr lang="ja-JP" altLang="en-US" sz="1200" b="1" dirty="0" smtClean="0">
                <a:latin typeface="小塚ゴシック Pr6N L"/>
                <a:cs typeface="小塚ゴシック Pr6N L"/>
              </a:rPr>
              <a:t>共通フォーマットでのオープンデータ公開</a:t>
            </a:r>
            <a:endParaRPr lang="en-US" altLang="ja-JP" sz="1200" b="1" dirty="0" smtClean="0">
              <a:latin typeface="小塚ゴシック Pr6N L"/>
              <a:cs typeface="小塚ゴシック Pr6N L"/>
            </a:endParaRPr>
          </a:p>
          <a:p>
            <a:pPr marL="144000" indent="-457200"/>
            <a:r>
              <a:rPr lang="ja-JP" altLang="en-US" sz="1100" dirty="0" smtClean="0">
                <a:latin typeface="小塚ゴシック Pr6N L"/>
                <a:cs typeface="小塚ゴシック Pr6N L"/>
              </a:rPr>
              <a:t>　まず</a:t>
            </a:r>
            <a:r>
              <a:rPr lang="ja-JP" altLang="en-US" sz="1100" dirty="0">
                <a:latin typeface="小塚ゴシック Pr6N L"/>
                <a:cs typeface="小塚ゴシック Pro M"/>
              </a:rPr>
              <a:t>、</a:t>
            </a:r>
            <a:r>
              <a:rPr lang="ja-JP" altLang="en-US" sz="1100" dirty="0" smtClean="0">
                <a:latin typeface="小塚ゴシック Pr6N L"/>
                <a:cs typeface="小塚ゴシック Pr6N L"/>
              </a:rPr>
              <a:t>共通フォーマットのオープンデータを活用して</a:t>
            </a:r>
            <a:r>
              <a:rPr lang="ja-JP" altLang="en-US" sz="1100" dirty="0">
                <a:latin typeface="小塚ゴシック Pr6N L"/>
                <a:cs typeface="小塚ゴシック Pro M"/>
              </a:rPr>
              <a:t>、</a:t>
            </a:r>
            <a:r>
              <a:rPr lang="ja-JP" altLang="en-US" sz="1100" dirty="0" smtClean="0">
                <a:latin typeface="小塚ゴシック Pr6N L"/>
                <a:cs typeface="小塚ゴシック Pr6N L"/>
              </a:rPr>
              <a:t>複数自治体を</a:t>
            </a:r>
            <a:endParaRPr lang="en-US" altLang="ja-JP" sz="1100" dirty="0" smtClean="0">
              <a:latin typeface="小塚ゴシック Pr6N L"/>
              <a:cs typeface="小塚ゴシック Pr6N L"/>
            </a:endParaRPr>
          </a:p>
          <a:p>
            <a:pPr marL="144000" indent="-457200"/>
            <a:r>
              <a:rPr lang="ja-JP" altLang="en-US" sz="1100" dirty="0">
                <a:latin typeface="小塚ゴシック Pr6N L"/>
                <a:cs typeface="小塚ゴシック Pr6N L"/>
              </a:rPr>
              <a:t>　</a:t>
            </a:r>
            <a:r>
              <a:rPr lang="ja-JP" altLang="en-US" sz="1100" dirty="0" smtClean="0">
                <a:latin typeface="小塚ゴシック Pr6N L"/>
                <a:cs typeface="小塚ゴシック Pr6N L"/>
              </a:rPr>
              <a:t>まとめて避難所を検索できるアプリが開発された。</a:t>
            </a:r>
            <a:endParaRPr lang="en-US" altLang="ja-JP" sz="1100" dirty="0" smtClean="0">
              <a:latin typeface="小塚ゴシック Pr6N L"/>
              <a:cs typeface="小塚ゴシック Pr6N L"/>
            </a:endParaRPr>
          </a:p>
          <a:p>
            <a:pPr marL="144000" indent="-457200"/>
            <a:r>
              <a:rPr lang="ja-JP" altLang="en-US" sz="1100" dirty="0">
                <a:latin typeface="小塚ゴシック Pr6N L"/>
                <a:cs typeface="小塚ゴシック Pr6N L"/>
              </a:rPr>
              <a:t>　</a:t>
            </a:r>
            <a:r>
              <a:rPr lang="ja-JP" altLang="en-US" sz="1100" dirty="0" smtClean="0">
                <a:latin typeface="小塚ゴシック Pr6N L"/>
                <a:cs typeface="小塚ゴシック Pr6N L"/>
              </a:rPr>
              <a:t>また</a:t>
            </a:r>
            <a:r>
              <a:rPr lang="ja-JP" altLang="en-US" sz="1100" dirty="0">
                <a:latin typeface="小塚ゴシック Pr6N L"/>
                <a:cs typeface="小塚ゴシック Pro M"/>
              </a:rPr>
              <a:t>、</a:t>
            </a:r>
            <a:r>
              <a:rPr lang="ja-JP" altLang="en-US" sz="1100" dirty="0" smtClean="0">
                <a:latin typeface="小塚ゴシック Pr6N L"/>
                <a:cs typeface="小塚ゴシック Pr6N L"/>
              </a:rPr>
              <a:t>これにより広域でオープンデータに取組む</a:t>
            </a:r>
            <a:r>
              <a:rPr lang="ja-JP" altLang="en-US" sz="1100" dirty="0">
                <a:latin typeface="小塚ゴシック Pr6N L"/>
                <a:cs typeface="小塚ゴシック Pr6N L"/>
              </a:rPr>
              <a:t>メリット</a:t>
            </a:r>
            <a:r>
              <a:rPr lang="ja-JP" altLang="en-US" sz="1100" dirty="0" smtClean="0">
                <a:latin typeface="小塚ゴシック Pr6N L"/>
                <a:cs typeface="小塚ゴシック Pr6N L"/>
              </a:rPr>
              <a:t>が認識され、</a:t>
            </a:r>
            <a:endParaRPr lang="en-US" altLang="ja-JP" sz="1100" dirty="0" smtClean="0">
              <a:latin typeface="小塚ゴシック Pr6N L"/>
              <a:cs typeface="小塚ゴシック Pr6N L"/>
            </a:endParaRPr>
          </a:p>
          <a:p>
            <a:pPr marL="144000" indent="-457200"/>
            <a:r>
              <a:rPr lang="ja-JP" altLang="en-US" sz="1100" dirty="0">
                <a:latin typeface="小塚ゴシック Pr6N L"/>
                <a:cs typeface="小塚ゴシック Pr6N L"/>
              </a:rPr>
              <a:t>　</a:t>
            </a:r>
            <a:r>
              <a:rPr lang="ja-JP" altLang="en-US" sz="1100" dirty="0" smtClean="0">
                <a:latin typeface="小塚ゴシック Pr6N L"/>
                <a:cs typeface="小塚ゴシック Pr6N L"/>
              </a:rPr>
              <a:t>他の地域でも同様</a:t>
            </a:r>
            <a:r>
              <a:rPr lang="ja-JP" altLang="en-US" sz="1100" dirty="0">
                <a:latin typeface="小塚ゴシック Pr6N L"/>
                <a:cs typeface="小塚ゴシック Pr6N L"/>
              </a:rPr>
              <a:t>の</a:t>
            </a:r>
            <a:r>
              <a:rPr lang="ja-JP" altLang="en-US" sz="1100" dirty="0" smtClean="0">
                <a:latin typeface="小塚ゴシック Pr6N L"/>
                <a:cs typeface="小塚ゴシック Pr6N L"/>
              </a:rPr>
              <a:t>取組み</a:t>
            </a:r>
            <a:r>
              <a:rPr lang="ja-JP" altLang="en-US" sz="1100" dirty="0">
                <a:latin typeface="小塚ゴシック Pr6N L"/>
                <a:cs typeface="小塚ゴシック Pr6N L"/>
              </a:rPr>
              <a:t>が</a:t>
            </a:r>
            <a:r>
              <a:rPr lang="ja-JP" altLang="en-US" sz="1100" dirty="0" smtClean="0">
                <a:latin typeface="小塚ゴシック Pr6N L"/>
                <a:cs typeface="小塚ゴシック Pr6N L"/>
              </a:rPr>
              <a:t>加速した。</a:t>
            </a:r>
            <a:endParaRPr lang="ja-JP" altLang="en-US" sz="1100" dirty="0">
              <a:latin typeface="小塚ゴシック Pr6N L"/>
              <a:cs typeface="小塚ゴシック Pr6N L"/>
            </a:endParaRPr>
          </a:p>
        </p:txBody>
      </p:sp>
      <p:sp>
        <p:nvSpPr>
          <p:cNvPr id="48" name="正方形/長方形 47"/>
          <p:cNvSpPr/>
          <p:nvPr/>
        </p:nvSpPr>
        <p:spPr>
          <a:xfrm>
            <a:off x="0" y="6577577"/>
            <a:ext cx="9906000" cy="280423"/>
          </a:xfrm>
          <a:prstGeom prst="rect">
            <a:avLst/>
          </a:prstGeom>
          <a:solidFill>
            <a:srgbClr val="00D861"/>
          </a:solidFill>
          <a:ln w="9525" cap="flat" cmpd="sng" algn="ctr">
            <a:solidFill>
              <a:srgbClr val="00D86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smtClean="0">
              <a:ln>
                <a:noFill/>
              </a:ln>
              <a:solidFill>
                <a:sysClr val="window" lastClr="FFFFFF"/>
              </a:solidFill>
              <a:effectLst/>
              <a:uLnTx/>
              <a:uFillTx/>
              <a:latin typeface="小塚ゴシック Pr6N M"/>
              <a:ea typeface="游ゴシック Light" panose="020B0300000000000000" pitchFamily="50" charset="-128"/>
            </a:endParaRPr>
          </a:p>
        </p:txBody>
      </p:sp>
      <p:cxnSp>
        <p:nvCxnSpPr>
          <p:cNvPr id="36" name="直線コネクタ 35"/>
          <p:cNvCxnSpPr/>
          <p:nvPr/>
        </p:nvCxnSpPr>
        <p:spPr>
          <a:xfrm flipH="1">
            <a:off x="4372" y="1405574"/>
            <a:ext cx="9901628" cy="0"/>
          </a:xfrm>
          <a:prstGeom prst="line">
            <a:avLst/>
          </a:prstGeom>
          <a:ln w="6350">
            <a:solidFill>
              <a:srgbClr val="308007"/>
            </a:solidFill>
          </a:ln>
          <a:effectLst/>
        </p:spPr>
        <p:style>
          <a:lnRef idx="2">
            <a:schemeClr val="accent1"/>
          </a:lnRef>
          <a:fillRef idx="0">
            <a:schemeClr val="accent1"/>
          </a:fillRef>
          <a:effectRef idx="1">
            <a:schemeClr val="accent1"/>
          </a:effectRef>
          <a:fontRef idx="minor">
            <a:schemeClr val="tx1"/>
          </a:fontRef>
        </p:style>
      </p:cxnSp>
      <p:cxnSp>
        <p:nvCxnSpPr>
          <p:cNvPr id="37" name="直線コネクタ 36"/>
          <p:cNvCxnSpPr/>
          <p:nvPr/>
        </p:nvCxnSpPr>
        <p:spPr>
          <a:xfrm flipH="1">
            <a:off x="-348" y="2077445"/>
            <a:ext cx="9911640" cy="0"/>
          </a:xfrm>
          <a:prstGeom prst="line">
            <a:avLst/>
          </a:prstGeom>
          <a:ln w="6350">
            <a:solidFill>
              <a:srgbClr val="308007"/>
            </a:solidFill>
          </a:ln>
          <a:effectLst/>
        </p:spPr>
        <p:style>
          <a:lnRef idx="2">
            <a:schemeClr val="accent1"/>
          </a:lnRef>
          <a:fillRef idx="0">
            <a:schemeClr val="accent1"/>
          </a:fillRef>
          <a:effectRef idx="1">
            <a:schemeClr val="accent1"/>
          </a:effectRef>
          <a:fontRef idx="minor">
            <a:schemeClr val="tx1"/>
          </a:fontRef>
        </p:style>
      </p:cxnSp>
      <p:sp>
        <p:nvSpPr>
          <p:cNvPr id="57" name="正方形/長方形 56"/>
          <p:cNvSpPr/>
          <p:nvPr/>
        </p:nvSpPr>
        <p:spPr>
          <a:xfrm>
            <a:off x="169185" y="2592163"/>
            <a:ext cx="4549617" cy="3879428"/>
          </a:xfrm>
          <a:prstGeom prst="rect">
            <a:avLst/>
          </a:prstGeom>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ltLang="ja-JP" dirty="0">
              <a:latin typeface="小塚ゴシック Pr6N M"/>
            </a:endParaRPr>
          </a:p>
          <a:p>
            <a:pPr algn="ctr"/>
            <a:endParaRPr lang="en-US" altLang="ja-JP" dirty="0" smtClean="0">
              <a:latin typeface="小塚ゴシック Pr6N M"/>
            </a:endParaRPr>
          </a:p>
          <a:p>
            <a:pPr algn="ctr"/>
            <a:endParaRPr lang="en-US" altLang="ja-JP" dirty="0">
              <a:latin typeface="小塚ゴシック Pr6N M"/>
            </a:endParaRPr>
          </a:p>
          <a:p>
            <a:pPr algn="ctr"/>
            <a:endParaRPr lang="en-US" altLang="ja-JP" dirty="0" smtClean="0">
              <a:latin typeface="小塚ゴシック Pr6N M"/>
            </a:endParaRPr>
          </a:p>
          <a:p>
            <a:pPr algn="ctr"/>
            <a:endParaRPr lang="en-US" altLang="ja-JP" dirty="0">
              <a:latin typeface="小塚ゴシック Pr6N M"/>
            </a:endParaRPr>
          </a:p>
          <a:p>
            <a:pPr algn="ctr"/>
            <a:endParaRPr lang="en-US" altLang="ja-JP" dirty="0" smtClean="0">
              <a:latin typeface="小塚ゴシック Pr6N M"/>
            </a:endParaRPr>
          </a:p>
          <a:p>
            <a:pPr algn="ctr"/>
            <a:endParaRPr lang="en-US" altLang="ja-JP" dirty="0">
              <a:latin typeface="小塚ゴシック Pr6N M"/>
            </a:endParaRPr>
          </a:p>
          <a:p>
            <a:pPr algn="ctr"/>
            <a:endParaRPr lang="en-US" altLang="ja-JP" dirty="0" smtClean="0">
              <a:latin typeface="小塚ゴシック Pr6N M"/>
            </a:endParaRPr>
          </a:p>
        </p:txBody>
      </p:sp>
      <p:sp>
        <p:nvSpPr>
          <p:cNvPr id="69" name="正方形/長方形 68"/>
          <p:cNvSpPr/>
          <p:nvPr/>
        </p:nvSpPr>
        <p:spPr>
          <a:xfrm>
            <a:off x="4811" y="1149"/>
            <a:ext cx="9906000" cy="1252759"/>
          </a:xfrm>
          <a:prstGeom prst="rect">
            <a:avLst/>
          </a:prstGeom>
          <a:solidFill>
            <a:srgbClr val="00D861"/>
          </a:solidFill>
          <a:ln w="9525" cap="flat" cmpd="sng" algn="ctr">
            <a:solidFill>
              <a:srgbClr val="00D86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dirty="0" smtClean="0">
              <a:ln>
                <a:noFill/>
              </a:ln>
              <a:solidFill>
                <a:sysClr val="window" lastClr="FFFFFF"/>
              </a:solidFill>
              <a:effectLst/>
              <a:uLnTx/>
              <a:uFillTx/>
              <a:latin typeface="+mn-ea"/>
            </a:endParaRPr>
          </a:p>
        </p:txBody>
      </p:sp>
      <p:sp>
        <p:nvSpPr>
          <p:cNvPr id="70" name="タイトル 1"/>
          <p:cNvSpPr txBox="1">
            <a:spLocks/>
          </p:cNvSpPr>
          <p:nvPr/>
        </p:nvSpPr>
        <p:spPr>
          <a:xfrm>
            <a:off x="45112" y="223283"/>
            <a:ext cx="7200000" cy="744513"/>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kumimoji="1" sz="4400" kern="1200">
                <a:solidFill>
                  <a:schemeClr val="tx1"/>
                </a:solidFill>
                <a:latin typeface="+mj-lt"/>
                <a:ea typeface="+mj-ea"/>
                <a:cs typeface="+mj-cs"/>
              </a:defRPr>
            </a:lvl1pPr>
          </a:lstStyle>
          <a:p>
            <a:pPr algn="l"/>
            <a:r>
              <a:rPr lang="ja-JP" altLang="en-US" sz="2800" dirty="0" smtClean="0">
                <a:solidFill>
                  <a:schemeClr val="bg1"/>
                </a:solidFill>
                <a:latin typeface="+mn-ea"/>
                <a:ea typeface="+mn-ea"/>
                <a:cs typeface="小塚ゴシック Pro M"/>
              </a:rPr>
              <a:t>福岡都市圏オープンデータの推進</a:t>
            </a:r>
            <a:endParaRPr lang="ja-JP" altLang="en-US" sz="2800" dirty="0">
              <a:solidFill>
                <a:schemeClr val="bg1"/>
              </a:solidFill>
              <a:latin typeface="+mn-ea"/>
              <a:ea typeface="+mn-ea"/>
              <a:cs typeface="小塚ゴシック Pro M"/>
            </a:endParaRPr>
          </a:p>
        </p:txBody>
      </p:sp>
      <p:sp>
        <p:nvSpPr>
          <p:cNvPr id="71" name="タイトル 1"/>
          <p:cNvSpPr txBox="1">
            <a:spLocks/>
          </p:cNvSpPr>
          <p:nvPr/>
        </p:nvSpPr>
        <p:spPr>
          <a:xfrm>
            <a:off x="57564" y="827741"/>
            <a:ext cx="1925146" cy="425018"/>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altLang="ja-JP" sz="1400" dirty="0" smtClean="0">
                <a:solidFill>
                  <a:srgbClr val="FFFFFF"/>
                </a:solidFill>
                <a:latin typeface="ＭＳ Ｐゴシック" panose="020B0600070205080204" pitchFamily="50" charset="-128"/>
                <a:ea typeface="ＭＳ Ｐゴシック" panose="020B0600070205080204" pitchFamily="50" charset="-128"/>
                <a:cs typeface="小塚ゴシック Pr6N R"/>
              </a:rPr>
              <a:t>By</a:t>
            </a:r>
            <a:r>
              <a:rPr lang="ja-JP" altLang="en-US" sz="1400" dirty="0" smtClean="0">
                <a:solidFill>
                  <a:srgbClr val="FFFFFF"/>
                </a:solidFill>
                <a:latin typeface="ＭＳ Ｐゴシック" panose="020B0600070205080204" pitchFamily="50" charset="-128"/>
                <a:ea typeface="ＭＳ Ｐゴシック" panose="020B0600070205080204" pitchFamily="50" charset="-128"/>
                <a:cs typeface="小塚ゴシック Pr6N R"/>
              </a:rPr>
              <a:t> </a:t>
            </a:r>
            <a:r>
              <a:rPr lang="zh-TW" altLang="en-US" sz="1400" dirty="0" smtClean="0">
                <a:solidFill>
                  <a:srgbClr val="FFFFFF"/>
                </a:solidFill>
                <a:latin typeface="ＭＳ Ｐゴシック" panose="020B0600070205080204" pitchFamily="50" charset="-128"/>
                <a:ea typeface="ＭＳ Ｐゴシック" panose="020B0600070205080204" pitchFamily="50" charset="-128"/>
                <a:cs typeface="小塚ゴシック Pr6N R"/>
              </a:rPr>
              <a:t>福岡県福岡市</a:t>
            </a:r>
            <a:endParaRPr kumimoji="1" lang="ja-JP" altLang="en-US" sz="1400" dirty="0">
              <a:solidFill>
                <a:srgbClr val="FFFFFF"/>
              </a:solidFill>
              <a:latin typeface="ＭＳ Ｐゴシック" panose="020B0600070205080204" pitchFamily="50" charset="-128"/>
              <a:ea typeface="ＭＳ Ｐゴシック" panose="020B0600070205080204" pitchFamily="50" charset="-128"/>
              <a:cs typeface="小塚ゴシック Pr6N R"/>
            </a:endParaRPr>
          </a:p>
        </p:txBody>
      </p:sp>
      <p:sp>
        <p:nvSpPr>
          <p:cNvPr id="74" name="タイトル 1"/>
          <p:cNvSpPr txBox="1">
            <a:spLocks/>
          </p:cNvSpPr>
          <p:nvPr/>
        </p:nvSpPr>
        <p:spPr>
          <a:xfrm>
            <a:off x="-350" y="1149"/>
            <a:ext cx="4749931" cy="425018"/>
          </a:xfrm>
          <a:prstGeom prst="rect">
            <a:avLst/>
          </a:prstGeom>
          <a:ln>
            <a:noFill/>
          </a:ln>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ja-JP" altLang="en-US" sz="1400" dirty="0" smtClean="0">
                <a:solidFill>
                  <a:schemeClr val="bg1"/>
                </a:solidFill>
                <a:latin typeface="+mj-ea"/>
                <a:cs typeface="小塚ゴシック Pr6N R"/>
              </a:rPr>
              <a:t>広域化と共通化でオープンデータの価値向上</a:t>
            </a:r>
            <a:endParaRPr kumimoji="1" lang="ja-JP" altLang="en-US" sz="1400" dirty="0">
              <a:solidFill>
                <a:schemeClr val="bg1"/>
              </a:solidFill>
              <a:latin typeface="+mj-ea"/>
              <a:cs typeface="小塚ゴシック Pr6N R"/>
            </a:endParaRPr>
          </a:p>
        </p:txBody>
      </p:sp>
      <p:sp>
        <p:nvSpPr>
          <p:cNvPr id="77" name="テキスト ボックス 76"/>
          <p:cNvSpPr txBox="1"/>
          <p:nvPr/>
        </p:nvSpPr>
        <p:spPr>
          <a:xfrm>
            <a:off x="481765" y="2687228"/>
            <a:ext cx="3936228" cy="769441"/>
          </a:xfrm>
          <a:prstGeom prst="rect">
            <a:avLst/>
          </a:prstGeom>
          <a:noFill/>
        </p:spPr>
        <p:txBody>
          <a:bodyPr wrap="square" rtlCol="0">
            <a:spAutoFit/>
          </a:bodyPr>
          <a:lstStyle/>
          <a:p>
            <a:r>
              <a:rPr lang="ja-JP" altLang="en-US" sz="1200" dirty="0">
                <a:latin typeface="小塚ゴシック Pr6N L"/>
                <a:cs typeface="小塚ゴシック Pro M"/>
              </a:rPr>
              <a:t>福岡都市圏オープンデータサイトでは</a:t>
            </a:r>
            <a:r>
              <a:rPr lang="ja-JP" altLang="en-US" sz="1200" dirty="0" smtClean="0">
                <a:latin typeface="小塚ゴシック Pr6N L"/>
                <a:cs typeface="小塚ゴシック Pro M"/>
              </a:rPr>
              <a:t>、</a:t>
            </a:r>
            <a:r>
              <a:rPr lang="en-US" altLang="ja-JP" sz="1200" dirty="0" smtClean="0">
                <a:latin typeface="小塚ゴシック Pr6N L"/>
                <a:cs typeface="小塚ゴシック Pro M"/>
              </a:rPr>
              <a:t>17</a:t>
            </a:r>
            <a:r>
              <a:rPr lang="ja-JP" altLang="en-US" sz="1200" dirty="0" smtClean="0">
                <a:latin typeface="小塚ゴシック Pr6N L"/>
                <a:cs typeface="小塚ゴシック Pro M"/>
              </a:rPr>
              <a:t>市町の</a:t>
            </a:r>
            <a:endParaRPr lang="en-US" altLang="ja-JP" sz="1200" dirty="0" smtClean="0">
              <a:latin typeface="小塚ゴシック Pr6N L"/>
              <a:cs typeface="小塚ゴシック Pro M"/>
            </a:endParaRPr>
          </a:p>
          <a:p>
            <a:r>
              <a:rPr lang="ja-JP" altLang="en-US" sz="1200" dirty="0" smtClean="0">
                <a:latin typeface="小塚ゴシック Pr6N L"/>
                <a:cs typeface="小塚ゴシック Pro M"/>
              </a:rPr>
              <a:t>オープンデータ</a:t>
            </a:r>
            <a:r>
              <a:rPr lang="ja-JP" altLang="en-US" sz="1200" dirty="0">
                <a:latin typeface="小塚ゴシック Pr6N L"/>
                <a:cs typeface="小塚ゴシック Pro M"/>
              </a:rPr>
              <a:t>を</a:t>
            </a:r>
            <a:r>
              <a:rPr lang="ja-JP" altLang="en-US" sz="1200" dirty="0" smtClean="0">
                <a:latin typeface="小塚ゴシック Pr6N L"/>
                <a:cs typeface="小塚ゴシック Pro M"/>
              </a:rPr>
              <a:t>まとめて検索、閲覧できる。</a:t>
            </a:r>
            <a:endParaRPr lang="en-US" altLang="ja-JP" sz="1200" dirty="0" smtClean="0">
              <a:latin typeface="小塚ゴシック Pr6N L"/>
              <a:cs typeface="小塚ゴシック Pro M"/>
            </a:endParaRPr>
          </a:p>
          <a:p>
            <a:endParaRPr lang="en-US" altLang="ja-JP" sz="1000" dirty="0" smtClean="0">
              <a:latin typeface="小塚ゴシック Pr6N L"/>
              <a:cs typeface="小塚ゴシック Pro M"/>
            </a:endParaRPr>
          </a:p>
          <a:p>
            <a:r>
              <a:rPr lang="en-US" altLang="ja-JP" sz="1000" dirty="0">
                <a:latin typeface="小塚ゴシック Pr6N L"/>
                <a:cs typeface="小塚ゴシック Pro M"/>
                <a:hlinkClick r:id="rId2"/>
              </a:rPr>
              <a:t>https://odcs.bodik.jp/fukuoka-toshiken</a:t>
            </a:r>
            <a:r>
              <a:rPr lang="en-US" altLang="ja-JP" sz="1000" dirty="0" smtClean="0">
                <a:latin typeface="小塚ゴシック Pr6N L"/>
                <a:cs typeface="小塚ゴシック Pro M"/>
                <a:hlinkClick r:id="rId2"/>
              </a:rPr>
              <a:t>/</a:t>
            </a:r>
            <a:endParaRPr lang="en-US" altLang="ja-JP" sz="1200" dirty="0">
              <a:latin typeface="小塚ゴシック Pr6N L"/>
              <a:cs typeface="小塚ゴシック Pro M"/>
            </a:endParaRPr>
          </a:p>
        </p:txBody>
      </p:sp>
      <p:sp>
        <p:nvSpPr>
          <p:cNvPr id="78" name="テキスト ボックス 77"/>
          <p:cNvSpPr txBox="1"/>
          <p:nvPr/>
        </p:nvSpPr>
        <p:spPr>
          <a:xfrm>
            <a:off x="169184" y="2254119"/>
            <a:ext cx="4549617" cy="369332"/>
          </a:xfrm>
          <a:prstGeom prst="rect">
            <a:avLst/>
          </a:prstGeom>
          <a:solidFill>
            <a:srgbClr val="308007"/>
          </a:solidFill>
          <a:ln>
            <a:solidFill>
              <a:srgbClr val="308007"/>
            </a:solidFill>
          </a:ln>
        </p:spPr>
        <p:txBody>
          <a:bodyPr wrap="square" rtlCol="0">
            <a:spAutoFit/>
          </a:bodyPr>
          <a:lstStyle/>
          <a:p>
            <a:pPr algn="ctr"/>
            <a:r>
              <a:rPr kumimoji="1" lang="ja-JP" altLang="en-US" dirty="0" smtClean="0">
                <a:solidFill>
                  <a:schemeClr val="bg1"/>
                </a:solidFill>
                <a:latin typeface="小塚ゴシック Pr6N L"/>
                <a:cs typeface="小塚ゴシック Pro M"/>
              </a:rPr>
              <a:t>福岡都市圏オープンデータサイト</a:t>
            </a:r>
            <a:endParaRPr kumimoji="1" lang="ja-JP" altLang="en-US" dirty="0">
              <a:solidFill>
                <a:schemeClr val="bg1"/>
              </a:solidFill>
              <a:latin typeface="小塚ゴシック Pr6N L"/>
              <a:cs typeface="小塚ゴシック Pro M"/>
            </a:endParaRPr>
          </a:p>
        </p:txBody>
      </p:sp>
      <p:sp>
        <p:nvSpPr>
          <p:cNvPr id="79" name="テキスト ボックス 78"/>
          <p:cNvSpPr txBox="1"/>
          <p:nvPr/>
        </p:nvSpPr>
        <p:spPr>
          <a:xfrm>
            <a:off x="171269" y="1438388"/>
            <a:ext cx="9541073" cy="584775"/>
          </a:xfrm>
          <a:prstGeom prst="rect">
            <a:avLst/>
          </a:prstGeom>
          <a:noFill/>
        </p:spPr>
        <p:txBody>
          <a:bodyPr wrap="square" rtlCol="0">
            <a:spAutoFit/>
          </a:bodyPr>
          <a:lstStyle/>
          <a:p>
            <a:r>
              <a:rPr lang="ja-JP" altLang="en-US" sz="1600" dirty="0" smtClean="0">
                <a:solidFill>
                  <a:srgbClr val="308007"/>
                </a:solidFill>
                <a:latin typeface="+mn-ea"/>
                <a:cs typeface="小塚ゴシック Pro M"/>
              </a:rPr>
              <a:t>「</a:t>
            </a:r>
            <a:r>
              <a:rPr lang="ja-JP" altLang="en-US" sz="1600" dirty="0">
                <a:solidFill>
                  <a:srgbClr val="308007"/>
                </a:solidFill>
                <a:latin typeface="+mn-ea"/>
                <a:cs typeface="小塚ゴシック Pro M"/>
              </a:rPr>
              <a:t>福岡都市圏オープンデータ」という取り組みを周囲の自治体とともに</a:t>
            </a:r>
            <a:r>
              <a:rPr lang="ja-JP" altLang="en-US" sz="1600" dirty="0" smtClean="0">
                <a:solidFill>
                  <a:srgbClr val="308007"/>
                </a:solidFill>
                <a:latin typeface="+mn-ea"/>
                <a:cs typeface="小塚ゴシック Pro M"/>
              </a:rPr>
              <a:t>行い、ノウハウの共有などオープンデータの広域整備を推進しており、都市圏共通フォーマットでデータを作成することでデータの価値を高めている。</a:t>
            </a:r>
            <a:endParaRPr kumimoji="1" lang="ja-JP" altLang="en-US" sz="1600" dirty="0">
              <a:solidFill>
                <a:srgbClr val="308007"/>
              </a:solidFill>
              <a:latin typeface="+mn-ea"/>
              <a:cs typeface="小塚ゴシック Pro M"/>
            </a:endParaRPr>
          </a:p>
        </p:txBody>
      </p:sp>
      <p:sp>
        <p:nvSpPr>
          <p:cNvPr id="88" name="角丸四角形 87"/>
          <p:cNvSpPr/>
          <p:nvPr/>
        </p:nvSpPr>
        <p:spPr>
          <a:xfrm>
            <a:off x="5052210" y="4215186"/>
            <a:ext cx="4743817" cy="2256405"/>
          </a:xfrm>
          <a:prstGeom prst="roundRect">
            <a:avLst>
              <a:gd name="adj" fmla="val 10424"/>
            </a:avLst>
          </a:prstGeom>
          <a:noFill/>
          <a:ln>
            <a:solidFill>
              <a:srgbClr val="30800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91" name="片側の 2 つの角を丸めた四角形 90"/>
          <p:cNvSpPr/>
          <p:nvPr/>
        </p:nvSpPr>
        <p:spPr>
          <a:xfrm>
            <a:off x="5052210" y="4217869"/>
            <a:ext cx="4743817" cy="503242"/>
          </a:xfrm>
          <a:prstGeom prst="round2SameRect">
            <a:avLst>
              <a:gd name="adj1" fmla="val 40827"/>
              <a:gd name="adj2" fmla="val 0"/>
            </a:avLst>
          </a:prstGeom>
          <a:solidFill>
            <a:srgbClr val="30800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92" name="下矢印 91"/>
          <p:cNvSpPr/>
          <p:nvPr/>
        </p:nvSpPr>
        <p:spPr>
          <a:xfrm>
            <a:off x="7241356" y="3856135"/>
            <a:ext cx="377535" cy="324000"/>
          </a:xfrm>
          <a:prstGeom prst="downArrow">
            <a:avLst>
              <a:gd name="adj1" fmla="val 30686"/>
              <a:gd name="adj2" fmla="val 50000"/>
            </a:avLst>
          </a:prstGeom>
          <a:solidFill>
            <a:srgbClr val="30800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pic>
        <p:nvPicPr>
          <p:cNvPr id="93" name="ハテナ.png" descr="/Users/meg/Desktop/特研/特研OD/アイコン/ハテナ.png"/>
          <p:cNvPicPr>
            <a:picLocks noChangeAspect="1"/>
          </p:cNvPicPr>
          <p:nvPr/>
        </p:nvPicPr>
        <p:blipFill>
          <a:blip r:embed="rId3" r:link="rId4">
            <a:extLst>
              <a:ext uri="{28A0092B-C50C-407E-A947-70E740481C1C}">
                <a14:useLocalDpi xmlns:a14="http://schemas.microsoft.com/office/drawing/2010/main" val="0"/>
              </a:ext>
            </a:extLst>
          </a:blip>
          <a:stretch>
            <a:fillRect/>
          </a:stretch>
        </p:blipFill>
        <p:spPr>
          <a:xfrm>
            <a:off x="9008221" y="2958361"/>
            <a:ext cx="899948" cy="899948"/>
          </a:xfrm>
          <a:prstGeom prst="rect">
            <a:avLst/>
          </a:prstGeom>
        </p:spPr>
      </p:pic>
      <p:sp>
        <p:nvSpPr>
          <p:cNvPr id="94" name="テキスト ボックス 93"/>
          <p:cNvSpPr txBox="1"/>
          <p:nvPr/>
        </p:nvSpPr>
        <p:spPr>
          <a:xfrm>
            <a:off x="5151479" y="2264889"/>
            <a:ext cx="4573688" cy="369332"/>
          </a:xfrm>
          <a:prstGeom prst="rect">
            <a:avLst/>
          </a:prstGeom>
          <a:noFill/>
        </p:spPr>
        <p:txBody>
          <a:bodyPr wrap="none" rtlCol="0">
            <a:spAutoFit/>
          </a:bodyPr>
          <a:lstStyle/>
          <a:p>
            <a:pPr algn="ctr"/>
            <a:r>
              <a:rPr kumimoji="1" lang="ja-JP" altLang="en-US" spc="-100" dirty="0" smtClean="0">
                <a:solidFill>
                  <a:srgbClr val="308007"/>
                </a:solidFill>
                <a:latin typeface="小塚ゴシック Pr6N L"/>
                <a:ea typeface="ＭＳ Ｐゴシック" panose="020B0600070205080204" pitchFamily="50" charset="-128"/>
                <a:cs typeface="小塚ゴシック Pr6N M"/>
              </a:rPr>
              <a:t>福岡都市圏オープンデータサイト開設のキッカケ</a:t>
            </a:r>
            <a:endParaRPr kumimoji="1" lang="ja-JP" altLang="en-US" spc="-100" dirty="0">
              <a:solidFill>
                <a:srgbClr val="308007"/>
              </a:solidFill>
              <a:latin typeface="小塚ゴシック Pr6N L"/>
              <a:ea typeface="ＭＳ Ｐゴシック" panose="020B0600070205080204" pitchFamily="50" charset="-128"/>
              <a:cs typeface="小塚ゴシック Pr6N M"/>
            </a:endParaRPr>
          </a:p>
        </p:txBody>
      </p:sp>
      <p:sp>
        <p:nvSpPr>
          <p:cNvPr id="95" name="テキスト ボックス 94"/>
          <p:cNvSpPr txBox="1"/>
          <p:nvPr/>
        </p:nvSpPr>
        <p:spPr>
          <a:xfrm>
            <a:off x="5127733" y="2589028"/>
            <a:ext cx="4584656" cy="1292662"/>
          </a:xfrm>
          <a:prstGeom prst="rect">
            <a:avLst/>
          </a:prstGeom>
          <a:noFill/>
        </p:spPr>
        <p:txBody>
          <a:bodyPr wrap="square" rtlCol="0">
            <a:spAutoFit/>
          </a:bodyPr>
          <a:lstStyle/>
          <a:p>
            <a:r>
              <a:rPr lang="ja-JP" altLang="en-US" sz="1100" dirty="0">
                <a:latin typeface="小塚ゴシック Pr6N L"/>
                <a:cs typeface="小塚ゴシック Pr6N L"/>
              </a:rPr>
              <a:t>　福岡都市圏では、住民の多くが圏域内の市町</a:t>
            </a:r>
            <a:r>
              <a:rPr lang="ja-JP" altLang="en-US" sz="1100" dirty="0" smtClean="0">
                <a:latin typeface="小塚ゴシック Pr6N L"/>
                <a:cs typeface="小塚ゴシック Pr6N L"/>
              </a:rPr>
              <a:t>へ通勤</a:t>
            </a:r>
            <a:r>
              <a:rPr lang="ja-JP" altLang="en-US" sz="1100" dirty="0">
                <a:latin typeface="小塚ゴシック Pr6N L"/>
                <a:cs typeface="小塚ゴシック Pr6N L"/>
              </a:rPr>
              <a:t>・通学</a:t>
            </a:r>
            <a:r>
              <a:rPr lang="ja-JP" altLang="en-US" sz="1100" dirty="0" smtClean="0">
                <a:latin typeface="小塚ゴシック Pr6N L"/>
                <a:cs typeface="小塚ゴシック Pr6N L"/>
              </a:rPr>
              <a:t>しており、</a:t>
            </a:r>
            <a:r>
              <a:rPr lang="en-US" altLang="ja-JP" sz="1100" dirty="0" smtClean="0">
                <a:latin typeface="小塚ゴシック Pr6N L"/>
                <a:cs typeface="小塚ゴシック Pr6N L"/>
              </a:rPr>
              <a:t>17</a:t>
            </a:r>
            <a:r>
              <a:rPr lang="ja-JP" altLang="en-US" sz="1100" dirty="0" smtClean="0">
                <a:latin typeface="小塚ゴシック Pr6N L"/>
                <a:cs typeface="小塚ゴシック Pr6N L"/>
              </a:rPr>
              <a:t>市町</a:t>
            </a:r>
            <a:r>
              <a:rPr lang="ja-JP" altLang="en-US" sz="1100" dirty="0">
                <a:latin typeface="小塚ゴシック Pr6N L"/>
                <a:cs typeface="小塚ゴシック Pr6N L"/>
              </a:rPr>
              <a:t>が一体化した生活圏と</a:t>
            </a:r>
            <a:r>
              <a:rPr lang="ja-JP" altLang="en-US" sz="1100" dirty="0" smtClean="0">
                <a:latin typeface="小塚ゴシック Pr6N L"/>
                <a:cs typeface="小塚ゴシック Pr6N L"/>
              </a:rPr>
              <a:t>なっているため</a:t>
            </a:r>
            <a:r>
              <a:rPr lang="ja-JP" altLang="en-US" sz="1100" dirty="0">
                <a:latin typeface="小塚ゴシック Pr6N L"/>
                <a:cs typeface="小塚ゴシック Pro M"/>
              </a:rPr>
              <a:t>、</a:t>
            </a:r>
            <a:r>
              <a:rPr lang="ja-JP" altLang="en-US" sz="1100" dirty="0" smtClean="0">
                <a:latin typeface="小塚ゴシック Pr6N L"/>
                <a:cs typeface="小塚ゴシック Pr6N L"/>
              </a:rPr>
              <a:t>個別自治体の</a:t>
            </a:r>
            <a:endParaRPr lang="en-US" altLang="ja-JP" sz="1100" dirty="0" smtClean="0">
              <a:latin typeface="小塚ゴシック Pr6N L"/>
              <a:cs typeface="小塚ゴシック Pr6N L"/>
            </a:endParaRPr>
          </a:p>
          <a:p>
            <a:r>
              <a:rPr lang="ja-JP" altLang="en-US" sz="1100" dirty="0" smtClean="0">
                <a:latin typeface="小塚ゴシック Pr6N L"/>
                <a:cs typeface="小塚ゴシック Pr6N L"/>
              </a:rPr>
              <a:t>オープンデータのみでは、オープンデータを活用したサービス</a:t>
            </a:r>
            <a:endParaRPr lang="en-US" altLang="ja-JP" sz="1100" dirty="0" smtClean="0">
              <a:latin typeface="小塚ゴシック Pr6N L"/>
              <a:cs typeface="小塚ゴシック Pr6N L"/>
            </a:endParaRPr>
          </a:p>
          <a:p>
            <a:r>
              <a:rPr lang="ja-JP" altLang="en-US" sz="1100" dirty="0" smtClean="0">
                <a:latin typeface="小塚ゴシック Pr6N L"/>
                <a:cs typeface="小塚ゴシック Pr6N L"/>
              </a:rPr>
              <a:t>が生まれにくい。</a:t>
            </a:r>
            <a:endParaRPr lang="en-US" altLang="ja-JP" sz="1100" dirty="0" smtClean="0">
              <a:latin typeface="小塚ゴシック Pr6N L"/>
              <a:cs typeface="小塚ゴシック Pr6N L"/>
            </a:endParaRPr>
          </a:p>
          <a:p>
            <a:r>
              <a:rPr lang="ja-JP" altLang="en-US" sz="1100" dirty="0" smtClean="0">
                <a:latin typeface="小塚ゴシック Pr6N L"/>
                <a:cs typeface="小塚ゴシック Pr6N L"/>
              </a:rPr>
              <a:t>　福岡市</a:t>
            </a:r>
            <a:r>
              <a:rPr lang="ja-JP" altLang="en-US" sz="1100" dirty="0">
                <a:latin typeface="小塚ゴシック Pr6N L"/>
                <a:cs typeface="小塚ゴシック Pr6N L"/>
              </a:rPr>
              <a:t>では</a:t>
            </a:r>
            <a:r>
              <a:rPr lang="ja-JP" altLang="en-US" sz="1100" dirty="0" smtClean="0">
                <a:latin typeface="小塚ゴシック Pr6N L"/>
                <a:cs typeface="小塚ゴシック Pr6N L"/>
              </a:rPr>
              <a:t>、市単独でのオープンデータの推進に加え、</a:t>
            </a:r>
            <a:endParaRPr lang="ja-JP" altLang="en-US" sz="1100" dirty="0">
              <a:latin typeface="小塚ゴシック Pr6N L"/>
              <a:cs typeface="小塚ゴシック Pr6N L"/>
            </a:endParaRPr>
          </a:p>
          <a:p>
            <a:r>
              <a:rPr lang="ja-JP" altLang="en-US" sz="1100" dirty="0" smtClean="0">
                <a:latin typeface="小塚ゴシック Pr6N L"/>
                <a:cs typeface="小塚ゴシック Pr6N L"/>
              </a:rPr>
              <a:t>福岡都市圏で統一</a:t>
            </a:r>
            <a:r>
              <a:rPr lang="ja-JP" altLang="en-US" sz="1100" dirty="0">
                <a:latin typeface="小塚ゴシック Pr6N L"/>
                <a:cs typeface="小塚ゴシック Pr6N L"/>
              </a:rPr>
              <a:t>した共通</a:t>
            </a:r>
            <a:r>
              <a:rPr lang="ja-JP" altLang="en-US" sz="1100" dirty="0" smtClean="0">
                <a:latin typeface="小塚ゴシック Pr6N L"/>
                <a:cs typeface="小塚ゴシック Pr6N L"/>
              </a:rPr>
              <a:t>フォーマットでのオープンデータ</a:t>
            </a:r>
            <a:endParaRPr lang="en-US" altLang="ja-JP" sz="1100" dirty="0" smtClean="0">
              <a:latin typeface="小塚ゴシック Pr6N L"/>
              <a:cs typeface="小塚ゴシック Pr6N L"/>
            </a:endParaRPr>
          </a:p>
          <a:p>
            <a:r>
              <a:rPr lang="ja-JP" altLang="en-US" sz="1100" dirty="0" smtClean="0">
                <a:latin typeface="小塚ゴシック Pr6N L"/>
                <a:cs typeface="小塚ゴシック Pr6N L"/>
              </a:rPr>
              <a:t>公開を目指して、本サイト</a:t>
            </a:r>
            <a:r>
              <a:rPr lang="ja-JP" altLang="en-US" sz="1100" dirty="0">
                <a:latin typeface="小塚ゴシック Pr6N L"/>
                <a:cs typeface="小塚ゴシック Pr6N L"/>
              </a:rPr>
              <a:t>を構築した</a:t>
            </a:r>
            <a:r>
              <a:rPr lang="ja-JP" altLang="en-US" sz="1100" dirty="0" smtClean="0">
                <a:latin typeface="小塚ゴシック Pr6N L"/>
                <a:cs typeface="小塚ゴシック Pr6N L"/>
              </a:rPr>
              <a:t>。</a:t>
            </a:r>
            <a:endParaRPr lang="en-US" altLang="ja-JP" sz="1100" dirty="0">
              <a:latin typeface="小塚ゴシック Pr6N L"/>
              <a:cs typeface="小塚ゴシック Pr6N L"/>
            </a:endParaRPr>
          </a:p>
        </p:txBody>
      </p:sp>
      <p:pic>
        <p:nvPicPr>
          <p:cNvPr id="96" name="ひらめき.png" descr="/Users/meg/Desktop/特研/特研OD/アイコン/ひらめき.png"/>
          <p:cNvPicPr>
            <a:picLocks noChangeAspect="1"/>
          </p:cNvPicPr>
          <p:nvPr/>
        </p:nvPicPr>
        <p:blipFill>
          <a:blip r:embed="rId5" r:link="rId6">
            <a:extLst>
              <a:ext uri="{28A0092B-C50C-407E-A947-70E740481C1C}">
                <a14:useLocalDpi xmlns:a14="http://schemas.microsoft.com/office/drawing/2010/main" val="0"/>
              </a:ext>
            </a:extLst>
          </a:blip>
          <a:stretch>
            <a:fillRect/>
          </a:stretch>
        </p:blipFill>
        <p:spPr>
          <a:xfrm>
            <a:off x="9111059" y="5487511"/>
            <a:ext cx="915309" cy="915309"/>
          </a:xfrm>
          <a:prstGeom prst="rect">
            <a:avLst/>
          </a:prstGeom>
          <a:noFill/>
        </p:spPr>
      </p:pic>
      <p:sp>
        <p:nvSpPr>
          <p:cNvPr id="97" name="テキスト ボックス 96"/>
          <p:cNvSpPr txBox="1"/>
          <p:nvPr/>
        </p:nvSpPr>
        <p:spPr>
          <a:xfrm>
            <a:off x="5050292" y="4284336"/>
            <a:ext cx="4739049" cy="369332"/>
          </a:xfrm>
          <a:prstGeom prst="rect">
            <a:avLst/>
          </a:prstGeom>
          <a:noFill/>
        </p:spPr>
        <p:txBody>
          <a:bodyPr wrap="square" rtlCol="0">
            <a:spAutoFit/>
          </a:bodyPr>
          <a:lstStyle/>
          <a:p>
            <a:pPr algn="ctr"/>
            <a:r>
              <a:rPr lang="ja-JP" altLang="en-US" spc="-100" dirty="0" smtClean="0">
                <a:solidFill>
                  <a:schemeClr val="bg1"/>
                </a:solidFill>
                <a:latin typeface="小塚ゴシック Pr6N L"/>
                <a:ea typeface="ＭＳ Ｐゴシック" panose="020B0600070205080204" pitchFamily="50" charset="-128"/>
                <a:cs typeface="小塚ゴシック Pr6N M"/>
              </a:rPr>
              <a:t>福岡都市圏</a:t>
            </a:r>
            <a:r>
              <a:rPr kumimoji="1" lang="ja-JP" altLang="en-US" spc="-100" dirty="0" smtClean="0">
                <a:solidFill>
                  <a:schemeClr val="bg1"/>
                </a:solidFill>
                <a:latin typeface="小塚ゴシック Pr6N L"/>
                <a:ea typeface="ＭＳ Ｐゴシック" panose="020B0600070205080204" pitchFamily="50" charset="-128"/>
                <a:cs typeface="小塚ゴシック Pr6N M"/>
              </a:rPr>
              <a:t>オープンデータ</a:t>
            </a:r>
            <a:r>
              <a:rPr lang="ja-JP" altLang="en-US" spc="-100" dirty="0" smtClean="0">
                <a:solidFill>
                  <a:schemeClr val="bg1"/>
                </a:solidFill>
                <a:latin typeface="小塚ゴシック Pr6N L"/>
                <a:ea typeface="ＭＳ Ｐゴシック" panose="020B0600070205080204" pitchFamily="50" charset="-128"/>
                <a:cs typeface="小塚ゴシック Pr6N M"/>
              </a:rPr>
              <a:t>サイト</a:t>
            </a:r>
            <a:r>
              <a:rPr kumimoji="1" lang="ja-JP" altLang="en-US" spc="-100" dirty="0" smtClean="0">
                <a:solidFill>
                  <a:schemeClr val="bg1"/>
                </a:solidFill>
                <a:latin typeface="小塚ゴシック Pr6N L"/>
                <a:ea typeface="ＭＳ Ｐゴシック" panose="020B0600070205080204" pitchFamily="50" charset="-128"/>
                <a:cs typeface="小塚ゴシック Pr6N M"/>
              </a:rPr>
              <a:t>で</a:t>
            </a:r>
            <a:r>
              <a:rPr lang="ja-JP" altLang="en-US" spc="-100" dirty="0" smtClean="0">
                <a:solidFill>
                  <a:schemeClr val="bg1"/>
                </a:solidFill>
                <a:latin typeface="小塚ゴシック Pr6N L"/>
                <a:ea typeface="ＭＳ Ｐゴシック" panose="020B0600070205080204" pitchFamily="50" charset="-128"/>
                <a:cs typeface="小塚ゴシック Pr6N M"/>
              </a:rPr>
              <a:t>こう変わった！</a:t>
            </a:r>
            <a:endParaRPr kumimoji="1" lang="ja-JP" altLang="en-US" spc="-100" dirty="0">
              <a:solidFill>
                <a:schemeClr val="bg1"/>
              </a:solidFill>
              <a:latin typeface="小塚ゴシック Pr6N L"/>
              <a:ea typeface="ＭＳ Ｐゴシック" panose="020B0600070205080204" pitchFamily="50" charset="-128"/>
              <a:cs typeface="小塚ゴシック Pr6N M"/>
            </a:endParaRPr>
          </a:p>
        </p:txBody>
      </p:sp>
      <p:sp>
        <p:nvSpPr>
          <p:cNvPr id="99" name="角丸四角形 98"/>
          <p:cNvSpPr/>
          <p:nvPr/>
        </p:nvSpPr>
        <p:spPr>
          <a:xfrm>
            <a:off x="5050293" y="2229113"/>
            <a:ext cx="4739050" cy="1654078"/>
          </a:xfrm>
          <a:prstGeom prst="roundRect">
            <a:avLst>
              <a:gd name="adj" fmla="val 10424"/>
            </a:avLst>
          </a:prstGeom>
          <a:noFill/>
          <a:ln>
            <a:solidFill>
              <a:srgbClr val="30800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pic>
        <p:nvPicPr>
          <p:cNvPr id="3" name="図 2"/>
          <p:cNvPicPr>
            <a:picLocks noChangeAspect="1"/>
          </p:cNvPicPr>
          <p:nvPr/>
        </p:nvPicPr>
        <p:blipFill>
          <a:blip r:embed="rId7"/>
          <a:stretch>
            <a:fillRect/>
          </a:stretch>
        </p:blipFill>
        <p:spPr>
          <a:xfrm>
            <a:off x="270011" y="3591379"/>
            <a:ext cx="3087752" cy="2636732"/>
          </a:xfrm>
          <a:prstGeom prst="rect">
            <a:avLst/>
          </a:prstGeom>
          <a:ln w="3175">
            <a:solidFill>
              <a:schemeClr val="tx1">
                <a:lumMod val="50000"/>
                <a:lumOff val="50000"/>
              </a:schemeClr>
            </a:solidFill>
          </a:ln>
        </p:spPr>
      </p:pic>
      <p:pic>
        <p:nvPicPr>
          <p:cNvPr id="2" name="図 1"/>
          <p:cNvPicPr>
            <a:picLocks noChangeAspect="1"/>
          </p:cNvPicPr>
          <p:nvPr/>
        </p:nvPicPr>
        <p:blipFill>
          <a:blip r:embed="rId8"/>
          <a:stretch>
            <a:fillRect/>
          </a:stretch>
        </p:blipFill>
        <p:spPr>
          <a:xfrm>
            <a:off x="2136688" y="5032101"/>
            <a:ext cx="2497378" cy="1280905"/>
          </a:xfrm>
          <a:prstGeom prst="rect">
            <a:avLst/>
          </a:prstGeom>
          <a:ln w="3175">
            <a:solidFill>
              <a:schemeClr val="tx1">
                <a:lumMod val="50000"/>
                <a:lumOff val="50000"/>
              </a:schemeClr>
            </a:solidFill>
          </a:ln>
        </p:spPr>
      </p:pic>
      <p:sp>
        <p:nvSpPr>
          <p:cNvPr id="28" name="テキスト ボックス 39"/>
          <p:cNvSpPr txBox="1"/>
          <p:nvPr/>
        </p:nvSpPr>
        <p:spPr>
          <a:xfrm>
            <a:off x="7179387" y="-39358"/>
            <a:ext cx="2664081" cy="307777"/>
          </a:xfrm>
          <a:prstGeom prst="rect">
            <a:avLst/>
          </a:prstGeom>
          <a:noFill/>
        </p:spPr>
        <p:txBody>
          <a:bodyPr wrap="square" rtlCol="0">
            <a:spAutoFit/>
          </a:bodyPr>
          <a:lst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a:lstStyle>
          <a:p>
            <a:pPr algn="r"/>
            <a:r>
              <a:rPr lang="ja-JP" altLang="en-US" sz="1400" dirty="0">
                <a:solidFill>
                  <a:schemeClr val="bg1"/>
                </a:solidFill>
                <a:latin typeface="小塚ゴシック Pro M"/>
              </a:rPr>
              <a:t>令和</a:t>
            </a:r>
            <a:r>
              <a:rPr lang="ja-JP" altLang="en-US" sz="1400" dirty="0" smtClean="0">
                <a:solidFill>
                  <a:schemeClr val="bg1"/>
                </a:solidFill>
                <a:latin typeface="小塚ゴシック Pro M"/>
              </a:rPr>
              <a:t>２年９月１６日版</a:t>
            </a:r>
            <a:endParaRPr lang="ja-JP" altLang="en-US" sz="1400" dirty="0">
              <a:solidFill>
                <a:schemeClr val="bg1"/>
              </a:solidFill>
              <a:latin typeface="小塚ゴシック Pro M"/>
            </a:endParaRPr>
          </a:p>
        </p:txBody>
      </p:sp>
      <p:sp>
        <p:nvSpPr>
          <p:cNvPr id="29" name="角丸四角形 28"/>
          <p:cNvSpPr/>
          <p:nvPr/>
        </p:nvSpPr>
        <p:spPr>
          <a:xfrm>
            <a:off x="7311209" y="737622"/>
            <a:ext cx="2478133" cy="449798"/>
          </a:xfrm>
          <a:prstGeom prst="roundRect">
            <a:avLst/>
          </a:prstGeom>
          <a:solidFill>
            <a:schemeClr val="bg1"/>
          </a:solidFill>
          <a:ln w="381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chemeClr val="bg1"/>
              </a:solidFill>
              <a:latin typeface="小塚ゴシック Pro M"/>
            </a:endParaRPr>
          </a:p>
        </p:txBody>
      </p:sp>
      <p:sp>
        <p:nvSpPr>
          <p:cNvPr id="30" name="テキスト ボックス 29"/>
          <p:cNvSpPr txBox="1"/>
          <p:nvPr/>
        </p:nvSpPr>
        <p:spPr>
          <a:xfrm>
            <a:off x="7400976" y="725754"/>
            <a:ext cx="2339102" cy="461665"/>
          </a:xfrm>
          <a:prstGeom prst="rect">
            <a:avLst/>
          </a:prstGeom>
          <a:noFill/>
          <a:ln>
            <a:noFill/>
          </a:ln>
        </p:spPr>
        <p:txBody>
          <a:bodyPr wrap="none" rtlCol="0">
            <a:spAutoFit/>
          </a:bodyPr>
          <a:lstStyle/>
          <a:p>
            <a:pPr algn="ctr"/>
            <a:r>
              <a:rPr lang="ja-JP" altLang="en-US" sz="1200" b="1" dirty="0" smtClean="0">
                <a:solidFill>
                  <a:srgbClr val="00D861"/>
                </a:solidFill>
                <a:latin typeface="小塚ゴシック Pro M"/>
                <a:ea typeface="小塚ゴシック Pr6N M"/>
                <a:cs typeface="小塚ゴシック Pr6N M"/>
              </a:rPr>
              <a:t>その他</a:t>
            </a:r>
            <a:endParaRPr lang="en-US" altLang="ja-JP" sz="1200" b="1" dirty="0" smtClean="0">
              <a:solidFill>
                <a:srgbClr val="00D861"/>
              </a:solidFill>
              <a:latin typeface="小塚ゴシック Pro M"/>
              <a:ea typeface="小塚ゴシック Pr6N M"/>
              <a:cs typeface="小塚ゴシック Pr6N M"/>
            </a:endParaRPr>
          </a:p>
          <a:p>
            <a:pPr algn="ctr"/>
            <a:r>
              <a:rPr lang="ja-JP" altLang="en-US" sz="1200" b="1" dirty="0" smtClean="0">
                <a:solidFill>
                  <a:srgbClr val="00D861"/>
                </a:solidFill>
                <a:latin typeface="小塚ゴシック Pro M"/>
                <a:ea typeface="小塚ゴシック Pr6N M"/>
                <a:cs typeface="小塚ゴシック Pr6N M"/>
              </a:rPr>
              <a:t>（広域連携による利活用事例）</a:t>
            </a:r>
            <a:endParaRPr lang="en-US" altLang="ja-JP" sz="1200" b="1" dirty="0" smtClean="0">
              <a:solidFill>
                <a:srgbClr val="00D861"/>
              </a:solidFill>
              <a:latin typeface="小塚ゴシック Pro M"/>
              <a:ea typeface="小塚ゴシック Pr6N M"/>
              <a:cs typeface="小塚ゴシック Pr6N M"/>
            </a:endParaRPr>
          </a:p>
        </p:txBody>
      </p:sp>
      <p:grpSp>
        <p:nvGrpSpPr>
          <p:cNvPr id="31" name="グループ化 30"/>
          <p:cNvGrpSpPr/>
          <p:nvPr/>
        </p:nvGrpSpPr>
        <p:grpSpPr>
          <a:xfrm>
            <a:off x="7311209" y="250008"/>
            <a:ext cx="2478133" cy="399683"/>
            <a:chOff x="7311209" y="250008"/>
            <a:chExt cx="2478133" cy="399683"/>
          </a:xfrm>
        </p:grpSpPr>
        <p:sp>
          <p:nvSpPr>
            <p:cNvPr id="32" name="角丸四角形 31"/>
            <p:cNvSpPr/>
            <p:nvPr/>
          </p:nvSpPr>
          <p:spPr>
            <a:xfrm>
              <a:off x="7311209" y="250008"/>
              <a:ext cx="2478133" cy="399683"/>
            </a:xfrm>
            <a:prstGeom prst="roundRect">
              <a:avLst/>
            </a:prstGeom>
            <a:solidFill>
              <a:schemeClr val="bg1"/>
            </a:solidFill>
            <a:ln w="381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chemeClr val="bg1"/>
                </a:solidFill>
                <a:latin typeface="小塚ゴシック Pro M"/>
              </a:endParaRPr>
            </a:p>
          </p:txBody>
        </p:sp>
        <p:sp>
          <p:nvSpPr>
            <p:cNvPr id="33" name="テキスト ボックス 32"/>
            <p:cNvSpPr txBox="1"/>
            <p:nvPr/>
          </p:nvSpPr>
          <p:spPr>
            <a:xfrm>
              <a:off x="7631810" y="318428"/>
              <a:ext cx="1877437" cy="276999"/>
            </a:xfrm>
            <a:prstGeom prst="rect">
              <a:avLst/>
            </a:prstGeom>
            <a:noFill/>
            <a:ln>
              <a:noFill/>
            </a:ln>
          </p:spPr>
          <p:txBody>
            <a:bodyPr wrap="none" rtlCol="0">
              <a:spAutoFit/>
            </a:bodyPr>
            <a:lstStyle/>
            <a:p>
              <a:pPr algn="ctr"/>
              <a:r>
                <a:rPr lang="ja-JP" altLang="en-US" sz="1200" b="1" dirty="0" smtClean="0">
                  <a:solidFill>
                    <a:srgbClr val="00D861"/>
                  </a:solidFill>
                  <a:latin typeface="小塚ゴシック Pro M"/>
                  <a:ea typeface="小塚ゴシック Pr6N M"/>
                  <a:cs typeface="小塚ゴシック Pr6N M"/>
                </a:rPr>
                <a:t>政策立案に</a:t>
              </a:r>
              <a:r>
                <a:rPr lang="ja-JP" altLang="en-US" sz="1200" b="1" dirty="0" smtClean="0">
                  <a:solidFill>
                    <a:srgbClr val="00D861"/>
                  </a:solidFill>
                  <a:latin typeface="小塚ゴシック Pro M"/>
                  <a:ea typeface="小塚ゴシック Pr6N M"/>
                  <a:cs typeface="小塚ゴシック Pr6N M"/>
                </a:rPr>
                <a:t>寄与した事例</a:t>
              </a:r>
              <a:endParaRPr lang="en-US" altLang="ja-JP" sz="1200" b="1" dirty="0">
                <a:solidFill>
                  <a:srgbClr val="00D861"/>
                </a:solidFill>
                <a:latin typeface="小塚ゴシック Pro M"/>
                <a:ea typeface="小塚ゴシック Pr6N M"/>
                <a:cs typeface="小塚ゴシック Pr6N M"/>
              </a:endParaRPr>
            </a:p>
          </p:txBody>
        </p:sp>
      </p:grpSp>
    </p:spTree>
    <p:extLst>
      <p:ext uri="{BB962C8B-B14F-4D97-AF65-F5344CB8AC3E}">
        <p14:creationId xmlns:p14="http://schemas.microsoft.com/office/powerpoint/2010/main" val="18786206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図 19"/>
          <p:cNvPicPr>
            <a:picLocks/>
          </p:cNvPicPr>
          <p:nvPr/>
        </p:nvPicPr>
        <p:blipFill>
          <a:blip r:embed="rId2">
            <a:extLst>
              <a:ext uri="{28A0092B-C50C-407E-A947-70E740481C1C}">
                <a14:useLocalDpi xmlns:a14="http://schemas.microsoft.com/office/drawing/2010/main" val="0"/>
              </a:ext>
            </a:extLst>
          </a:blip>
          <a:stretch>
            <a:fillRect/>
          </a:stretch>
        </p:blipFill>
        <p:spPr>
          <a:xfrm>
            <a:off x="2099282" y="4012916"/>
            <a:ext cx="1296000" cy="2304000"/>
          </a:xfrm>
          <a:prstGeom prst="rect">
            <a:avLst/>
          </a:prstGeom>
        </p:spPr>
      </p:pic>
      <p:sp>
        <p:nvSpPr>
          <p:cNvPr id="4" name="正方形/長方形 3"/>
          <p:cNvSpPr/>
          <p:nvPr/>
        </p:nvSpPr>
        <p:spPr>
          <a:xfrm>
            <a:off x="4811" y="1149"/>
            <a:ext cx="9906000" cy="1252759"/>
          </a:xfrm>
          <a:prstGeom prst="rect">
            <a:avLst/>
          </a:prstGeom>
          <a:solidFill>
            <a:srgbClr val="00D861"/>
          </a:solidFill>
          <a:ln w="9525" cap="flat" cmpd="sng" algn="ctr">
            <a:solidFill>
              <a:srgbClr val="00D86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dirty="0" smtClean="0">
              <a:ln>
                <a:noFill/>
              </a:ln>
              <a:solidFill>
                <a:sysClr val="window" lastClr="FFFFFF"/>
              </a:solidFill>
              <a:effectLst/>
              <a:uLnTx/>
              <a:uFillTx/>
              <a:latin typeface="小塚ゴシック Pro M"/>
              <a:ea typeface="ヒラギノ角ゴ Pro W3"/>
            </a:endParaRPr>
          </a:p>
        </p:txBody>
      </p:sp>
      <p:sp>
        <p:nvSpPr>
          <p:cNvPr id="6" name="タイトル 1"/>
          <p:cNvSpPr txBox="1">
            <a:spLocks/>
          </p:cNvSpPr>
          <p:nvPr/>
        </p:nvSpPr>
        <p:spPr>
          <a:xfrm>
            <a:off x="57563" y="827741"/>
            <a:ext cx="2576995" cy="425018"/>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altLang="ja-JP" sz="1400" dirty="0" smtClean="0">
                <a:solidFill>
                  <a:srgbClr val="FFFFFF"/>
                </a:solidFill>
                <a:latin typeface="ＭＳ Ｐゴシック" panose="020B0600070205080204" pitchFamily="50" charset="-128"/>
                <a:ea typeface="ＭＳ Ｐゴシック" panose="020B0600070205080204" pitchFamily="50" charset="-128"/>
                <a:cs typeface="小塚ゴシック Pr6N R"/>
              </a:rPr>
              <a:t>By</a:t>
            </a:r>
            <a:r>
              <a:rPr lang="ja-JP" altLang="en-US" sz="1400" dirty="0" smtClean="0">
                <a:solidFill>
                  <a:srgbClr val="FFFFFF"/>
                </a:solidFill>
                <a:latin typeface="ＭＳ Ｐゴシック" panose="020B0600070205080204" pitchFamily="50" charset="-128"/>
                <a:ea typeface="ＭＳ Ｐゴシック" panose="020B0600070205080204" pitchFamily="50" charset="-128"/>
                <a:cs typeface="小塚ゴシック Pr6N R"/>
              </a:rPr>
              <a:t> </a:t>
            </a:r>
            <a:r>
              <a:rPr lang="zh-TW" altLang="en-US" sz="1400" dirty="0" smtClean="0">
                <a:solidFill>
                  <a:srgbClr val="FFFFFF"/>
                </a:solidFill>
                <a:latin typeface="ＭＳ Ｐゴシック" panose="020B0600070205080204" pitchFamily="50" charset="-128"/>
                <a:ea typeface="ＭＳ Ｐゴシック" panose="020B0600070205080204" pitchFamily="50" charset="-128"/>
                <a:cs typeface="小塚ゴシック Pr6N R"/>
              </a:rPr>
              <a:t>福岡県福岡市</a:t>
            </a:r>
            <a:endParaRPr kumimoji="1" lang="ja-JP" altLang="en-US" sz="1400" dirty="0">
              <a:solidFill>
                <a:srgbClr val="FFFFFF"/>
              </a:solidFill>
              <a:latin typeface="ＭＳ Ｐゴシック" panose="020B0600070205080204" pitchFamily="50" charset="-128"/>
              <a:ea typeface="ＭＳ Ｐゴシック" panose="020B0600070205080204" pitchFamily="50" charset="-128"/>
              <a:cs typeface="小塚ゴシック Pr6N R"/>
            </a:endParaRPr>
          </a:p>
        </p:txBody>
      </p:sp>
      <p:sp>
        <p:nvSpPr>
          <p:cNvPr id="10" name="タイトル 1"/>
          <p:cNvSpPr txBox="1">
            <a:spLocks/>
          </p:cNvSpPr>
          <p:nvPr/>
        </p:nvSpPr>
        <p:spPr>
          <a:xfrm>
            <a:off x="-350" y="1149"/>
            <a:ext cx="4749931" cy="425018"/>
          </a:xfrm>
          <a:prstGeom prst="rect">
            <a:avLst/>
          </a:prstGeom>
          <a:ln>
            <a:noFill/>
          </a:ln>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ja-JP" altLang="en-US" sz="1400" dirty="0">
                <a:solidFill>
                  <a:schemeClr val="bg1"/>
                </a:solidFill>
                <a:latin typeface="+mj-ea"/>
                <a:cs typeface="小塚ゴシック Pr6N R"/>
              </a:rPr>
              <a:t>広域化と共通化でオープンデータの価値向上</a:t>
            </a:r>
          </a:p>
        </p:txBody>
      </p:sp>
      <p:sp>
        <p:nvSpPr>
          <p:cNvPr id="13" name="正方形/長方形 12"/>
          <p:cNvSpPr/>
          <p:nvPr/>
        </p:nvSpPr>
        <p:spPr>
          <a:xfrm>
            <a:off x="0" y="6577577"/>
            <a:ext cx="9906000" cy="280423"/>
          </a:xfrm>
          <a:prstGeom prst="rect">
            <a:avLst/>
          </a:prstGeom>
          <a:solidFill>
            <a:srgbClr val="00D861"/>
          </a:solidFill>
          <a:ln w="9525" cap="flat" cmpd="sng" algn="ctr">
            <a:solidFill>
              <a:srgbClr val="00D86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smtClean="0">
              <a:ln>
                <a:noFill/>
              </a:ln>
              <a:solidFill>
                <a:sysClr val="window" lastClr="FFFFFF"/>
              </a:solidFill>
              <a:effectLst/>
              <a:uLnTx/>
              <a:uFillTx/>
              <a:latin typeface="小塚ゴシック Pro M"/>
              <a:ea typeface="ヒラギノ角ゴ Pro W3"/>
            </a:endParaRPr>
          </a:p>
        </p:txBody>
      </p:sp>
      <p:sp>
        <p:nvSpPr>
          <p:cNvPr id="53" name="テキスト ボックス 52"/>
          <p:cNvSpPr txBox="1"/>
          <p:nvPr/>
        </p:nvSpPr>
        <p:spPr>
          <a:xfrm>
            <a:off x="10124" y="1499638"/>
            <a:ext cx="3118161" cy="461665"/>
          </a:xfrm>
          <a:prstGeom prst="rect">
            <a:avLst/>
          </a:prstGeom>
          <a:noFill/>
        </p:spPr>
        <p:txBody>
          <a:bodyPr wrap="none" rtlCol="0">
            <a:spAutoFit/>
          </a:bodyPr>
          <a:lstStyle/>
          <a:p>
            <a:r>
              <a:rPr kumimoji="1" lang="ja-JP" altLang="en-US" sz="2400" dirty="0" smtClean="0">
                <a:solidFill>
                  <a:srgbClr val="308007"/>
                </a:solidFill>
                <a:latin typeface="+mj-ea"/>
                <a:ea typeface="+mj-ea"/>
                <a:cs typeface="小塚ゴシック Pro M"/>
              </a:rPr>
              <a:t>指定避難所検索アプリ</a:t>
            </a:r>
            <a:endParaRPr kumimoji="1" lang="ja-JP" altLang="en-US" sz="2400" dirty="0">
              <a:solidFill>
                <a:srgbClr val="308007"/>
              </a:solidFill>
              <a:latin typeface="+mj-ea"/>
              <a:ea typeface="+mj-ea"/>
              <a:cs typeface="小塚ゴシック Pro M"/>
            </a:endParaRPr>
          </a:p>
        </p:txBody>
      </p:sp>
      <p:cxnSp>
        <p:nvCxnSpPr>
          <p:cNvPr id="54" name="直線コネクタ 53"/>
          <p:cNvCxnSpPr/>
          <p:nvPr/>
        </p:nvCxnSpPr>
        <p:spPr>
          <a:xfrm flipH="1">
            <a:off x="10565" y="1405574"/>
            <a:ext cx="4922375" cy="0"/>
          </a:xfrm>
          <a:prstGeom prst="line">
            <a:avLst/>
          </a:prstGeom>
          <a:ln w="6350">
            <a:solidFill>
              <a:srgbClr val="308007"/>
            </a:solidFill>
          </a:ln>
          <a:effectLst/>
        </p:spPr>
        <p:style>
          <a:lnRef idx="2">
            <a:schemeClr val="accent1"/>
          </a:lnRef>
          <a:fillRef idx="0">
            <a:schemeClr val="accent1"/>
          </a:fillRef>
          <a:effectRef idx="1">
            <a:schemeClr val="accent1"/>
          </a:effectRef>
          <a:fontRef idx="minor">
            <a:schemeClr val="tx1"/>
          </a:fontRef>
        </p:style>
      </p:cxnSp>
      <p:cxnSp>
        <p:nvCxnSpPr>
          <p:cNvPr id="55" name="直線コネクタ 54"/>
          <p:cNvCxnSpPr/>
          <p:nvPr/>
        </p:nvCxnSpPr>
        <p:spPr>
          <a:xfrm flipH="1">
            <a:off x="10565" y="2038988"/>
            <a:ext cx="4942435" cy="0"/>
          </a:xfrm>
          <a:prstGeom prst="line">
            <a:avLst/>
          </a:prstGeom>
          <a:ln w="6350">
            <a:solidFill>
              <a:srgbClr val="308007"/>
            </a:solidFill>
          </a:ln>
          <a:effectLst/>
        </p:spPr>
        <p:style>
          <a:lnRef idx="2">
            <a:schemeClr val="accent1"/>
          </a:lnRef>
          <a:fillRef idx="0">
            <a:schemeClr val="accent1"/>
          </a:fillRef>
          <a:effectRef idx="1">
            <a:schemeClr val="accent1"/>
          </a:effectRef>
          <a:fontRef idx="minor">
            <a:schemeClr val="tx1"/>
          </a:fontRef>
        </p:style>
      </p:cxnSp>
      <p:pic>
        <p:nvPicPr>
          <p:cNvPr id="58" name="図 57" descr="アイディア.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63596" y="1292394"/>
            <a:ext cx="643434" cy="643434"/>
          </a:xfrm>
          <a:prstGeom prst="rect">
            <a:avLst/>
          </a:prstGeom>
        </p:spPr>
      </p:pic>
      <p:pic>
        <p:nvPicPr>
          <p:cNvPr id="61" name="図 60" descr="パソコン作業.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05667" y="1745423"/>
            <a:ext cx="643434" cy="643434"/>
          </a:xfrm>
          <a:prstGeom prst="rect">
            <a:avLst/>
          </a:prstGeom>
        </p:spPr>
      </p:pic>
      <p:pic>
        <p:nvPicPr>
          <p:cNvPr id="62" name="図 61" descr="マーカー.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63596" y="2334515"/>
            <a:ext cx="643434" cy="643434"/>
          </a:xfrm>
          <a:prstGeom prst="rect">
            <a:avLst/>
          </a:prstGeom>
        </p:spPr>
      </p:pic>
      <p:sp>
        <p:nvSpPr>
          <p:cNvPr id="63" name="正方形/長方形 62"/>
          <p:cNvSpPr/>
          <p:nvPr/>
        </p:nvSpPr>
        <p:spPr>
          <a:xfrm>
            <a:off x="5948917" y="1499638"/>
            <a:ext cx="3214678" cy="351689"/>
          </a:xfrm>
          <a:prstGeom prst="rect">
            <a:avLst/>
          </a:prstGeom>
          <a:noFill/>
          <a:ln>
            <a:solidFill>
              <a:srgbClr val="008000"/>
            </a:solidFill>
          </a:ln>
          <a:effectLst/>
        </p:spPr>
        <p:style>
          <a:lnRef idx="1">
            <a:schemeClr val="accent1"/>
          </a:lnRef>
          <a:fillRef idx="3">
            <a:schemeClr val="accent1"/>
          </a:fillRef>
          <a:effectRef idx="2">
            <a:schemeClr val="accent1"/>
          </a:effectRef>
          <a:fontRef idx="minor">
            <a:schemeClr val="lt1"/>
          </a:fontRef>
        </p:style>
        <p:txBody>
          <a:bodyPr rIns="0" rtlCol="0" anchor="ctr"/>
          <a:lstStyle/>
          <a:p>
            <a:pPr algn="ctr"/>
            <a:r>
              <a:rPr lang="ja-JP" altLang="en-US" sz="1200" dirty="0" smtClean="0">
                <a:solidFill>
                  <a:schemeClr val="tx1"/>
                </a:solidFill>
                <a:latin typeface="+mn-ea"/>
                <a:cs typeface="小塚ゴシック Pr6N L"/>
              </a:rPr>
              <a:t>　　避難所データ（共通</a:t>
            </a:r>
            <a:r>
              <a:rPr lang="ja-JP" altLang="en-US" sz="1200" dirty="0">
                <a:solidFill>
                  <a:schemeClr val="tx1"/>
                </a:solidFill>
                <a:latin typeface="+mn-ea"/>
                <a:cs typeface="小塚ゴシック Pr6N L"/>
              </a:rPr>
              <a:t>フォーマット）</a:t>
            </a:r>
            <a:endParaRPr lang="en-US" altLang="ja-JP" sz="1200" dirty="0" smtClean="0">
              <a:solidFill>
                <a:schemeClr val="tx1"/>
              </a:solidFill>
              <a:latin typeface="+mn-ea"/>
              <a:cs typeface="小塚ゴシック Pr6N L"/>
            </a:endParaRPr>
          </a:p>
        </p:txBody>
      </p:sp>
      <p:sp>
        <p:nvSpPr>
          <p:cNvPr id="66" name="正方形/長方形 65"/>
          <p:cNvSpPr/>
          <p:nvPr/>
        </p:nvSpPr>
        <p:spPr>
          <a:xfrm>
            <a:off x="5749101" y="2485267"/>
            <a:ext cx="3396089" cy="351689"/>
          </a:xfrm>
          <a:prstGeom prst="rect">
            <a:avLst/>
          </a:prstGeom>
          <a:noFill/>
          <a:ln>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ja-JP" altLang="en-US" sz="1200" dirty="0" smtClean="0">
                <a:solidFill>
                  <a:schemeClr val="tx1"/>
                </a:solidFill>
                <a:latin typeface="+mn-ea"/>
                <a:cs typeface="小塚ゴシック Pr6N L"/>
              </a:rPr>
              <a:t>福岡都市圏（福岡市＋１６市町）</a:t>
            </a:r>
            <a:endParaRPr kumimoji="1" lang="ja-JP" altLang="en-US" sz="1200" dirty="0">
              <a:solidFill>
                <a:schemeClr val="tx1"/>
              </a:solidFill>
              <a:latin typeface="+mn-ea"/>
              <a:cs typeface="小塚ゴシック Pr6N L"/>
            </a:endParaRPr>
          </a:p>
        </p:txBody>
      </p:sp>
      <p:sp>
        <p:nvSpPr>
          <p:cNvPr id="67" name="角丸四角形 66"/>
          <p:cNvSpPr/>
          <p:nvPr/>
        </p:nvSpPr>
        <p:spPr>
          <a:xfrm>
            <a:off x="5096143" y="2479793"/>
            <a:ext cx="950821" cy="357163"/>
          </a:xfrm>
          <a:prstGeom prst="roundRect">
            <a:avLst>
              <a:gd name="adj" fmla="val 50000"/>
            </a:avLst>
          </a:prstGeom>
          <a:solidFill>
            <a:srgbClr val="008000"/>
          </a:solidFill>
          <a:ln>
            <a:solidFill>
              <a:srgbClr val="30800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1400" dirty="0" smtClean="0">
                <a:latin typeface="+mj-ea"/>
                <a:ea typeface="+mj-ea"/>
                <a:cs typeface="フォントポにほんご"/>
              </a:rPr>
              <a:t>地域</a:t>
            </a:r>
            <a:endParaRPr kumimoji="1" lang="ja-JP" altLang="en-US" sz="1400" dirty="0">
              <a:latin typeface="+mj-ea"/>
              <a:ea typeface="+mj-ea"/>
              <a:cs typeface="フォントポにほんご"/>
            </a:endParaRPr>
          </a:p>
        </p:txBody>
      </p:sp>
      <p:sp>
        <p:nvSpPr>
          <p:cNvPr id="68" name="角丸四角形 67"/>
          <p:cNvSpPr/>
          <p:nvPr/>
        </p:nvSpPr>
        <p:spPr>
          <a:xfrm>
            <a:off x="5114549" y="1494164"/>
            <a:ext cx="1228416" cy="357163"/>
          </a:xfrm>
          <a:prstGeom prst="roundRect">
            <a:avLst>
              <a:gd name="adj" fmla="val 50000"/>
            </a:avLst>
          </a:prstGeom>
          <a:solidFill>
            <a:srgbClr val="008000"/>
          </a:solidFill>
          <a:ln>
            <a:solidFill>
              <a:srgbClr val="30800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1400" dirty="0" smtClean="0">
                <a:latin typeface="+mj-ea"/>
                <a:ea typeface="+mj-ea"/>
                <a:cs typeface="フォントポにほんご"/>
              </a:rPr>
              <a:t>使用データ</a:t>
            </a:r>
            <a:endParaRPr kumimoji="1" lang="ja-JP" altLang="en-US" sz="1400" dirty="0">
              <a:latin typeface="+mj-ea"/>
              <a:ea typeface="+mj-ea"/>
              <a:cs typeface="フォントポにほんご"/>
            </a:endParaRPr>
          </a:p>
        </p:txBody>
      </p:sp>
      <p:sp>
        <p:nvSpPr>
          <p:cNvPr id="69" name="正方形/長方形 68"/>
          <p:cNvSpPr/>
          <p:nvPr/>
        </p:nvSpPr>
        <p:spPr>
          <a:xfrm>
            <a:off x="6342965" y="1989141"/>
            <a:ext cx="3396089" cy="351689"/>
          </a:xfrm>
          <a:prstGeom prst="rect">
            <a:avLst/>
          </a:prstGeom>
          <a:noFill/>
          <a:ln>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1200" dirty="0" smtClean="0">
                <a:solidFill>
                  <a:schemeClr val="tx1"/>
                </a:solidFill>
                <a:latin typeface="+mn-ea"/>
                <a:cs typeface="小塚ゴシック Pr6N L"/>
              </a:rPr>
              <a:t>ＣＳＶ</a:t>
            </a:r>
            <a:endParaRPr lang="en-US" altLang="ja-JP" sz="1200" dirty="0">
              <a:solidFill>
                <a:schemeClr val="tx1"/>
              </a:solidFill>
              <a:latin typeface="+mn-ea"/>
              <a:cs typeface="小塚ゴシック Pr6N L"/>
            </a:endParaRPr>
          </a:p>
        </p:txBody>
      </p:sp>
      <p:sp>
        <p:nvSpPr>
          <p:cNvPr id="70" name="角丸四角形 69"/>
          <p:cNvSpPr/>
          <p:nvPr/>
        </p:nvSpPr>
        <p:spPr>
          <a:xfrm>
            <a:off x="5690006" y="1983667"/>
            <a:ext cx="1224000" cy="357163"/>
          </a:xfrm>
          <a:prstGeom prst="roundRect">
            <a:avLst>
              <a:gd name="adj" fmla="val 50000"/>
            </a:avLst>
          </a:prstGeom>
          <a:solidFill>
            <a:srgbClr val="008000"/>
          </a:solidFill>
          <a:ln>
            <a:solidFill>
              <a:srgbClr val="30800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1400" dirty="0" smtClean="0">
                <a:latin typeface="+mj-ea"/>
                <a:ea typeface="+mj-ea"/>
                <a:cs typeface="フォントポにほんご"/>
              </a:rPr>
              <a:t>データ形式</a:t>
            </a:r>
            <a:endParaRPr kumimoji="1" lang="ja-JP" altLang="en-US" sz="1400" dirty="0">
              <a:latin typeface="+mj-ea"/>
              <a:ea typeface="+mj-ea"/>
              <a:cs typeface="フォントポにほんご"/>
            </a:endParaRPr>
          </a:p>
        </p:txBody>
      </p:sp>
      <p:sp>
        <p:nvSpPr>
          <p:cNvPr id="73" name="テキスト ボックス 72"/>
          <p:cNvSpPr txBox="1"/>
          <p:nvPr/>
        </p:nvSpPr>
        <p:spPr>
          <a:xfrm>
            <a:off x="7312526" y="3101474"/>
            <a:ext cx="184666" cy="369332"/>
          </a:xfrm>
          <a:prstGeom prst="rect">
            <a:avLst/>
          </a:prstGeom>
          <a:noFill/>
        </p:spPr>
        <p:txBody>
          <a:bodyPr wrap="none" rtlCol="0">
            <a:spAutoFit/>
          </a:bodyPr>
          <a:lstStyle/>
          <a:p>
            <a:endParaRPr kumimoji="1" lang="ja-JP" altLang="en-US" dirty="0"/>
          </a:p>
        </p:txBody>
      </p:sp>
      <p:grpSp>
        <p:nvGrpSpPr>
          <p:cNvPr id="2" name="グループ化 1"/>
          <p:cNvGrpSpPr/>
          <p:nvPr/>
        </p:nvGrpSpPr>
        <p:grpSpPr>
          <a:xfrm>
            <a:off x="5661473" y="2980131"/>
            <a:ext cx="4049047" cy="625540"/>
            <a:chOff x="5661473" y="3958568"/>
            <a:chExt cx="4049047" cy="625540"/>
          </a:xfrm>
        </p:grpSpPr>
        <p:sp>
          <p:nvSpPr>
            <p:cNvPr id="77" name="正方形/長方形 76"/>
            <p:cNvSpPr/>
            <p:nvPr/>
          </p:nvSpPr>
          <p:spPr>
            <a:xfrm>
              <a:off x="6314431" y="3964041"/>
              <a:ext cx="3396089" cy="620067"/>
            </a:xfrm>
            <a:prstGeom prst="rect">
              <a:avLst/>
            </a:prstGeom>
            <a:noFill/>
            <a:ln>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tLang="ja-JP" sz="1200" dirty="0" smtClean="0">
                <a:solidFill>
                  <a:srgbClr val="FF0000"/>
                </a:solidFill>
                <a:latin typeface="+mn-ea"/>
                <a:cs typeface="小塚ゴシック Pr6N L"/>
              </a:endParaRPr>
            </a:p>
          </p:txBody>
        </p:sp>
        <p:sp>
          <p:nvSpPr>
            <p:cNvPr id="78" name="角丸四角形 77"/>
            <p:cNvSpPr/>
            <p:nvPr/>
          </p:nvSpPr>
          <p:spPr>
            <a:xfrm>
              <a:off x="5661473" y="3958568"/>
              <a:ext cx="1224000" cy="357163"/>
            </a:xfrm>
            <a:prstGeom prst="roundRect">
              <a:avLst>
                <a:gd name="adj" fmla="val 50000"/>
              </a:avLst>
            </a:prstGeom>
            <a:solidFill>
              <a:srgbClr val="008000"/>
            </a:solidFill>
            <a:ln>
              <a:solidFill>
                <a:srgbClr val="30800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dirty="0" smtClean="0">
                  <a:solidFill>
                    <a:schemeClr val="bg1"/>
                  </a:solidFill>
                  <a:latin typeface="+mn-ea"/>
                  <a:cs typeface="フォントポにほんご"/>
                </a:rPr>
                <a:t>API</a:t>
              </a:r>
              <a:r>
                <a:rPr kumimoji="1" lang="ja-JP" altLang="en-US" sz="1400" dirty="0" smtClean="0">
                  <a:solidFill>
                    <a:schemeClr val="bg1"/>
                  </a:solidFill>
                  <a:latin typeface="+mn-ea"/>
                  <a:cs typeface="フォントポにほんご"/>
                </a:rPr>
                <a:t>の有無</a:t>
              </a:r>
              <a:endParaRPr kumimoji="1" lang="ja-JP" altLang="en-US" sz="1400" dirty="0">
                <a:solidFill>
                  <a:schemeClr val="bg1"/>
                </a:solidFill>
                <a:latin typeface="+mn-ea"/>
                <a:cs typeface="フォントポにほんご"/>
              </a:endParaRPr>
            </a:p>
          </p:txBody>
        </p:sp>
        <p:sp>
          <p:nvSpPr>
            <p:cNvPr id="79" name="正方形/長方形 78"/>
            <p:cNvSpPr/>
            <p:nvPr/>
          </p:nvSpPr>
          <p:spPr>
            <a:xfrm>
              <a:off x="6640828" y="4004288"/>
              <a:ext cx="3049947" cy="54042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1200" dirty="0" smtClean="0">
                  <a:solidFill>
                    <a:schemeClr val="tx1"/>
                  </a:solidFill>
                  <a:latin typeface="+mn-ea"/>
                  <a:cs typeface="小塚ゴシック Pr6N L"/>
                </a:rPr>
                <a:t>有り</a:t>
              </a:r>
              <a:endParaRPr lang="en-US" altLang="ja-JP" sz="1200" dirty="0" smtClean="0">
                <a:solidFill>
                  <a:schemeClr val="tx1"/>
                </a:solidFill>
                <a:latin typeface="+mn-ea"/>
                <a:cs typeface="小塚ゴシック Pr6N L"/>
              </a:endParaRPr>
            </a:p>
            <a:p>
              <a:r>
                <a:rPr lang="ja-JP" altLang="en-US" sz="1200" dirty="0" smtClean="0">
                  <a:solidFill>
                    <a:schemeClr val="tx1"/>
                  </a:solidFill>
                  <a:latin typeface="+mn-ea"/>
                  <a:cs typeface="小塚ゴシック Pr6N L"/>
                </a:rPr>
                <a:t>　　</a:t>
              </a:r>
              <a:r>
                <a:rPr lang="ja-JP" altLang="en-US" sz="1000" dirty="0" smtClean="0">
                  <a:solidFill>
                    <a:schemeClr val="tx1"/>
                  </a:solidFill>
                  <a:latin typeface="+mn-ea"/>
                  <a:cs typeface="小塚ゴシック Pr6N L"/>
                </a:rPr>
                <a:t>（複数自治体を横断的に検索できる</a:t>
              </a:r>
              <a:endParaRPr lang="en-US" altLang="ja-JP" sz="1000" dirty="0" smtClean="0">
                <a:solidFill>
                  <a:schemeClr val="tx1"/>
                </a:solidFill>
                <a:latin typeface="+mn-ea"/>
                <a:cs typeface="小塚ゴシック Pr6N L"/>
              </a:endParaRPr>
            </a:p>
            <a:p>
              <a:r>
                <a:rPr lang="ja-JP" altLang="en-US" sz="1000" dirty="0">
                  <a:solidFill>
                    <a:schemeClr val="tx1"/>
                  </a:solidFill>
                  <a:latin typeface="+mn-ea"/>
                  <a:cs typeface="小塚ゴシック Pr6N L"/>
                </a:rPr>
                <a:t>　</a:t>
              </a:r>
              <a:r>
                <a:rPr lang="ja-JP" altLang="en-US" sz="1000" dirty="0" smtClean="0">
                  <a:solidFill>
                    <a:schemeClr val="tx1"/>
                  </a:solidFill>
                  <a:latin typeface="+mn-ea"/>
                  <a:cs typeface="小塚ゴシック Pr6N L"/>
                </a:rPr>
                <a:t>　　 </a:t>
              </a:r>
              <a:r>
                <a:rPr lang="en-US" altLang="ja-JP" sz="1000" dirty="0" smtClean="0">
                  <a:solidFill>
                    <a:schemeClr val="tx1"/>
                  </a:solidFill>
                  <a:latin typeface="+mn-ea"/>
                  <a:cs typeface="小塚ゴシック Pr6N L"/>
                </a:rPr>
                <a:t>BODIK DX API</a:t>
              </a:r>
              <a:r>
                <a:rPr lang="ja-JP" altLang="en-US" sz="1000" dirty="0" smtClean="0">
                  <a:solidFill>
                    <a:schemeClr val="tx1"/>
                  </a:solidFill>
                  <a:latin typeface="+mn-ea"/>
                  <a:cs typeface="小塚ゴシック Pr6N L"/>
                </a:rPr>
                <a:t>を利用）</a:t>
              </a:r>
              <a:endParaRPr lang="en-US" altLang="ja-JP" sz="1000" dirty="0">
                <a:solidFill>
                  <a:schemeClr val="tx1"/>
                </a:solidFill>
                <a:latin typeface="+mn-ea"/>
                <a:cs typeface="小塚ゴシック Pr6N L"/>
              </a:endParaRPr>
            </a:p>
          </p:txBody>
        </p:sp>
      </p:grpSp>
      <p:sp>
        <p:nvSpPr>
          <p:cNvPr id="3" name="テキスト ボックス 2"/>
          <p:cNvSpPr txBox="1"/>
          <p:nvPr/>
        </p:nvSpPr>
        <p:spPr>
          <a:xfrm>
            <a:off x="9178479" y="3575191"/>
            <a:ext cx="647934" cy="646331"/>
          </a:xfrm>
          <a:prstGeom prst="rect">
            <a:avLst/>
          </a:prstGeom>
          <a:noFill/>
        </p:spPr>
        <p:txBody>
          <a:bodyPr wrap="none" rtlCol="0">
            <a:spAutoFit/>
          </a:bodyPr>
          <a:lstStyle/>
          <a:p>
            <a:r>
              <a:rPr kumimoji="1" lang="ja-JP" altLang="en-US" sz="3600" b="1" dirty="0" smtClean="0">
                <a:solidFill>
                  <a:srgbClr val="308007"/>
                </a:solidFill>
              </a:rPr>
              <a:t>￥</a:t>
            </a:r>
            <a:endParaRPr kumimoji="1" lang="ja-JP" altLang="en-US" sz="3600" b="1" dirty="0">
              <a:solidFill>
                <a:srgbClr val="308007"/>
              </a:solidFill>
            </a:endParaRPr>
          </a:p>
        </p:txBody>
      </p:sp>
      <p:grpSp>
        <p:nvGrpSpPr>
          <p:cNvPr id="14" name="グループ化 13"/>
          <p:cNvGrpSpPr/>
          <p:nvPr/>
        </p:nvGrpSpPr>
        <p:grpSpPr>
          <a:xfrm>
            <a:off x="5105667" y="3723910"/>
            <a:ext cx="4215760" cy="653219"/>
            <a:chOff x="4961522" y="4620136"/>
            <a:chExt cx="4049048" cy="653219"/>
          </a:xfrm>
        </p:grpSpPr>
        <p:sp>
          <p:nvSpPr>
            <p:cNvPr id="81" name="正方形/長方形 80"/>
            <p:cNvSpPr/>
            <p:nvPr/>
          </p:nvSpPr>
          <p:spPr>
            <a:xfrm>
              <a:off x="5614481" y="4625611"/>
              <a:ext cx="3396089" cy="647744"/>
            </a:xfrm>
            <a:prstGeom prst="rect">
              <a:avLst/>
            </a:prstGeom>
            <a:noFill/>
            <a:ln>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r"/>
              <a:endParaRPr lang="en-US" altLang="ja-JP" sz="1200" dirty="0">
                <a:solidFill>
                  <a:schemeClr val="tx1"/>
                </a:solidFill>
                <a:latin typeface="小塚ゴシック Pro M"/>
                <a:ea typeface="小塚ゴシック Pr6N L"/>
                <a:cs typeface="小塚ゴシック Pr6N L"/>
              </a:endParaRPr>
            </a:p>
          </p:txBody>
        </p:sp>
        <p:sp>
          <p:nvSpPr>
            <p:cNvPr id="82" name="角丸四角形 81"/>
            <p:cNvSpPr/>
            <p:nvPr/>
          </p:nvSpPr>
          <p:spPr>
            <a:xfrm>
              <a:off x="4961522" y="4620136"/>
              <a:ext cx="780039" cy="357163"/>
            </a:xfrm>
            <a:prstGeom prst="roundRect">
              <a:avLst>
                <a:gd name="adj" fmla="val 50000"/>
              </a:avLst>
            </a:prstGeom>
            <a:solidFill>
              <a:srgbClr val="008000"/>
            </a:solidFill>
            <a:ln>
              <a:solidFill>
                <a:srgbClr val="30800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ja-JP" altLang="en-US" sz="1400" dirty="0" smtClean="0">
                  <a:latin typeface="+mn-ea"/>
                  <a:cs typeface="フォントポにほんご"/>
                </a:rPr>
                <a:t>コスト</a:t>
              </a:r>
              <a:endParaRPr kumimoji="1" lang="ja-JP" altLang="en-US" sz="1400" dirty="0">
                <a:latin typeface="+mn-ea"/>
                <a:cs typeface="フォントポにほんご"/>
              </a:endParaRPr>
            </a:p>
          </p:txBody>
        </p:sp>
      </p:grpSp>
      <p:sp>
        <p:nvSpPr>
          <p:cNvPr id="83" name="角丸四角形 82"/>
          <p:cNvSpPr/>
          <p:nvPr/>
        </p:nvSpPr>
        <p:spPr>
          <a:xfrm>
            <a:off x="5099652" y="4487340"/>
            <a:ext cx="4619658" cy="1939486"/>
          </a:xfrm>
          <a:prstGeom prst="roundRect">
            <a:avLst>
              <a:gd name="adj" fmla="val 10424"/>
            </a:avLst>
          </a:prstGeom>
          <a:noFill/>
          <a:ln>
            <a:solidFill>
              <a:srgbClr val="30800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92" name="テキスト ボックス 91"/>
          <p:cNvSpPr txBox="1"/>
          <p:nvPr/>
        </p:nvSpPr>
        <p:spPr>
          <a:xfrm>
            <a:off x="5910212" y="4440910"/>
            <a:ext cx="979755" cy="461665"/>
          </a:xfrm>
          <a:prstGeom prst="rect">
            <a:avLst/>
          </a:prstGeom>
          <a:noFill/>
        </p:spPr>
        <p:txBody>
          <a:bodyPr vert="horz" wrap="none" rtlCol="0">
            <a:spAutoFit/>
          </a:bodyPr>
          <a:lstStyle/>
          <a:p>
            <a:r>
              <a:rPr lang="ja-JP" altLang="en-US" sz="2400" dirty="0" smtClean="0">
                <a:solidFill>
                  <a:srgbClr val="008000"/>
                </a:solidFill>
                <a:latin typeface="+mn-ea"/>
                <a:cs typeface="フォントポにほんご"/>
              </a:rPr>
              <a:t>コラム</a:t>
            </a:r>
            <a:endParaRPr lang="en-US" altLang="ja-JP" sz="2400" dirty="0" smtClean="0">
              <a:solidFill>
                <a:srgbClr val="008000"/>
              </a:solidFill>
              <a:latin typeface="+mn-ea"/>
              <a:cs typeface="フォントポにほんご"/>
            </a:endParaRPr>
          </a:p>
        </p:txBody>
      </p:sp>
      <p:pic>
        <p:nvPicPr>
          <p:cNvPr id="93" name="図 92" descr="拡声器.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14722" y="4448184"/>
            <a:ext cx="903101" cy="903101"/>
          </a:xfrm>
          <a:prstGeom prst="rect">
            <a:avLst/>
          </a:prstGeom>
        </p:spPr>
      </p:pic>
      <p:cxnSp>
        <p:nvCxnSpPr>
          <p:cNvPr id="94" name="直線コネクタ 93"/>
          <p:cNvCxnSpPr/>
          <p:nvPr/>
        </p:nvCxnSpPr>
        <p:spPr>
          <a:xfrm flipH="1">
            <a:off x="10565" y="6485893"/>
            <a:ext cx="4922375" cy="0"/>
          </a:xfrm>
          <a:prstGeom prst="line">
            <a:avLst/>
          </a:prstGeom>
          <a:ln w="6350">
            <a:solidFill>
              <a:srgbClr val="008000"/>
            </a:solidFill>
          </a:ln>
          <a:effectLst/>
        </p:spPr>
        <p:style>
          <a:lnRef idx="2">
            <a:schemeClr val="accent1"/>
          </a:lnRef>
          <a:fillRef idx="0">
            <a:schemeClr val="accent1"/>
          </a:fillRef>
          <a:effectRef idx="1">
            <a:schemeClr val="accent1"/>
          </a:effectRef>
          <a:fontRef idx="minor">
            <a:schemeClr val="tx1"/>
          </a:fontRef>
        </p:style>
      </p:cxnSp>
      <p:pic>
        <p:nvPicPr>
          <p:cNvPr id="52" name="図 51" descr="チーム.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085323" y="2827680"/>
            <a:ext cx="643434" cy="643434"/>
          </a:xfrm>
          <a:prstGeom prst="rect">
            <a:avLst/>
          </a:prstGeom>
        </p:spPr>
      </p:pic>
      <p:sp>
        <p:nvSpPr>
          <p:cNvPr id="11" name="正方形/長方形 10"/>
          <p:cNvSpPr/>
          <p:nvPr/>
        </p:nvSpPr>
        <p:spPr>
          <a:xfrm>
            <a:off x="5934597" y="3776964"/>
            <a:ext cx="3386830" cy="615553"/>
          </a:xfrm>
          <a:prstGeom prst="rect">
            <a:avLst/>
          </a:prstGeom>
        </p:spPr>
        <p:txBody>
          <a:bodyPr wrap="square">
            <a:spAutoFit/>
          </a:bodyPr>
          <a:lstStyle/>
          <a:p>
            <a:r>
              <a:rPr lang="ja-JP" altLang="en-US" sz="1100" dirty="0" smtClean="0">
                <a:latin typeface="+mn-ea"/>
                <a:cs typeface="小塚ゴシック Pr6N L"/>
              </a:rPr>
              <a:t>福岡市</a:t>
            </a:r>
            <a:r>
              <a:rPr lang="ja-JP" altLang="en-US" sz="1100" dirty="0">
                <a:latin typeface="+mn-ea"/>
                <a:cs typeface="小塚ゴシック Pr6N L"/>
              </a:rPr>
              <a:t>が</a:t>
            </a:r>
            <a:r>
              <a:rPr lang="ja-JP" altLang="en-US" sz="1100" dirty="0" smtClean="0">
                <a:latin typeface="+mn-ea"/>
                <a:cs typeface="小塚ゴシック Pr6N L"/>
              </a:rPr>
              <a:t>独自運営</a:t>
            </a:r>
            <a:r>
              <a:rPr lang="ja-JP" altLang="en-US" sz="1100" dirty="0">
                <a:latin typeface="+mn-ea"/>
                <a:cs typeface="小塚ゴシック Pr6N L"/>
              </a:rPr>
              <a:t>して</a:t>
            </a:r>
            <a:r>
              <a:rPr lang="ja-JP" altLang="en-US" sz="1100" dirty="0" smtClean="0">
                <a:latin typeface="+mn-ea"/>
                <a:cs typeface="小塚ゴシック Pr6N L"/>
              </a:rPr>
              <a:t>いるカタログサイトは有償。</a:t>
            </a:r>
            <a:endParaRPr lang="en-US" altLang="ja-JP" sz="1100" dirty="0" smtClean="0">
              <a:latin typeface="+mn-ea"/>
              <a:cs typeface="小塚ゴシック Pr6N L"/>
            </a:endParaRPr>
          </a:p>
          <a:p>
            <a:r>
              <a:rPr lang="ja-JP" altLang="en-US" sz="1100" dirty="0" smtClean="0">
                <a:latin typeface="+mn-ea"/>
                <a:cs typeface="小塚ゴシック Pr6N L"/>
              </a:rPr>
              <a:t>福岡市</a:t>
            </a:r>
            <a:r>
              <a:rPr lang="ja-JP" altLang="en-US" sz="1100" dirty="0">
                <a:latin typeface="+mn-ea"/>
                <a:cs typeface="小塚ゴシック Pr6N L"/>
              </a:rPr>
              <a:t>以外</a:t>
            </a:r>
            <a:r>
              <a:rPr lang="ja-JP" altLang="en-US" sz="1100" dirty="0" smtClean="0">
                <a:latin typeface="+mn-ea"/>
                <a:cs typeface="小塚ゴシック Pr6N L"/>
              </a:rPr>
              <a:t>のほとんどの自治体は</a:t>
            </a:r>
            <a:r>
              <a:rPr lang="ja-JP" altLang="en-US" sz="1100" dirty="0" smtClean="0">
                <a:latin typeface="+mn-ea"/>
                <a:cs typeface="小塚ゴシック Pro M"/>
              </a:rPr>
              <a:t>、</a:t>
            </a:r>
            <a:r>
              <a:rPr lang="en-US" altLang="ja-JP" sz="1100" dirty="0" smtClean="0">
                <a:latin typeface="+mn-ea"/>
                <a:cs typeface="小塚ゴシック Pr6N L"/>
              </a:rPr>
              <a:t>BODIK </a:t>
            </a:r>
            <a:r>
              <a:rPr lang="ja-JP" altLang="en-US" sz="1100" dirty="0">
                <a:latin typeface="+mn-ea"/>
                <a:cs typeface="小塚ゴシック Pr6N L"/>
              </a:rPr>
              <a:t>の</a:t>
            </a:r>
            <a:r>
              <a:rPr lang="ja-JP" altLang="en-US" sz="1100" dirty="0" smtClean="0">
                <a:latin typeface="+mn-ea"/>
                <a:cs typeface="小塚ゴシック Pr6N L"/>
              </a:rPr>
              <a:t>カタログサイト</a:t>
            </a:r>
            <a:r>
              <a:rPr lang="en-US" altLang="ja-JP" sz="1100" dirty="0" smtClean="0">
                <a:latin typeface="+mn-ea"/>
                <a:cs typeface="小塚ゴシック Pr6N L"/>
              </a:rPr>
              <a:t>(BODIK ODCS)</a:t>
            </a:r>
            <a:r>
              <a:rPr lang="ja-JP" altLang="en-US" sz="1100" dirty="0" smtClean="0">
                <a:latin typeface="+mn-ea"/>
                <a:cs typeface="小塚ゴシック Pr6N L"/>
              </a:rPr>
              <a:t>を</a:t>
            </a:r>
            <a:r>
              <a:rPr lang="ja-JP" altLang="en-US" sz="1100" dirty="0">
                <a:latin typeface="+mn-ea"/>
                <a:cs typeface="小塚ゴシック Pr6N L"/>
              </a:rPr>
              <a:t>使用しているため</a:t>
            </a:r>
            <a:r>
              <a:rPr lang="ja-JP" altLang="en-US" sz="1100" dirty="0" smtClean="0">
                <a:latin typeface="+mn-ea"/>
                <a:cs typeface="小塚ゴシック Pr6N L"/>
              </a:rPr>
              <a:t>無料。</a:t>
            </a:r>
            <a:endParaRPr lang="ja-JP" altLang="en-US" sz="1100" dirty="0">
              <a:latin typeface="+mn-ea"/>
            </a:endParaRPr>
          </a:p>
        </p:txBody>
      </p:sp>
      <p:sp>
        <p:nvSpPr>
          <p:cNvPr id="45" name="テキスト ボックス 44"/>
          <p:cNvSpPr txBox="1"/>
          <p:nvPr/>
        </p:nvSpPr>
        <p:spPr>
          <a:xfrm>
            <a:off x="123426" y="2113433"/>
            <a:ext cx="4871301" cy="1771455"/>
          </a:xfrm>
          <a:prstGeom prst="rect">
            <a:avLst/>
          </a:prstGeom>
          <a:noFill/>
        </p:spPr>
        <p:txBody>
          <a:bodyPr wrap="square" rtlCol="0">
            <a:noAutofit/>
          </a:bodyPr>
          <a:lstStyle/>
          <a:p>
            <a:r>
              <a:rPr kumimoji="1" lang="ja-JP" altLang="en-US" sz="1400" dirty="0" smtClean="0">
                <a:solidFill>
                  <a:schemeClr val="tx1">
                    <a:lumMod val="75000"/>
                    <a:lumOff val="25000"/>
                  </a:schemeClr>
                </a:solidFill>
                <a:latin typeface="小塚ゴシック Pr6N L"/>
                <a:cs typeface="小塚ゴシック Pro M"/>
              </a:rPr>
              <a:t>福岡都市圏オープンデータを活用した代表的な事例と</a:t>
            </a:r>
            <a:r>
              <a:rPr lang="ja-JP" altLang="en-US" sz="1400" dirty="0" smtClean="0">
                <a:solidFill>
                  <a:schemeClr val="tx1">
                    <a:lumMod val="75000"/>
                    <a:lumOff val="25000"/>
                  </a:schemeClr>
                </a:solidFill>
                <a:latin typeface="小塚ゴシック Pr6N L"/>
                <a:cs typeface="小塚ゴシック Pro M"/>
              </a:rPr>
              <a:t>して</a:t>
            </a:r>
            <a:r>
              <a:rPr lang="ja-JP" altLang="en-US" sz="1400" dirty="0" smtClean="0">
                <a:latin typeface="小塚ゴシック Pr6N L"/>
                <a:cs typeface="小塚ゴシック Pro M"/>
              </a:rPr>
              <a:t>、</a:t>
            </a:r>
            <a:endParaRPr lang="en-US" altLang="ja-JP" sz="1400" dirty="0" smtClean="0">
              <a:latin typeface="小塚ゴシック Pr6N L"/>
              <a:cs typeface="小塚ゴシック Pro M"/>
            </a:endParaRPr>
          </a:p>
          <a:p>
            <a:r>
              <a:rPr lang="ja-JP" altLang="en-US" sz="1400" dirty="0" smtClean="0">
                <a:solidFill>
                  <a:schemeClr val="tx1">
                    <a:lumMod val="75000"/>
                    <a:lumOff val="25000"/>
                  </a:schemeClr>
                </a:solidFill>
                <a:latin typeface="小塚ゴシック Pr6N L"/>
                <a:cs typeface="小塚ゴシック Pro M"/>
              </a:rPr>
              <a:t>指定避難所検索</a:t>
            </a:r>
            <a:r>
              <a:rPr kumimoji="1" lang="ja-JP" altLang="en-US" sz="1400" dirty="0" smtClean="0">
                <a:solidFill>
                  <a:schemeClr val="tx1">
                    <a:lumMod val="75000"/>
                    <a:lumOff val="25000"/>
                  </a:schemeClr>
                </a:solidFill>
                <a:latin typeface="小塚ゴシック Pr6N L"/>
                <a:cs typeface="小塚ゴシック Pro M"/>
              </a:rPr>
              <a:t>アプリ（</a:t>
            </a:r>
            <a:r>
              <a:rPr kumimoji="1" lang="en-US" altLang="ja-JP" sz="1400" dirty="0" smtClean="0">
                <a:solidFill>
                  <a:schemeClr val="tx1">
                    <a:lumMod val="75000"/>
                    <a:lumOff val="25000"/>
                  </a:schemeClr>
                </a:solidFill>
                <a:latin typeface="小塚ゴシック Pr6N L"/>
                <a:cs typeface="小塚ゴシック Pro M"/>
              </a:rPr>
              <a:t>LINE BOT</a:t>
            </a:r>
            <a:r>
              <a:rPr kumimoji="1" lang="ja-JP" altLang="en-US" sz="1400" dirty="0" smtClean="0">
                <a:solidFill>
                  <a:schemeClr val="tx1">
                    <a:lumMod val="75000"/>
                    <a:lumOff val="25000"/>
                  </a:schemeClr>
                </a:solidFill>
                <a:latin typeface="小塚ゴシック Pr6N L"/>
                <a:cs typeface="小塚ゴシック Pro M"/>
              </a:rPr>
              <a:t>）がある。</a:t>
            </a:r>
            <a:endParaRPr kumimoji="1" lang="en-US" altLang="ja-JP" sz="1400" dirty="0" smtClean="0">
              <a:solidFill>
                <a:schemeClr val="tx1">
                  <a:lumMod val="75000"/>
                  <a:lumOff val="25000"/>
                </a:schemeClr>
              </a:solidFill>
              <a:latin typeface="小塚ゴシック Pr6N L"/>
              <a:cs typeface="小塚ゴシック Pro M"/>
            </a:endParaRPr>
          </a:p>
          <a:p>
            <a:r>
              <a:rPr lang="ja-JP" altLang="en-US" sz="1400" dirty="0">
                <a:solidFill>
                  <a:schemeClr val="tx1">
                    <a:lumMod val="75000"/>
                    <a:lumOff val="25000"/>
                  </a:schemeClr>
                </a:solidFill>
                <a:latin typeface="小塚ゴシック Pr6N L"/>
                <a:cs typeface="小塚ゴシック Pro M"/>
              </a:rPr>
              <a:t>　●複数自治体</a:t>
            </a:r>
            <a:r>
              <a:rPr lang="ja-JP" altLang="en-US" sz="1400" dirty="0" smtClean="0">
                <a:solidFill>
                  <a:schemeClr val="tx1">
                    <a:lumMod val="75000"/>
                    <a:lumOff val="25000"/>
                  </a:schemeClr>
                </a:solidFill>
                <a:latin typeface="小塚ゴシック Pr6N L"/>
                <a:cs typeface="小塚ゴシック Pro M"/>
              </a:rPr>
              <a:t>の避難所</a:t>
            </a:r>
            <a:r>
              <a:rPr lang="ja-JP" altLang="en-US" sz="1400" dirty="0">
                <a:solidFill>
                  <a:schemeClr val="tx1">
                    <a:lumMod val="75000"/>
                    <a:lumOff val="25000"/>
                  </a:schemeClr>
                </a:solidFill>
                <a:latin typeface="小塚ゴシック Pr6N L"/>
                <a:cs typeface="小塚ゴシック Pro M"/>
              </a:rPr>
              <a:t>をまとめて検索</a:t>
            </a:r>
            <a:r>
              <a:rPr lang="ja-JP" altLang="en-US" sz="1400" dirty="0" smtClean="0">
                <a:solidFill>
                  <a:schemeClr val="tx1">
                    <a:lumMod val="75000"/>
                    <a:lumOff val="25000"/>
                  </a:schemeClr>
                </a:solidFill>
                <a:latin typeface="小塚ゴシック Pr6N L"/>
                <a:cs typeface="小塚ゴシック Pro M"/>
              </a:rPr>
              <a:t>できる</a:t>
            </a:r>
            <a:endParaRPr lang="en-US" altLang="ja-JP" sz="1400" dirty="0">
              <a:solidFill>
                <a:schemeClr val="tx1">
                  <a:lumMod val="75000"/>
                  <a:lumOff val="25000"/>
                </a:schemeClr>
              </a:solidFill>
              <a:latin typeface="小塚ゴシック Pr6N L"/>
              <a:cs typeface="小塚ゴシック Pro M"/>
            </a:endParaRPr>
          </a:p>
          <a:p>
            <a:r>
              <a:rPr lang="ja-JP" altLang="en-US" sz="1400" dirty="0" smtClean="0">
                <a:solidFill>
                  <a:schemeClr val="tx1">
                    <a:lumMod val="75000"/>
                    <a:lumOff val="25000"/>
                  </a:schemeClr>
                </a:solidFill>
                <a:latin typeface="小塚ゴシック Pr6N L"/>
                <a:cs typeface="小塚ゴシック Pro M"/>
              </a:rPr>
              <a:t>　●指定した位置から近くにある避難所が表示される</a:t>
            </a:r>
            <a:endParaRPr lang="en-US" altLang="ja-JP" sz="1400" dirty="0" smtClean="0">
              <a:solidFill>
                <a:schemeClr val="tx1">
                  <a:lumMod val="75000"/>
                  <a:lumOff val="25000"/>
                </a:schemeClr>
              </a:solidFill>
              <a:latin typeface="小塚ゴシック Pr6N L"/>
              <a:cs typeface="小塚ゴシック Pro M"/>
            </a:endParaRPr>
          </a:p>
          <a:p>
            <a:r>
              <a:rPr lang="ja-JP" altLang="en-US" sz="1400" dirty="0">
                <a:solidFill>
                  <a:schemeClr val="tx1">
                    <a:lumMod val="75000"/>
                    <a:lumOff val="25000"/>
                  </a:schemeClr>
                </a:solidFill>
                <a:latin typeface="小塚ゴシック Pr6N L"/>
                <a:cs typeface="小塚ゴシック Pro M"/>
              </a:rPr>
              <a:t>　</a:t>
            </a:r>
            <a:r>
              <a:rPr lang="ja-JP" altLang="en-US" sz="1400" dirty="0" smtClean="0">
                <a:solidFill>
                  <a:schemeClr val="tx1">
                    <a:lumMod val="75000"/>
                    <a:lumOff val="25000"/>
                  </a:schemeClr>
                </a:solidFill>
                <a:latin typeface="小塚ゴシック Pr6N L"/>
                <a:cs typeface="小塚ゴシック Pro M"/>
              </a:rPr>
              <a:t>●避難所までの道順も表示される</a:t>
            </a:r>
            <a:endParaRPr lang="en-US" altLang="ja-JP" sz="1400" dirty="0" smtClean="0">
              <a:solidFill>
                <a:schemeClr val="tx1">
                  <a:lumMod val="75000"/>
                  <a:lumOff val="25000"/>
                </a:schemeClr>
              </a:solidFill>
              <a:latin typeface="小塚ゴシック Pr6N L"/>
              <a:cs typeface="小塚ゴシック Pro M"/>
            </a:endParaRPr>
          </a:p>
          <a:p>
            <a:endParaRPr kumimoji="1" lang="en-US" altLang="ja-JP" sz="800" dirty="0" smtClean="0">
              <a:solidFill>
                <a:schemeClr val="tx1">
                  <a:lumMod val="75000"/>
                  <a:lumOff val="25000"/>
                </a:schemeClr>
              </a:solidFill>
              <a:latin typeface="小塚ゴシック Pr6N L"/>
              <a:cs typeface="小塚ゴシック Pro M"/>
            </a:endParaRPr>
          </a:p>
          <a:p>
            <a:r>
              <a:rPr lang="ja-JP" altLang="en-US" sz="1200" dirty="0">
                <a:solidFill>
                  <a:schemeClr val="tx1">
                    <a:lumMod val="75000"/>
                    <a:lumOff val="25000"/>
                  </a:schemeClr>
                </a:solidFill>
                <a:latin typeface="小塚ゴシック Pr6N L"/>
                <a:cs typeface="小塚ゴシック Pro M"/>
              </a:rPr>
              <a:t>指定避難所以外に</a:t>
            </a:r>
            <a:r>
              <a:rPr lang="ja-JP" altLang="en-US" sz="1200" dirty="0" smtClean="0">
                <a:solidFill>
                  <a:schemeClr val="tx1">
                    <a:lumMod val="75000"/>
                    <a:lumOff val="25000"/>
                  </a:schemeClr>
                </a:solidFill>
                <a:latin typeface="小塚ゴシック Pr6N L"/>
                <a:cs typeface="小塚ゴシック Pro M"/>
              </a:rPr>
              <a:t>も</a:t>
            </a:r>
            <a:r>
              <a:rPr lang="ja-JP" altLang="en-US" sz="1200" dirty="0">
                <a:latin typeface="小塚ゴシック Pr6N L"/>
                <a:cs typeface="小塚ゴシック Pro M"/>
              </a:rPr>
              <a:t>、</a:t>
            </a:r>
            <a:r>
              <a:rPr lang="ja-JP" altLang="en-US" sz="1200" dirty="0" smtClean="0">
                <a:solidFill>
                  <a:schemeClr val="tx1">
                    <a:lumMod val="75000"/>
                    <a:lumOff val="25000"/>
                  </a:schemeClr>
                </a:solidFill>
                <a:latin typeface="小塚ゴシック Pr6N L"/>
                <a:cs typeface="小塚ゴシック Pro M"/>
              </a:rPr>
              <a:t>公共</a:t>
            </a:r>
            <a:r>
              <a:rPr lang="ja-JP" altLang="en-US" sz="1200" dirty="0">
                <a:solidFill>
                  <a:schemeClr val="tx1">
                    <a:lumMod val="75000"/>
                    <a:lumOff val="25000"/>
                  </a:schemeClr>
                </a:solidFill>
                <a:latin typeface="小塚ゴシック Pr6N L"/>
                <a:cs typeface="小塚ゴシック Pro M"/>
              </a:rPr>
              <a:t>施設や公衆無線</a:t>
            </a:r>
            <a:r>
              <a:rPr lang="en-US" altLang="ja-JP" sz="1200" dirty="0">
                <a:solidFill>
                  <a:schemeClr val="tx1">
                    <a:lumMod val="75000"/>
                    <a:lumOff val="25000"/>
                  </a:schemeClr>
                </a:solidFill>
                <a:latin typeface="小塚ゴシック Pr6N L"/>
                <a:cs typeface="小塚ゴシック Pro M"/>
              </a:rPr>
              <a:t>LAN</a:t>
            </a:r>
            <a:r>
              <a:rPr lang="ja-JP" altLang="en-US" sz="1200" dirty="0">
                <a:solidFill>
                  <a:schemeClr val="tx1">
                    <a:lumMod val="75000"/>
                    <a:lumOff val="25000"/>
                  </a:schemeClr>
                </a:solidFill>
                <a:latin typeface="小塚ゴシック Pr6N L"/>
                <a:cs typeface="小塚ゴシック Pro M"/>
              </a:rPr>
              <a:t>アクセスポイントなど</a:t>
            </a:r>
            <a:r>
              <a:rPr lang="ja-JP" altLang="en-US" sz="1200" dirty="0" smtClean="0">
                <a:solidFill>
                  <a:schemeClr val="tx1">
                    <a:lumMod val="75000"/>
                    <a:lumOff val="25000"/>
                  </a:schemeClr>
                </a:solidFill>
                <a:latin typeface="小塚ゴシック Pr6N L"/>
                <a:cs typeface="小塚ゴシック Pro M"/>
              </a:rPr>
              <a:t>も</a:t>
            </a:r>
            <a:endParaRPr lang="en-US" altLang="ja-JP" sz="1200" dirty="0" smtClean="0">
              <a:solidFill>
                <a:schemeClr val="tx1">
                  <a:lumMod val="75000"/>
                  <a:lumOff val="25000"/>
                </a:schemeClr>
              </a:solidFill>
              <a:latin typeface="小塚ゴシック Pr6N L"/>
              <a:cs typeface="小塚ゴシック Pro M"/>
            </a:endParaRPr>
          </a:p>
          <a:p>
            <a:r>
              <a:rPr lang="ja-JP" altLang="en-US" sz="1200" dirty="0" smtClean="0">
                <a:solidFill>
                  <a:schemeClr val="tx1">
                    <a:lumMod val="75000"/>
                    <a:lumOff val="25000"/>
                  </a:schemeClr>
                </a:solidFill>
                <a:latin typeface="小塚ゴシック Pr6N L"/>
                <a:cs typeface="小塚ゴシック Pro M"/>
              </a:rPr>
              <a:t>検索</a:t>
            </a:r>
            <a:r>
              <a:rPr lang="ja-JP" altLang="en-US" sz="1200" dirty="0">
                <a:solidFill>
                  <a:schemeClr val="tx1">
                    <a:lumMod val="75000"/>
                    <a:lumOff val="25000"/>
                  </a:schemeClr>
                </a:solidFill>
                <a:latin typeface="小塚ゴシック Pr6N L"/>
                <a:cs typeface="小塚ゴシック Pro M"/>
              </a:rPr>
              <a:t>できる。</a:t>
            </a:r>
            <a:endParaRPr kumimoji="1" lang="en-US" altLang="ja-JP" sz="1200" dirty="0" smtClean="0">
              <a:solidFill>
                <a:schemeClr val="tx1">
                  <a:lumMod val="75000"/>
                  <a:lumOff val="25000"/>
                </a:schemeClr>
              </a:solidFill>
              <a:latin typeface="小塚ゴシック Pr6N L"/>
              <a:cs typeface="小塚ゴシック Pro M"/>
            </a:endParaRPr>
          </a:p>
        </p:txBody>
      </p:sp>
      <p:sp>
        <p:nvSpPr>
          <p:cNvPr id="46" name="テキスト ボックス 45"/>
          <p:cNvSpPr txBox="1"/>
          <p:nvPr/>
        </p:nvSpPr>
        <p:spPr>
          <a:xfrm>
            <a:off x="5392568" y="4875416"/>
            <a:ext cx="4346486" cy="1508105"/>
          </a:xfrm>
          <a:prstGeom prst="rect">
            <a:avLst/>
          </a:prstGeom>
          <a:noFill/>
        </p:spPr>
        <p:txBody>
          <a:bodyPr wrap="square" rtlCol="0">
            <a:spAutoFit/>
          </a:bodyPr>
          <a:lstStyle/>
          <a:p>
            <a:r>
              <a:rPr lang="ja-JP" altLang="en-US" sz="1000" dirty="0" smtClean="0">
                <a:latin typeface="小塚ゴシック Pr6N L"/>
                <a:cs typeface="小塚ゴシック Pr6N L"/>
              </a:rPr>
              <a:t>　福岡市は</a:t>
            </a:r>
            <a:r>
              <a:rPr lang="ja-JP" altLang="en-US" sz="1000" dirty="0" smtClean="0">
                <a:latin typeface="小塚ゴシック Pr6N L"/>
                <a:cs typeface="小塚ゴシック Pro M"/>
              </a:rPr>
              <a:t>、</a:t>
            </a:r>
            <a:r>
              <a:rPr lang="en-US" altLang="ja-JP" sz="1000" dirty="0" smtClean="0">
                <a:latin typeface="小塚ゴシック Pr6N L"/>
                <a:cs typeface="小塚ゴシック Pr6N L"/>
              </a:rPr>
              <a:t>2017</a:t>
            </a:r>
            <a:r>
              <a:rPr lang="ja-JP" altLang="en-US" sz="1000" dirty="0" smtClean="0">
                <a:latin typeface="小塚ゴシック Pr6N L"/>
                <a:cs typeface="小塚ゴシック Pr6N L"/>
              </a:rPr>
              <a:t>年に「福岡都市圏ワーキンググループ」を発足させ</a:t>
            </a:r>
            <a:r>
              <a:rPr lang="ja-JP" altLang="en-US" sz="1000" dirty="0" smtClean="0">
                <a:latin typeface="小塚ゴシック Pr6N L"/>
                <a:cs typeface="小塚ゴシック Pro M"/>
              </a:rPr>
              <a:t>、</a:t>
            </a:r>
            <a:r>
              <a:rPr lang="ja-JP" altLang="en-US" sz="1000" dirty="0" smtClean="0">
                <a:latin typeface="小塚ゴシック Pr6N L"/>
                <a:cs typeface="小塚ゴシック Pr6N L"/>
              </a:rPr>
              <a:t>ノウハウやカタログサイトの操作方法など実務について参加自治体に共有した。</a:t>
            </a:r>
            <a:r>
              <a:rPr lang="en-US" altLang="ja-JP" sz="1000" dirty="0" smtClean="0">
                <a:latin typeface="小塚ゴシック Pr6N L"/>
                <a:cs typeface="小塚ゴシック Pr6N L"/>
              </a:rPr>
              <a:t>2018</a:t>
            </a:r>
            <a:r>
              <a:rPr lang="ja-JP" altLang="en-US" sz="1000" dirty="0" smtClean="0">
                <a:latin typeface="小塚ゴシック Pr6N L"/>
                <a:cs typeface="小塚ゴシック Pr6N L"/>
              </a:rPr>
              <a:t>年</a:t>
            </a:r>
            <a:r>
              <a:rPr lang="ja-JP" altLang="en-US" sz="1000" dirty="0">
                <a:latin typeface="小塚ゴシック Pr6N L"/>
                <a:cs typeface="小塚ゴシック Pr6N L"/>
              </a:rPr>
              <a:t>に</a:t>
            </a:r>
            <a:r>
              <a:rPr lang="ja-JP" altLang="en-US" sz="1000" dirty="0" smtClean="0">
                <a:latin typeface="小塚ゴシック Pr6N L"/>
                <a:cs typeface="小塚ゴシック Pr6N L"/>
              </a:rPr>
              <a:t>は無料で利用できる「</a:t>
            </a:r>
            <a:r>
              <a:rPr lang="en-US" altLang="ja-JP" sz="1000" dirty="0" smtClean="0">
                <a:latin typeface="小塚ゴシック Pr6N L"/>
                <a:cs typeface="小塚ゴシック Pr6N L"/>
              </a:rPr>
              <a:t>BODIK ODCS</a:t>
            </a:r>
            <a:r>
              <a:rPr lang="ja-JP" altLang="en-US" sz="1000" dirty="0" smtClean="0">
                <a:latin typeface="小塚ゴシック Pr6N L"/>
                <a:cs typeface="小塚ゴシック Pr6N L"/>
              </a:rPr>
              <a:t>」を活用し</a:t>
            </a:r>
            <a:r>
              <a:rPr lang="ja-JP" altLang="en-US" sz="1000" dirty="0" smtClean="0">
                <a:latin typeface="小塚ゴシック Pr6N L"/>
                <a:cs typeface="小塚ゴシック Pro M"/>
              </a:rPr>
              <a:t>、</a:t>
            </a:r>
            <a:r>
              <a:rPr lang="ja-JP" altLang="en-US" sz="1000" dirty="0" smtClean="0">
                <a:latin typeface="小塚ゴシック Pr6N L"/>
                <a:cs typeface="小塚ゴシック Pr6N L"/>
              </a:rPr>
              <a:t>「福岡都市圏オープンデータサイト」を開設した。実務面</a:t>
            </a:r>
            <a:r>
              <a:rPr lang="ja-JP" altLang="en-US" sz="1000" dirty="0">
                <a:latin typeface="小塚ゴシック Pr6N L"/>
                <a:cs typeface="小塚ゴシック Pro M"/>
              </a:rPr>
              <a:t>、</a:t>
            </a:r>
            <a:r>
              <a:rPr lang="ja-JP" altLang="en-US" sz="1000" dirty="0" smtClean="0">
                <a:latin typeface="小塚ゴシック Pr6N L"/>
                <a:cs typeface="小塚ゴシック Pr6N L"/>
              </a:rPr>
              <a:t>コスト面のハードルを下げることで</a:t>
            </a:r>
            <a:r>
              <a:rPr lang="ja-JP" altLang="en-US" sz="1000" dirty="0">
                <a:latin typeface="小塚ゴシック Pr6N L"/>
                <a:cs typeface="小塚ゴシック Pro M"/>
              </a:rPr>
              <a:t>、</a:t>
            </a:r>
            <a:r>
              <a:rPr lang="ja-JP" altLang="en-US" sz="1000" dirty="0" smtClean="0">
                <a:latin typeface="小塚ゴシック Pr6N L"/>
                <a:cs typeface="小塚ゴシック Pr6N L"/>
              </a:rPr>
              <a:t>参加自治体がオープンデータに取組みやすくなった。</a:t>
            </a:r>
            <a:endParaRPr lang="en-US" altLang="ja-JP" sz="1000" dirty="0" smtClean="0">
              <a:latin typeface="小塚ゴシック Pr6N L"/>
              <a:cs typeface="小塚ゴシック Pr6N L"/>
            </a:endParaRPr>
          </a:p>
          <a:p>
            <a:r>
              <a:rPr lang="ja-JP" altLang="en-US" sz="1000" dirty="0">
                <a:latin typeface="小塚ゴシック Pr6N L"/>
                <a:cs typeface="小塚ゴシック Pr6N L"/>
              </a:rPr>
              <a:t>　</a:t>
            </a:r>
            <a:r>
              <a:rPr lang="ja-JP" altLang="en-US" sz="1000" dirty="0" smtClean="0">
                <a:latin typeface="小塚ゴシック Pr6N L"/>
                <a:cs typeface="小塚ゴシック Pr6N L"/>
              </a:rPr>
              <a:t>また</a:t>
            </a:r>
            <a:r>
              <a:rPr lang="ja-JP" altLang="en-US" sz="1000" dirty="0">
                <a:latin typeface="小塚ゴシック Pr6N L"/>
                <a:cs typeface="小塚ゴシック Pro M"/>
              </a:rPr>
              <a:t>、</a:t>
            </a:r>
            <a:r>
              <a:rPr lang="ja-JP" altLang="en-US" sz="1000" dirty="0" smtClean="0">
                <a:latin typeface="小塚ゴシック Pr6N L"/>
                <a:cs typeface="小塚ゴシック Pr6N L"/>
              </a:rPr>
              <a:t>都市圏事業としてオープンデータ化を進めることで</a:t>
            </a:r>
            <a:r>
              <a:rPr lang="ja-JP" altLang="en-US" sz="1000" dirty="0">
                <a:latin typeface="小塚ゴシック Pr6N L"/>
                <a:cs typeface="小塚ゴシック Pro M"/>
              </a:rPr>
              <a:t>、</a:t>
            </a:r>
            <a:r>
              <a:rPr lang="ja-JP" altLang="en-US" sz="1000" dirty="0" smtClean="0">
                <a:latin typeface="小塚ゴシック Pr6N L"/>
                <a:cs typeface="小塚ゴシック Pr6N L"/>
              </a:rPr>
              <a:t>各自治体で庁内の説得がしやすくなるという効果もあった。</a:t>
            </a:r>
            <a:endParaRPr lang="en-US" altLang="ja-JP" sz="1000" dirty="0" smtClean="0">
              <a:latin typeface="小塚ゴシック Pr6N L"/>
              <a:cs typeface="小塚ゴシック Pr6N L"/>
            </a:endParaRPr>
          </a:p>
          <a:p>
            <a:r>
              <a:rPr lang="ja-JP" altLang="en-US" sz="1000" dirty="0">
                <a:latin typeface="小塚ゴシック Pr6N L"/>
                <a:cs typeface="小塚ゴシック Pr6N L"/>
              </a:rPr>
              <a:t>　</a:t>
            </a:r>
            <a:r>
              <a:rPr lang="ja-JP" altLang="en-US" sz="1000" dirty="0" smtClean="0">
                <a:latin typeface="小塚ゴシック Pr6N L"/>
                <a:cs typeface="小塚ゴシック Pr6N L"/>
              </a:rPr>
              <a:t>なお</a:t>
            </a:r>
            <a:r>
              <a:rPr lang="ja-JP" altLang="en-US" sz="1000" dirty="0">
                <a:latin typeface="小塚ゴシック Pr6N L"/>
                <a:cs typeface="小塚ゴシック Pro M"/>
              </a:rPr>
              <a:t>、</a:t>
            </a:r>
            <a:r>
              <a:rPr lang="ja-JP" altLang="en-US" sz="1000" dirty="0" smtClean="0">
                <a:latin typeface="小塚ゴシック Pr6N L"/>
                <a:cs typeface="小塚ゴシック Pr6N L"/>
              </a:rPr>
              <a:t>これらのオープンデータの取組みには</a:t>
            </a:r>
            <a:r>
              <a:rPr lang="ja-JP" altLang="en-US" sz="1000" dirty="0">
                <a:latin typeface="小塚ゴシック Pr6N L"/>
                <a:cs typeface="小塚ゴシック Pro M"/>
              </a:rPr>
              <a:t>、</a:t>
            </a:r>
            <a:r>
              <a:rPr lang="ja-JP" altLang="en-US" sz="1000" dirty="0" smtClean="0">
                <a:latin typeface="小塚ゴシック Pr6N L"/>
                <a:cs typeface="小塚ゴシック Pr6N L"/>
              </a:rPr>
              <a:t>福岡市の外郭団体である九州先端科学技術研究所（</a:t>
            </a:r>
            <a:r>
              <a:rPr lang="en-US" altLang="ja-JP" sz="1000" dirty="0" smtClean="0">
                <a:latin typeface="小塚ゴシック Pr6N L"/>
                <a:cs typeface="小塚ゴシック Pr6N L"/>
              </a:rPr>
              <a:t>ISIT</a:t>
            </a:r>
            <a:r>
              <a:rPr lang="ja-JP" altLang="en-US" sz="1000" dirty="0" smtClean="0">
                <a:latin typeface="小塚ゴシック Pr6N L"/>
                <a:cs typeface="小塚ゴシック Pr6N L"/>
              </a:rPr>
              <a:t>）が大きな役割を担っている。</a:t>
            </a:r>
            <a:endParaRPr lang="en-US" altLang="ja-JP" sz="1000" dirty="0" smtClean="0">
              <a:latin typeface="小塚ゴシック Pr6N L"/>
              <a:cs typeface="小塚ゴシック Pr6N L"/>
            </a:endParaRPr>
          </a:p>
        </p:txBody>
      </p:sp>
      <p:grpSp>
        <p:nvGrpSpPr>
          <p:cNvPr id="16" name="グループ化 15"/>
          <p:cNvGrpSpPr/>
          <p:nvPr/>
        </p:nvGrpSpPr>
        <p:grpSpPr>
          <a:xfrm>
            <a:off x="3604399" y="4823583"/>
            <a:ext cx="1268049" cy="1547065"/>
            <a:chOff x="3604399" y="4717708"/>
            <a:chExt cx="1268049" cy="1547065"/>
          </a:xfrm>
        </p:grpSpPr>
        <p:pic>
          <p:nvPicPr>
            <p:cNvPr id="9" name="図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604399" y="5092331"/>
              <a:ext cx="1268049" cy="1172442"/>
            </a:xfrm>
            <a:prstGeom prst="rect">
              <a:avLst/>
            </a:prstGeom>
          </p:spPr>
        </p:pic>
        <p:pic>
          <p:nvPicPr>
            <p:cNvPr id="15" name="図 1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706294" y="4717708"/>
              <a:ext cx="1043288" cy="352730"/>
            </a:xfrm>
            <a:prstGeom prst="rect">
              <a:avLst/>
            </a:prstGeom>
          </p:spPr>
        </p:pic>
      </p:grpSp>
      <p:pic>
        <p:nvPicPr>
          <p:cNvPr id="50" name="図 49">
            <a:extLst>
              <a:ext uri="{FF2B5EF4-FFF2-40B4-BE49-F238E27FC236}">
                <a16:creationId xmlns:a16="http://schemas.microsoft.com/office/drawing/2014/main" id="{13DF2837-2E5F-B34D-8221-F6F08D0C8C47}"/>
              </a:ext>
            </a:extLst>
          </p:cNvPr>
          <p:cNvPicPr>
            <a:picLocks noChangeAspect="1"/>
          </p:cNvPicPr>
          <p:nvPr/>
        </p:nvPicPr>
        <p:blipFill>
          <a:blip r:embed="rId10"/>
          <a:stretch>
            <a:fillRect/>
          </a:stretch>
        </p:blipFill>
        <p:spPr>
          <a:xfrm>
            <a:off x="327599" y="4012656"/>
            <a:ext cx="1296000" cy="2304000"/>
          </a:xfrm>
          <a:prstGeom prst="rect">
            <a:avLst/>
          </a:prstGeom>
          <a:ln>
            <a:solidFill>
              <a:schemeClr val="tx1">
                <a:lumMod val="50000"/>
                <a:lumOff val="50000"/>
              </a:schemeClr>
            </a:solidFill>
          </a:ln>
        </p:spPr>
      </p:pic>
      <p:sp>
        <p:nvSpPr>
          <p:cNvPr id="17" name="角丸四角形吹き出し 16"/>
          <p:cNvSpPr/>
          <p:nvPr/>
        </p:nvSpPr>
        <p:spPr>
          <a:xfrm>
            <a:off x="1048075" y="3852468"/>
            <a:ext cx="808522" cy="444558"/>
          </a:xfrm>
          <a:prstGeom prst="wedgeRoundRectCallout">
            <a:avLst>
              <a:gd name="adj1" fmla="val -30357"/>
              <a:gd name="adj2" fmla="val 77656"/>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dirty="0" smtClean="0">
                <a:latin typeface="BIZ UDゴシック" panose="020B0400000000000000" pitchFamily="49" charset="-128"/>
                <a:ea typeface="BIZ UDゴシック" panose="020B0400000000000000" pitchFamily="49" charset="-128"/>
              </a:rPr>
              <a:t>位置を</a:t>
            </a:r>
            <a:endParaRPr kumimoji="1" lang="en-US" altLang="ja-JP" sz="1000" dirty="0" smtClean="0">
              <a:latin typeface="BIZ UDゴシック" panose="020B0400000000000000" pitchFamily="49" charset="-128"/>
              <a:ea typeface="BIZ UDゴシック" panose="020B0400000000000000" pitchFamily="49" charset="-128"/>
            </a:endParaRPr>
          </a:p>
          <a:p>
            <a:pPr algn="ctr"/>
            <a:r>
              <a:rPr kumimoji="1" lang="ja-JP" altLang="en-US" sz="1000" dirty="0" smtClean="0">
                <a:latin typeface="BIZ UDゴシック" panose="020B0400000000000000" pitchFamily="49" charset="-128"/>
                <a:ea typeface="BIZ UDゴシック" panose="020B0400000000000000" pitchFamily="49" charset="-128"/>
              </a:rPr>
              <a:t>指定して</a:t>
            </a:r>
            <a:endParaRPr kumimoji="1" lang="ja-JP" altLang="en-US" sz="1000" dirty="0">
              <a:latin typeface="BIZ UDゴシック" panose="020B0400000000000000" pitchFamily="49" charset="-128"/>
              <a:ea typeface="BIZ UDゴシック" panose="020B0400000000000000" pitchFamily="49" charset="-128"/>
            </a:endParaRPr>
          </a:p>
        </p:txBody>
      </p:sp>
      <p:sp>
        <p:nvSpPr>
          <p:cNvPr id="56" name="角丸四角形吹き出し 55"/>
          <p:cNvSpPr/>
          <p:nvPr/>
        </p:nvSpPr>
        <p:spPr>
          <a:xfrm>
            <a:off x="2739986" y="3852468"/>
            <a:ext cx="1576898" cy="444558"/>
          </a:xfrm>
          <a:prstGeom prst="wedgeRoundRectCallout">
            <a:avLst>
              <a:gd name="adj1" fmla="val -30357"/>
              <a:gd name="adj2" fmla="val 77656"/>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dirty="0" smtClean="0">
                <a:latin typeface="BIZ UDゴシック" panose="020B0400000000000000" pitchFamily="49" charset="-128"/>
                <a:ea typeface="BIZ UDゴシック" panose="020B0400000000000000" pitchFamily="49" charset="-128"/>
              </a:rPr>
              <a:t>近くにある避難所が</a:t>
            </a:r>
            <a:endParaRPr kumimoji="1" lang="en-US" altLang="ja-JP" sz="1000" dirty="0" smtClean="0">
              <a:latin typeface="BIZ UDゴシック" panose="020B0400000000000000" pitchFamily="49" charset="-128"/>
              <a:ea typeface="BIZ UDゴシック" panose="020B0400000000000000" pitchFamily="49" charset="-128"/>
            </a:endParaRPr>
          </a:p>
          <a:p>
            <a:pPr algn="ctr"/>
            <a:r>
              <a:rPr lang="ja-JP" altLang="en-US" sz="1000" dirty="0" smtClean="0">
                <a:latin typeface="BIZ UDゴシック" panose="020B0400000000000000" pitchFamily="49" charset="-128"/>
                <a:ea typeface="BIZ UDゴシック" panose="020B0400000000000000" pitchFamily="49" charset="-128"/>
              </a:rPr>
              <a:t>表示され</a:t>
            </a:r>
            <a:r>
              <a:rPr lang="ja-JP" altLang="en-US" sz="1000" dirty="0">
                <a:latin typeface="BIZ UDゴシック" panose="020B0400000000000000" pitchFamily="49" charset="-128"/>
                <a:ea typeface="BIZ UDゴシック" panose="020B0400000000000000" pitchFamily="49" charset="-128"/>
              </a:rPr>
              <a:t>る</a:t>
            </a:r>
            <a:endParaRPr kumimoji="1" lang="ja-JP" altLang="en-US" sz="1000" dirty="0">
              <a:latin typeface="BIZ UDゴシック" panose="020B0400000000000000" pitchFamily="49" charset="-128"/>
              <a:ea typeface="BIZ UDゴシック" panose="020B0400000000000000" pitchFamily="49" charset="-128"/>
            </a:endParaRPr>
          </a:p>
        </p:txBody>
      </p:sp>
      <p:sp>
        <p:nvSpPr>
          <p:cNvPr id="18" name="右矢印 17"/>
          <p:cNvSpPr/>
          <p:nvPr/>
        </p:nvSpPr>
        <p:spPr>
          <a:xfrm>
            <a:off x="1696251" y="5152825"/>
            <a:ext cx="310197" cy="257131"/>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9" name="円形吹き出し 18"/>
          <p:cNvSpPr/>
          <p:nvPr/>
        </p:nvSpPr>
        <p:spPr>
          <a:xfrm>
            <a:off x="4189384" y="4435440"/>
            <a:ext cx="711736" cy="329533"/>
          </a:xfrm>
          <a:prstGeom prst="wedgeEllipseCallout">
            <a:avLst>
              <a:gd name="adj1" fmla="val -22419"/>
              <a:gd name="adj2" fmla="val 79629"/>
            </a:avLst>
          </a:prstGeom>
        </p:spPr>
        <p:style>
          <a:lnRef idx="1">
            <a:schemeClr val="accent1"/>
          </a:lnRef>
          <a:fillRef idx="2">
            <a:schemeClr val="accent1"/>
          </a:fillRef>
          <a:effectRef idx="1">
            <a:schemeClr val="accent1"/>
          </a:effectRef>
          <a:fontRef idx="minor">
            <a:schemeClr val="dk1"/>
          </a:fontRef>
        </p:style>
        <p:txBody>
          <a:bodyPr lIns="0" tIns="0" rIns="0" bIns="0" rtlCol="0" anchor="ctr"/>
          <a:lstStyle/>
          <a:p>
            <a:pPr algn="ctr"/>
            <a:r>
              <a:rPr kumimoji="1" lang="en-US" altLang="ja-JP" sz="1000" dirty="0" smtClean="0">
                <a:solidFill>
                  <a:schemeClr val="tx1"/>
                </a:solidFill>
                <a:latin typeface="BIZ UDゴシック" panose="020B0400000000000000" pitchFamily="49" charset="-128"/>
                <a:ea typeface="BIZ UDゴシック" panose="020B0400000000000000" pitchFamily="49" charset="-128"/>
              </a:rPr>
              <a:t>ISIT</a:t>
            </a:r>
            <a:r>
              <a:rPr kumimoji="1" lang="ja-JP" altLang="en-US" sz="1000" dirty="0" smtClean="0">
                <a:solidFill>
                  <a:schemeClr val="tx1"/>
                </a:solidFill>
                <a:latin typeface="BIZ UDゴシック" panose="020B0400000000000000" pitchFamily="49" charset="-128"/>
                <a:ea typeface="BIZ UDゴシック" panose="020B0400000000000000" pitchFamily="49" charset="-128"/>
              </a:rPr>
              <a:t>が運営</a:t>
            </a:r>
            <a:endParaRPr kumimoji="1" lang="ja-JP" altLang="en-US" sz="1000" dirty="0">
              <a:solidFill>
                <a:schemeClr val="tx1"/>
              </a:solidFill>
              <a:latin typeface="BIZ UDゴシック" panose="020B0400000000000000" pitchFamily="49" charset="-128"/>
              <a:ea typeface="BIZ UDゴシック" panose="020B0400000000000000" pitchFamily="49" charset="-128"/>
            </a:endParaRPr>
          </a:p>
        </p:txBody>
      </p:sp>
      <p:sp>
        <p:nvSpPr>
          <p:cNvPr id="48" name="タイトル 1"/>
          <p:cNvSpPr txBox="1">
            <a:spLocks/>
          </p:cNvSpPr>
          <p:nvPr/>
        </p:nvSpPr>
        <p:spPr>
          <a:xfrm>
            <a:off x="45112" y="223283"/>
            <a:ext cx="7200000" cy="744513"/>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kumimoji="1" sz="4400" kern="1200">
                <a:solidFill>
                  <a:schemeClr val="tx1"/>
                </a:solidFill>
                <a:latin typeface="+mj-lt"/>
                <a:ea typeface="+mj-ea"/>
                <a:cs typeface="+mj-cs"/>
              </a:defRPr>
            </a:lvl1pPr>
          </a:lstStyle>
          <a:p>
            <a:pPr algn="l"/>
            <a:r>
              <a:rPr lang="ja-JP" altLang="en-US" sz="2800" dirty="0" smtClean="0">
                <a:solidFill>
                  <a:schemeClr val="bg1"/>
                </a:solidFill>
                <a:latin typeface="+mn-ea"/>
                <a:ea typeface="+mn-ea"/>
                <a:cs typeface="小塚ゴシック Pro M"/>
              </a:rPr>
              <a:t>福岡都市圏オープンデータの推進</a:t>
            </a:r>
            <a:endParaRPr lang="ja-JP" altLang="en-US" sz="2800" dirty="0">
              <a:solidFill>
                <a:schemeClr val="bg1"/>
              </a:solidFill>
              <a:latin typeface="+mn-ea"/>
              <a:ea typeface="+mn-ea"/>
              <a:cs typeface="小塚ゴシック Pro M"/>
            </a:endParaRPr>
          </a:p>
        </p:txBody>
      </p:sp>
      <p:sp>
        <p:nvSpPr>
          <p:cNvPr id="49" name="テキスト ボックス 39"/>
          <p:cNvSpPr txBox="1"/>
          <p:nvPr/>
        </p:nvSpPr>
        <p:spPr>
          <a:xfrm>
            <a:off x="7179387" y="-39358"/>
            <a:ext cx="2664081" cy="307777"/>
          </a:xfrm>
          <a:prstGeom prst="rect">
            <a:avLst/>
          </a:prstGeom>
          <a:noFill/>
        </p:spPr>
        <p:txBody>
          <a:bodyPr wrap="square" rtlCol="0">
            <a:spAutoFit/>
          </a:bodyPr>
          <a:lst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a:lstStyle>
          <a:p>
            <a:pPr algn="r"/>
            <a:r>
              <a:rPr lang="ja-JP" altLang="en-US" sz="1400" dirty="0">
                <a:solidFill>
                  <a:schemeClr val="bg1"/>
                </a:solidFill>
                <a:latin typeface="小塚ゴシック Pro M"/>
              </a:rPr>
              <a:t>令和</a:t>
            </a:r>
            <a:r>
              <a:rPr lang="ja-JP" altLang="en-US" sz="1400" dirty="0" smtClean="0">
                <a:solidFill>
                  <a:schemeClr val="bg1"/>
                </a:solidFill>
                <a:latin typeface="小塚ゴシック Pro M"/>
              </a:rPr>
              <a:t>２年９月１６日版</a:t>
            </a:r>
            <a:endParaRPr lang="ja-JP" altLang="en-US" sz="1400" dirty="0">
              <a:solidFill>
                <a:schemeClr val="bg1"/>
              </a:solidFill>
              <a:latin typeface="小塚ゴシック Pro M"/>
            </a:endParaRPr>
          </a:p>
        </p:txBody>
      </p:sp>
      <p:sp>
        <p:nvSpPr>
          <p:cNvPr id="51" name="角丸四角形 50"/>
          <p:cNvSpPr/>
          <p:nvPr/>
        </p:nvSpPr>
        <p:spPr>
          <a:xfrm>
            <a:off x="7311209" y="737622"/>
            <a:ext cx="2478133" cy="449798"/>
          </a:xfrm>
          <a:prstGeom prst="roundRect">
            <a:avLst/>
          </a:prstGeom>
          <a:solidFill>
            <a:schemeClr val="bg1"/>
          </a:solidFill>
          <a:ln w="381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chemeClr val="bg1"/>
              </a:solidFill>
              <a:latin typeface="小塚ゴシック Pro M"/>
            </a:endParaRPr>
          </a:p>
        </p:txBody>
      </p:sp>
      <p:sp>
        <p:nvSpPr>
          <p:cNvPr id="57" name="テキスト ボックス 56"/>
          <p:cNvSpPr txBox="1"/>
          <p:nvPr/>
        </p:nvSpPr>
        <p:spPr>
          <a:xfrm>
            <a:off x="7400976" y="725754"/>
            <a:ext cx="2339102" cy="461665"/>
          </a:xfrm>
          <a:prstGeom prst="rect">
            <a:avLst/>
          </a:prstGeom>
          <a:noFill/>
          <a:ln>
            <a:noFill/>
          </a:ln>
        </p:spPr>
        <p:txBody>
          <a:bodyPr wrap="none" rtlCol="0">
            <a:spAutoFit/>
          </a:bodyPr>
          <a:lstStyle/>
          <a:p>
            <a:pPr algn="ctr"/>
            <a:r>
              <a:rPr lang="ja-JP" altLang="en-US" sz="1200" b="1" dirty="0" smtClean="0">
                <a:solidFill>
                  <a:srgbClr val="00D861"/>
                </a:solidFill>
                <a:latin typeface="小塚ゴシック Pro M"/>
                <a:ea typeface="小塚ゴシック Pr6N M"/>
                <a:cs typeface="小塚ゴシック Pr6N M"/>
              </a:rPr>
              <a:t>その他</a:t>
            </a:r>
            <a:endParaRPr lang="en-US" altLang="ja-JP" sz="1200" b="1" dirty="0" smtClean="0">
              <a:solidFill>
                <a:srgbClr val="00D861"/>
              </a:solidFill>
              <a:latin typeface="小塚ゴシック Pro M"/>
              <a:ea typeface="小塚ゴシック Pr6N M"/>
              <a:cs typeface="小塚ゴシック Pr6N M"/>
            </a:endParaRPr>
          </a:p>
          <a:p>
            <a:pPr algn="ctr"/>
            <a:r>
              <a:rPr lang="ja-JP" altLang="en-US" sz="1200" b="1" dirty="0" smtClean="0">
                <a:solidFill>
                  <a:srgbClr val="00D861"/>
                </a:solidFill>
                <a:latin typeface="小塚ゴシック Pro M"/>
                <a:ea typeface="小塚ゴシック Pr6N M"/>
                <a:cs typeface="小塚ゴシック Pr6N M"/>
              </a:rPr>
              <a:t>（広域連携による利活用事例）</a:t>
            </a:r>
            <a:endParaRPr lang="en-US" altLang="ja-JP" sz="1200" b="1" dirty="0" smtClean="0">
              <a:solidFill>
                <a:srgbClr val="00D861"/>
              </a:solidFill>
              <a:latin typeface="小塚ゴシック Pro M"/>
              <a:ea typeface="小塚ゴシック Pr6N M"/>
              <a:cs typeface="小塚ゴシック Pr6N M"/>
            </a:endParaRPr>
          </a:p>
        </p:txBody>
      </p:sp>
      <p:grpSp>
        <p:nvGrpSpPr>
          <p:cNvPr id="59" name="グループ化 58"/>
          <p:cNvGrpSpPr/>
          <p:nvPr/>
        </p:nvGrpSpPr>
        <p:grpSpPr>
          <a:xfrm>
            <a:off x="7311209" y="250008"/>
            <a:ext cx="2478133" cy="399683"/>
            <a:chOff x="7311209" y="250008"/>
            <a:chExt cx="2478133" cy="399683"/>
          </a:xfrm>
        </p:grpSpPr>
        <p:sp>
          <p:nvSpPr>
            <p:cNvPr id="60" name="角丸四角形 59"/>
            <p:cNvSpPr/>
            <p:nvPr/>
          </p:nvSpPr>
          <p:spPr>
            <a:xfrm>
              <a:off x="7311209" y="250008"/>
              <a:ext cx="2478133" cy="399683"/>
            </a:xfrm>
            <a:prstGeom prst="roundRect">
              <a:avLst/>
            </a:prstGeom>
            <a:solidFill>
              <a:schemeClr val="bg1"/>
            </a:solidFill>
            <a:ln w="381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chemeClr val="bg1"/>
                </a:solidFill>
                <a:latin typeface="小塚ゴシック Pro M"/>
              </a:endParaRPr>
            </a:p>
          </p:txBody>
        </p:sp>
        <p:sp>
          <p:nvSpPr>
            <p:cNvPr id="64" name="テキスト ボックス 63"/>
            <p:cNvSpPr txBox="1"/>
            <p:nvPr/>
          </p:nvSpPr>
          <p:spPr>
            <a:xfrm>
              <a:off x="7631810" y="318428"/>
              <a:ext cx="1877437" cy="276999"/>
            </a:xfrm>
            <a:prstGeom prst="rect">
              <a:avLst/>
            </a:prstGeom>
            <a:noFill/>
            <a:ln>
              <a:noFill/>
            </a:ln>
          </p:spPr>
          <p:txBody>
            <a:bodyPr wrap="none" rtlCol="0">
              <a:spAutoFit/>
            </a:bodyPr>
            <a:lstStyle/>
            <a:p>
              <a:pPr algn="ctr"/>
              <a:r>
                <a:rPr lang="ja-JP" altLang="en-US" sz="1200" b="1" dirty="0" smtClean="0">
                  <a:solidFill>
                    <a:srgbClr val="00D861"/>
                  </a:solidFill>
                  <a:latin typeface="小塚ゴシック Pro M"/>
                  <a:ea typeface="小塚ゴシック Pr6N M"/>
                  <a:cs typeface="小塚ゴシック Pr6N M"/>
                </a:rPr>
                <a:t>政策立案に</a:t>
              </a:r>
              <a:r>
                <a:rPr lang="ja-JP" altLang="en-US" sz="1200" b="1" dirty="0" smtClean="0">
                  <a:solidFill>
                    <a:srgbClr val="00D861"/>
                  </a:solidFill>
                  <a:latin typeface="小塚ゴシック Pro M"/>
                  <a:ea typeface="小塚ゴシック Pr6N M"/>
                  <a:cs typeface="小塚ゴシック Pr6N M"/>
                </a:rPr>
                <a:t>寄与した事例</a:t>
              </a:r>
              <a:endParaRPr lang="en-US" altLang="ja-JP" sz="1200" b="1" dirty="0">
                <a:solidFill>
                  <a:srgbClr val="00D861"/>
                </a:solidFill>
                <a:latin typeface="小塚ゴシック Pro M"/>
                <a:ea typeface="小塚ゴシック Pr6N M"/>
                <a:cs typeface="小塚ゴシック Pr6N M"/>
              </a:endParaRPr>
            </a:p>
          </p:txBody>
        </p:sp>
      </p:grpSp>
    </p:spTree>
    <p:extLst>
      <p:ext uri="{BB962C8B-B14F-4D97-AF65-F5344CB8AC3E}">
        <p14:creationId xmlns:p14="http://schemas.microsoft.com/office/powerpoint/2010/main" val="4139570625"/>
      </p:ext>
    </p:extLst>
  </p:cSld>
  <p:clrMapOvr>
    <a:masterClrMapping/>
  </p:clrMapOvr>
</p:sld>
</file>

<file path=ppt/theme/theme1.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481</TotalTime>
  <Words>658</Words>
  <Application>Microsoft Office PowerPoint</Application>
  <PresentationFormat>A4 210 x 297 mm</PresentationFormat>
  <Paragraphs>73</Paragraphs>
  <Slides>2</Slides>
  <Notes>0</Notes>
  <HiddenSlides>0</HiddenSlides>
  <MMClips>0</MMClips>
  <ScaleCrop>false</ScaleCrop>
  <HeadingPairs>
    <vt:vector size="6" baseType="variant">
      <vt:variant>
        <vt:lpstr>使用されているフォント</vt:lpstr>
      </vt:variant>
      <vt:variant>
        <vt:i4>12</vt:i4>
      </vt:variant>
      <vt:variant>
        <vt:lpstr>テーマ</vt:lpstr>
      </vt:variant>
      <vt:variant>
        <vt:i4>1</vt:i4>
      </vt:variant>
      <vt:variant>
        <vt:lpstr>スライド タイトル</vt:lpstr>
      </vt:variant>
      <vt:variant>
        <vt:i4>2</vt:i4>
      </vt:variant>
    </vt:vector>
  </HeadingPairs>
  <TitlesOfParts>
    <vt:vector size="15" baseType="lpstr">
      <vt:lpstr>BIZ UDゴシック</vt:lpstr>
      <vt:lpstr>ＭＳ Ｐゴシック</vt:lpstr>
      <vt:lpstr>ヒラギノ角ゴ Pro W3</vt:lpstr>
      <vt:lpstr>フォントポにほんご</vt:lpstr>
      <vt:lpstr>小塚ゴシック Pr6N L</vt:lpstr>
      <vt:lpstr>小塚ゴシック Pr6N M</vt:lpstr>
      <vt:lpstr>小塚ゴシック Pr6N R</vt:lpstr>
      <vt:lpstr>小塚ゴシック Pro M</vt:lpstr>
      <vt:lpstr>游ゴシック Light</vt:lpstr>
      <vt:lpstr>Arial</vt:lpstr>
      <vt:lpstr>Calibri</vt:lpstr>
      <vt:lpstr>Wingdings</vt:lpstr>
      <vt:lpstr>ホワイト</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cp:lastModifiedBy>佐藤 晃平（IT総合戦略室）</cp:lastModifiedBy>
  <cp:revision>226</cp:revision>
  <cp:lastPrinted>2020-07-22T08:42:00Z</cp:lastPrinted>
  <dcterms:modified xsi:type="dcterms:W3CDTF">2020-10-23T07:20:07Z</dcterms:modified>
</cp:coreProperties>
</file>