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</p:sldIdLst>
  <p:sldSz cx="9906000" cy="6858000" type="A4"/>
  <p:notesSz cx="6735763" cy="9866313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岩田 萌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8007"/>
    <a:srgbClr val="FFFFFF"/>
    <a:srgbClr val="E6E6E6"/>
    <a:srgbClr val="00D861"/>
    <a:srgbClr val="F0720A"/>
    <a:srgbClr val="FF6600"/>
    <a:srgbClr val="333399"/>
    <a:srgbClr val="4ED762"/>
    <a:srgbClr val="6633FF"/>
    <a:srgbClr val="66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95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1926" y="1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68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181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022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956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88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321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972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198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563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2402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874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21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meg/Desktop/%E7%89%B9%E7%A0%94/%E7%89%B9%E7%A0%94OD/%E3%82%A2%E3%82%A4%E3%82%B3%E3%83%B3/%E3%83%8F%E3%83%86%E3%83%8A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file://localhost/Users/meg/Desktop/%E7%89%B9%E7%A0%94/%E7%89%B9%E7%A0%94OD/%E3%82%A2%E3%82%A4%E3%82%B3%E3%83%B3/%E3%81%B2%E3%82%89%E3%82%81%E3%81%8D.png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-350" y="1149"/>
            <a:ext cx="9906000" cy="1252759"/>
          </a:xfrm>
          <a:prstGeom prst="rect">
            <a:avLst/>
          </a:prstGeom>
          <a:solidFill>
            <a:srgbClr val="00D861"/>
          </a:solidFill>
          <a:ln w="9525" cap="flat" cmpd="sng" algn="ctr">
            <a:solidFill>
              <a:srgbClr val="00D86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小塚ゴシック Pro M"/>
              <a:ea typeface="ヒラギノ角ゴ Pro W3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0" y="6577577"/>
            <a:ext cx="9906000" cy="280423"/>
          </a:xfrm>
          <a:prstGeom prst="rect">
            <a:avLst/>
          </a:prstGeom>
          <a:solidFill>
            <a:srgbClr val="00D861"/>
          </a:solidFill>
          <a:ln w="9525" cap="flat" cmpd="sng" algn="ctr">
            <a:solidFill>
              <a:srgbClr val="00D86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小塚ゴシック Pr6N M"/>
              <a:ea typeface="游ゴシック Light" panose="020B0300000000000000" pitchFamily="50" charset="-128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 flipH="1">
            <a:off x="4372" y="1405574"/>
            <a:ext cx="9901628" cy="0"/>
          </a:xfrm>
          <a:prstGeom prst="line">
            <a:avLst/>
          </a:prstGeom>
          <a:ln w="6350">
            <a:solidFill>
              <a:srgbClr val="30800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 flipH="1">
            <a:off x="-348" y="2077445"/>
            <a:ext cx="9911640" cy="0"/>
          </a:xfrm>
          <a:prstGeom prst="line">
            <a:avLst/>
          </a:prstGeom>
          <a:ln w="6350">
            <a:solidFill>
              <a:srgbClr val="30800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タイトル 1"/>
          <p:cNvSpPr txBox="1">
            <a:spLocks/>
          </p:cNvSpPr>
          <p:nvPr/>
        </p:nvSpPr>
        <p:spPr>
          <a:xfrm>
            <a:off x="11859" y="285257"/>
            <a:ext cx="7573780" cy="6013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500" dirty="0">
                <a:solidFill>
                  <a:schemeClr val="bg1"/>
                </a:solidFill>
                <a:latin typeface="小塚ゴシック Pro M"/>
                <a:ea typeface="小塚ゴシック Pro M"/>
                <a:cs typeface="小塚ゴシック Pro M"/>
              </a:rPr>
              <a:t>久留米広域連携中枢都市圏オープンデータ推進事業</a:t>
            </a:r>
          </a:p>
        </p:txBody>
      </p:sp>
      <p:sp>
        <p:nvSpPr>
          <p:cNvPr id="71" name="タイトル 1"/>
          <p:cNvSpPr txBox="1">
            <a:spLocks/>
          </p:cNvSpPr>
          <p:nvPr/>
        </p:nvSpPr>
        <p:spPr>
          <a:xfrm>
            <a:off x="57563" y="827741"/>
            <a:ext cx="474993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By</a:t>
            </a:r>
            <a:r>
              <a:rPr lang="ja-JP" altLang="en-US" sz="1400" dirty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 福岡県久留米市</a:t>
            </a:r>
            <a:endParaRPr kumimoji="1" lang="ja-JP" altLang="en-US" sz="1400" dirty="0">
              <a:solidFill>
                <a:srgbClr val="FFFFFF"/>
              </a:solidFill>
              <a:latin typeface="小塚ゴシック Pro M"/>
              <a:ea typeface="小塚ゴシック Pr6N R"/>
              <a:cs typeface="小塚ゴシック Pr6N R"/>
            </a:endParaRPr>
          </a:p>
        </p:txBody>
      </p:sp>
      <p:sp>
        <p:nvSpPr>
          <p:cNvPr id="74" name="タイトル 1"/>
          <p:cNvSpPr txBox="1">
            <a:spLocks/>
          </p:cNvSpPr>
          <p:nvPr/>
        </p:nvSpPr>
        <p:spPr>
          <a:xfrm>
            <a:off x="-350" y="1149"/>
            <a:ext cx="4749931" cy="42501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dirty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データは地域を救う。共同公開でもっと便利に！</a:t>
            </a:r>
            <a:endParaRPr kumimoji="1" lang="ja-JP" altLang="en-US" sz="1400" dirty="0">
              <a:solidFill>
                <a:srgbClr val="FFFFFF"/>
              </a:solidFill>
              <a:latin typeface="小塚ゴシック Pro M"/>
              <a:ea typeface="小塚ゴシック Pr6N R"/>
              <a:cs typeface="小塚ゴシック Pr6N R"/>
            </a:endParaRP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45831" y="1438388"/>
            <a:ext cx="9713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市単独ではなく広域連携でのオープンデータの公開を</a:t>
            </a:r>
            <a:r>
              <a:rPr kumimoji="1" lang="ja-JP" altLang="en-US" sz="1600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推進</a:t>
            </a:r>
            <a:r>
              <a:rPr lang="ja-JP" altLang="en-US" sz="1600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（</a:t>
            </a:r>
            <a:r>
              <a:rPr lang="en-US" altLang="ja-JP" sz="1600" dirty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2017</a:t>
            </a:r>
            <a:r>
              <a:rPr lang="ja-JP" altLang="en-US" sz="1600" dirty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年～）</a:t>
            </a:r>
            <a:endParaRPr kumimoji="1" lang="en-US" altLang="ja-JP" sz="1600" dirty="0">
              <a:solidFill>
                <a:srgbClr val="308007"/>
              </a:solidFill>
              <a:latin typeface="小塚ゴシック Pro M"/>
              <a:ea typeface="小塚ゴシック Pro M"/>
              <a:cs typeface="小塚ゴシック Pro M"/>
            </a:endParaRPr>
          </a:p>
          <a:p>
            <a:r>
              <a:rPr kumimoji="1" lang="ja-JP" altLang="en-US" sz="1600" dirty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広域市町でノウハウを共有し、共通フォーマットでデータを公開することで、データの利便性が</a:t>
            </a:r>
            <a:r>
              <a:rPr kumimoji="1" lang="ja-JP" altLang="en-US" sz="1600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向上</a:t>
            </a:r>
            <a:endParaRPr kumimoji="1" lang="en-US" altLang="ja-JP" sz="1600" dirty="0">
              <a:solidFill>
                <a:srgbClr val="308007"/>
              </a:solidFill>
              <a:latin typeface="小塚ゴシック Pro M"/>
              <a:ea typeface="小塚ゴシック Pro M"/>
              <a:cs typeface="小塚ゴシック Pro M"/>
            </a:endParaRPr>
          </a:p>
        </p:txBody>
      </p:sp>
      <p:sp>
        <p:nvSpPr>
          <p:cNvPr id="88" name="角丸四角形 87"/>
          <p:cNvSpPr/>
          <p:nvPr/>
        </p:nvSpPr>
        <p:spPr>
          <a:xfrm>
            <a:off x="5052210" y="4442481"/>
            <a:ext cx="4743817" cy="1982613"/>
          </a:xfrm>
          <a:prstGeom prst="roundRect">
            <a:avLst>
              <a:gd name="adj" fmla="val 10424"/>
            </a:avLst>
          </a:prstGeom>
          <a:noFill/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1" name="片側の 2 つの角を丸めた四角形 90"/>
          <p:cNvSpPr/>
          <p:nvPr/>
        </p:nvSpPr>
        <p:spPr>
          <a:xfrm>
            <a:off x="5052210" y="4442481"/>
            <a:ext cx="4743817" cy="503242"/>
          </a:xfrm>
          <a:prstGeom prst="round2SameRect">
            <a:avLst>
              <a:gd name="adj1" fmla="val 40827"/>
              <a:gd name="adj2" fmla="val 0"/>
            </a:avLst>
          </a:prstGeom>
          <a:solidFill>
            <a:srgbClr val="3080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下矢印 91"/>
          <p:cNvSpPr/>
          <p:nvPr/>
        </p:nvSpPr>
        <p:spPr>
          <a:xfrm>
            <a:off x="7241356" y="3996116"/>
            <a:ext cx="377535" cy="396213"/>
          </a:xfrm>
          <a:prstGeom prst="downArrow">
            <a:avLst>
              <a:gd name="adj1" fmla="val 30686"/>
              <a:gd name="adj2" fmla="val 50000"/>
            </a:avLst>
          </a:prstGeom>
          <a:solidFill>
            <a:srgbClr val="3080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3" name="ハテナ.png" descr="/Users/meg/Desktop/特研/特研OD/アイコン/ハテナ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691" y="3204730"/>
            <a:ext cx="915309" cy="915309"/>
          </a:xfrm>
          <a:prstGeom prst="rect">
            <a:avLst/>
          </a:prstGeom>
        </p:spPr>
      </p:pic>
      <p:sp>
        <p:nvSpPr>
          <p:cNvPr id="94" name="テキスト ボックス 93"/>
          <p:cNvSpPr txBox="1"/>
          <p:nvPr/>
        </p:nvSpPr>
        <p:spPr>
          <a:xfrm>
            <a:off x="5217611" y="2409264"/>
            <a:ext cx="3225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solidFill>
                  <a:srgbClr val="308007"/>
                </a:solidFill>
                <a:latin typeface="フォントポにほんご"/>
                <a:ea typeface="小塚ゴシック Pr6N M"/>
                <a:cs typeface="小塚ゴシック Pr6N M"/>
              </a:rPr>
              <a:t>オープンデータ活用の</a:t>
            </a:r>
            <a:r>
              <a:rPr kumimoji="1" lang="en-US" altLang="ja-JP" dirty="0">
                <a:solidFill>
                  <a:srgbClr val="308007"/>
                </a:solidFill>
                <a:latin typeface="フォントポにほんご"/>
                <a:ea typeface="小塚ゴシック Pr6N M"/>
                <a:cs typeface="小塚ゴシック Pr6N M"/>
              </a:rPr>
              <a:t> </a:t>
            </a:r>
            <a:r>
              <a:rPr kumimoji="1" lang="ja-JP" altLang="en-US" dirty="0">
                <a:solidFill>
                  <a:srgbClr val="308007"/>
                </a:solidFill>
                <a:latin typeface="フォントポにほんご"/>
                <a:ea typeface="小塚ゴシック Pr6N M"/>
                <a:cs typeface="小塚ゴシック Pr6N M"/>
              </a:rPr>
              <a:t>キッカケ</a:t>
            </a:r>
          </a:p>
        </p:txBody>
      </p:sp>
      <p:pic>
        <p:nvPicPr>
          <p:cNvPr id="96" name="ひらめき.png" descr="/Users/meg/Desktop/特研/特研OD/アイコン/ひらめき.png"/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963" y="5390367"/>
            <a:ext cx="915309" cy="915309"/>
          </a:xfrm>
          <a:prstGeom prst="rect">
            <a:avLst/>
          </a:prstGeom>
          <a:noFill/>
        </p:spPr>
      </p:pic>
      <p:sp>
        <p:nvSpPr>
          <p:cNvPr id="97" name="テキスト ボックス 96"/>
          <p:cNvSpPr txBox="1"/>
          <p:nvPr/>
        </p:nvSpPr>
        <p:spPr>
          <a:xfrm>
            <a:off x="5166303" y="4518001"/>
            <a:ext cx="4354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  <a:latin typeface="小塚ゴシック Pr6N M"/>
                <a:ea typeface="小塚ゴシック Pr6N M"/>
                <a:cs typeface="小塚ゴシック Pr6N M"/>
              </a:rPr>
              <a:t>オープンデータの</a:t>
            </a:r>
            <a:r>
              <a:rPr kumimoji="1" lang="ja-JP" altLang="en-US" dirty="0">
                <a:solidFill>
                  <a:schemeClr val="bg1"/>
                </a:solidFill>
                <a:latin typeface="フォントポにほんご"/>
                <a:ea typeface="小塚ゴシック Pr6N M"/>
                <a:cs typeface="小塚ゴシック Pr6N M"/>
              </a:rPr>
              <a:t>活用</a:t>
            </a:r>
            <a:r>
              <a:rPr kumimoji="1" lang="ja-JP" altLang="en-US" dirty="0">
                <a:solidFill>
                  <a:schemeClr val="bg1"/>
                </a:solidFill>
                <a:latin typeface="小塚ゴシック Pr6N M"/>
                <a:ea typeface="小塚ゴシック Pr6N M"/>
                <a:cs typeface="小塚ゴシック Pr6N M"/>
              </a:rPr>
              <a:t>で</a:t>
            </a:r>
            <a:r>
              <a:rPr lang="ja-JP" altLang="en-US" sz="1600" dirty="0">
                <a:solidFill>
                  <a:schemeClr val="bg1"/>
                </a:solidFill>
                <a:latin typeface="小塚ゴシック Pr6N M"/>
                <a:ea typeface="小塚ゴシック Pr6N M"/>
                <a:cs typeface="小塚ゴシック Pr6N M"/>
              </a:rPr>
              <a:t>こう</a:t>
            </a:r>
            <a:r>
              <a:rPr kumimoji="1" lang="en-US" altLang="ja-JP" dirty="0">
                <a:solidFill>
                  <a:schemeClr val="bg1"/>
                </a:solidFill>
                <a:latin typeface="小塚ゴシック Pr6N M"/>
                <a:ea typeface="小塚ゴシック Pr6N M"/>
                <a:cs typeface="小塚ゴシック Pr6N M"/>
              </a:rPr>
              <a:t> </a:t>
            </a:r>
            <a:r>
              <a:rPr lang="ja-JP" altLang="en-US" dirty="0">
                <a:solidFill>
                  <a:schemeClr val="bg1"/>
                </a:solidFill>
                <a:latin typeface="小塚ゴシック Pr6N M"/>
                <a:ea typeface="小塚ゴシック Pr6N M"/>
                <a:cs typeface="小塚ゴシック Pr6N M"/>
              </a:rPr>
              <a:t>変わった！</a:t>
            </a:r>
            <a:endParaRPr kumimoji="1" lang="ja-JP" altLang="en-US" dirty="0">
              <a:solidFill>
                <a:schemeClr val="bg1"/>
              </a:solidFill>
              <a:latin typeface="小塚ゴシック Pr6N M"/>
              <a:ea typeface="小塚ゴシック Pr6N M"/>
              <a:cs typeface="小塚ゴシック Pr6N M"/>
            </a:endParaRPr>
          </a:p>
        </p:txBody>
      </p:sp>
      <p:sp>
        <p:nvSpPr>
          <p:cNvPr id="99" name="角丸四角形 98"/>
          <p:cNvSpPr/>
          <p:nvPr/>
        </p:nvSpPr>
        <p:spPr>
          <a:xfrm>
            <a:off x="5050292" y="2327966"/>
            <a:ext cx="4743817" cy="1840961"/>
          </a:xfrm>
          <a:prstGeom prst="roundRect">
            <a:avLst>
              <a:gd name="adj" fmla="val 10424"/>
            </a:avLst>
          </a:prstGeom>
          <a:noFill/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5118116" y="5136125"/>
            <a:ext cx="47931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charset="2"/>
              <a:buChar char="l"/>
            </a:pPr>
            <a:r>
              <a:rPr lang="en-US" altLang="ja-JP" sz="1400" dirty="0">
                <a:latin typeface="+mj-ea"/>
                <a:ea typeface="+mj-ea"/>
                <a:cs typeface="小塚ゴシック Pr6N L"/>
              </a:rPr>
              <a:t>4</a:t>
            </a:r>
            <a:r>
              <a:rPr lang="ja-JP" altLang="en-US" sz="1400" dirty="0">
                <a:latin typeface="+mj-ea"/>
                <a:ea typeface="+mj-ea"/>
                <a:cs typeface="小塚ゴシック Pr6N L"/>
              </a:rPr>
              <a:t>市</a:t>
            </a:r>
            <a:r>
              <a:rPr lang="en-US" altLang="ja-JP" sz="1400" dirty="0">
                <a:latin typeface="+mj-ea"/>
                <a:ea typeface="+mj-ea"/>
                <a:cs typeface="小塚ゴシック Pr6N L"/>
              </a:rPr>
              <a:t>2</a:t>
            </a:r>
            <a:r>
              <a:rPr lang="ja-JP" altLang="en-US" sz="1400" dirty="0">
                <a:latin typeface="+mj-ea"/>
                <a:ea typeface="+mj-ea"/>
                <a:cs typeface="小塚ゴシック Pr6N L"/>
              </a:rPr>
              <a:t>町で横断的にデータを公開することができ、</a:t>
            </a:r>
            <a:endParaRPr lang="en-US" altLang="ja-JP" sz="1400" dirty="0">
              <a:latin typeface="+mj-ea"/>
              <a:ea typeface="+mj-ea"/>
              <a:cs typeface="小塚ゴシック Pr6N L"/>
            </a:endParaRPr>
          </a:p>
          <a:p>
            <a:r>
              <a:rPr lang="ja-JP" altLang="en-US" sz="1400" dirty="0">
                <a:latin typeface="+mj-ea"/>
                <a:ea typeface="+mj-ea"/>
                <a:cs typeface="小塚ゴシック Pr6N L"/>
              </a:rPr>
              <a:t>　 データの利便性が向上した</a:t>
            </a:r>
            <a:endParaRPr lang="en-US" altLang="ja-JP" sz="1400" dirty="0">
              <a:latin typeface="+mj-ea"/>
              <a:ea typeface="+mj-ea"/>
              <a:cs typeface="小塚ゴシック Pr6N L"/>
            </a:endParaRPr>
          </a:p>
          <a:p>
            <a:pPr marL="171450" indent="-171450">
              <a:buFont typeface="Wingdings" charset="2"/>
              <a:buChar char="l"/>
            </a:pPr>
            <a:r>
              <a:rPr lang="ja-JP" altLang="en-US" sz="1400" dirty="0">
                <a:latin typeface="+mj-ea"/>
                <a:ea typeface="+mj-ea"/>
                <a:cs typeface="小塚ゴシック Pr6N L"/>
              </a:rPr>
              <a:t>共通フォーマットによってアプリの共有が可能になった</a:t>
            </a:r>
            <a:endParaRPr lang="en-US" altLang="ja-JP" sz="1400" dirty="0">
              <a:latin typeface="+mj-ea"/>
              <a:ea typeface="+mj-ea"/>
              <a:cs typeface="小塚ゴシック Pr6N L"/>
            </a:endParaRPr>
          </a:p>
          <a:p>
            <a:pPr marL="171450" indent="-171450">
              <a:buFont typeface="Wingdings" charset="2"/>
              <a:buChar char="l"/>
            </a:pPr>
            <a:r>
              <a:rPr lang="ja-JP" altLang="en-US" sz="1400" dirty="0">
                <a:latin typeface="+mj-ea"/>
                <a:ea typeface="+mj-ea"/>
                <a:cs typeface="小塚ゴシック Pr6N L"/>
              </a:rPr>
              <a:t>オープンデータの取組ができていなかった市町へ</a:t>
            </a:r>
            <a:endParaRPr lang="en-US" altLang="ja-JP" sz="1400" dirty="0">
              <a:latin typeface="+mj-ea"/>
              <a:ea typeface="+mj-ea"/>
              <a:cs typeface="小塚ゴシック Pr6N L"/>
            </a:endParaRPr>
          </a:p>
          <a:p>
            <a:r>
              <a:rPr lang="ja-JP" altLang="en-US" sz="1400" dirty="0">
                <a:latin typeface="+mj-ea"/>
                <a:ea typeface="+mj-ea"/>
                <a:cs typeface="小塚ゴシック Pr6N L"/>
              </a:rPr>
              <a:t>　 ノウハウの共有ができた</a:t>
            </a:r>
            <a:endParaRPr lang="en-US" altLang="ja-JP" sz="1400" dirty="0">
              <a:latin typeface="+mj-ea"/>
              <a:ea typeface="+mj-ea"/>
              <a:cs typeface="小塚ゴシック Pr6N L"/>
            </a:endParaRPr>
          </a:p>
        </p:txBody>
      </p:sp>
      <p:sp>
        <p:nvSpPr>
          <p:cNvPr id="40" name="角丸四角形 39"/>
          <p:cNvSpPr/>
          <p:nvPr/>
        </p:nvSpPr>
        <p:spPr>
          <a:xfrm>
            <a:off x="2484466" y="2486802"/>
            <a:ext cx="2347692" cy="528285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100" b="1" dirty="0"/>
              <a:t>BODIK</a:t>
            </a:r>
            <a:r>
              <a:rPr lang="ja-JP" altLang="en-US" sz="1100" b="1" dirty="0"/>
              <a:t>が無償提供している</a:t>
            </a:r>
            <a:r>
              <a:rPr lang="en-US" altLang="ja-JP" sz="1100" b="1" dirty="0"/>
              <a:t>BODIK</a:t>
            </a:r>
            <a:r>
              <a:rPr lang="ja-JP" altLang="en-US" sz="1100" b="1" dirty="0"/>
              <a:t>　</a:t>
            </a:r>
            <a:r>
              <a:rPr lang="en-US" altLang="ja-JP" sz="1100" b="1" dirty="0"/>
              <a:t>ODCS</a:t>
            </a:r>
            <a:r>
              <a:rPr lang="ja-JP" altLang="en-US" sz="1100" b="1" dirty="0"/>
              <a:t>を４市２町共同で利用</a:t>
            </a:r>
            <a:endParaRPr kumimoji="1" lang="ja-JP" altLang="en-US" sz="1100" b="1" dirty="0">
              <a:latin typeface="フォントポにほんご"/>
              <a:ea typeface="フォントポにほんご"/>
              <a:cs typeface="フォントポにほんご"/>
            </a:endParaRPr>
          </a:p>
        </p:txBody>
      </p:sp>
      <p:sp>
        <p:nvSpPr>
          <p:cNvPr id="41" name="角丸四角形 40"/>
          <p:cNvSpPr/>
          <p:nvPr/>
        </p:nvSpPr>
        <p:spPr>
          <a:xfrm>
            <a:off x="2364509" y="3181014"/>
            <a:ext cx="2546313" cy="528285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/>
              <a:t>久留米広域ポータルサイトを開設！</a:t>
            </a:r>
            <a:endParaRPr lang="en-US" altLang="ja-JP" sz="1100" b="1" dirty="0"/>
          </a:p>
          <a:p>
            <a:pPr algn="ctr"/>
            <a:r>
              <a:rPr lang="ja-JP" altLang="en-US" sz="1100" b="1" dirty="0"/>
              <a:t>圏域のデータのみの取得も可能</a:t>
            </a:r>
            <a:endParaRPr kumimoji="1" lang="ja-JP" altLang="en-US" sz="1100" b="1" dirty="0">
              <a:latin typeface="フォントポにほんご"/>
              <a:ea typeface="フォントポにほんご"/>
              <a:cs typeface="フォントポにほんご"/>
            </a:endParaRPr>
          </a:p>
        </p:txBody>
      </p:sp>
      <p:pic>
        <p:nvPicPr>
          <p:cNvPr id="42" name="図 4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3" y="2349347"/>
            <a:ext cx="4978715" cy="397115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テキスト ボックス 45"/>
          <p:cNvSpPr txBox="1"/>
          <p:nvPr/>
        </p:nvSpPr>
        <p:spPr>
          <a:xfrm>
            <a:off x="5023078" y="2762998"/>
            <a:ext cx="48203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charset="2"/>
              <a:buChar char="l"/>
            </a:pPr>
            <a:r>
              <a:rPr lang="ja-JP" altLang="en-US" sz="1400" dirty="0"/>
              <a:t>広域で公開することで、より利活用しやすくなるデータがある（災害情報、観光情報等）</a:t>
            </a:r>
            <a:endParaRPr lang="en-US" altLang="ja-JP" sz="1400" dirty="0"/>
          </a:p>
          <a:p>
            <a:pPr marL="171450" indent="-171450">
              <a:buFont typeface="Wingdings" charset="2"/>
              <a:buChar char="l"/>
            </a:pPr>
            <a:r>
              <a:rPr lang="ja-JP" altLang="en-US" sz="1400" dirty="0"/>
              <a:t>人口規模が小さな自治体では、人的資源が足りず</a:t>
            </a:r>
            <a:endParaRPr lang="en-US" altLang="ja-JP" sz="1400" dirty="0"/>
          </a:p>
          <a:p>
            <a:r>
              <a:rPr lang="ja-JP" altLang="en-US" sz="1400" dirty="0"/>
              <a:t>　 オープンデータに取り組む余裕がない</a:t>
            </a:r>
            <a:endParaRPr lang="en-US" altLang="ja-JP" sz="1400" dirty="0"/>
          </a:p>
        </p:txBody>
      </p:sp>
      <p:sp>
        <p:nvSpPr>
          <p:cNvPr id="26" name="テキスト ボックス 39"/>
          <p:cNvSpPr txBox="1"/>
          <p:nvPr/>
        </p:nvSpPr>
        <p:spPr>
          <a:xfrm>
            <a:off x="7179387" y="-39358"/>
            <a:ext cx="2664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400" dirty="0">
                <a:solidFill>
                  <a:schemeClr val="bg1"/>
                </a:solidFill>
                <a:latin typeface="小塚ゴシック Pro M"/>
              </a:rPr>
              <a:t>令和</a:t>
            </a:r>
            <a:r>
              <a:rPr lang="ja-JP" altLang="en-US" sz="1400" dirty="0" smtClean="0">
                <a:solidFill>
                  <a:schemeClr val="bg1"/>
                </a:solidFill>
                <a:latin typeface="小塚ゴシック Pro M"/>
              </a:rPr>
              <a:t>２年９月１６日版</a:t>
            </a:r>
            <a:endParaRPr lang="ja-JP" altLang="en-US" sz="1400" dirty="0">
              <a:solidFill>
                <a:schemeClr val="bg1"/>
              </a:solidFill>
              <a:latin typeface="小塚ゴシック Pro M"/>
            </a:endParaRPr>
          </a:p>
        </p:txBody>
      </p:sp>
      <p:sp>
        <p:nvSpPr>
          <p:cNvPr id="34" name="角丸四角形 33"/>
          <p:cNvSpPr/>
          <p:nvPr/>
        </p:nvSpPr>
        <p:spPr>
          <a:xfrm>
            <a:off x="7311209" y="250008"/>
            <a:ext cx="2478133" cy="58957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  <a:latin typeface="小塚ゴシック Pro M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7221440" y="285176"/>
            <a:ext cx="2698175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ja-JP" altLang="en-US" sz="1400" b="1" dirty="0" smtClean="0">
                <a:solidFill>
                  <a:srgbClr val="00D861"/>
                </a:solidFill>
                <a:latin typeface="小塚ゴシック Pro M"/>
                <a:ea typeface="小塚ゴシック Pr6N M"/>
                <a:cs typeface="小塚ゴシック Pr6N M"/>
              </a:rPr>
              <a:t>その他</a:t>
            </a:r>
            <a:endParaRPr lang="en-US" altLang="ja-JP" sz="1400" b="1" dirty="0" smtClean="0">
              <a:solidFill>
                <a:srgbClr val="00D861"/>
              </a:solidFill>
              <a:latin typeface="小塚ゴシック Pro M"/>
              <a:ea typeface="小塚ゴシック Pr6N M"/>
              <a:cs typeface="小塚ゴシック Pr6N M"/>
            </a:endParaRPr>
          </a:p>
          <a:p>
            <a:pPr algn="ctr"/>
            <a:r>
              <a:rPr lang="ja-JP" altLang="en-US" sz="1400" b="1" dirty="0" smtClean="0">
                <a:solidFill>
                  <a:srgbClr val="00D861"/>
                </a:solidFill>
                <a:latin typeface="小塚ゴシック Pro M"/>
                <a:ea typeface="小塚ゴシック Pr6N M"/>
                <a:cs typeface="小塚ゴシック Pr6N M"/>
              </a:rPr>
              <a:t>（広域連携による利活用事例）</a:t>
            </a:r>
            <a:endParaRPr lang="en-US" altLang="ja-JP" sz="1400" b="1" dirty="0" smtClean="0">
              <a:solidFill>
                <a:srgbClr val="00D861"/>
              </a:solidFill>
              <a:latin typeface="小塚ゴシック Pro M"/>
              <a:ea typeface="小塚ゴシック Pr6N M"/>
              <a:cs typeface="小塚ゴシック Pr6N M"/>
            </a:endParaRPr>
          </a:p>
        </p:txBody>
      </p:sp>
    </p:spTree>
    <p:extLst>
      <p:ext uri="{BB962C8B-B14F-4D97-AF65-F5344CB8AC3E}">
        <p14:creationId xmlns:p14="http://schemas.microsoft.com/office/powerpoint/2010/main" val="979318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正方形/長方形 41"/>
          <p:cNvSpPr/>
          <p:nvPr/>
        </p:nvSpPr>
        <p:spPr>
          <a:xfrm>
            <a:off x="-350" y="1149"/>
            <a:ext cx="9906000" cy="1252759"/>
          </a:xfrm>
          <a:prstGeom prst="rect">
            <a:avLst/>
          </a:prstGeom>
          <a:solidFill>
            <a:srgbClr val="00D861"/>
          </a:solidFill>
          <a:ln w="9525" cap="flat" cmpd="sng" algn="ctr">
            <a:solidFill>
              <a:srgbClr val="00D86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小塚ゴシック Pro M"/>
              <a:ea typeface="ヒラギノ角ゴ Pro W3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0" y="6577577"/>
            <a:ext cx="9906000" cy="280423"/>
          </a:xfrm>
          <a:prstGeom prst="rect">
            <a:avLst/>
          </a:prstGeom>
          <a:solidFill>
            <a:srgbClr val="00D861"/>
          </a:solidFill>
          <a:ln w="9525" cap="flat" cmpd="sng" algn="ctr">
            <a:solidFill>
              <a:srgbClr val="00D86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小塚ゴシック Pro M"/>
              <a:ea typeface="ヒラギノ角ゴ Pro W3"/>
            </a:endParaRPr>
          </a:p>
        </p:txBody>
      </p:sp>
      <p:cxnSp>
        <p:nvCxnSpPr>
          <p:cNvPr id="54" name="直線コネクタ 53"/>
          <p:cNvCxnSpPr/>
          <p:nvPr/>
        </p:nvCxnSpPr>
        <p:spPr>
          <a:xfrm flipH="1">
            <a:off x="10565" y="1405574"/>
            <a:ext cx="4922375" cy="0"/>
          </a:xfrm>
          <a:prstGeom prst="line">
            <a:avLst/>
          </a:prstGeom>
          <a:ln w="6350">
            <a:solidFill>
              <a:srgbClr val="30800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/>
          <p:cNvCxnSpPr/>
          <p:nvPr/>
        </p:nvCxnSpPr>
        <p:spPr>
          <a:xfrm flipH="1">
            <a:off x="10565" y="2038988"/>
            <a:ext cx="4942435" cy="0"/>
          </a:xfrm>
          <a:prstGeom prst="line">
            <a:avLst/>
          </a:prstGeom>
          <a:ln w="6350">
            <a:solidFill>
              <a:srgbClr val="30800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/>
          <p:cNvSpPr txBox="1"/>
          <p:nvPr/>
        </p:nvSpPr>
        <p:spPr>
          <a:xfrm>
            <a:off x="84760" y="2102471"/>
            <a:ext cx="4829048" cy="430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　本事業は久留米広域連携中枢都市圏を構成する</a:t>
            </a:r>
            <a:r>
              <a:rPr lang="en-US" altLang="ja-JP" sz="1200" dirty="0">
                <a:latin typeface="小塚ゴシック Pr6N L"/>
                <a:ea typeface="小塚ゴシック Pr6N L"/>
                <a:cs typeface="小塚ゴシック Pr6N L"/>
              </a:rPr>
              <a:t>4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市</a:t>
            </a:r>
            <a:r>
              <a:rPr lang="en-US" altLang="ja-JP" sz="1200" dirty="0">
                <a:latin typeface="小塚ゴシック Pr6N L"/>
                <a:ea typeface="小塚ゴシック Pr6N L"/>
                <a:cs typeface="小塚ゴシック Pr6N L"/>
              </a:rPr>
              <a:t>2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町で久留米市を中心に平成</a:t>
            </a:r>
            <a:r>
              <a:rPr lang="en-US" altLang="ja-JP" sz="1200" dirty="0">
                <a:latin typeface="小塚ゴシック Pr6N L"/>
                <a:ea typeface="小塚ゴシック Pr6N L"/>
                <a:cs typeface="小塚ゴシック Pr6N L"/>
              </a:rPr>
              <a:t>28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年度から環境を整備し、平成</a:t>
            </a:r>
            <a:r>
              <a:rPr lang="en-US" altLang="ja-JP" sz="1200" dirty="0">
                <a:latin typeface="小塚ゴシック Pr6N L"/>
                <a:ea typeface="小塚ゴシック Pr6N L"/>
                <a:cs typeface="小塚ゴシック Pr6N L"/>
              </a:rPr>
              <a:t>29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年度から共通フォーマットによるデータの公開を行っています。令和</a:t>
            </a:r>
            <a:r>
              <a:rPr lang="en-US" altLang="ja-JP" sz="1200" dirty="0">
                <a:latin typeface="小塚ゴシック Pr6N L"/>
                <a:ea typeface="小塚ゴシック Pr6N L"/>
                <a:cs typeface="小塚ゴシック Pr6N L"/>
              </a:rPr>
              <a:t>2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年</a:t>
            </a:r>
            <a:r>
              <a:rPr lang="en-US" altLang="ja-JP" sz="1200" dirty="0">
                <a:latin typeface="小塚ゴシック Pr6N L"/>
                <a:ea typeface="小塚ゴシック Pr6N L"/>
                <a:cs typeface="小塚ゴシック Pr6N L"/>
              </a:rPr>
              <a:t>6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月末時点では、</a:t>
            </a:r>
            <a:r>
              <a:rPr lang="en-US" altLang="ja-JP" sz="1200" dirty="0">
                <a:latin typeface="小塚ゴシック Pr6N L"/>
                <a:ea typeface="小塚ゴシック Pr6N L"/>
                <a:cs typeface="小塚ゴシック Pr6N L"/>
              </a:rPr>
              <a:t>15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の共通データセットを公開しています。</a:t>
            </a:r>
            <a:endParaRPr lang="en-US" altLang="ja-JP" sz="1200" dirty="0">
              <a:latin typeface="小塚ゴシック Pr6N L"/>
              <a:ea typeface="小塚ゴシック Pr6N L"/>
              <a:cs typeface="小塚ゴシック Pr6N L"/>
            </a:endParaRPr>
          </a:p>
          <a:p>
            <a:pPr>
              <a:lnSpc>
                <a:spcPct val="120000"/>
              </a:lnSpc>
            </a:pPr>
            <a:r>
              <a:rPr lang="ja-JP" altLang="en-US" sz="1200" dirty="0"/>
              <a:t>　</a:t>
            </a:r>
            <a:r>
              <a:rPr lang="ja-JP" altLang="ja-JP" sz="1200" dirty="0"/>
              <a:t>行政データの公開や</a:t>
            </a:r>
            <a:r>
              <a:rPr lang="ja-JP" altLang="en-US" sz="1200" dirty="0"/>
              <a:t>、</a:t>
            </a:r>
            <a:r>
              <a:rPr lang="ja-JP" altLang="ja-JP" sz="1200" dirty="0"/>
              <a:t>オープ</a:t>
            </a:r>
            <a:r>
              <a:rPr lang="ja-JP" altLang="en-US" sz="1200" dirty="0"/>
              <a:t>ン</a:t>
            </a:r>
            <a:r>
              <a:rPr lang="ja-JP" altLang="ja-JP" sz="1200" dirty="0"/>
              <a:t>データカタログサイトの利用等の環境整備を行い、市民や企業等による利活用を促進すること</a:t>
            </a:r>
            <a:r>
              <a:rPr lang="ja-JP" altLang="en-US" sz="1200" dirty="0"/>
              <a:t>で、</a:t>
            </a:r>
            <a:r>
              <a:rPr lang="ja-JP" altLang="ja-JP" sz="1200" dirty="0"/>
              <a:t>市民の利便性向上</a:t>
            </a:r>
            <a:r>
              <a:rPr lang="ja-JP" altLang="en-US" sz="1200" dirty="0"/>
              <a:t>と</a:t>
            </a:r>
            <a:r>
              <a:rPr lang="ja-JP" altLang="ja-JP" sz="1200" dirty="0"/>
              <a:t>地場企業の活性化を目的</a:t>
            </a:r>
            <a:r>
              <a:rPr lang="ja-JP" altLang="en-US" sz="1200" dirty="0"/>
              <a:t>に始まった事業ですが、</a:t>
            </a:r>
            <a:r>
              <a:rPr lang="ja-JP" altLang="en-US" sz="1200" b="1" dirty="0">
                <a:latin typeface="小塚ゴシック Pr6N L"/>
                <a:ea typeface="小塚ゴシック Pr6N L"/>
                <a:cs typeface="小塚ゴシック Pr6N L"/>
              </a:rPr>
              <a:t>「</a:t>
            </a:r>
            <a:r>
              <a:rPr lang="ja-JP" altLang="en-US" sz="1200" b="1" dirty="0">
                <a:solidFill>
                  <a:srgbClr val="308007"/>
                </a:solidFill>
                <a:latin typeface="小塚ゴシック Pr6N L"/>
                <a:ea typeface="小塚ゴシック Pr6N L"/>
                <a:cs typeface="小塚ゴシック Pr6N L"/>
              </a:rPr>
              <a:t>広域連携の枠組にのせたことでデータ所管課を説得しやすくなった</a:t>
            </a:r>
            <a:r>
              <a:rPr lang="ja-JP" altLang="en-US" sz="1200" b="1" dirty="0">
                <a:latin typeface="小塚ゴシック Pr6N L"/>
                <a:ea typeface="小塚ゴシック Pr6N L"/>
                <a:cs typeface="小塚ゴシック Pr6N L"/>
              </a:rPr>
              <a:t>」「</a:t>
            </a:r>
            <a:r>
              <a:rPr lang="ja-JP" altLang="en-US" sz="1200" b="1" dirty="0">
                <a:solidFill>
                  <a:srgbClr val="308007"/>
                </a:solidFill>
                <a:latin typeface="小塚ゴシック Pr6N L"/>
                <a:ea typeface="小塚ゴシック Pr6N L"/>
                <a:cs typeface="小塚ゴシック Pr6N L"/>
              </a:rPr>
              <a:t>オープンデータに関する情報共有ができ、各市町の知識が深まった</a:t>
            </a:r>
            <a:r>
              <a:rPr lang="ja-JP" altLang="en-US" sz="1200" b="1" dirty="0">
                <a:latin typeface="小塚ゴシック Pr6N L"/>
                <a:ea typeface="小塚ゴシック Pr6N L"/>
                <a:cs typeface="小塚ゴシック Pr6N L"/>
              </a:rPr>
              <a:t>」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など、データの利便性向上は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もちろん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のこと、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自治体</a:t>
            </a:r>
            <a:endParaRPr lang="en-US" altLang="ja-JP" sz="1200" dirty="0" smtClean="0">
              <a:latin typeface="小塚ゴシック Pr6N L"/>
              <a:ea typeface="小塚ゴシック Pr6N L"/>
              <a:cs typeface="小塚ゴシック Pr6N L"/>
            </a:endParaRPr>
          </a:p>
          <a:p>
            <a:pPr>
              <a:lnSpc>
                <a:spcPct val="120000"/>
              </a:lnSpc>
            </a:pP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側の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問題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解消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にも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役立って</a:t>
            </a:r>
            <a:endParaRPr lang="en-US" altLang="ja-JP" sz="1200" dirty="0" smtClean="0">
              <a:latin typeface="小塚ゴシック Pr6N L"/>
              <a:ea typeface="小塚ゴシック Pr6N L"/>
              <a:cs typeface="小塚ゴシック Pr6N L"/>
            </a:endParaRPr>
          </a:p>
          <a:p>
            <a:pPr>
              <a:lnSpc>
                <a:spcPct val="120000"/>
              </a:lnSpc>
            </a:pP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います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。</a:t>
            </a:r>
            <a:endParaRPr lang="en-US" altLang="ja-JP" sz="1200" dirty="0">
              <a:latin typeface="小塚ゴシック Pr6N L"/>
              <a:ea typeface="小塚ゴシック Pr6N L"/>
              <a:cs typeface="小塚ゴシック Pr6N L"/>
            </a:endParaRPr>
          </a:p>
          <a:p>
            <a:pPr>
              <a:lnSpc>
                <a:spcPct val="120000"/>
              </a:lnSpc>
            </a:pP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　令和元年度より、広域ポー</a:t>
            </a:r>
            <a:endParaRPr lang="en-US" altLang="ja-JP" sz="1200" dirty="0">
              <a:latin typeface="小塚ゴシック Pr6N L"/>
              <a:ea typeface="小塚ゴシック Pr6N L"/>
              <a:cs typeface="小塚ゴシック Pr6N L"/>
            </a:endParaRPr>
          </a:p>
          <a:p>
            <a:pPr>
              <a:lnSpc>
                <a:spcPct val="120000"/>
              </a:lnSpc>
            </a:pP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タルサイトではオープンデー</a:t>
            </a:r>
            <a:endParaRPr lang="en-US" altLang="ja-JP" sz="1200" dirty="0">
              <a:latin typeface="小塚ゴシック Pr6N L"/>
              <a:ea typeface="小塚ゴシック Pr6N L"/>
              <a:cs typeface="小塚ゴシック Pr6N L"/>
            </a:endParaRPr>
          </a:p>
          <a:p>
            <a:pPr>
              <a:lnSpc>
                <a:spcPct val="120000"/>
              </a:lnSpc>
            </a:pP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タマップを利用して市町を超</a:t>
            </a:r>
            <a:endParaRPr lang="en-US" altLang="ja-JP" sz="1200" dirty="0">
              <a:latin typeface="小塚ゴシック Pr6N L"/>
              <a:ea typeface="小塚ゴシック Pr6N L"/>
              <a:cs typeface="小塚ゴシック Pr6N L"/>
            </a:endParaRPr>
          </a:p>
          <a:p>
            <a:pPr>
              <a:lnSpc>
                <a:spcPct val="120000"/>
              </a:lnSpc>
            </a:pP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えて各種位置情報が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確認</a:t>
            </a:r>
            <a:endParaRPr lang="en-US" altLang="ja-JP" sz="1200" dirty="0" smtClean="0">
              <a:latin typeface="小塚ゴシック Pr6N L"/>
              <a:ea typeface="小塚ゴシック Pr6N L"/>
              <a:cs typeface="小塚ゴシック Pr6N L"/>
            </a:endParaRPr>
          </a:p>
          <a:p>
            <a:pPr>
              <a:lnSpc>
                <a:spcPct val="120000"/>
              </a:lnSpc>
            </a:pP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できる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ようになりました。</a:t>
            </a:r>
            <a:endParaRPr kumimoji="1" lang="ja-JP" altLang="en-US" sz="1200" dirty="0"/>
          </a:p>
          <a:p>
            <a:pPr>
              <a:lnSpc>
                <a:spcPct val="120000"/>
              </a:lnSpc>
            </a:pPr>
            <a:endParaRPr kumimoji="1" lang="ja-JP" altLang="en-US" sz="1200" dirty="0"/>
          </a:p>
          <a:p>
            <a:pPr>
              <a:lnSpc>
                <a:spcPct val="120000"/>
              </a:lnSpc>
            </a:pPr>
            <a:endParaRPr lang="en-US" altLang="ja-JP" sz="1200" strike="sngStrike" dirty="0">
              <a:solidFill>
                <a:srgbClr val="FF0000"/>
              </a:solidFill>
              <a:latin typeface="小塚ゴシック Pr6N L"/>
              <a:ea typeface="小塚ゴシック Pr6N L"/>
              <a:cs typeface="小塚ゴシック Pr6N L"/>
            </a:endParaRPr>
          </a:p>
        </p:txBody>
      </p:sp>
      <p:pic>
        <p:nvPicPr>
          <p:cNvPr id="58" name="図 57" descr="アイディア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596" y="1292394"/>
            <a:ext cx="643434" cy="643434"/>
          </a:xfrm>
          <a:prstGeom prst="rect">
            <a:avLst/>
          </a:prstGeom>
        </p:spPr>
      </p:pic>
      <p:pic>
        <p:nvPicPr>
          <p:cNvPr id="61" name="図 60" descr="パソコン作業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667" y="1745423"/>
            <a:ext cx="643434" cy="643434"/>
          </a:xfrm>
          <a:prstGeom prst="rect">
            <a:avLst/>
          </a:prstGeom>
        </p:spPr>
      </p:pic>
      <p:pic>
        <p:nvPicPr>
          <p:cNvPr id="62" name="図 61" descr="マーカー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596" y="2334515"/>
            <a:ext cx="643434" cy="643434"/>
          </a:xfrm>
          <a:prstGeom prst="rect">
            <a:avLst/>
          </a:prstGeom>
        </p:spPr>
      </p:pic>
      <p:sp>
        <p:nvSpPr>
          <p:cNvPr id="63" name="正方形/長方形 62"/>
          <p:cNvSpPr/>
          <p:nvPr/>
        </p:nvSpPr>
        <p:spPr>
          <a:xfrm>
            <a:off x="6032039" y="1499639"/>
            <a:ext cx="3165973" cy="376019"/>
          </a:xfrm>
          <a:prstGeom prst="rect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　避難所、市町施設、保育所、人口、図書館、</a:t>
            </a:r>
            <a:r>
              <a:rPr lang="en-US" altLang="ja-JP" sz="1000" dirty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AED</a:t>
            </a:r>
            <a:r>
              <a:rPr lang="ja-JP" altLang="en-US" sz="1000" dirty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設置箇所、児童生徒数、ごみ収集日、公園情報等</a:t>
            </a:r>
            <a:endParaRPr lang="en-US" altLang="ja-JP" sz="1000" dirty="0">
              <a:solidFill>
                <a:schemeClr val="tx1"/>
              </a:solidFill>
              <a:latin typeface="小塚ゴシック Pr6N L"/>
              <a:ea typeface="小塚ゴシック Pr6N L"/>
              <a:cs typeface="小塚ゴシック Pr6N L"/>
            </a:endParaRPr>
          </a:p>
        </p:txBody>
      </p:sp>
      <p:sp>
        <p:nvSpPr>
          <p:cNvPr id="66" name="正方形/長方形 65"/>
          <p:cNvSpPr/>
          <p:nvPr/>
        </p:nvSpPr>
        <p:spPr>
          <a:xfrm>
            <a:off x="5749101" y="2485267"/>
            <a:ext cx="3396089" cy="351689"/>
          </a:xfrm>
          <a:prstGeom prst="rect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dirty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福岡県久留米市</a:t>
            </a:r>
            <a:r>
              <a:rPr lang="ja-JP" altLang="en-US" sz="1050" dirty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・大川市・小郡市</a:t>
            </a:r>
            <a:endParaRPr lang="en-US" altLang="ja-JP" sz="1050" dirty="0">
              <a:solidFill>
                <a:schemeClr val="tx1"/>
              </a:solidFill>
              <a:latin typeface="小塚ゴシック Pr6N L"/>
              <a:ea typeface="小塚ゴシック Pr6N L"/>
              <a:cs typeface="小塚ゴシック Pr6N L"/>
            </a:endParaRPr>
          </a:p>
          <a:p>
            <a:pPr algn="ctr"/>
            <a:r>
              <a:rPr kumimoji="1" lang="ja-JP" altLang="en-US" sz="1050" dirty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うきは市</a:t>
            </a:r>
            <a:r>
              <a:rPr lang="ja-JP" altLang="en-US" sz="1050" dirty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・</a:t>
            </a:r>
            <a:r>
              <a:rPr kumimoji="1" lang="ja-JP" altLang="en-US" sz="1050" dirty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大刀洗町</a:t>
            </a:r>
            <a:r>
              <a:rPr lang="ja-JP" altLang="en-US" sz="1050" dirty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・</a:t>
            </a:r>
            <a:r>
              <a:rPr kumimoji="1" lang="ja-JP" altLang="en-US" sz="1050" dirty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大木町</a:t>
            </a:r>
          </a:p>
        </p:txBody>
      </p:sp>
      <p:sp>
        <p:nvSpPr>
          <p:cNvPr id="67" name="角丸四角形 66"/>
          <p:cNvSpPr/>
          <p:nvPr/>
        </p:nvSpPr>
        <p:spPr>
          <a:xfrm>
            <a:off x="5096143" y="2479793"/>
            <a:ext cx="950821" cy="357163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フォントポにほんご"/>
                <a:ea typeface="フォントポにほんご"/>
                <a:cs typeface="フォントポにほんご"/>
              </a:rPr>
              <a:t>地域</a:t>
            </a:r>
            <a:endParaRPr kumimoji="1" lang="ja-JP" altLang="en-US" sz="1400" dirty="0">
              <a:latin typeface="フォントポにほんご"/>
              <a:ea typeface="フォントポにほんご"/>
              <a:cs typeface="フォントポにほんご"/>
            </a:endParaRPr>
          </a:p>
        </p:txBody>
      </p:sp>
      <p:sp>
        <p:nvSpPr>
          <p:cNvPr id="68" name="角丸四角形 67"/>
          <p:cNvSpPr/>
          <p:nvPr/>
        </p:nvSpPr>
        <p:spPr>
          <a:xfrm>
            <a:off x="4935535" y="1484045"/>
            <a:ext cx="1228416" cy="357163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フォントポにほんご"/>
                <a:ea typeface="フォントポにほんご"/>
                <a:cs typeface="フォントポにほんご"/>
              </a:rPr>
              <a:t>使用データ</a:t>
            </a:r>
            <a:endParaRPr kumimoji="1" lang="ja-JP" altLang="en-US" sz="1400" dirty="0">
              <a:latin typeface="フォントポにほんご"/>
              <a:ea typeface="フォントポにほんご"/>
              <a:cs typeface="フォントポにほんご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6342965" y="1989141"/>
            <a:ext cx="3396089" cy="351689"/>
          </a:xfrm>
          <a:prstGeom prst="rect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CSV</a:t>
            </a:r>
          </a:p>
        </p:txBody>
      </p:sp>
      <p:sp>
        <p:nvSpPr>
          <p:cNvPr id="70" name="角丸四角形 69"/>
          <p:cNvSpPr/>
          <p:nvPr/>
        </p:nvSpPr>
        <p:spPr>
          <a:xfrm>
            <a:off x="5690006" y="1983667"/>
            <a:ext cx="1274749" cy="357163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フォントポにほんご"/>
                <a:ea typeface="フォントポにほんご"/>
                <a:cs typeface="フォントポにほんご"/>
              </a:rPr>
              <a:t>データ形式</a:t>
            </a:r>
            <a:endParaRPr kumimoji="1" lang="ja-JP" altLang="en-US" sz="1400" dirty="0">
              <a:latin typeface="フォントポにほんご"/>
              <a:ea typeface="フォントポにほんご"/>
              <a:cs typeface="フォントポにほんご"/>
            </a:endParaRP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7312526" y="31014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77" name="正方形/長方形 76"/>
          <p:cNvSpPr/>
          <p:nvPr/>
        </p:nvSpPr>
        <p:spPr>
          <a:xfrm>
            <a:off x="6314431" y="2985605"/>
            <a:ext cx="3396089" cy="672483"/>
          </a:xfrm>
          <a:prstGeom prst="rect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sz="1200" dirty="0">
              <a:solidFill>
                <a:srgbClr val="000000"/>
              </a:solidFill>
              <a:latin typeface="小塚ゴシック Pr6N L"/>
              <a:ea typeface="小塚ゴシック Pr6N L"/>
              <a:cs typeface="小塚ゴシック Pr6N L"/>
            </a:endParaRPr>
          </a:p>
        </p:txBody>
      </p:sp>
      <p:sp>
        <p:nvSpPr>
          <p:cNvPr id="78" name="角丸四角形 77"/>
          <p:cNvSpPr/>
          <p:nvPr/>
        </p:nvSpPr>
        <p:spPr>
          <a:xfrm>
            <a:off x="5661473" y="2980131"/>
            <a:ext cx="1206052" cy="357163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>
                <a:latin typeface="フォントポにほんご"/>
                <a:ea typeface="フォントポにほんご"/>
                <a:cs typeface="フォントポにほんご"/>
              </a:rPr>
              <a:t>API</a:t>
            </a:r>
            <a:r>
              <a:rPr kumimoji="1" lang="ja-JP" altLang="en-US" sz="1400" dirty="0">
                <a:latin typeface="フォントポにほんご"/>
                <a:ea typeface="フォントポにほんご"/>
                <a:cs typeface="フォントポにほんご"/>
              </a:rPr>
              <a:t>の有無</a:t>
            </a:r>
          </a:p>
        </p:txBody>
      </p:sp>
      <p:sp>
        <p:nvSpPr>
          <p:cNvPr id="79" name="正方形/長方形 78"/>
          <p:cNvSpPr/>
          <p:nvPr/>
        </p:nvSpPr>
        <p:spPr>
          <a:xfrm>
            <a:off x="6891289" y="3005070"/>
            <a:ext cx="2799486" cy="65126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小塚ゴシック Pro M"/>
                <a:ea typeface="小塚ゴシック Pr6N L"/>
                <a:cs typeface="小塚ゴシック Pr6N L"/>
              </a:rPr>
              <a:t>有り</a:t>
            </a:r>
            <a:endParaRPr lang="en-US" altLang="ja-JP" sz="1200" dirty="0">
              <a:solidFill>
                <a:schemeClr val="tx1"/>
              </a:solidFill>
              <a:latin typeface="小塚ゴシック Pro M"/>
              <a:ea typeface="小塚ゴシック Pr6N L"/>
              <a:cs typeface="小塚ゴシック Pr6N L"/>
            </a:endParaRPr>
          </a:p>
          <a:p>
            <a:r>
              <a:rPr lang="en-US" altLang="ja-JP" sz="1100" dirty="0">
                <a:solidFill>
                  <a:schemeClr val="tx1"/>
                </a:solidFill>
                <a:latin typeface="小塚ゴシック Pro M"/>
                <a:ea typeface="小塚ゴシック Pr6N L"/>
                <a:cs typeface="小塚ゴシック Pr6N L"/>
              </a:rPr>
              <a:t>※</a:t>
            </a:r>
            <a:r>
              <a:rPr lang="ja-JP" altLang="en-US" sz="1100" dirty="0">
                <a:solidFill>
                  <a:schemeClr val="tx1"/>
                </a:solidFill>
                <a:latin typeface="小塚ゴシック Pro M"/>
                <a:ea typeface="小塚ゴシック Pr6N L"/>
                <a:cs typeface="小塚ゴシック Pr6N L"/>
              </a:rPr>
              <a:t>カタログサイトは</a:t>
            </a:r>
            <a:r>
              <a:rPr lang="en-US" altLang="ja-JP" sz="1100" dirty="0">
                <a:solidFill>
                  <a:schemeClr val="tx1"/>
                </a:solidFill>
                <a:latin typeface="小塚ゴシック Pro M"/>
                <a:ea typeface="小塚ゴシック Pr6N L"/>
                <a:cs typeface="小塚ゴシック Pr6N L"/>
              </a:rPr>
              <a:t>CKAN </a:t>
            </a:r>
            <a:r>
              <a:rPr lang="ja-JP" altLang="en-US" sz="1100" dirty="0">
                <a:solidFill>
                  <a:schemeClr val="tx1"/>
                </a:solidFill>
                <a:latin typeface="小塚ゴシック Pro M"/>
                <a:ea typeface="小塚ゴシック Pr6N L"/>
                <a:cs typeface="小塚ゴシック Pr6N L"/>
              </a:rPr>
              <a:t>を使用しているので</a:t>
            </a:r>
            <a:r>
              <a:rPr lang="en-US" altLang="ja-JP" sz="1100" dirty="0">
                <a:solidFill>
                  <a:schemeClr val="tx1"/>
                </a:solidFill>
                <a:latin typeface="小塚ゴシック Pro M"/>
                <a:ea typeface="小塚ゴシック Pr6N L"/>
                <a:cs typeface="小塚ゴシック Pr6N L"/>
              </a:rPr>
              <a:t>CKAN API</a:t>
            </a:r>
            <a:r>
              <a:rPr lang="ja-JP" altLang="en-US" sz="1100" dirty="0">
                <a:solidFill>
                  <a:schemeClr val="tx1"/>
                </a:solidFill>
                <a:latin typeface="小塚ゴシック Pro M"/>
                <a:ea typeface="小塚ゴシック Pr6N L"/>
                <a:cs typeface="小塚ゴシック Pr6N L"/>
              </a:rPr>
              <a:t>が利用可能。</a:t>
            </a:r>
            <a:endParaRPr lang="en-US" altLang="ja-JP" sz="1100" dirty="0">
              <a:solidFill>
                <a:schemeClr val="tx1"/>
              </a:solidFill>
              <a:latin typeface="小塚ゴシック Pro M"/>
              <a:ea typeface="小塚ゴシック Pr6N L"/>
              <a:cs typeface="小塚ゴシック Pr6N L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9178479" y="361042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 dirty="0">
                <a:solidFill>
                  <a:srgbClr val="308007"/>
                </a:solidFill>
              </a:rPr>
              <a:t>￥</a:t>
            </a:r>
          </a:p>
        </p:txBody>
      </p:sp>
      <p:sp>
        <p:nvSpPr>
          <p:cNvPr id="81" name="正方形/長方形 80"/>
          <p:cNvSpPr/>
          <p:nvPr/>
        </p:nvSpPr>
        <p:spPr>
          <a:xfrm>
            <a:off x="5758626" y="3764620"/>
            <a:ext cx="3396089" cy="754162"/>
          </a:xfrm>
          <a:prstGeom prst="rect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sz="1200" dirty="0">
              <a:solidFill>
                <a:schemeClr val="tx1"/>
              </a:solidFill>
              <a:latin typeface="小塚ゴシック Pro M"/>
              <a:ea typeface="小塚ゴシック Pr6N L"/>
              <a:cs typeface="小塚ゴシック Pr6N L"/>
            </a:endParaRPr>
          </a:p>
        </p:txBody>
      </p:sp>
      <p:sp>
        <p:nvSpPr>
          <p:cNvPr id="82" name="角丸四角形 81"/>
          <p:cNvSpPr/>
          <p:nvPr/>
        </p:nvSpPr>
        <p:spPr>
          <a:xfrm>
            <a:off x="5105667" y="3759146"/>
            <a:ext cx="939509" cy="357163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フォントポにほんご"/>
                <a:ea typeface="フォントポにほんご"/>
                <a:cs typeface="フォントポにほんご"/>
              </a:rPr>
              <a:t>コスト</a:t>
            </a:r>
          </a:p>
        </p:txBody>
      </p:sp>
      <p:sp>
        <p:nvSpPr>
          <p:cNvPr id="83" name="角丸四角形 82"/>
          <p:cNvSpPr/>
          <p:nvPr/>
        </p:nvSpPr>
        <p:spPr>
          <a:xfrm>
            <a:off x="5099652" y="4632265"/>
            <a:ext cx="4619658" cy="1794560"/>
          </a:xfrm>
          <a:prstGeom prst="roundRect">
            <a:avLst>
              <a:gd name="adj" fmla="val 10424"/>
            </a:avLst>
          </a:prstGeom>
          <a:noFill/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5850669" y="4652548"/>
            <a:ext cx="2821606" cy="40011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ja-JP" altLang="en-US" sz="2000" dirty="0">
                <a:solidFill>
                  <a:srgbClr val="008000"/>
                </a:solidFill>
                <a:latin typeface="フォントポにほんご"/>
                <a:ea typeface="フォントポにほんご"/>
                <a:cs typeface="フォントポにほんご"/>
              </a:rPr>
              <a:t>民産学官でアプリを作成</a:t>
            </a:r>
            <a:endParaRPr lang="en-US" altLang="ja-JP" sz="2000" dirty="0">
              <a:solidFill>
                <a:srgbClr val="008000"/>
              </a:solidFill>
              <a:latin typeface="フォントポにほんご"/>
              <a:ea typeface="フォントポにほんご"/>
              <a:cs typeface="フォントポにほんご"/>
            </a:endParaRPr>
          </a:p>
        </p:txBody>
      </p:sp>
      <p:pic>
        <p:nvPicPr>
          <p:cNvPr id="93" name="図 92" descr="拡声器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722" y="4632265"/>
            <a:ext cx="903101" cy="903101"/>
          </a:xfrm>
          <a:prstGeom prst="rect">
            <a:avLst/>
          </a:prstGeom>
        </p:spPr>
      </p:pic>
      <p:cxnSp>
        <p:nvCxnSpPr>
          <p:cNvPr id="94" name="直線コネクタ 93"/>
          <p:cNvCxnSpPr/>
          <p:nvPr/>
        </p:nvCxnSpPr>
        <p:spPr>
          <a:xfrm flipH="1">
            <a:off x="10565" y="6428143"/>
            <a:ext cx="4922375" cy="0"/>
          </a:xfrm>
          <a:prstGeom prst="line">
            <a:avLst/>
          </a:prstGeom>
          <a:ln w="635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正方形/長方形 21"/>
          <p:cNvSpPr/>
          <p:nvPr/>
        </p:nvSpPr>
        <p:spPr>
          <a:xfrm>
            <a:off x="6330014" y="5176392"/>
            <a:ext cx="322066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100" dirty="0"/>
              <a:t>久留米市では、民（</a:t>
            </a:r>
            <a:r>
              <a:rPr lang="en-US" altLang="ja-JP" sz="1100" dirty="0"/>
              <a:t>Code for Kurume</a:t>
            </a:r>
            <a:r>
              <a:rPr lang="ja-JP" altLang="en-US" sz="1100" dirty="0"/>
              <a:t>）、産（久留米</a:t>
            </a:r>
            <a:r>
              <a:rPr lang="en-US" altLang="ja-JP" sz="1100" dirty="0"/>
              <a:t>ICT</a:t>
            </a:r>
            <a:r>
              <a:rPr lang="ja-JP" altLang="en-US" sz="1100" dirty="0"/>
              <a:t>組合）、学（久留米大学・久留米工業大学・</a:t>
            </a:r>
            <a:r>
              <a:rPr lang="zh-TW" altLang="en-US" sz="1100" dirty="0"/>
              <a:t>久留米工業高等専門学校</a:t>
            </a:r>
            <a:r>
              <a:rPr lang="ja-JP" altLang="en-US" sz="1100" dirty="0"/>
              <a:t>）、官（久留米市）で構成する久留米オープンデータ活用推進研究会にて検討を行い、久留米工業大学の協力のもと、健康保持・増進を目的とするアプリを開発しました。</a:t>
            </a:r>
            <a:endParaRPr lang="en-US" altLang="ja-JP" sz="1100" dirty="0"/>
          </a:p>
        </p:txBody>
      </p:sp>
      <p:pic>
        <p:nvPicPr>
          <p:cNvPr id="52" name="図 51" descr="チー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323" y="2827680"/>
            <a:ext cx="643434" cy="643434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6056655" y="3822011"/>
            <a:ext cx="2258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■ 予算はゼロ。</a:t>
            </a:r>
          </a:p>
          <a:p>
            <a:r>
              <a:rPr lang="ja-JP" altLang="en-US" sz="1200" dirty="0"/>
              <a:t>■ オープンデータ担当者は ２名</a:t>
            </a:r>
            <a:endParaRPr lang="en-US" altLang="ja-JP" sz="1200" dirty="0"/>
          </a:p>
          <a:p>
            <a:r>
              <a:rPr lang="en-US" altLang="ja-JP" sz="1200" dirty="0"/>
              <a:t>    </a:t>
            </a:r>
            <a:r>
              <a:rPr lang="ja-JP" altLang="en-US" sz="1200" dirty="0"/>
              <a:t>（メイン担当 </a:t>
            </a:r>
            <a:r>
              <a:rPr lang="en-US" altLang="ja-JP" sz="1200" dirty="0"/>
              <a:t>1</a:t>
            </a:r>
            <a:r>
              <a:rPr lang="ja-JP" altLang="en-US" sz="1200" dirty="0"/>
              <a:t>名）</a:t>
            </a:r>
            <a:endParaRPr kumimoji="1" lang="ja-JP" altLang="en-US" sz="1200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912" y="5097378"/>
            <a:ext cx="817252" cy="1277958"/>
          </a:xfrm>
          <a:prstGeom prst="rect">
            <a:avLst/>
          </a:prstGeom>
        </p:spPr>
      </p:pic>
      <p:pic>
        <p:nvPicPr>
          <p:cNvPr id="40" name="図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951" y="4124842"/>
            <a:ext cx="2619243" cy="2208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テキスト ボックス 40"/>
          <p:cNvSpPr txBox="1"/>
          <p:nvPr/>
        </p:nvSpPr>
        <p:spPr>
          <a:xfrm>
            <a:off x="64712" y="1493749"/>
            <a:ext cx="48394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市町の枠を超えたデータ公開のメリット</a:t>
            </a:r>
            <a:endParaRPr kumimoji="1" lang="ja-JP" altLang="en-US" sz="2200" b="1" dirty="0">
              <a:solidFill>
                <a:srgbClr val="308007"/>
              </a:solidFill>
              <a:latin typeface="小塚ゴシック Pro M"/>
              <a:ea typeface="小塚ゴシック Pro M"/>
              <a:cs typeface="小塚ゴシック Pro M"/>
            </a:endParaRPr>
          </a:p>
        </p:txBody>
      </p:sp>
      <p:sp>
        <p:nvSpPr>
          <p:cNvPr id="50" name="タイトル 1"/>
          <p:cNvSpPr txBox="1">
            <a:spLocks/>
          </p:cNvSpPr>
          <p:nvPr/>
        </p:nvSpPr>
        <p:spPr>
          <a:xfrm>
            <a:off x="57563" y="827741"/>
            <a:ext cx="474993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By</a:t>
            </a:r>
            <a:r>
              <a:rPr lang="ja-JP" altLang="en-US" sz="1400" dirty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 福岡県久留米市</a:t>
            </a:r>
            <a:endParaRPr kumimoji="1" lang="ja-JP" altLang="en-US" sz="1400" dirty="0">
              <a:solidFill>
                <a:srgbClr val="FFFFFF"/>
              </a:solidFill>
              <a:latin typeface="小塚ゴシック Pro M"/>
              <a:ea typeface="小塚ゴシック Pr6N R"/>
              <a:cs typeface="小塚ゴシック Pr6N R"/>
            </a:endParaRPr>
          </a:p>
        </p:txBody>
      </p:sp>
      <p:sp>
        <p:nvSpPr>
          <p:cNvPr id="51" name="タイトル 1"/>
          <p:cNvSpPr txBox="1">
            <a:spLocks/>
          </p:cNvSpPr>
          <p:nvPr/>
        </p:nvSpPr>
        <p:spPr>
          <a:xfrm>
            <a:off x="-350" y="1149"/>
            <a:ext cx="4749931" cy="42501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dirty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データは地域を救う。共同公開でもっと便利に！</a:t>
            </a:r>
            <a:endParaRPr kumimoji="1" lang="ja-JP" altLang="en-US" sz="1400" dirty="0">
              <a:solidFill>
                <a:srgbClr val="FFFFFF"/>
              </a:solidFill>
              <a:latin typeface="小塚ゴシック Pro M"/>
              <a:ea typeface="小塚ゴシック Pr6N R"/>
              <a:cs typeface="小塚ゴシック Pr6N R"/>
            </a:endParaRPr>
          </a:p>
        </p:txBody>
      </p:sp>
      <p:sp>
        <p:nvSpPr>
          <p:cNvPr id="43" name="タイトル 1"/>
          <p:cNvSpPr txBox="1">
            <a:spLocks/>
          </p:cNvSpPr>
          <p:nvPr/>
        </p:nvSpPr>
        <p:spPr>
          <a:xfrm>
            <a:off x="11859" y="285257"/>
            <a:ext cx="7573780" cy="6013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500" dirty="0">
                <a:solidFill>
                  <a:schemeClr val="bg1"/>
                </a:solidFill>
                <a:latin typeface="小塚ゴシック Pro M"/>
                <a:ea typeface="小塚ゴシック Pro M"/>
                <a:cs typeface="小塚ゴシック Pro M"/>
              </a:rPr>
              <a:t>久留米広域連携中枢都市圏オープンデータ推進事業</a:t>
            </a:r>
          </a:p>
        </p:txBody>
      </p:sp>
      <p:sp>
        <p:nvSpPr>
          <p:cNvPr id="44" name="テキスト ボックス 39"/>
          <p:cNvSpPr txBox="1"/>
          <p:nvPr/>
        </p:nvSpPr>
        <p:spPr>
          <a:xfrm>
            <a:off x="7179387" y="-39358"/>
            <a:ext cx="2664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400" dirty="0">
                <a:solidFill>
                  <a:schemeClr val="bg1"/>
                </a:solidFill>
                <a:latin typeface="小塚ゴシック Pro M"/>
              </a:rPr>
              <a:t>令和</a:t>
            </a:r>
            <a:r>
              <a:rPr lang="ja-JP" altLang="en-US" sz="1400" dirty="0" smtClean="0">
                <a:solidFill>
                  <a:schemeClr val="bg1"/>
                </a:solidFill>
                <a:latin typeface="小塚ゴシック Pro M"/>
              </a:rPr>
              <a:t>２年９月１６日版</a:t>
            </a:r>
            <a:endParaRPr lang="ja-JP" altLang="en-US" sz="1400" dirty="0">
              <a:solidFill>
                <a:schemeClr val="bg1"/>
              </a:solidFill>
              <a:latin typeface="小塚ゴシック Pro M"/>
            </a:endParaRPr>
          </a:p>
        </p:txBody>
      </p:sp>
      <p:sp>
        <p:nvSpPr>
          <p:cNvPr id="39" name="角丸四角形 38"/>
          <p:cNvSpPr/>
          <p:nvPr/>
        </p:nvSpPr>
        <p:spPr>
          <a:xfrm>
            <a:off x="7311209" y="250008"/>
            <a:ext cx="2478133" cy="58957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  <a:latin typeface="小塚ゴシック Pro M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7221440" y="285176"/>
            <a:ext cx="2698175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ja-JP" altLang="en-US" sz="1400" b="1" dirty="0" smtClean="0">
                <a:solidFill>
                  <a:srgbClr val="00D861"/>
                </a:solidFill>
                <a:latin typeface="小塚ゴシック Pro M"/>
                <a:ea typeface="小塚ゴシック Pr6N M"/>
                <a:cs typeface="小塚ゴシック Pr6N M"/>
              </a:rPr>
              <a:t>その他</a:t>
            </a:r>
            <a:endParaRPr lang="en-US" altLang="ja-JP" sz="1400" b="1" dirty="0" smtClean="0">
              <a:solidFill>
                <a:srgbClr val="00D861"/>
              </a:solidFill>
              <a:latin typeface="小塚ゴシック Pro M"/>
              <a:ea typeface="小塚ゴシック Pr6N M"/>
              <a:cs typeface="小塚ゴシック Pr6N M"/>
            </a:endParaRPr>
          </a:p>
          <a:p>
            <a:pPr algn="ctr"/>
            <a:r>
              <a:rPr lang="ja-JP" altLang="en-US" sz="1400" b="1" dirty="0" smtClean="0">
                <a:solidFill>
                  <a:srgbClr val="00D861"/>
                </a:solidFill>
                <a:latin typeface="小塚ゴシック Pro M"/>
                <a:ea typeface="小塚ゴシック Pr6N M"/>
                <a:cs typeface="小塚ゴシック Pr6N M"/>
              </a:rPr>
              <a:t>（広域連携による利活用事例）</a:t>
            </a:r>
            <a:endParaRPr lang="en-US" altLang="ja-JP" sz="1400" b="1" dirty="0" smtClean="0">
              <a:solidFill>
                <a:srgbClr val="00D861"/>
              </a:solidFill>
              <a:latin typeface="小塚ゴシック Pro M"/>
              <a:ea typeface="小塚ゴシック Pr6N M"/>
              <a:cs typeface="小塚ゴシック Pr6N M"/>
            </a:endParaRPr>
          </a:p>
        </p:txBody>
      </p:sp>
    </p:spTree>
    <p:extLst>
      <p:ext uri="{BB962C8B-B14F-4D97-AF65-F5344CB8AC3E}">
        <p14:creationId xmlns:p14="http://schemas.microsoft.com/office/powerpoint/2010/main" val="4139570625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11505</TotalTime>
  <Words>610</Words>
  <Application>Microsoft Office PowerPoint</Application>
  <PresentationFormat>A4 210 x 297 mm</PresentationFormat>
  <Paragraphs>54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5" baseType="lpstr">
      <vt:lpstr>ＭＳ Ｐゴシック</vt:lpstr>
      <vt:lpstr>新細明體</vt:lpstr>
      <vt:lpstr>ヒラギノ角ゴ Pro W3</vt:lpstr>
      <vt:lpstr>フォントポにほんご</vt:lpstr>
      <vt:lpstr>小塚ゴシック Pr6N L</vt:lpstr>
      <vt:lpstr>小塚ゴシック Pr6N M</vt:lpstr>
      <vt:lpstr>小塚ゴシック Pr6N R</vt:lpstr>
      <vt:lpstr>小塚ゴシック Pro M</vt:lpstr>
      <vt:lpstr>游ゴシック Light</vt:lpstr>
      <vt:lpstr>Arial</vt:lpstr>
      <vt:lpstr>Calibri</vt:lpstr>
      <vt:lpstr>Wingdings</vt:lpstr>
      <vt:lpstr>ホワイト</vt:lpstr>
      <vt:lpstr>PowerPoint プレゼンテーション</vt:lpstr>
      <vt:lpstr>PowerPoint プレゼンテーション</vt:lpstr>
    </vt:vector>
  </TitlesOfParts>
  <Company>慶應義塾大学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岩田 萌</dc:creator>
  <cp:lastModifiedBy>佐藤 晃平（IT総合戦略室）</cp:lastModifiedBy>
  <cp:revision>272</cp:revision>
  <cp:lastPrinted>2020-08-03T01:23:39Z</cp:lastPrinted>
  <dcterms:created xsi:type="dcterms:W3CDTF">2015-08-26T09:07:09Z</dcterms:created>
  <dcterms:modified xsi:type="dcterms:W3CDTF">2020-10-23T07:16:54Z</dcterms:modified>
</cp:coreProperties>
</file>