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704" r:id="rId1"/>
    <p:sldMasterId id="2147483726" r:id="rId2"/>
  </p:sldMasterIdLst>
  <p:notesMasterIdLst>
    <p:notesMasterId r:id="rId6"/>
  </p:notesMasterIdLst>
  <p:handoutMasterIdLst>
    <p:handoutMasterId r:id="rId7"/>
  </p:handoutMasterIdLst>
  <p:sldIdLst>
    <p:sldId id="943" r:id="rId3"/>
    <p:sldId id="944" r:id="rId4"/>
    <p:sldId id="946" r:id="rId5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5B5"/>
    <a:srgbClr val="595959"/>
    <a:srgbClr val="E9EDF4"/>
    <a:srgbClr val="D0D8E8"/>
    <a:srgbClr val="385D8A"/>
    <a:srgbClr val="EBF6F7"/>
    <a:srgbClr val="E0F1F2"/>
    <a:srgbClr val="FCFDFE"/>
    <a:srgbClr val="33339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623157-6A2B-47EA-A7F4-F9008F80FDCF}" v="4" dt="2021-10-13T09:39:39.9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48" autoAdjust="0"/>
    <p:restoredTop sz="90920" autoAdjust="0"/>
  </p:normalViewPr>
  <p:slideViewPr>
    <p:cSldViewPr snapToGrid="0">
      <p:cViewPr varScale="1">
        <p:scale>
          <a:sx n="107" d="100"/>
          <a:sy n="107" d="100"/>
        </p:scale>
        <p:origin x="1074" y="78"/>
      </p:cViewPr>
      <p:guideLst>
        <p:guide orient="horz" pos="2183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72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1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customXml" Target="../customXml/item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Relationship Id="rId14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ambaToru&#65288;IT&#32207;&#21512;&#25126;&#30053;&#23460;&#65289;\Desktop\&#12304;21&#24180;10&#26376;&#26356;&#26032;&#12305;_&#12458;&#12540;&#12503;&#12531;&#12487;&#12540;&#12479;&#21462;&#32068;&#28168;&#33258;&#27835;&#20307;&#19968;&#35239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ambaToru&#65288;IT&#32207;&#21512;&#25126;&#30053;&#23460;&#65289;\Desktop\&#12304;21&#24180;10&#26376;&#26356;&#26032;&#12305;_&#12458;&#12540;&#12503;&#12531;&#12487;&#12540;&#12479;&#21462;&#32068;&#28168;&#33258;&#27835;&#20307;&#19968;&#35239;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ambaToru&#65288;IT&#32207;&#21512;&#25126;&#30053;&#23460;&#65289;\Desktop\&#12304;21&#24180;10&#26376;&#26356;&#26032;&#12305;_&#12458;&#12540;&#12503;&#12531;&#12487;&#12540;&#12479;&#21462;&#32068;&#28168;&#33258;&#27835;&#20307;&#19968;&#35239;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NULL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O:\&#38651;&#25919;\&#12304;01_&#12458;&#12540;&#12503;&#12531;&#12487;&#12540;&#12479;&#12305;\2001_&#12510;&#12473;&#12479;&#36039;&#26009;\2405_&#20154;&#21475;&#35215;&#27169;&#21029;&#12458;&#12540;&#12503;&#12531;&#12487;&#12540;&#12479;&#21462;&#32068;&#29575;&#12539;&#20154;&#21475;&#12459;&#12496;&#12540;&#29575;\20200302\&#12497;&#12527;&#12509;&#29992;&#12464;&#12521;&#12501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O:\&#38651;&#25919;\&#12304;01_&#12458;&#12540;&#12503;&#12531;&#12487;&#12540;&#12479;&#12305;\2001_&#12510;&#12473;&#12479;&#36039;&#26009;\2405_&#20154;&#21475;&#35215;&#27169;&#21029;&#12458;&#12540;&#12503;&#12531;&#12487;&#12540;&#12479;&#21462;&#32068;&#29575;&#12539;&#20154;&#21475;&#12459;&#12496;&#12540;&#29575;\20200302\&#12497;&#12527;&#12509;&#29992;&#12464;&#12521;&#12501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S772967\Desktop\&#12304;2020&#24180;9&#26376;&#26356;&#26032;&#29992;&#12305;_&#12458;&#12540;&#12503;&#12531;&#12487;&#12540;&#12479;&#21462;&#32068;&#28168;&#33258;&#27835;&#20307;&#19968;&#35239;&#65288;9&#26376;10&#26085;&#26178;&#28857;&#65289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O:\&#38651;&#25919;\&#12304;01_&#12458;&#12540;&#12503;&#12531;&#12487;&#12540;&#12479;&#12305;\2001_&#12510;&#12473;&#12479;&#36039;&#26009;\2405_&#20154;&#21475;&#35215;&#27169;&#21029;&#12458;&#12540;&#12503;&#12531;&#12487;&#12540;&#12479;&#21462;&#32068;&#29575;&#12539;&#20154;&#21475;&#12459;&#12496;&#12540;&#29575;\20200302\&#12497;&#12527;&#12509;&#29992;&#12464;&#12521;&#12501;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O:\&#38651;&#25919;\&#12304;01_&#12458;&#12540;&#12503;&#12531;&#12487;&#12540;&#12479;&#12305;\2001_&#12510;&#12473;&#12479;&#36039;&#26009;\2405_&#20154;&#21475;&#35215;&#27169;&#21029;&#12458;&#12540;&#12503;&#12531;&#12487;&#12540;&#12479;&#21462;&#32068;&#29575;&#12539;&#20154;&#21475;&#12459;&#12496;&#12540;&#29575;\20200302\&#12497;&#12527;&#12509;&#29992;&#12464;&#12521;&#12501;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ambaToru&#65288;IT&#32207;&#21512;&#25126;&#30053;&#23460;&#65289;\Desktop\&#12304;21&#24180;10&#26376;&#26356;&#26032;&#12305;_&#12458;&#12540;&#12503;&#12531;&#12487;&#12540;&#12479;&#21462;&#32068;&#28168;&#33258;&#27835;&#20307;&#19968;&#35239;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ambaToru&#65288;IT&#32207;&#21512;&#25126;&#30053;&#23460;&#65289;\Desktop\&#12304;21&#24180;10&#26376;&#26356;&#26032;&#12305;_&#12458;&#12540;&#12503;&#12531;&#12487;&#12540;&#12479;&#21462;&#32068;&#28168;&#33258;&#27835;&#20307;&#19968;&#35239;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6759621678291506E-2"/>
          <c:y val="0.16977771077111833"/>
          <c:w val="0.84773774462763707"/>
          <c:h val="0.60408632520749683"/>
        </c:manualLayout>
      </c:layout>
      <c:lineChart>
        <c:grouping val="standard"/>
        <c:varyColors val="0"/>
        <c:ser>
          <c:idx val="1"/>
          <c:order val="1"/>
          <c:tx>
            <c:strRef>
              <c:f>【参考】取組率推移!$D$4</c:f>
              <c:strCache>
                <c:ptCount val="1"/>
                <c:pt idx="0">
                  <c:v>団体数（都道府県）</c:v>
                </c:pt>
              </c:strCache>
            </c:strRef>
          </c:tx>
          <c:spPr>
            <a:ln w="28575" cap="rnd">
              <a:solidFill>
                <a:schemeClr val="tx2"/>
              </a:solidFill>
              <a:round/>
            </a:ln>
            <a:effectLst/>
          </c:spPr>
          <c:marker>
            <c:symbol val="x"/>
            <c:size val="5"/>
            <c:spPr>
              <a:solidFill>
                <a:schemeClr val="tx2"/>
              </a:solidFill>
              <a:ln w="9525">
                <a:noFill/>
              </a:ln>
              <a:effectLst/>
            </c:spPr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ECA-42A6-BBAC-4F4D5E869B9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ECA-42A6-BBAC-4F4D5E869B9B}"/>
                </c:ext>
              </c:extLst>
            </c:dLbl>
            <c:dLbl>
              <c:idx val="2"/>
              <c:layout>
                <c:manualLayout>
                  <c:x val="-1.580192269168541E-2"/>
                  <c:y val="-6.5350900890470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ECA-42A6-BBAC-4F4D5E869B9B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ECA-42A6-BBAC-4F4D5E869B9B}"/>
                </c:ext>
              </c:extLst>
            </c:dLbl>
            <c:dLbl>
              <c:idx val="4"/>
              <c:layout>
                <c:manualLayout>
                  <c:x val="-3.4237499165318389E-2"/>
                  <c:y val="-7.00188223826467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ECA-42A6-BBAC-4F4D5E869B9B}"/>
                </c:ext>
              </c:extLst>
            </c:dLbl>
            <c:dLbl>
              <c:idx val="5"/>
              <c:layout>
                <c:manualLayout>
                  <c:x val="-2.1069230255580596E-2"/>
                  <c:y val="-7.00188223826467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ECA-42A6-BBAC-4F4D5E869B9B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ECA-42A6-BBAC-4F4D5E869B9B}"/>
                </c:ext>
              </c:extLst>
            </c:dLbl>
            <c:dLbl>
              <c:idx val="7"/>
              <c:layout>
                <c:manualLayout>
                  <c:x val="-2.8970191601423299E-2"/>
                  <c:y val="-7.00188223826467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ECA-42A6-BBAC-4F4D5E869B9B}"/>
                </c:ext>
              </c:extLst>
            </c:dLbl>
            <c:dLbl>
              <c:idx val="8"/>
              <c:layout>
                <c:manualLayout>
                  <c:x val="-2.6336537819475682E-2"/>
                  <c:y val="-5.60150579061174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ECA-42A6-BBAC-4F4D5E869B9B}"/>
                </c:ext>
              </c:extLst>
            </c:dLbl>
            <c:dLbl>
              <c:idx val="9"/>
              <c:layout>
                <c:manualLayout>
                  <c:x val="-2.8970191601423299E-2"/>
                  <c:y val="-6.06829793982938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ECA-42A6-BBAC-4F4D5E869B9B}"/>
                </c:ext>
              </c:extLst>
            </c:dLbl>
            <c:dLbl>
              <c:idx val="10"/>
              <c:layout>
                <c:manualLayout>
                  <c:x val="-2.6336537819475779E-2"/>
                  <c:y val="-5.60150579061174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ECA-42A6-BBAC-4F4D5E869B9B}"/>
                </c:ext>
              </c:extLst>
            </c:dLbl>
            <c:dLbl>
              <c:idx val="11"/>
              <c:layout>
                <c:manualLayout>
                  <c:x val="-2.6336537819475682E-2"/>
                  <c:y val="-5.60150579061174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ECA-42A6-BBAC-4F4D5E869B9B}"/>
                </c:ext>
              </c:extLst>
            </c:dLbl>
            <c:dLbl>
              <c:idx val="12"/>
              <c:layout>
                <c:manualLayout>
                  <c:x val="-2.370288403752821E-2"/>
                  <c:y val="-5.60150579061174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ECA-42A6-BBAC-4F4D5E869B9B}"/>
                </c:ext>
              </c:extLst>
            </c:dLbl>
            <c:dLbl>
              <c:idx val="13"/>
              <c:layout>
                <c:manualLayout>
                  <c:x val="-2.1069230255580645E-2"/>
                  <c:y val="-4.20112934295880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ECA-42A6-BBAC-4F4D5E869B9B}"/>
                </c:ext>
              </c:extLst>
            </c:dLbl>
            <c:dLbl>
              <c:idx val="14"/>
              <c:layout>
                <c:manualLayout>
                  <c:x val="-2.6336537819475779E-2"/>
                  <c:y val="-4.66792149217645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ECA-42A6-BBAC-4F4D5E869B9B}"/>
                </c:ext>
              </c:extLst>
            </c:dLbl>
            <c:dLbl>
              <c:idx val="15"/>
              <c:layout>
                <c:manualLayout>
                  <c:x val="-3.4237499165318486E-2"/>
                  <c:y val="-4.66792149217645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ECA-42A6-BBAC-4F4D5E869B9B}"/>
                </c:ext>
              </c:extLst>
            </c:dLbl>
            <c:dLbl>
              <c:idx val="16"/>
              <c:layout>
                <c:manualLayout>
                  <c:x val="-3.9504806729213526E-2"/>
                  <c:y val="-4.66792149217645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2ECA-42A6-BBAC-4F4D5E869B9B}"/>
                </c:ext>
              </c:extLst>
            </c:dLbl>
            <c:dLbl>
              <c:idx val="17"/>
              <c:layout>
                <c:manualLayout>
                  <c:x val="-2.5396067209286038E-2"/>
                  <c:y val="-4.66792089653902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2ECA-42A6-BBAC-4F4D5E869B9B}"/>
                </c:ext>
              </c:extLst>
            </c:dLbl>
            <c:dLbl>
              <c:idx val="18"/>
              <c:layout>
                <c:manualLayout>
                  <c:x val="-3.077096248548878E-2"/>
                  <c:y val="-4.66792089653902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ECA-42A6-BBAC-4F4D5E869B9B}"/>
                </c:ext>
              </c:extLst>
            </c:dLbl>
            <c:dLbl>
              <c:idx val="19"/>
              <c:layout>
                <c:manualLayout>
                  <c:x val="-3.3297068294863029E-2"/>
                  <c:y val="-4.66792089653902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ECA-42A6-BBAC-4F4D5E869B9B}"/>
                </c:ext>
              </c:extLst>
            </c:dLbl>
            <c:dLbl>
              <c:idx val="20"/>
              <c:layout>
                <c:manualLayout>
                  <c:x val="-1.9376020460086459E-2"/>
                  <c:y val="2.86367112443534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ECA-42A6-BBAC-4F4D5E869B9B}"/>
                </c:ext>
              </c:extLst>
            </c:dLbl>
            <c:dLbl>
              <c:idx val="21"/>
              <c:layout>
                <c:manualLayout>
                  <c:x val="-1.8112913594921599E-2"/>
                  <c:y val="2.86367112443534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2ECA-42A6-BBAC-4F4D5E869B9B}"/>
                </c:ext>
              </c:extLst>
            </c:dLbl>
            <c:dLbl>
              <c:idx val="22"/>
              <c:layout>
                <c:manualLayout>
                  <c:x val="-1.9188345918175843E-2"/>
                  <c:y val="2.86917791275214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8-2ECA-42A6-BBAC-4F4D5E869B9B}"/>
                </c:ext>
              </c:extLst>
            </c:dLbl>
            <c:dLbl>
              <c:idx val="23"/>
              <c:layout>
                <c:manualLayout>
                  <c:x val="-1.3705961370125802E-2"/>
                  <c:y val="-3.58647239094017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7-2ECA-42A6-BBAC-4F4D5E869B9B}"/>
                </c:ext>
              </c:extLst>
            </c:dLbl>
            <c:dLbl>
              <c:idx val="24"/>
              <c:layout>
                <c:manualLayout>
                  <c:x val="-2.0558942055188503E-2"/>
                  <c:y val="-3.58647239094017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6-2ECA-42A6-BBAC-4F4D5E869B9B}"/>
                </c:ext>
              </c:extLst>
            </c:dLbl>
            <c:dLbl>
              <c:idx val="25"/>
              <c:layout>
                <c:manualLayout>
                  <c:x val="-2.4670730466226084E-2"/>
                  <c:y val="-3.58647239094017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5-2ECA-42A6-BBAC-4F4D5E869B9B}"/>
                </c:ext>
              </c:extLst>
            </c:dLbl>
            <c:dLbl>
              <c:idx val="26"/>
              <c:layout>
                <c:manualLayout>
                  <c:x val="-2.6041326603238643E-2"/>
                  <c:y val="-3.58647239094017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4-2ECA-42A6-BBAC-4F4D5E869B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【参考】取組率推移!$B$5:$B$31</c:f>
              <c:strCache>
                <c:ptCount val="27"/>
                <c:pt idx="0">
                  <c:v>H25年3月</c:v>
                </c:pt>
                <c:pt idx="2">
                  <c:v>H26年3月</c:v>
                </c:pt>
                <c:pt idx="4">
                  <c:v>H27年2月</c:v>
                </c:pt>
                <c:pt idx="5">
                  <c:v>H27年6月</c:v>
                </c:pt>
                <c:pt idx="7">
                  <c:v>H28年3月</c:v>
                </c:pt>
                <c:pt idx="8">
                  <c:v>H28年9月</c:v>
                </c:pt>
                <c:pt idx="9">
                  <c:v>H28年12月</c:v>
                </c:pt>
                <c:pt idx="10">
                  <c:v>H29年2月</c:v>
                </c:pt>
                <c:pt idx="11">
                  <c:v>H29年5月</c:v>
                </c:pt>
                <c:pt idx="12">
                  <c:v>H29年12月</c:v>
                </c:pt>
                <c:pt idx="13">
                  <c:v>H30年3月</c:v>
                </c:pt>
                <c:pt idx="14">
                  <c:v>H30年9月</c:v>
                </c:pt>
                <c:pt idx="15">
                  <c:v>H30年12月</c:v>
                </c:pt>
                <c:pt idx="16">
                  <c:v>H31年3月</c:v>
                </c:pt>
                <c:pt idx="17">
                  <c:v>R元年6月</c:v>
                </c:pt>
                <c:pt idx="18">
                  <c:v>R元年9月</c:v>
                </c:pt>
                <c:pt idx="19">
                  <c:v>R元年12月</c:v>
                </c:pt>
                <c:pt idx="20">
                  <c:v>R2年3月</c:v>
                </c:pt>
                <c:pt idx="21">
                  <c:v>R2年6月</c:v>
                </c:pt>
                <c:pt idx="22">
                  <c:v>R2年9月</c:v>
                </c:pt>
                <c:pt idx="23">
                  <c:v>R2年12月</c:v>
                </c:pt>
                <c:pt idx="24">
                  <c:v>R3年4月</c:v>
                </c:pt>
                <c:pt idx="25">
                  <c:v>R3年7月</c:v>
                </c:pt>
                <c:pt idx="26">
                  <c:v>R3年10月</c:v>
                </c:pt>
              </c:strCache>
            </c:strRef>
          </c:cat>
          <c:val>
            <c:numRef>
              <c:f>【参考】取組率推移!$D$5:$D$31</c:f>
              <c:numCache>
                <c:formatCode>General</c:formatCode>
                <c:ptCount val="27"/>
                <c:pt idx="0">
                  <c:v>0</c:v>
                </c:pt>
                <c:pt idx="1">
                  <c:v>3</c:v>
                </c:pt>
                <c:pt idx="2">
                  <c:v>6</c:v>
                </c:pt>
                <c:pt idx="3">
                  <c:v>11</c:v>
                </c:pt>
                <c:pt idx="4">
                  <c:v>16</c:v>
                </c:pt>
                <c:pt idx="5">
                  <c:v>22</c:v>
                </c:pt>
                <c:pt idx="6">
                  <c:v>26</c:v>
                </c:pt>
                <c:pt idx="7">
                  <c:v>29</c:v>
                </c:pt>
                <c:pt idx="8">
                  <c:v>34</c:v>
                </c:pt>
                <c:pt idx="9">
                  <c:v>34</c:v>
                </c:pt>
                <c:pt idx="10">
                  <c:v>34</c:v>
                </c:pt>
                <c:pt idx="11">
                  <c:v>36</c:v>
                </c:pt>
                <c:pt idx="12">
                  <c:v>42</c:v>
                </c:pt>
                <c:pt idx="13">
                  <c:v>47</c:v>
                </c:pt>
                <c:pt idx="14">
                  <c:v>47</c:v>
                </c:pt>
                <c:pt idx="15">
                  <c:v>47</c:v>
                </c:pt>
                <c:pt idx="16">
                  <c:v>47</c:v>
                </c:pt>
                <c:pt idx="17">
                  <c:v>47</c:v>
                </c:pt>
                <c:pt idx="18">
                  <c:v>47</c:v>
                </c:pt>
                <c:pt idx="19">
                  <c:v>47</c:v>
                </c:pt>
                <c:pt idx="20">
                  <c:v>47</c:v>
                </c:pt>
                <c:pt idx="21">
                  <c:v>47</c:v>
                </c:pt>
                <c:pt idx="22">
                  <c:v>47</c:v>
                </c:pt>
                <c:pt idx="23">
                  <c:v>47</c:v>
                </c:pt>
                <c:pt idx="24">
                  <c:v>47</c:v>
                </c:pt>
                <c:pt idx="25">
                  <c:v>47</c:v>
                </c:pt>
                <c:pt idx="26">
                  <c:v>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6-2ECA-42A6-BBAC-4F4D5E869B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07528176"/>
        <c:axId val="507528832"/>
      </c:lineChart>
      <c:lineChart>
        <c:grouping val="standard"/>
        <c:varyColors val="0"/>
        <c:ser>
          <c:idx val="0"/>
          <c:order val="0"/>
          <c:tx>
            <c:strRef>
              <c:f>【参考】取組率推移!$C$4</c:f>
              <c:strCache>
                <c:ptCount val="1"/>
                <c:pt idx="0">
                  <c:v>団体数（市区町村）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rgbClr val="C00000"/>
              </a:solidFill>
              <a:ln w="9525">
                <a:noFill/>
              </a:ln>
              <a:effectLst/>
            </c:spPr>
          </c:marker>
          <c:dLbls>
            <c:dLbl>
              <c:idx val="0"/>
              <c:layout>
                <c:manualLayout>
                  <c:x val="-2.8970191601423265E-2"/>
                  <c:y val="-6.06829793982938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2ECA-42A6-BBAC-4F4D5E869B9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2ECA-42A6-BBAC-4F4D5E869B9B}"/>
                </c:ext>
              </c:extLst>
            </c:dLbl>
            <c:dLbl>
              <c:idx val="2"/>
              <c:layout>
                <c:manualLayout>
                  <c:x val="-1.3168268909737841E-2"/>
                  <c:y val="1.86716859687057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2ECA-42A6-BBAC-4F4D5E869B9B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2ECA-42A6-BBAC-4F4D5E869B9B}"/>
                </c:ext>
              </c:extLst>
            </c:dLbl>
            <c:dLbl>
              <c:idx val="4"/>
              <c:layout>
                <c:manualLayout>
                  <c:x val="-1.8435576473632979E-2"/>
                  <c:y val="3.2675450445235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2ECA-42A6-BBAC-4F4D5E869B9B}"/>
                </c:ext>
              </c:extLst>
            </c:dLbl>
            <c:dLbl>
              <c:idx val="5"/>
              <c:layout>
                <c:manualLayout>
                  <c:x val="-2.1069230255580596E-2"/>
                  <c:y val="3.73433719374114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2ECA-42A6-BBAC-4F4D5E869B9B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2ECA-42A6-BBAC-4F4D5E869B9B}"/>
                </c:ext>
              </c:extLst>
            </c:dLbl>
            <c:dLbl>
              <c:idx val="7"/>
              <c:layout>
                <c:manualLayout>
                  <c:x val="-4.2138460511161144E-2"/>
                  <c:y val="3.73433719374116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2ECA-42A6-BBAC-4F4D5E869B9B}"/>
                </c:ext>
              </c:extLst>
            </c:dLbl>
            <c:dLbl>
              <c:idx val="8"/>
              <c:layout>
                <c:manualLayout>
                  <c:x val="-3.9504806729213478E-2"/>
                  <c:y val="3.73433719374116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2ECA-42A6-BBAC-4F4D5E869B9B}"/>
                </c:ext>
              </c:extLst>
            </c:dLbl>
            <c:dLbl>
              <c:idx val="9"/>
              <c:layout>
                <c:manualLayout>
                  <c:x val="-3.6871152947266006E-2"/>
                  <c:y val="3.267545044523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2ECA-42A6-BBAC-4F4D5E869B9B}"/>
                </c:ext>
              </c:extLst>
            </c:dLbl>
            <c:dLbl>
              <c:idx val="10"/>
              <c:layout>
                <c:manualLayout>
                  <c:x val="-3.6871152947266055E-2"/>
                  <c:y val="3.2675450445235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2ECA-42A6-BBAC-4F4D5E869B9B}"/>
                </c:ext>
              </c:extLst>
            </c:dLbl>
            <c:dLbl>
              <c:idx val="11"/>
              <c:layout>
                <c:manualLayout>
                  <c:x val="-3.4237499165318389E-2"/>
                  <c:y val="3.2675450445235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2ECA-42A6-BBAC-4F4D5E869B9B}"/>
                </c:ext>
              </c:extLst>
            </c:dLbl>
            <c:dLbl>
              <c:idx val="12"/>
              <c:layout>
                <c:manualLayout>
                  <c:x val="-3.160384538337082E-2"/>
                  <c:y val="3.267545044523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2ECA-42A6-BBAC-4F4D5E869B9B}"/>
                </c:ext>
              </c:extLst>
            </c:dLbl>
            <c:dLbl>
              <c:idx val="13"/>
              <c:layout>
                <c:manualLayout>
                  <c:x val="-2.6336537819475779E-2"/>
                  <c:y val="3.73433719374116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2ECA-42A6-BBAC-4F4D5E869B9B}"/>
                </c:ext>
              </c:extLst>
            </c:dLbl>
            <c:dLbl>
              <c:idx val="14"/>
              <c:layout>
                <c:manualLayout>
                  <c:x val="-3.1603845383370917E-2"/>
                  <c:y val="3.267545044523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2ECA-42A6-BBAC-4F4D5E869B9B}"/>
                </c:ext>
              </c:extLst>
            </c:dLbl>
            <c:dLbl>
              <c:idx val="15"/>
              <c:layout>
                <c:manualLayout>
                  <c:x val="-3.4237499165318486E-2"/>
                  <c:y val="2.80075289530587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2ECA-42A6-BBAC-4F4D5E869B9B}"/>
                </c:ext>
              </c:extLst>
            </c:dLbl>
            <c:dLbl>
              <c:idx val="16"/>
              <c:layout>
                <c:manualLayout>
                  <c:x val="-3.160384538337082E-2"/>
                  <c:y val="3.267545044523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7-2ECA-42A6-BBAC-4F4D5E869B9B}"/>
                </c:ext>
              </c:extLst>
            </c:dLbl>
            <c:dLbl>
              <c:idx val="17"/>
              <c:layout>
                <c:manualLayout>
                  <c:x val="-2.6846848616361715E-2"/>
                  <c:y val="3.58096560262337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2ECA-42A6-BBAC-4F4D5E869B9B}"/>
                </c:ext>
              </c:extLst>
            </c:dLbl>
            <c:dLbl>
              <c:idx val="18"/>
              <c:layout>
                <c:manualLayout>
                  <c:x val="-2.8324934025221876E-2"/>
                  <c:y val="4.29826008081141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2ECA-42A6-BBAC-4F4D5E869B9B}"/>
                </c:ext>
              </c:extLst>
            </c:dLbl>
            <c:dLbl>
              <c:idx val="19"/>
              <c:layout>
                <c:manualLayout>
                  <c:x val="-2.4320742806987365E-2"/>
                  <c:y val="4.19010111028148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2ECA-42A6-BBAC-4F4D5E869B9B}"/>
                </c:ext>
              </c:extLst>
            </c:dLbl>
            <c:dLbl>
              <c:idx val="20"/>
              <c:layout>
                <c:manualLayout>
                  <c:x val="-3.6656108040100402E-2"/>
                  <c:y val="-5.74386261382107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2ECA-42A6-BBAC-4F4D5E869B9B}"/>
                </c:ext>
              </c:extLst>
            </c:dLbl>
            <c:dLbl>
              <c:idx val="21"/>
              <c:layout>
                <c:manualLayout>
                  <c:x val="-3.5177914710284579E-2"/>
                  <c:y val="-4.20114292685516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2ECA-42A6-BBAC-4F4D5E869B9B}"/>
                </c:ext>
              </c:extLst>
            </c:dLbl>
            <c:dLbl>
              <c:idx val="22"/>
              <c:layout>
                <c:manualLayout>
                  <c:x val="-3.6801909251210956E-2"/>
                  <c:y val="-4.47052371533688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2ECA-42A6-BBAC-4F4D5E869B9B}"/>
                </c:ext>
              </c:extLst>
            </c:dLbl>
            <c:dLbl>
              <c:idx val="23"/>
              <c:layout>
                <c:manualLayout>
                  <c:x val="-3.4604746514719717E-2"/>
                  <c:y val="-4.4754657048519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2ECA-42A6-BBAC-4F4D5E869B9B}"/>
                </c:ext>
              </c:extLst>
            </c:dLbl>
            <c:dLbl>
              <c:idx val="24"/>
              <c:layout>
                <c:manualLayout>
                  <c:x val="-4.6819564040349156E-2"/>
                  <c:y val="-5.04975312644376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F-2ECA-42A6-BBAC-4F4D5E869B9B}"/>
                </c:ext>
              </c:extLst>
            </c:dLbl>
            <c:dLbl>
              <c:idx val="25"/>
              <c:layout>
                <c:manualLayout>
                  <c:x val="-3.8097068640210091E-2"/>
                  <c:y val="-5.16748543666289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0-2ECA-42A6-BBAC-4F4D5E869B9B}"/>
                </c:ext>
              </c:extLst>
            </c:dLbl>
            <c:dLbl>
              <c:idx val="26"/>
              <c:layout>
                <c:manualLayout>
                  <c:x val="-2.3300134329213424E-2"/>
                  <c:y val="-6.0970030645982984E-2"/>
                </c:manualLayout>
              </c:layout>
              <c:tx>
                <c:rich>
                  <a:bodyPr/>
                  <a:lstStyle/>
                  <a:p>
                    <a:r>
                      <a:rPr lang="en-US" altLang="ja-JP" dirty="0"/>
                      <a:t>1147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33-2ECA-42A6-BBAC-4F4D5E869B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【参考】取組率推移!$B$5:$B$31</c:f>
              <c:strCache>
                <c:ptCount val="27"/>
                <c:pt idx="0">
                  <c:v>H25年3月</c:v>
                </c:pt>
                <c:pt idx="2">
                  <c:v>H26年3月</c:v>
                </c:pt>
                <c:pt idx="4">
                  <c:v>H27年2月</c:v>
                </c:pt>
                <c:pt idx="5">
                  <c:v>H27年6月</c:v>
                </c:pt>
                <c:pt idx="7">
                  <c:v>H28年3月</c:v>
                </c:pt>
                <c:pt idx="8">
                  <c:v>H28年9月</c:v>
                </c:pt>
                <c:pt idx="9">
                  <c:v>H28年12月</c:v>
                </c:pt>
                <c:pt idx="10">
                  <c:v>H29年2月</c:v>
                </c:pt>
                <c:pt idx="11">
                  <c:v>H29年5月</c:v>
                </c:pt>
                <c:pt idx="12">
                  <c:v>H29年12月</c:v>
                </c:pt>
                <c:pt idx="13">
                  <c:v>H30年3月</c:v>
                </c:pt>
                <c:pt idx="14">
                  <c:v>H30年9月</c:v>
                </c:pt>
                <c:pt idx="15">
                  <c:v>H30年12月</c:v>
                </c:pt>
                <c:pt idx="16">
                  <c:v>H31年3月</c:v>
                </c:pt>
                <c:pt idx="17">
                  <c:v>R元年6月</c:v>
                </c:pt>
                <c:pt idx="18">
                  <c:v>R元年9月</c:v>
                </c:pt>
                <c:pt idx="19">
                  <c:v>R元年12月</c:v>
                </c:pt>
                <c:pt idx="20">
                  <c:v>R2年3月</c:v>
                </c:pt>
                <c:pt idx="21">
                  <c:v>R2年6月</c:v>
                </c:pt>
                <c:pt idx="22">
                  <c:v>R2年9月</c:v>
                </c:pt>
                <c:pt idx="23">
                  <c:v>R2年12月</c:v>
                </c:pt>
                <c:pt idx="24">
                  <c:v>R3年4月</c:v>
                </c:pt>
                <c:pt idx="25">
                  <c:v>R3年7月</c:v>
                </c:pt>
                <c:pt idx="26">
                  <c:v>R3年10月</c:v>
                </c:pt>
              </c:strCache>
            </c:strRef>
          </c:cat>
          <c:val>
            <c:numRef>
              <c:f>【参考】取組率推移!$C$5:$C$31</c:f>
              <c:numCache>
                <c:formatCode>General</c:formatCode>
                <c:ptCount val="27"/>
                <c:pt idx="0">
                  <c:v>4</c:v>
                </c:pt>
                <c:pt idx="1">
                  <c:v>14</c:v>
                </c:pt>
                <c:pt idx="2">
                  <c:v>24</c:v>
                </c:pt>
                <c:pt idx="3">
                  <c:v>56</c:v>
                </c:pt>
                <c:pt idx="4">
                  <c:v>87</c:v>
                </c:pt>
                <c:pt idx="5">
                  <c:v>132</c:v>
                </c:pt>
                <c:pt idx="6">
                  <c:v>154</c:v>
                </c:pt>
                <c:pt idx="7">
                  <c:v>176</c:v>
                </c:pt>
                <c:pt idx="8">
                  <c:v>199</c:v>
                </c:pt>
                <c:pt idx="9">
                  <c:v>208</c:v>
                </c:pt>
                <c:pt idx="10">
                  <c:v>233</c:v>
                </c:pt>
                <c:pt idx="11">
                  <c:v>243</c:v>
                </c:pt>
                <c:pt idx="12">
                  <c:v>264</c:v>
                </c:pt>
                <c:pt idx="13">
                  <c:v>278</c:v>
                </c:pt>
                <c:pt idx="14">
                  <c:v>316</c:v>
                </c:pt>
                <c:pt idx="15">
                  <c:v>347</c:v>
                </c:pt>
                <c:pt idx="16">
                  <c:v>418</c:v>
                </c:pt>
                <c:pt idx="17">
                  <c:v>548</c:v>
                </c:pt>
                <c:pt idx="18">
                  <c:v>605</c:v>
                </c:pt>
                <c:pt idx="19">
                  <c:v>621</c:v>
                </c:pt>
                <c:pt idx="20">
                  <c:v>680</c:v>
                </c:pt>
                <c:pt idx="21">
                  <c:v>769</c:v>
                </c:pt>
                <c:pt idx="22">
                  <c:v>828</c:v>
                </c:pt>
                <c:pt idx="23">
                  <c:v>868</c:v>
                </c:pt>
                <c:pt idx="24">
                  <c:v>1110</c:v>
                </c:pt>
                <c:pt idx="25">
                  <c:v>1137</c:v>
                </c:pt>
                <c:pt idx="26">
                  <c:v>1146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1-2ECA-42A6-BBAC-4F4D5E869B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09058528"/>
        <c:axId val="509062136"/>
      </c:lineChart>
      <c:catAx>
        <c:axId val="507528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07528832"/>
        <c:crosses val="autoZero"/>
        <c:auto val="1"/>
        <c:lblAlgn val="ctr"/>
        <c:lblOffset val="100"/>
        <c:noMultiLvlLbl val="0"/>
      </c:catAx>
      <c:valAx>
        <c:axId val="507528832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r>
                  <a:rPr lang="ja-JP"/>
                  <a:t>団体数（都道府県）</a:t>
                </a:r>
              </a:p>
            </c:rich>
          </c:tx>
          <c:layout>
            <c:manualLayout>
              <c:xMode val="edge"/>
              <c:yMode val="edge"/>
              <c:x val="5.2930196948261562E-3"/>
              <c:y val="6.6240786532750728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07528176"/>
        <c:crosses val="autoZero"/>
        <c:crossBetween val="between"/>
      </c:valAx>
      <c:valAx>
        <c:axId val="509062136"/>
        <c:scaling>
          <c:orientation val="minMax"/>
        </c:scaling>
        <c:delete val="0"/>
        <c:axPos val="r"/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r>
                  <a:rPr lang="ja-JP"/>
                  <a:t>団体数（市区町村）</a:t>
                </a:r>
              </a:p>
            </c:rich>
          </c:tx>
          <c:layout>
            <c:manualLayout>
              <c:xMode val="edge"/>
              <c:yMode val="edge"/>
              <c:x val="0.87418492185398244"/>
              <c:y val="6.1524739011330744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09058528"/>
        <c:crosses val="max"/>
        <c:crossBetween val="between"/>
      </c:valAx>
      <c:catAx>
        <c:axId val="5090585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0906213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982894168988618"/>
          <c:y val="3.8515254557020172E-2"/>
          <c:w val="0.60975586884397326"/>
          <c:h val="7.9583858937448501E-2"/>
        </c:manualLayout>
      </c:layout>
      <c:overlay val="0"/>
      <c:spPr>
        <a:noFill/>
        <a:ln>
          <a:solidFill>
            <a:sysClr val="windowText" lastClr="00000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>
          <a:latin typeface="Meiryo UI" panose="020B0604030504040204" pitchFamily="50" charset="-128"/>
          <a:ea typeface="Meiryo UI" panose="020B0604030504040204" pitchFamily="50" charset="-128"/>
        </a:defRPr>
      </a:pPr>
      <a:endParaRPr lang="ja-JP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市町村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/>
            </a:pP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人口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万未満の市を含む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24720014383340957"/>
          <c:y val="0.24391841863348482"/>
          <c:w val="0.55533616609198577"/>
          <c:h val="0.59106135047900099"/>
        </c:manualLayout>
      </c:layout>
      <c:doughnutChart>
        <c:varyColors val="1"/>
        <c:ser>
          <c:idx val="0"/>
          <c:order val="0"/>
          <c:tx>
            <c:strRef>
              <c:f>【参考】人口別取組率集計!$C$27</c:f>
              <c:strCache>
                <c:ptCount val="1"/>
                <c:pt idx="0">
                  <c:v>町村(人口5万未満の市を含む)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343-4495-8373-30643DA39B8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343-4495-8373-30643DA39B8B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altLang="ja-JP"/>
                      <a:t>674</a:t>
                    </a:r>
                    <a:endParaRPr lang="en-US" altLang="ja-JP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A343-4495-8373-30643DA39B8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altLang="ja-JP"/>
                      <a:t>526</a:t>
                    </a:r>
                    <a:endParaRPr lang="en-US" altLang="ja-JP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A343-4495-8373-30643DA39B8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【参考】人口別取組率集計!$B$28:$B$29</c:f>
              <c:strCache>
                <c:ptCount val="2"/>
                <c:pt idx="0">
                  <c:v>取組済</c:v>
                </c:pt>
                <c:pt idx="1">
                  <c:v>取組未着手</c:v>
                </c:pt>
              </c:strCache>
            </c:strRef>
          </c:cat>
          <c:val>
            <c:numRef>
              <c:f>【参考】人口別取組率集計!$C$28:$C$29</c:f>
              <c:numCache>
                <c:formatCode>General</c:formatCode>
                <c:ptCount val="2"/>
                <c:pt idx="0">
                  <c:v>673</c:v>
                </c:pt>
                <c:pt idx="1">
                  <c:v>527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343-4495-8373-30643DA39B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33427207043350105"/>
          <c:y val="0.21310944888535799"/>
          <c:w val="0.38032500073753028"/>
          <c:h val="0.59305777401223503"/>
        </c:manualLayout>
      </c:layout>
      <c:doughnutChart>
        <c:varyColors val="1"/>
        <c:ser>
          <c:idx val="0"/>
          <c:order val="0"/>
          <c:tx>
            <c:strRef>
              <c:f>【参考】人口別取組率集計!$C$33</c:f>
              <c:strCache>
                <c:ptCount val="1"/>
                <c:pt idx="0">
                  <c:v>人口カバー率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41B-4BA3-83F0-E75D40019DB5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41B-4BA3-83F0-E75D40019DB5}"/>
              </c:ext>
            </c:extLst>
          </c:dPt>
          <c:dLbls>
            <c:dLbl>
              <c:idx val="0"/>
              <c:layout>
                <c:manualLayout>
                  <c:x val="-4.23534783852319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altLang="ja-JP" dirty="0"/>
                      <a:t>114,072,372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805719130509511"/>
                      <c:h val="0.1611465597487220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241B-4BA3-83F0-E75D40019DB5}"/>
                </c:ext>
              </c:extLst>
            </c:dLbl>
            <c:dLbl>
              <c:idx val="1"/>
              <c:layout>
                <c:manualLayout>
                  <c:x val="-8.1448996894676884E-2"/>
                  <c:y val="-8.636480188298469E-2"/>
                </c:manualLayout>
              </c:layout>
              <c:tx>
                <c:rich>
                  <a:bodyPr/>
                  <a:lstStyle/>
                  <a:p>
                    <a:r>
                      <a:rPr lang="en-US" altLang="ja-JP" dirty="0"/>
                      <a:t>13,022,373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241B-4BA3-83F0-E75D40019D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【参考】人口別取組率集計!$B$34:$B$35</c:f>
              <c:strCache>
                <c:ptCount val="2"/>
                <c:pt idx="0">
                  <c:v>取組済(人口)</c:v>
                </c:pt>
                <c:pt idx="1">
                  <c:v>取組未着手(人口)</c:v>
                </c:pt>
              </c:strCache>
            </c:strRef>
          </c:cat>
          <c:val>
            <c:numRef>
              <c:f>【参考】人口別取組率集計!$C$34:$C$35</c:f>
              <c:numCache>
                <c:formatCode>#,##0</c:formatCode>
                <c:ptCount val="2"/>
                <c:pt idx="0">
                  <c:v>114054871</c:v>
                </c:pt>
                <c:pt idx="1">
                  <c:v>13039874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41B-4BA3-83F0-E75D40019D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Meiryo UI" panose="020B0604030504040204" pitchFamily="50" charset="-128"/>
          <a:ea typeface="Meiryo UI" panose="020B0604030504040204" pitchFamily="50" charset="-128"/>
        </a:defRPr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27023674144526"/>
          <c:y val="0.8616892680081657"/>
          <c:w val="0.79459488924184474"/>
          <c:h val="7.81255468066491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政令指定都市</a:t>
            </a:r>
          </a:p>
        </c:rich>
      </c:tx>
      <c:layout>
        <c:manualLayout>
          <c:xMode val="edge"/>
          <c:yMode val="edge"/>
          <c:x val="0.28545573856158113"/>
          <c:y val="6.94444444444444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21659172320899656"/>
          <c:y val="0.23228419364246136"/>
          <c:w val="0.56681692898753877"/>
          <c:h val="0.55040791776027997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A4A-45F9-8263-3EA5073A956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A4A-45F9-8263-3EA5073A9566}"/>
              </c:ext>
            </c:extLst>
          </c:dPt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A4A-45F9-8263-3EA5073A95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作図!$B$7:$B$8</c:f>
              <c:strCache>
                <c:ptCount val="2"/>
                <c:pt idx="0">
                  <c:v>取組済</c:v>
                </c:pt>
                <c:pt idx="1">
                  <c:v>取組未着手</c:v>
                </c:pt>
              </c:strCache>
            </c:strRef>
          </c:cat>
          <c:val>
            <c:numRef>
              <c:f>作図!$C$7:$C$8</c:f>
              <c:numCache>
                <c:formatCode>General</c:formatCode>
                <c:ptCount val="2"/>
                <c:pt idx="0">
                  <c:v>20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A4A-45F9-8263-3EA5073A95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3747478213339959"/>
          <c:y val="0.81076334208223977"/>
          <c:w val="0.52505006032766899"/>
          <c:h val="7.81255468066491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85765700102568"/>
          <c:y val="0.80613371245261012"/>
          <c:w val="0.72850010716562807"/>
          <c:h val="7.81255468066491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ja-JP" sz="1800" b="1" i="0" kern="1200" spc="0" baseline="0" dirty="0"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中規模都市</a:t>
            </a:r>
            <a:endParaRPr lang="ja-JP" altLang="ja-JP" dirty="0">
              <a:effectLst/>
            </a:endParaRPr>
          </a:p>
          <a:p>
            <a:pPr>
              <a:defRPr/>
            </a:pPr>
            <a:r>
              <a:rPr lang="zh-TW" altLang="ja-JP" sz="1400" b="0" i="0" kern="1200" spc="0" baseline="0" dirty="0"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人口</a:t>
            </a:r>
            <a:r>
              <a:rPr lang="en-US" altLang="ja-JP" sz="1400" b="0" i="0" kern="1200" spc="0" baseline="0" dirty="0"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zh-TW" altLang="ja-JP" sz="1400" b="0" i="0" kern="1200" spc="0" baseline="0" dirty="0"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万以上</a:t>
            </a:r>
            <a:r>
              <a:rPr lang="en-US" altLang="ja-JP" sz="1400" b="0" i="0" kern="1200" spc="0" baseline="0" dirty="0"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ja-JP" sz="1400" b="0" i="0" kern="1200" spc="0" baseline="0" dirty="0"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万未満</a:t>
            </a:r>
            <a:endParaRPr lang="ja-JP" altLang="ja-JP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大規模都市</a:t>
            </a:r>
          </a:p>
          <a:p>
            <a:pPr>
              <a:defRPr b="1"/>
            </a:pPr>
            <a:r>
              <a:rPr lang="zh-TW" altLang="en-US" sz="1100" b="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人口</a:t>
            </a:r>
            <a:r>
              <a:rPr lang="en-US" altLang="zh-TW" sz="1100" b="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lang="zh-TW" altLang="en-US" sz="1100" b="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万以上</a:t>
            </a:r>
          </a:p>
        </c:rich>
      </c:tx>
      <c:layout>
        <c:manualLayout>
          <c:xMode val="edge"/>
          <c:yMode val="edge"/>
          <c:x val="0.32836459084926489"/>
          <c:y val="5.092592592592592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23052094543166232"/>
          <c:y val="0.2730106254995685"/>
          <c:w val="0.52978216664372768"/>
          <c:h val="0.56931963184396728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423-4BD6-8CD2-88589A8CDA8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423-4BD6-8CD2-88589A8CDA84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altLang="ja-JP"/>
                      <a:t>51</a:t>
                    </a:r>
                    <a:endParaRPr lang="en-US" altLang="ja-JP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5423-4BD6-8CD2-88589A8CDA84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423-4BD6-8CD2-88589A8CDA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作図!$B$7:$B$8</c:f>
              <c:strCache>
                <c:ptCount val="2"/>
                <c:pt idx="0">
                  <c:v>取組済</c:v>
                </c:pt>
                <c:pt idx="1">
                  <c:v>取組未着手</c:v>
                </c:pt>
              </c:strCache>
            </c:strRef>
          </c:cat>
          <c:val>
            <c:numRef>
              <c:f>作図!$C$7:$C$8</c:f>
              <c:numCache>
                <c:formatCode>General</c:formatCode>
                <c:ptCount val="2"/>
                <c:pt idx="0">
                  <c:v>20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423-4BD6-8CD2-88589A8CDA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3312865146328254"/>
          <c:y val="0.85010993657810408"/>
          <c:w val="0.52505006032766899"/>
          <c:h val="7.81255468066491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ja-JP" sz="1400" b="1" i="0" kern="1200" spc="0" baseline="0" dirty="0"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中規模都市</a:t>
            </a:r>
            <a:endParaRPr lang="ja-JP" altLang="ja-JP" sz="1100" dirty="0">
              <a:effectLst/>
            </a:endParaRPr>
          </a:p>
          <a:p>
            <a:pPr>
              <a:defRPr b="1"/>
            </a:pPr>
            <a:r>
              <a:rPr lang="zh-TW" altLang="ja-JP" sz="1100" b="0" i="0" kern="1200" spc="0" baseline="0" dirty="0"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人口</a:t>
            </a:r>
            <a:r>
              <a:rPr lang="en-US" altLang="ja-JP" sz="1100" b="0" i="0" kern="1200" spc="0" baseline="0" dirty="0"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zh-TW" altLang="ja-JP" sz="1100" b="0" i="0" kern="1200" spc="0" baseline="0" dirty="0"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万以上</a:t>
            </a:r>
            <a:r>
              <a:rPr lang="en-US" altLang="ja-JP" sz="1100" b="0" i="0" kern="1200" spc="0" baseline="0" dirty="0"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ja-JP" sz="1100" b="0" i="0" kern="1200" spc="0" baseline="0" dirty="0"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万未満</a:t>
            </a:r>
            <a:endParaRPr lang="ja-JP" altLang="ja-JP" sz="1100" dirty="0">
              <a:effectLst/>
            </a:endParaRPr>
          </a:p>
        </c:rich>
      </c:tx>
      <c:layout>
        <c:manualLayout>
          <c:xMode val="edge"/>
          <c:yMode val="edge"/>
          <c:x val="0.22019153169280259"/>
          <c:y val="5.550804986870390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23052094543166232"/>
          <c:y val="0.2730106254995685"/>
          <c:w val="0.52978216664372768"/>
          <c:h val="0.56931963184396728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423-4BD6-8CD2-88589A8CDA8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423-4BD6-8CD2-88589A8CDA84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altLang="ja-JP" dirty="0"/>
                      <a:t>38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5423-4BD6-8CD2-88589A8CDA84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423-4BD6-8CD2-88589A8CDA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作図!$B$7:$B$8</c:f>
              <c:strCache>
                <c:ptCount val="2"/>
                <c:pt idx="0">
                  <c:v>取組済</c:v>
                </c:pt>
                <c:pt idx="1">
                  <c:v>取組未着手</c:v>
                </c:pt>
              </c:strCache>
            </c:strRef>
          </c:cat>
          <c:val>
            <c:numRef>
              <c:f>作図!$C$7:$C$8</c:f>
              <c:numCache>
                <c:formatCode>General</c:formatCode>
                <c:ptCount val="2"/>
                <c:pt idx="0">
                  <c:v>20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423-4BD6-8CD2-88589A8CDA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3312865146328254"/>
          <c:y val="0.85010993657810408"/>
          <c:w val="0.52505006032766899"/>
          <c:h val="7.81255468066491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東京都特別区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22591019481034461"/>
          <c:y val="0.21962064506015597"/>
          <c:w val="0.58143608098867106"/>
          <c:h val="0.60911314025943486"/>
        </c:manualLayout>
      </c:layout>
      <c:doughnutChart>
        <c:varyColors val="1"/>
        <c:ser>
          <c:idx val="0"/>
          <c:order val="0"/>
          <c:tx>
            <c:strRef>
              <c:f>【参考】人口別取組率集計!$C$2</c:f>
              <c:strCache>
                <c:ptCount val="1"/>
                <c:pt idx="0">
                  <c:v>東京都特別区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871-4A7E-BF24-A213846FC90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871-4A7E-BF24-A213846FC902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2CEEF643-D0D8-4780-ABE4-1DDE02D5E3C6}" type="VALUE">
                      <a:rPr lang="en-US" altLang="ja-JP" sz="1050"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pPr/>
                      <a:t>[値]</a:t>
                    </a:fld>
                    <a:endParaRPr lang="ja-JP" alt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871-4A7E-BF24-A213846FC9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【参考】人口別取組率集計!$B$3:$B$4</c:f>
              <c:strCache>
                <c:ptCount val="2"/>
                <c:pt idx="0">
                  <c:v>取組済</c:v>
                </c:pt>
                <c:pt idx="1">
                  <c:v>取組未着手</c:v>
                </c:pt>
              </c:strCache>
            </c:strRef>
          </c:cat>
          <c:val>
            <c:numRef>
              <c:f>【参考】人口別取組率集計!$C$3:$C$4</c:f>
              <c:numCache>
                <c:formatCode>General</c:formatCode>
                <c:ptCount val="2"/>
                <c:pt idx="0">
                  <c:v>23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71-4A7E-BF24-A213846FC9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498093849234407"/>
          <c:y val="0.85785432210646151"/>
          <c:w val="0.46798127299969955"/>
          <c:h val="8.14505846158523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ja-JP" sz="1400" b="1" i="0" kern="1200" spc="0" baseline="0" dirty="0"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小規模都市</a:t>
            </a:r>
            <a:endParaRPr lang="ja-JP" altLang="ja-JP" sz="1400" dirty="0">
              <a:effectLst/>
            </a:endParaRPr>
          </a:p>
          <a:p>
            <a:pPr>
              <a:defRPr/>
            </a:pPr>
            <a:r>
              <a:rPr lang="zh-TW" altLang="ja-JP" sz="1100" b="0" i="0" kern="1200" spc="0" baseline="0" dirty="0"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人口</a:t>
            </a:r>
            <a:r>
              <a:rPr lang="en-US" altLang="ja-JP" sz="1100" b="0" i="0" kern="1200" spc="0" baseline="0" dirty="0"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zh-TW" altLang="ja-JP" sz="1100" b="0" i="0" kern="1200" spc="0" baseline="0" dirty="0"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万以上</a:t>
            </a:r>
            <a:r>
              <a:rPr lang="en-US" altLang="ja-JP" sz="1100" b="0" i="0" kern="1200" spc="0" baseline="0" dirty="0"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ja-JP" sz="1100" b="0" i="0" kern="1200" spc="0" baseline="0" dirty="0"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万未満</a:t>
            </a:r>
            <a:endParaRPr lang="ja-JP" altLang="ja-JP" sz="1100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801882425313126"/>
          <c:y val="0.25360727085302964"/>
          <c:w val="0.58564231446039283"/>
          <c:h val="0.56037938229103157"/>
        </c:manualLayout>
      </c:layout>
      <c:doughnutChart>
        <c:varyColors val="1"/>
        <c:ser>
          <c:idx val="0"/>
          <c:order val="0"/>
          <c:tx>
            <c:strRef>
              <c:f>【参考】人口別取組率集計!$C$22</c:f>
              <c:strCache>
                <c:ptCount val="1"/>
                <c:pt idx="0">
                  <c:v>小規模都市(人口5万以上)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ACF-4A08-9116-C26D11E4FF4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ACF-4A08-9116-C26D11E4FF4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【参考】人口別取組率集計!$B$23:$B$24</c:f>
              <c:strCache>
                <c:ptCount val="2"/>
                <c:pt idx="0">
                  <c:v>取組済</c:v>
                </c:pt>
                <c:pt idx="1">
                  <c:v>取組未着手</c:v>
                </c:pt>
              </c:strCache>
            </c:strRef>
          </c:cat>
          <c:val>
            <c:numRef>
              <c:f>【参考】人口別取組率集計!$C$23:$C$24</c:f>
              <c:numCache>
                <c:formatCode>General</c:formatCode>
                <c:ptCount val="2"/>
                <c:pt idx="0">
                  <c:v>341</c:v>
                </c:pt>
                <c:pt idx="1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ACF-4A08-9116-C26D11E4FF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978062071038796"/>
          <c:y val="0.86441135440380068"/>
          <c:w val="0.5404383721712035"/>
          <c:h val="7.92403480431722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50375" cy="498966"/>
          </a:xfrm>
          <a:prstGeom prst="rect">
            <a:avLst/>
          </a:prstGeom>
        </p:spPr>
        <p:txBody>
          <a:bodyPr vert="horz" lIns="92199" tIns="46100" rIns="92199" bIns="4610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199" tIns="46100" rIns="92199" bIns="46100" rtlCol="0"/>
          <a:lstStyle>
            <a:lvl1pPr algn="r">
              <a:defRPr sz="1200"/>
            </a:lvl1pPr>
          </a:lstStyle>
          <a:p>
            <a:fld id="{7508B081-64E0-2C4B-A43A-6B84995316D1}" type="datetimeFigureOut">
              <a:rPr kumimoji="1" lang="en-US" altLang="ja-JP" smtClean="0"/>
              <a:t>10/13/2021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4" y="9440373"/>
            <a:ext cx="2950375" cy="498966"/>
          </a:xfrm>
          <a:prstGeom prst="rect">
            <a:avLst/>
          </a:prstGeom>
        </p:spPr>
        <p:txBody>
          <a:bodyPr vert="horz" lIns="92199" tIns="46100" rIns="92199" bIns="4610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221" y="9440373"/>
            <a:ext cx="2950374" cy="498966"/>
          </a:xfrm>
          <a:prstGeom prst="rect">
            <a:avLst/>
          </a:prstGeom>
        </p:spPr>
        <p:txBody>
          <a:bodyPr vert="horz" lIns="92199" tIns="46100" rIns="92199" bIns="46100" rtlCol="0" anchor="b"/>
          <a:lstStyle>
            <a:lvl1pPr algn="r">
              <a:defRPr sz="1200"/>
            </a:lvl1pPr>
          </a:lstStyle>
          <a:p>
            <a:fld id="{EAD82765-E4AB-9644-8415-37D65D284EFC}" type="slidenum">
              <a:rPr kumimoji="1"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49245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8" y="8"/>
            <a:ext cx="2949575" cy="498474"/>
          </a:xfrm>
          <a:prstGeom prst="rect">
            <a:avLst/>
          </a:prstGeom>
        </p:spPr>
        <p:txBody>
          <a:bodyPr vert="horz" lIns="91301" tIns="45646" rIns="91301" bIns="45646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53" y="8"/>
            <a:ext cx="2949575" cy="498474"/>
          </a:xfrm>
          <a:prstGeom prst="rect">
            <a:avLst/>
          </a:prstGeom>
        </p:spPr>
        <p:txBody>
          <a:bodyPr vert="horz" lIns="91301" tIns="45646" rIns="91301" bIns="45646" rtlCol="0"/>
          <a:lstStyle>
            <a:lvl1pPr algn="r">
              <a:defRPr sz="1100"/>
            </a:lvl1pPr>
          </a:lstStyle>
          <a:p>
            <a:fld id="{35186EFD-4059-47F9-86CE-75E49A44FFA0}" type="datetimeFigureOut">
              <a:rPr kumimoji="1" lang="ja-JP" altLang="en-US" smtClean="0"/>
              <a:t>2021/10/13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3013"/>
            <a:ext cx="48482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1" tIns="45646" rIns="91301" bIns="4564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45"/>
            <a:ext cx="5445125" cy="3913188"/>
          </a:xfrm>
          <a:prstGeom prst="rect">
            <a:avLst/>
          </a:prstGeom>
        </p:spPr>
        <p:txBody>
          <a:bodyPr vert="horz" lIns="91301" tIns="45646" rIns="91301" bIns="4564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8" y="9440874"/>
            <a:ext cx="2949575" cy="498474"/>
          </a:xfrm>
          <a:prstGeom prst="rect">
            <a:avLst/>
          </a:prstGeom>
        </p:spPr>
        <p:txBody>
          <a:bodyPr vert="horz" lIns="91301" tIns="45646" rIns="91301" bIns="45646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53" y="9440874"/>
            <a:ext cx="2949575" cy="498474"/>
          </a:xfrm>
          <a:prstGeom prst="rect">
            <a:avLst/>
          </a:prstGeom>
        </p:spPr>
        <p:txBody>
          <a:bodyPr vert="horz" lIns="91301" tIns="45646" rIns="91301" bIns="45646" rtlCol="0" anchor="b"/>
          <a:lstStyle>
            <a:lvl1pPr algn="r">
              <a:defRPr sz="1100"/>
            </a:lvl1pPr>
          </a:lstStyle>
          <a:p>
            <a:fld id="{F4CC343B-79EE-4C7F-A5B5-444445458A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522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82663" y="1243013"/>
            <a:ext cx="4841875" cy="33528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C343B-79EE-4C7F-A5B5-444445458AEB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277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C343B-79EE-4C7F-A5B5-444445458AE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70650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09F5A4-BF3C-4C7D-A329-36CE5C58CD93}" type="slidenum">
              <a:rPr kumimoji="1" lang="ja-JP" alt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7632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344496" y="1312864"/>
            <a:ext cx="9217025" cy="2836863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45709" rIns="0" bIns="45709" anchor="ctr"/>
          <a:lstStyle/>
          <a:p>
            <a:pPr defTabSz="914418" eaLnBrk="0" hangingPunct="0"/>
            <a:endParaRPr lang="ja-JP" altLang="ja-JP" sz="3200" b="1">
              <a:solidFill>
                <a:srgbClr val="00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776289" y="1841505"/>
            <a:ext cx="8280400" cy="178117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noFill/>
          </a:ln>
        </p:spPr>
        <p:txBody>
          <a:bodyPr lIns="0" tIns="45709" rIns="0" bIns="45709" anchor="ctr"/>
          <a:lstStyle/>
          <a:p>
            <a:pPr defTabSz="914418" eaLnBrk="0" hangingPunct="0">
              <a:defRPr/>
            </a:pPr>
            <a:endParaRPr lang="ja-JP" altLang="ja-JP" sz="2600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pic>
        <p:nvPicPr>
          <p:cNvPr id="6" name="Picture 7" descr="kante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3052" y="4221179"/>
            <a:ext cx="3357563" cy="2249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1988846"/>
            <a:ext cx="84201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47964" y="4469607"/>
            <a:ext cx="5013559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6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9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9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ja-JP" altLang="en-US" dirty="0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175" y="6578616"/>
            <a:ext cx="2311400" cy="271463"/>
          </a:xfrm>
        </p:spPr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384550" y="6578616"/>
            <a:ext cx="3136900" cy="271463"/>
          </a:xfrm>
        </p:spPr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591425" y="6578616"/>
            <a:ext cx="2311400" cy="271463"/>
          </a:xfrm>
        </p:spPr>
        <p:txBody>
          <a:bodyPr/>
          <a:lstStyle>
            <a:lvl1pPr>
              <a:defRPr b="1"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43405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 userDrawn="1"/>
        </p:nvSpPr>
        <p:spPr bwMode="auto">
          <a:xfrm>
            <a:off x="344489" y="706140"/>
            <a:ext cx="9217025" cy="2836862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42198" rIns="0" bIns="42198" anchor="ctr"/>
          <a:lstStyle/>
          <a:p>
            <a:pPr algn="ctr" defTabSz="844083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ja-JP" sz="2954" b="1">
              <a:solidFill>
                <a:srgbClr val="00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5" name="AutoShape 8"/>
          <p:cNvSpPr>
            <a:spLocks noChangeArrowheads="1"/>
          </p:cNvSpPr>
          <p:nvPr userDrawn="1"/>
        </p:nvSpPr>
        <p:spPr bwMode="auto">
          <a:xfrm>
            <a:off x="776288" y="1234779"/>
            <a:ext cx="8280400" cy="178117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noFill/>
          </a:ln>
        </p:spPr>
        <p:txBody>
          <a:bodyPr lIns="0" tIns="42198" rIns="0" bIns="42198" anchor="ctr"/>
          <a:lstStyle/>
          <a:p>
            <a:pPr algn="ctr" defTabSz="84408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ja-JP" altLang="ja-JP" sz="2400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1382119"/>
            <a:ext cx="84201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47955" y="4469606"/>
            <a:ext cx="5013559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21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3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875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09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31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53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75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ja-JP" altLang="en-US" dirty="0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175" y="6578602"/>
            <a:ext cx="2311400" cy="27146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pPr defTabSz="844083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292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384550" y="6578602"/>
            <a:ext cx="3136900" cy="271463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591425" y="6578602"/>
            <a:ext cx="23114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>
              <a:defRPr lang="en-US" altLang="ja-JP" smtClean="0"/>
            </a:lvl1pPr>
          </a:lstStyle>
          <a:p>
            <a:pPr algn="r" latinLnBrk="1"/>
            <a:fld id="{2D445476-B57F-464F-8319-C26E69740EC0}" type="slidenum">
              <a:rPr/>
              <a:pPr algn="r" latinLnBrk="1"/>
              <a:t>‹#›</a:t>
            </a:fld>
            <a:endParaRPr lang="ja-JP" altLang="en-US"/>
          </a:p>
        </p:txBody>
      </p:sp>
      <p:pic>
        <p:nvPicPr>
          <p:cNvPr id="10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3606463"/>
            <a:ext cx="2314262" cy="2725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576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正方形/長方形 5"/>
          <p:cNvGrpSpPr>
            <a:grpSpLocks/>
          </p:cNvGrpSpPr>
          <p:nvPr userDrawn="1"/>
        </p:nvGrpSpPr>
        <p:grpSpPr bwMode="auto">
          <a:xfrm>
            <a:off x="0" y="485775"/>
            <a:ext cx="9906000" cy="177800"/>
            <a:chOff x="-4" y="276"/>
            <a:chExt cx="5764" cy="112"/>
          </a:xfrm>
        </p:grpSpPr>
        <p:pic>
          <p:nvPicPr>
            <p:cNvPr id="5" name="正方形/長方形 5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6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844083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1939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-9255"/>
            <a:ext cx="8915400" cy="565674"/>
          </a:xfrm>
        </p:spPr>
        <p:txBody>
          <a:bodyPr/>
          <a:lstStyle>
            <a:lvl1pPr>
              <a:defRPr sz="2954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638692"/>
            <a:ext cx="8915400" cy="4525963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175" y="6616702"/>
            <a:ext cx="2311400" cy="23336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pPr defTabSz="844083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292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591425" y="6578602"/>
            <a:ext cx="23114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>
              <a:defRPr lang="en-US" altLang="ja-JP" smtClean="0"/>
            </a:lvl1pPr>
          </a:lstStyle>
          <a:p>
            <a:pPr algn="r" latinLnBrk="1"/>
            <a:fld id="{2D445476-B57F-464F-8319-C26E69740EC0}" type="slidenum">
              <a:rPr/>
              <a:pPr algn="r" latinLnBrk="1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69349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正方形/長方形 5"/>
          <p:cNvGrpSpPr>
            <a:grpSpLocks/>
          </p:cNvGrpSpPr>
          <p:nvPr userDrawn="1"/>
        </p:nvGrpSpPr>
        <p:grpSpPr bwMode="auto">
          <a:xfrm>
            <a:off x="0" y="5094288"/>
            <a:ext cx="9906000" cy="177800"/>
            <a:chOff x="-4" y="276"/>
            <a:chExt cx="5764" cy="112"/>
          </a:xfrm>
        </p:grpSpPr>
        <p:pic>
          <p:nvPicPr>
            <p:cNvPr id="5" name="正方形/長方形 5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6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844083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1939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14"/>
            <a:ext cx="8420100" cy="687273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307595" y="5271985"/>
            <a:ext cx="7895011" cy="707870"/>
          </a:xfrm>
        </p:spPr>
        <p:txBody>
          <a:bodyPr/>
          <a:lstStyle>
            <a:lvl1pPr marL="0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1pPr>
            <a:lvl2pPr marL="421884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2pPr>
            <a:lvl3pPr marL="843772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3pPr>
            <a:lvl4pPr marL="1265656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4pPr>
            <a:lvl5pPr marL="1687542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5pPr>
            <a:lvl6pPr marL="2109428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6pPr>
            <a:lvl7pPr marL="2531312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7pPr>
            <a:lvl8pPr marL="2953198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8pPr>
            <a:lvl9pPr marL="3375083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175" y="6616702"/>
            <a:ext cx="2311400" cy="23336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pPr defTabSz="844083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292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591425" y="6578602"/>
            <a:ext cx="23114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>
              <a:defRPr lang="en-US" altLang="ja-JP" smtClean="0"/>
            </a:lvl1pPr>
          </a:lstStyle>
          <a:p>
            <a:pPr algn="r" latinLnBrk="1"/>
            <a:fld id="{2D445476-B57F-464F-8319-C26E69740EC0}" type="slidenum">
              <a:rPr/>
              <a:pPr algn="r" latinLnBrk="1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06510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正方形/長方形 5"/>
          <p:cNvGrpSpPr>
            <a:grpSpLocks/>
          </p:cNvGrpSpPr>
          <p:nvPr userDrawn="1"/>
        </p:nvGrpSpPr>
        <p:grpSpPr bwMode="auto">
          <a:xfrm>
            <a:off x="0" y="485775"/>
            <a:ext cx="9906000" cy="177800"/>
            <a:chOff x="-4" y="276"/>
            <a:chExt cx="5764" cy="112"/>
          </a:xfrm>
        </p:grpSpPr>
        <p:pic>
          <p:nvPicPr>
            <p:cNvPr id="6" name="正方形/長方形 5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7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844083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1939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8621"/>
            <a:ext cx="8915400" cy="521605"/>
          </a:xfrm>
        </p:spPr>
        <p:txBody>
          <a:bodyPr/>
          <a:lstStyle>
            <a:lvl1pPr>
              <a:defRPr sz="2954"/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7487" y="613229"/>
            <a:ext cx="4642975" cy="4525963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1" y="613229"/>
            <a:ext cx="4642975" cy="4525963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8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175" y="6616702"/>
            <a:ext cx="2311400" cy="23336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pPr defTabSz="844083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292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591425" y="6578602"/>
            <a:ext cx="23114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>
              <a:defRPr lang="en-US" altLang="ja-JP" smtClean="0"/>
            </a:lvl1pPr>
          </a:lstStyle>
          <a:p>
            <a:pPr algn="r" latinLnBrk="1"/>
            <a:fld id="{2D445476-B57F-464F-8319-C26E69740EC0}" type="slidenum">
              <a:rPr/>
              <a:pPr algn="r" latinLnBrk="1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502126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正方形/長方形 5"/>
          <p:cNvGrpSpPr>
            <a:grpSpLocks/>
          </p:cNvGrpSpPr>
          <p:nvPr userDrawn="1"/>
        </p:nvGrpSpPr>
        <p:grpSpPr bwMode="auto">
          <a:xfrm>
            <a:off x="0" y="485775"/>
            <a:ext cx="9906000" cy="177800"/>
            <a:chOff x="-4" y="276"/>
            <a:chExt cx="5764" cy="112"/>
          </a:xfrm>
        </p:grpSpPr>
        <p:pic>
          <p:nvPicPr>
            <p:cNvPr id="4" name="正方形/長方形 5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5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844083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1939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8622"/>
            <a:ext cx="8915400" cy="521605"/>
          </a:xfrm>
        </p:spPr>
        <p:txBody>
          <a:bodyPr/>
          <a:lstStyle>
            <a:lvl1pPr>
              <a:defRPr sz="2954"/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6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175" y="6616702"/>
            <a:ext cx="2311400" cy="23336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pPr defTabSz="844083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292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591425" y="6578602"/>
            <a:ext cx="23114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>
              <a:defRPr lang="en-US" altLang="ja-JP" smtClean="0"/>
            </a:lvl1pPr>
          </a:lstStyle>
          <a:p>
            <a:pPr algn="r" latinLnBrk="1"/>
            <a:fld id="{2D445476-B57F-464F-8319-C26E69740EC0}" type="slidenum">
              <a:rPr/>
              <a:pPr algn="r" latinLnBrk="1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42072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175" y="6616702"/>
            <a:ext cx="2311400" cy="23336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pPr defTabSz="844083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292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591425" y="6578602"/>
            <a:ext cx="23114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>
              <a:defRPr lang="en-US" altLang="ja-JP" smtClean="0"/>
            </a:lvl1pPr>
          </a:lstStyle>
          <a:p>
            <a:pPr algn="r" latinLnBrk="1"/>
            <a:fld id="{2D445476-B57F-464F-8319-C26E69740EC0}" type="slidenum">
              <a:rPr/>
              <a:pPr algn="r" latinLnBrk="1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847599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正方形/長方形 5"/>
          <p:cNvGrpSpPr>
            <a:grpSpLocks/>
          </p:cNvGrpSpPr>
          <p:nvPr userDrawn="1"/>
        </p:nvGrpSpPr>
        <p:grpSpPr bwMode="auto">
          <a:xfrm>
            <a:off x="0" y="485775"/>
            <a:ext cx="9906000" cy="177800"/>
            <a:chOff x="-4" y="276"/>
            <a:chExt cx="5764" cy="112"/>
          </a:xfrm>
        </p:grpSpPr>
        <p:pic>
          <p:nvPicPr>
            <p:cNvPr id="3" name="正方形/長方形 5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4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844083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1939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5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3175" y="6616702"/>
            <a:ext cx="2311400" cy="2333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844083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292" b="1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591425" y="6578602"/>
            <a:ext cx="23114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>
              <a:defRPr lang="en-US" altLang="ja-JP" smtClean="0"/>
            </a:lvl1pPr>
          </a:lstStyle>
          <a:p>
            <a:pPr algn="r" latinLnBrk="1"/>
            <a:fld id="{2D445476-B57F-464F-8319-C26E69740EC0}" type="slidenum">
              <a:rPr/>
              <a:pPr algn="r" latinLnBrk="1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8022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正方形/長方形 5"/>
          <p:cNvGrpSpPr>
            <a:grpSpLocks/>
          </p:cNvGrpSpPr>
          <p:nvPr/>
        </p:nvGrpSpPr>
        <p:grpSpPr bwMode="auto">
          <a:xfrm>
            <a:off x="0" y="485775"/>
            <a:ext cx="9906000" cy="177800"/>
            <a:chOff x="-4" y="276"/>
            <a:chExt cx="5764" cy="112"/>
          </a:xfrm>
        </p:grpSpPr>
        <p:pic>
          <p:nvPicPr>
            <p:cNvPr id="5" name="正方形/長方形 5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6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914418">
                <a:defRPr/>
              </a:pPr>
              <a:endParaRPr lang="ja-JP" altLang="en-US" sz="2100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-9254"/>
            <a:ext cx="8915400" cy="565675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638691"/>
            <a:ext cx="8915400" cy="4525963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23784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正方形/長方形 5"/>
          <p:cNvGrpSpPr>
            <a:grpSpLocks/>
          </p:cNvGrpSpPr>
          <p:nvPr/>
        </p:nvGrpSpPr>
        <p:grpSpPr bwMode="auto">
          <a:xfrm>
            <a:off x="0" y="5094288"/>
            <a:ext cx="9906000" cy="177800"/>
            <a:chOff x="-4" y="276"/>
            <a:chExt cx="5764" cy="112"/>
          </a:xfrm>
        </p:grpSpPr>
        <p:pic>
          <p:nvPicPr>
            <p:cNvPr id="5" name="正方形/長方形 5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6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914418">
                <a:defRPr/>
              </a:pPr>
              <a:endParaRPr lang="ja-JP" altLang="en-US" sz="2100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26"/>
            <a:ext cx="8420100" cy="68727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307595" y="5271988"/>
            <a:ext cx="7895011" cy="707871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8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9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9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9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94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9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91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90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42344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正方形/長方形 5"/>
          <p:cNvGrpSpPr>
            <a:grpSpLocks/>
          </p:cNvGrpSpPr>
          <p:nvPr/>
        </p:nvGrpSpPr>
        <p:grpSpPr bwMode="auto">
          <a:xfrm>
            <a:off x="0" y="485775"/>
            <a:ext cx="9906000" cy="177800"/>
            <a:chOff x="-4" y="276"/>
            <a:chExt cx="5764" cy="112"/>
          </a:xfrm>
        </p:grpSpPr>
        <p:pic>
          <p:nvPicPr>
            <p:cNvPr id="6" name="正方形/長方形 5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7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914418">
                <a:defRPr/>
              </a:pPr>
              <a:endParaRPr lang="ja-JP" altLang="en-US" sz="2100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8620"/>
            <a:ext cx="8915400" cy="521605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7494" y="613234"/>
            <a:ext cx="4642975" cy="4525963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8" y="613234"/>
            <a:ext cx="4642975" cy="4525963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8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9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10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72791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正方形/長方形 5"/>
          <p:cNvGrpSpPr>
            <a:grpSpLocks/>
          </p:cNvGrpSpPr>
          <p:nvPr/>
        </p:nvGrpSpPr>
        <p:grpSpPr bwMode="auto">
          <a:xfrm>
            <a:off x="0" y="485775"/>
            <a:ext cx="9906000" cy="177800"/>
            <a:chOff x="-4" y="276"/>
            <a:chExt cx="5764" cy="112"/>
          </a:xfrm>
        </p:grpSpPr>
        <p:pic>
          <p:nvPicPr>
            <p:cNvPr id="4" name="正方形/長方形 5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5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914418">
                <a:defRPr/>
              </a:pPr>
              <a:endParaRPr lang="ja-JP" altLang="en-US" sz="2100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8622"/>
            <a:ext cx="8915400" cy="521605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9525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62785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正方形/長方形 5"/>
          <p:cNvGrpSpPr>
            <a:grpSpLocks/>
          </p:cNvGrpSpPr>
          <p:nvPr/>
        </p:nvGrpSpPr>
        <p:grpSpPr bwMode="auto">
          <a:xfrm>
            <a:off x="0" y="485775"/>
            <a:ext cx="9906000" cy="177800"/>
            <a:chOff x="-4" y="276"/>
            <a:chExt cx="5764" cy="112"/>
          </a:xfrm>
        </p:grpSpPr>
        <p:pic>
          <p:nvPicPr>
            <p:cNvPr id="3" name="正方形/長方形 5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4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914418">
                <a:defRPr/>
              </a:pPr>
              <a:endParaRPr lang="ja-JP" altLang="en-US" sz="2100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5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7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73168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正方形/長方形 5"/>
          <p:cNvGrpSpPr>
            <a:grpSpLocks/>
          </p:cNvGrpSpPr>
          <p:nvPr/>
        </p:nvGrpSpPr>
        <p:grpSpPr bwMode="auto">
          <a:xfrm>
            <a:off x="0" y="485775"/>
            <a:ext cx="9906000" cy="177800"/>
            <a:chOff x="-4" y="276"/>
            <a:chExt cx="5764" cy="112"/>
          </a:xfrm>
        </p:grpSpPr>
        <p:pic>
          <p:nvPicPr>
            <p:cNvPr id="3" name="正方形/長方形 5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4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914418">
                <a:defRPr/>
              </a:pPr>
              <a:endParaRPr lang="ja-JP" altLang="en-US" sz="2100" b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5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7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03749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06376" y="137279"/>
            <a:ext cx="9063036" cy="623887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80665579"/>
      </p:ext>
    </p:extLst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95" tIns="45699" rIns="91395" bIns="4569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95300" y="1600206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95" tIns="45699" rIns="91395" bIns="456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175" y="6616714"/>
            <a:ext cx="2311400" cy="233363"/>
          </a:xfrm>
          <a:prstGeom prst="rect">
            <a:avLst/>
          </a:prstGeom>
        </p:spPr>
        <p:txBody>
          <a:bodyPr vert="horz" lIns="91395" tIns="45699" rIns="91395" bIns="45699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 defTabSz="914418"/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616714"/>
            <a:ext cx="3136900" cy="233363"/>
          </a:xfrm>
          <a:prstGeom prst="rect">
            <a:avLst/>
          </a:prstGeom>
        </p:spPr>
        <p:txBody>
          <a:bodyPr vert="horz" lIns="91395" tIns="45699" rIns="91395" bIns="45699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 defTabSz="914418"/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591425" y="6616714"/>
            <a:ext cx="2311400" cy="233363"/>
          </a:xfrm>
          <a:prstGeom prst="rect">
            <a:avLst/>
          </a:prstGeom>
        </p:spPr>
        <p:txBody>
          <a:bodyPr vert="horz" lIns="91395" tIns="45699" rIns="91395" bIns="45699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 defTabSz="914418"/>
            <a:fld id="{E47BF5BC-CA7B-450B-8FD8-29D241A301AC}" type="slidenum">
              <a:rPr lang="ja-JP" altLang="en-US" smtClean="0"/>
              <a:pPr defTabSz="914418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3400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6987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3976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0965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7954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1281" indent="-341281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n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294" indent="-284136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306" indent="-226992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463" indent="-226992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620" indent="-226992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435" indent="-228495" algn="l" defTabSz="91397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424" indent="-228495" algn="l" defTabSz="91397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411" indent="-228495" algn="l" defTabSz="91397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400" indent="-228495" algn="l" defTabSz="91397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97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87" algn="l" defTabSz="91397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76" algn="l" defTabSz="91397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65" algn="l" defTabSz="91397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954" algn="l" defTabSz="91397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941" algn="l" defTabSz="91397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929" algn="l" defTabSz="91397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919" algn="l" defTabSz="91397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906" algn="l" defTabSz="91397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06" tIns="45704" rIns="91406" bIns="4570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95300" y="1600202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06" tIns="45704" rIns="91406" bIns="457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616702"/>
            <a:ext cx="3136900" cy="233363"/>
          </a:xfrm>
          <a:prstGeom prst="rect">
            <a:avLst/>
          </a:prstGeom>
        </p:spPr>
        <p:txBody>
          <a:bodyPr vert="horz" lIns="91406" tIns="45704" rIns="91406" bIns="45704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8" b="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 defTabSz="844083">
              <a:defRPr/>
            </a:pPr>
            <a:endParaRPr lang="ja-JP" altLang="en-US"/>
          </a:p>
        </p:txBody>
      </p:sp>
      <p:sp>
        <p:nvSpPr>
          <p:cNvPr id="8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591425" y="6578602"/>
            <a:ext cx="23114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>
              <a:defRPr lang="ja-JP" altLang="en-US" sz="1015" smtClean="0">
                <a:solidFill>
                  <a:prstClr val="black"/>
                </a:solidFill>
                <a:latin typeface="Arial" charset="0"/>
                <a:ea typeface="Gulim" pitchFamily="34" charset="-127"/>
              </a:defRPr>
            </a:lvl1pPr>
          </a:lstStyle>
          <a:p>
            <a:pPr algn="r" defTabSz="457200" latinLnBrk="1"/>
            <a:fld id="{2D445476-B57F-464F-8319-C26E69740EC0}" type="slidenum">
              <a:rPr kumimoji="0" lang="en-US" altLang="ja-JP" smtClean="0"/>
              <a:pPr algn="r" defTabSz="457200" latinLnBrk="1"/>
              <a:t>‹#›</a:t>
            </a:fld>
            <a:endParaRPr kumimoji="0" lang="en-US" altLang="ja-JP"/>
          </a:p>
        </p:txBody>
      </p:sp>
    </p:spTree>
    <p:extLst>
      <p:ext uri="{BB962C8B-B14F-4D97-AF65-F5344CB8AC3E}">
        <p14:creationId xmlns:p14="http://schemas.microsoft.com/office/powerpoint/2010/main" val="2524452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062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21884" algn="ctr" rtl="0" eaLnBrk="1" fontAlgn="base" hangingPunct="1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843772" algn="ctr" rtl="0" eaLnBrk="1" fontAlgn="base" hangingPunct="1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265656" algn="ctr" rtl="0" eaLnBrk="1" fontAlgn="base" hangingPunct="1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687542" algn="ctr" rtl="0" eaLnBrk="1" fontAlgn="base" hangingPunct="1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n"/>
        <a:defRPr kumimoji="1" sz="2954" kern="1200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5pPr>
      <a:lvl6pPr marL="2320370" indent="-210943" algn="l" defTabSz="843772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2255" indent="-210943" algn="l" defTabSz="843772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4140" indent="-210943" algn="l" defTabSz="843772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6026" indent="-210943" algn="l" defTabSz="843772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884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772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656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542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428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312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198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083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7.xml"/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12" Type="http://schemas.openxmlformats.org/officeDocument/2006/relationships/chart" Target="../charts/chart1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6" Type="http://schemas.openxmlformats.org/officeDocument/2006/relationships/chart" Target="../charts/chart5.xml"/><Relationship Id="rId11" Type="http://schemas.openxmlformats.org/officeDocument/2006/relationships/chart" Target="../charts/chart10.xml"/><Relationship Id="rId5" Type="http://schemas.openxmlformats.org/officeDocument/2006/relationships/chart" Target="../charts/chart4.xml"/><Relationship Id="rId10" Type="http://schemas.openxmlformats.org/officeDocument/2006/relationships/chart" Target="../charts/chart9.xml"/><Relationship Id="rId4" Type="http://schemas.openxmlformats.org/officeDocument/2006/relationships/chart" Target="../charts/chart3.xml"/><Relationship Id="rId9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10AC68E9-93AC-4EE7-A0E0-E98C161A901A}" type="slidenum">
              <a:rPr lang="ja-JP" altLang="en-US" smtClean="0"/>
              <a:pPr algn="r">
                <a:defRPr/>
              </a:pPr>
              <a:t>1</a:t>
            </a:fld>
            <a:endParaRPr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023218" y="0"/>
            <a:ext cx="7865508" cy="499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06" tIns="45704" rIns="91406" bIns="45704" numCol="1" anchor="ctr" anchorCtr="0" compatLnSpc="1">
            <a:prstTxWarp prst="textNoShape">
              <a:avLst/>
            </a:prstTxWarp>
          </a:bodyPr>
          <a:lstStyle>
            <a:lvl1pPr algn="ctr" fontAlgn="base">
              <a:spcBef>
                <a:spcPct val="0"/>
              </a:spcBef>
              <a:spcAft>
                <a:spcPct val="0"/>
              </a:spcAft>
              <a:defRPr kumimoji="1"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2pPr>
            <a:lvl3pPr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3pPr>
            <a:lvl4pPr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4pPr>
            <a:lvl5pPr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5pPr>
            <a:lvl6pPr marL="421884"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6pPr>
            <a:lvl7pPr marL="843772"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7pPr>
            <a:lvl8pPr marL="1265656"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8pPr>
            <a:lvl9pPr marL="1687542"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9pPr>
          </a:lstStyle>
          <a:p>
            <a:r>
              <a:rPr lang="ja-JP" altLang="en-US" dirty="0"/>
              <a:t>オープンデータに取り組む地方公共団体数の推移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180330" y="6429369"/>
            <a:ext cx="66080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　自らのホームページにおいて「オープンデータとしての利用規約を適用し、データを公開」又は「オープンデータであることを表示し、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     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データの公開先を提示」を行っている都道府県及び市区町村。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8619277" y="6411081"/>
            <a:ext cx="110639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（デジタル庁調べ）</a:t>
            </a:r>
          </a:p>
        </p:txBody>
      </p:sp>
      <p:sp>
        <p:nvSpPr>
          <p:cNvPr id="14" name="テキスト ボックス 13"/>
          <p:cNvSpPr txBox="1"/>
          <p:nvPr/>
        </p:nvSpPr>
        <p:spPr bwMode="auto">
          <a:xfrm>
            <a:off x="225287" y="2365775"/>
            <a:ext cx="9501809" cy="34107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lIns="84375" tIns="42188" rIns="84375" bIns="42188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地方公共団体のオープンデータ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取組済み（</a:t>
            </a:r>
            <a:r>
              <a: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）数の推移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225286" y="668151"/>
            <a:ext cx="9501809" cy="153010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/>
            </a:solidFill>
          </a:ln>
        </p:spPr>
        <p:txBody>
          <a:bodyPr wrap="square" rtlCol="0" anchor="ctr" anchorCtr="0">
            <a:no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官民データ活用推進基本法第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11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条において、「国及び地方公共団体は、自らが保有する官民データについて、個人・法人の権利利益、国の安全等が害されることのないようにしつつ、国民がインターネット等を通じて容易に</a:t>
            </a:r>
            <a:b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</a:b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利用できるよう、必要な措置を講ずるものとする」と記載。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1600" b="0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令和３年</a:t>
            </a:r>
            <a:r>
              <a:rPr kumimoji="1" lang="en-US" altLang="ja-JP" sz="1600" b="0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kumimoji="1" lang="ja-JP" altLang="en-US" sz="1600" b="0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kumimoji="1" lang="en-US" altLang="ja-JP" sz="1600" b="0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kumimoji="1" lang="ja-JP" altLang="en-US" sz="1600" b="0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日時点の取組率は、</a:t>
            </a:r>
            <a:r>
              <a:rPr kumimoji="1" lang="ja-JP" altLang="en-US" sz="16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約</a:t>
            </a:r>
            <a:r>
              <a:rPr kumimoji="1" lang="en-US" altLang="ja-JP" sz="1600" b="0" i="0" u="sng" strike="noStrike" kern="1200" cap="none" spc="0" normalizeH="0" baseline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67</a:t>
            </a:r>
            <a:r>
              <a:rPr kumimoji="1" lang="ja-JP" altLang="en-US" sz="16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％（</a:t>
            </a:r>
            <a:r>
              <a:rPr kumimoji="1" lang="en-US" altLang="ja-JP" sz="1600" b="0" i="0" u="sng" strike="noStrike" kern="1200" cap="none" spc="0" normalizeH="0" baseline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1,194</a:t>
            </a:r>
            <a:r>
              <a:rPr kumimoji="1" lang="en-US" altLang="ja-JP" sz="16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/1,788</a:t>
            </a:r>
            <a:r>
              <a:rPr kumimoji="1" lang="ja-JP" altLang="en-US" sz="16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自治体）</a:t>
            </a:r>
            <a:r>
              <a:rPr kumimoji="1" lang="ja-JP" altLang="en-US" sz="1600" b="0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</a:p>
        </p:txBody>
      </p:sp>
      <p:graphicFrame>
        <p:nvGraphicFramePr>
          <p:cNvPr id="9" name="グラフ 8">
            <a:extLst>
              <a:ext uri="{FF2B5EF4-FFF2-40B4-BE49-F238E27FC236}">
                <a16:creationId xmlns:a16="http://schemas.microsoft.com/office/drawing/2014/main" id="{00000000-0008-0000-06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4928070"/>
              </p:ext>
            </p:extLst>
          </p:nvPr>
        </p:nvGraphicFramePr>
        <p:xfrm>
          <a:off x="323391" y="2869997"/>
          <a:ext cx="9266041" cy="35410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85614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latinLnBrk="1"/>
            <a:fld id="{2D445476-B57F-464F-8319-C26E69740EC0}" type="slidenum">
              <a:rPr lang="en-US" altLang="ja-JP" smtClean="0"/>
              <a:pPr algn="r" latinLnBrk="1"/>
              <a:t>2</a:t>
            </a:fld>
            <a:endParaRPr lang="ja-JP" altLang="en-US" dirty="0"/>
          </a:p>
        </p:txBody>
      </p:sp>
      <p:sp>
        <p:nvSpPr>
          <p:cNvPr id="17" name="テキスト ボックス 16"/>
          <p:cNvSpPr txBox="1"/>
          <p:nvPr/>
        </p:nvSpPr>
        <p:spPr bwMode="auto">
          <a:xfrm>
            <a:off x="7018476" y="624123"/>
            <a:ext cx="2654300" cy="27696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91406" tIns="45704" rIns="91406" bIns="45704" rtlCol="0">
            <a:spAutoFit/>
          </a:bodyPr>
          <a:lstStyle/>
          <a:p>
            <a:pPr algn="r"/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令和３年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日時点</a:t>
            </a:r>
          </a:p>
        </p:txBody>
      </p:sp>
      <p:sp>
        <p:nvSpPr>
          <p:cNvPr id="9" name="タイトル 32"/>
          <p:cNvSpPr txBox="1">
            <a:spLocks/>
          </p:cNvSpPr>
          <p:nvPr/>
        </p:nvSpPr>
        <p:spPr bwMode="auto">
          <a:xfrm>
            <a:off x="381000" y="-20981"/>
            <a:ext cx="9144000" cy="522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06" tIns="45704" rIns="91406" bIns="45704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295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062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062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062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062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421884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062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843772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062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1265656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062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1687542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062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オープンデータ取組済自治体（都道府県別の市区町村オープンデータ取組率）</a:t>
            </a: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1634244"/>
              </p:ext>
            </p:extLst>
          </p:nvPr>
        </p:nvGraphicFramePr>
        <p:xfrm>
          <a:off x="679320" y="875582"/>
          <a:ext cx="4093200" cy="5706756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486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7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98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98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634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順位</a:t>
                      </a:r>
                    </a:p>
                  </a:txBody>
                  <a:tcPr marL="0" marR="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都道府県</a:t>
                      </a:r>
                    </a:p>
                  </a:txBody>
                  <a:tcPr marL="0" marR="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取組済数</a:t>
                      </a:r>
                      <a:r>
                        <a:rPr lang="en-US" altLang="zh-CN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市区町村数</a:t>
                      </a:r>
                      <a:br>
                        <a:rPr lang="zh-CN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CN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増加数</a:t>
                      </a:r>
                      <a:r>
                        <a:rPr lang="en-US" altLang="zh-CN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</a:txBody>
                  <a:tcPr marL="0" marR="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市区町村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取組率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(%)</a:t>
                      </a:r>
                    </a:p>
                  </a:txBody>
                  <a:tcPr marL="0" marR="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岐阜県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42/42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100.0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京都府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26/26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100.0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633955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島根県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19/19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100.0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福井県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17/17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100.0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6524096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長野県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77/77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100.0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石川県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19/19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100.0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静岡県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35/35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100.0</a:t>
                      </a: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富山県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15/15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100.0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神奈川県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33/33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100.0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青森県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40/40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100.0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705129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奈良県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37/39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94.9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徳島県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22/24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91.7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山口県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17/19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89.5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福島県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52/59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88.1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560129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埼玉県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54/63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85.7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愛媛県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17/20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（↑ 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+1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85.0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3081220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福岡県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49/60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81.7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岡山県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22/27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81.5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1614787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長崎県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17/21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（↑ 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+1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81.0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愛知県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43/54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79.6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三重県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23/29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79.3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8433575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東京都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49/62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（↑ 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+1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79.0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9206344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栃木県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19/25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76.0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8417831"/>
                  </a:ext>
                </a:extLst>
              </a:tr>
              <a:tr h="21501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香川県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12/17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70.6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727305"/>
              </p:ext>
            </p:extLst>
          </p:nvPr>
        </p:nvGraphicFramePr>
        <p:xfrm>
          <a:off x="5323442" y="875582"/>
          <a:ext cx="4093200" cy="5511712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4888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6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7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12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371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順位</a:t>
                      </a:r>
                    </a:p>
                  </a:txBody>
                  <a:tcPr marL="0" marR="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都道府県</a:t>
                      </a:r>
                    </a:p>
                  </a:txBody>
                  <a:tcPr marL="0" marR="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取組済数</a:t>
                      </a:r>
                      <a:r>
                        <a:rPr lang="en-US" altLang="zh-C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市区町村数</a:t>
                      </a:r>
                      <a:b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C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増加数</a:t>
                      </a:r>
                      <a:r>
                        <a:rPr lang="en-US" altLang="zh-C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</a:txBody>
                  <a:tcPr marL="0" marR="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市区町村取組率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(%)</a:t>
                      </a:r>
                    </a:p>
                  </a:txBody>
                  <a:tcPr marL="0" marR="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大阪府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30/43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69.8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014989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千葉県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37/54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68.5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398602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茨城県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30/44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（↑ 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68.2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117639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兵庫県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26/41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63.4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新潟県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19/30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63.3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大分県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10/18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55.6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山梨県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13/27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48.1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広島県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11/23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（↑ 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47.8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206348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滋賀県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8/19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42.1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佐賀県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8/20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（↑ 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+1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40.0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14677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秋田県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10/25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40.0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73173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宮崎県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10/26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38.5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鹿児島県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16/43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37.2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鳥取県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7/19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36.8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39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和歌山県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11/30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36.7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566466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岩手県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12/33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36.4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41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北海道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62/179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（↑ 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34.6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42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群馬県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12/35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（↑ 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34.3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42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宮城県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12/35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34.3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44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熊本県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15/45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33.3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45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山形県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11/35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31.4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46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高知県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10/34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（↑ 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+2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29.4</a:t>
                      </a:r>
                    </a:p>
                  </a:txBody>
                  <a:tcPr marL="0" marR="0" marT="0" marB="0" anchor="b"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47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沖縄県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11/41</a:t>
                      </a: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26.8</a:t>
                      </a: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  <p:sp>
        <p:nvSpPr>
          <p:cNvPr id="12" name="テキスト ボックス 11"/>
          <p:cNvSpPr txBox="1"/>
          <p:nvPr/>
        </p:nvSpPr>
        <p:spPr bwMode="auto">
          <a:xfrm>
            <a:off x="6791923" y="6435299"/>
            <a:ext cx="3034976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0000"/>
              </a:lnSpc>
              <a:spcBef>
                <a:spcPts val="400"/>
              </a:spcBef>
            </a:pPr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令和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３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年７月</a:t>
            </a:r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14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日時点からの増加数</a:t>
            </a:r>
            <a:b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網掛けが増加した都道府県（９都道府県）</a:t>
            </a:r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90396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正方形/長方形 34"/>
          <p:cNvSpPr/>
          <p:nvPr/>
        </p:nvSpPr>
        <p:spPr>
          <a:xfrm>
            <a:off x="4544292" y="963147"/>
            <a:ext cx="5090519" cy="324000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6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/>
              <a:cs typeface="+mn-cs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760872" y="4314457"/>
            <a:ext cx="4873939" cy="2488914"/>
          </a:xfrm>
          <a:prstGeom prst="rect">
            <a:avLst/>
          </a:prstGeom>
          <a:solidFill>
            <a:srgbClr val="EBF6F9"/>
          </a:solidFill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6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/>
              <a:cs typeface="+mn-cs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287766" y="963147"/>
            <a:ext cx="4356805" cy="5840224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6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/>
              <a:cs typeface="+mn-cs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9707204" y="6624757"/>
            <a:ext cx="366785" cy="20370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AC68E9-93AC-4EE7-A0E0-E98C161A901A}" type="slidenum">
              <a:rPr kumimoji="1" lang="ja-JP" altLang="en-US" sz="1015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01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cs typeface="+mn-cs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023218" y="99086"/>
            <a:ext cx="786550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06" tIns="45704" rIns="91406" bIns="45704" numCol="1" anchor="ctr" anchorCtr="0" compatLnSpc="1">
            <a:prstTxWarp prst="textNoShape">
              <a:avLst/>
            </a:prstTxWarp>
          </a:bodyPr>
          <a:lstStyle>
            <a:lvl1pPr algn="ctr" fontAlgn="base">
              <a:spcBef>
                <a:spcPct val="0"/>
              </a:spcBef>
              <a:spcAft>
                <a:spcPct val="0"/>
              </a:spcAft>
              <a:defRPr kumimoji="1"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2pPr>
            <a:lvl3pPr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3pPr>
            <a:lvl4pPr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4pPr>
            <a:lvl5pPr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5pPr>
            <a:lvl6pPr marL="421884"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6pPr>
            <a:lvl7pPr marL="843772"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7pPr>
            <a:lvl8pPr marL="1265656"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8pPr>
            <a:lvl9pPr marL="1687542"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市区町村の人口規模別オープンデータ取組率・人口カバー率</a:t>
            </a:r>
          </a:p>
        </p:txBody>
      </p:sp>
      <p:sp>
        <p:nvSpPr>
          <p:cNvPr id="4" name="正方形/長方形 66"/>
          <p:cNvSpPr>
            <a:spLocks noChangeArrowheads="1"/>
          </p:cNvSpPr>
          <p:nvPr/>
        </p:nvSpPr>
        <p:spPr bwMode="auto">
          <a:xfrm>
            <a:off x="287766" y="963147"/>
            <a:ext cx="9321054" cy="473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72000" tIns="72000" rIns="72000" bIns="72000" anchor="t"/>
          <a:lstStyle>
            <a:lvl1pPr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①　オープンデータ取組率</a:t>
            </a:r>
            <a:r>
              <a:rPr kumimoji="0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（各分類における、総自治体数に対する取組済自治体数の割合）</a:t>
            </a:r>
            <a:endParaRPr kumimoji="0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正方形/長方形 66"/>
          <p:cNvSpPr>
            <a:spLocks noChangeArrowheads="1"/>
          </p:cNvSpPr>
          <p:nvPr/>
        </p:nvSpPr>
        <p:spPr bwMode="auto">
          <a:xfrm>
            <a:off x="4809214" y="4599057"/>
            <a:ext cx="2952000" cy="160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72000" tIns="72000" rIns="72000" bIns="72000" anchor="t"/>
          <a:lstStyle>
            <a:lvl1pPr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②　人口カバー率</a:t>
            </a:r>
            <a:endParaRPr kumimoji="0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（総人口に対する、取組済</a:t>
            </a:r>
            <a:br>
              <a:rPr kumimoji="0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</a:br>
            <a:r>
              <a:rPr kumimoji="0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自治体の人口合計の割合）</a:t>
            </a:r>
            <a:endParaRPr kumimoji="0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11" name="グラフ 10"/>
          <p:cNvGraphicFramePr>
            <a:graphicFrameLocks/>
          </p:cNvGraphicFramePr>
          <p:nvPr/>
        </p:nvGraphicFramePr>
        <p:xfrm>
          <a:off x="7236744" y="4081935"/>
          <a:ext cx="266007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グラフ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1950623"/>
              </p:ext>
            </p:extLst>
          </p:nvPr>
        </p:nvGraphicFramePr>
        <p:xfrm>
          <a:off x="2190604" y="1709031"/>
          <a:ext cx="2663786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0" name="円/楕円 19"/>
          <p:cNvSpPr/>
          <p:nvPr/>
        </p:nvSpPr>
        <p:spPr>
          <a:xfrm>
            <a:off x="3092033" y="2716838"/>
            <a:ext cx="856343" cy="81678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100</a:t>
            </a: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</a:p>
        </p:txBody>
      </p:sp>
      <p:sp>
        <p:nvSpPr>
          <p:cNvPr id="30" name="正方形/長方形 66"/>
          <p:cNvSpPr>
            <a:spLocks noChangeArrowheads="1"/>
          </p:cNvSpPr>
          <p:nvPr/>
        </p:nvSpPr>
        <p:spPr bwMode="auto">
          <a:xfrm>
            <a:off x="124267" y="574117"/>
            <a:ext cx="9321054" cy="473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72000" tIns="72000" rIns="72000" bIns="72000" anchor="t"/>
          <a:lstStyle>
            <a:lvl1pPr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●全国の市区町村を対象に集計</a:t>
            </a:r>
            <a:endParaRPr kumimoji="0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2" name="正方形/長方形 66"/>
          <p:cNvSpPr>
            <a:spLocks noChangeArrowheads="1"/>
          </p:cNvSpPr>
          <p:nvPr/>
        </p:nvSpPr>
        <p:spPr bwMode="auto">
          <a:xfrm>
            <a:off x="666536" y="1290383"/>
            <a:ext cx="3552128" cy="261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72000" tIns="72000" rIns="72000" bIns="72000" anchor="t"/>
          <a:lstStyle>
            <a:lvl1pPr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令和３年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日時点の自治体取組状況を元に集計</a:t>
            </a:r>
            <a:endParaRPr kumimoji="0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3" name="正方形/長方形 66"/>
          <p:cNvSpPr>
            <a:spLocks noChangeArrowheads="1"/>
          </p:cNvSpPr>
          <p:nvPr/>
        </p:nvSpPr>
        <p:spPr bwMode="auto">
          <a:xfrm>
            <a:off x="4840485" y="5746709"/>
            <a:ext cx="3552128" cy="743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72000" tIns="72000" rIns="72000" bIns="72000" anchor="t"/>
          <a:lstStyle>
            <a:lvl1pPr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令和３年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日時点の自治体取組状況と</a:t>
            </a:r>
            <a:endParaRPr kumimoji="0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平成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27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年国勢調査結果</a:t>
            </a:r>
            <a:r>
              <a:rPr kumimoji="0" lang="ja-JP" alt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（平成</a:t>
            </a:r>
            <a:r>
              <a:rPr kumimoji="0" lang="en-US" altLang="ja-JP" sz="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27</a:t>
            </a:r>
            <a:r>
              <a:rPr kumimoji="0" lang="ja-JP" alt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kumimoji="0" lang="en-US" altLang="ja-JP" sz="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kumimoji="0" lang="ja-JP" alt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月１日）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</a:t>
            </a:r>
            <a:endParaRPr kumimoji="0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元に集計</a:t>
            </a:r>
            <a:endParaRPr kumimoji="0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4" name="正方形/長方形 66"/>
          <p:cNvSpPr>
            <a:spLocks noChangeArrowheads="1"/>
          </p:cNvSpPr>
          <p:nvPr/>
        </p:nvSpPr>
        <p:spPr bwMode="auto">
          <a:xfrm>
            <a:off x="669578" y="1474967"/>
            <a:ext cx="7911718" cy="505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72000" tIns="72000" rIns="72000" bIns="72000" anchor="t"/>
          <a:lstStyle>
            <a:lvl1pPr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大規模市・中規模市・小規模市・市町村の分類については、平成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27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年国勢調査結果</a:t>
            </a:r>
            <a:r>
              <a:rPr kumimoji="0" lang="ja-JP" alt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（平成</a:t>
            </a:r>
            <a:r>
              <a:rPr kumimoji="0" lang="en-US" altLang="ja-JP" sz="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27</a:t>
            </a:r>
            <a:r>
              <a:rPr kumimoji="0" lang="ja-JP" alt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kumimoji="0" lang="en-US" altLang="ja-JP" sz="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kumimoji="0" lang="ja-JP" alt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月１日）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を利用</a:t>
            </a:r>
            <a:endParaRPr kumimoji="0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37" name="グラフ 3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242695"/>
              </p:ext>
            </p:extLst>
          </p:nvPr>
        </p:nvGraphicFramePr>
        <p:xfrm>
          <a:off x="7089551" y="4173236"/>
          <a:ext cx="3168696" cy="2921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グラフ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0590704"/>
              </p:ext>
            </p:extLst>
          </p:nvPr>
        </p:nvGraphicFramePr>
        <p:xfrm>
          <a:off x="6805295" y="1547467"/>
          <a:ext cx="2944121" cy="27583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9" name="グラフ 38">
            <a:extLst>
              <a:ext uri="{FF2B5EF4-FFF2-40B4-BE49-F238E27FC236}">
                <a16:creationId xmlns:a16="http://schemas.microsoft.com/office/drawing/2014/main" id="{B202A5FB-8350-4073-B9B2-01DA758773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3590204"/>
              </p:ext>
            </p:extLst>
          </p:nvPr>
        </p:nvGraphicFramePr>
        <p:xfrm>
          <a:off x="4620010" y="1631448"/>
          <a:ext cx="2817706" cy="27715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4" name="円/楕円 13"/>
          <p:cNvSpPr/>
          <p:nvPr/>
        </p:nvSpPr>
        <p:spPr>
          <a:xfrm>
            <a:off x="5550575" y="2771626"/>
            <a:ext cx="856343" cy="81678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</a:p>
        </p:txBody>
      </p:sp>
      <p:graphicFrame>
        <p:nvGraphicFramePr>
          <p:cNvPr id="40" name="グラフ 39">
            <a:extLst>
              <a:ext uri="{FF2B5EF4-FFF2-40B4-BE49-F238E27FC236}">
                <a16:creationId xmlns:a16="http://schemas.microsoft.com/office/drawing/2014/main" id="{1C0A70A6-19EC-47C5-A852-B295B270A7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501166"/>
              </p:ext>
            </p:extLst>
          </p:nvPr>
        </p:nvGraphicFramePr>
        <p:xfrm>
          <a:off x="6817105" y="1631448"/>
          <a:ext cx="2817706" cy="27715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47" name="円/楕円 14"/>
          <p:cNvSpPr/>
          <p:nvPr/>
        </p:nvSpPr>
        <p:spPr>
          <a:xfrm>
            <a:off x="7797786" y="2750570"/>
            <a:ext cx="856343" cy="81678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1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100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</a:p>
        </p:txBody>
      </p:sp>
      <p:graphicFrame>
        <p:nvGraphicFramePr>
          <p:cNvPr id="38" name="グラフ 37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0749246"/>
              </p:ext>
            </p:extLst>
          </p:nvPr>
        </p:nvGraphicFramePr>
        <p:xfrm>
          <a:off x="131798" y="1825187"/>
          <a:ext cx="2587938" cy="24805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13" name="円/楕円 12"/>
          <p:cNvSpPr/>
          <p:nvPr/>
        </p:nvSpPr>
        <p:spPr>
          <a:xfrm>
            <a:off x="1047977" y="2708181"/>
            <a:ext cx="856343" cy="81678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1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100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</a:p>
        </p:txBody>
      </p:sp>
      <p:graphicFrame>
        <p:nvGraphicFramePr>
          <p:cNvPr id="41" name="グラフ 40">
            <a:extLst>
              <a:ext uri="{FF2B5EF4-FFF2-40B4-BE49-F238E27FC236}">
                <a16:creationId xmlns:a16="http://schemas.microsoft.com/office/drawing/2014/main" id="{00000000-0008-0000-05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3028373"/>
              </p:ext>
            </p:extLst>
          </p:nvPr>
        </p:nvGraphicFramePr>
        <p:xfrm>
          <a:off x="222029" y="4173236"/>
          <a:ext cx="2587938" cy="2704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49" name="円/楕円 15"/>
          <p:cNvSpPr/>
          <p:nvPr/>
        </p:nvSpPr>
        <p:spPr>
          <a:xfrm>
            <a:off x="1013405" y="5201149"/>
            <a:ext cx="890915" cy="86566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８３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</a:p>
        </p:txBody>
      </p:sp>
      <p:graphicFrame>
        <p:nvGraphicFramePr>
          <p:cNvPr id="43" name="グラフ 42">
            <a:extLst>
              <a:ext uri="{FF2B5EF4-FFF2-40B4-BE49-F238E27FC236}">
                <a16:creationId xmlns:a16="http://schemas.microsoft.com/office/drawing/2014/main" id="{00000000-0008-0000-0500-000008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345417"/>
              </p:ext>
            </p:extLst>
          </p:nvPr>
        </p:nvGraphicFramePr>
        <p:xfrm>
          <a:off x="2073911" y="4175339"/>
          <a:ext cx="2808805" cy="26390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sp>
        <p:nvSpPr>
          <p:cNvPr id="46" name="円/楕円 16">
            <a:extLst>
              <a:ext uri="{FF2B5EF4-FFF2-40B4-BE49-F238E27FC236}">
                <a16:creationId xmlns:a16="http://schemas.microsoft.com/office/drawing/2014/main" id="{96ECC0CB-C82C-4E42-B0ED-4C304381CA9A}"/>
              </a:ext>
            </a:extLst>
          </p:cNvPr>
          <p:cNvSpPr/>
          <p:nvPr/>
        </p:nvSpPr>
        <p:spPr>
          <a:xfrm>
            <a:off x="3146250" y="5188730"/>
            <a:ext cx="856343" cy="81678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５６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</a:p>
        </p:txBody>
      </p:sp>
      <p:graphicFrame>
        <p:nvGraphicFramePr>
          <p:cNvPr id="45" name="グラフ 44">
            <a:extLst>
              <a:ext uri="{FF2B5EF4-FFF2-40B4-BE49-F238E27FC236}">
                <a16:creationId xmlns:a16="http://schemas.microsoft.com/office/drawing/2014/main" id="{00000000-0008-0000-05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3716972"/>
              </p:ext>
            </p:extLst>
          </p:nvPr>
        </p:nvGraphicFramePr>
        <p:xfrm>
          <a:off x="6496453" y="4290233"/>
          <a:ext cx="3898145" cy="24998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sp>
        <p:nvSpPr>
          <p:cNvPr id="53" name="円/楕円 17"/>
          <p:cNvSpPr/>
          <p:nvPr/>
        </p:nvSpPr>
        <p:spPr>
          <a:xfrm>
            <a:off x="8090592" y="5113776"/>
            <a:ext cx="856343" cy="816783"/>
          </a:xfrm>
          <a:prstGeom prst="ellipse">
            <a:avLst/>
          </a:prstGeom>
          <a:gradFill>
            <a:gsLst>
              <a:gs pos="0">
                <a:srgbClr val="92D050"/>
              </a:gs>
              <a:gs pos="35000">
                <a:schemeClr val="accent3">
                  <a:lumMod val="20000"/>
                  <a:lumOff val="8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</a:gra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９０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</a:p>
        </p:txBody>
      </p:sp>
    </p:spTree>
    <p:extLst>
      <p:ext uri="{BB962C8B-B14F-4D97-AF65-F5344CB8AC3E}">
        <p14:creationId xmlns:p14="http://schemas.microsoft.com/office/powerpoint/2010/main" val="1096426456"/>
      </p:ext>
    </p:extLst>
  </p:cSld>
  <p:clrMapOvr>
    <a:masterClrMapping/>
  </p:clrMapOvr>
</p:sld>
</file>

<file path=ppt/theme/theme1.xml><?xml version="1.0" encoding="utf-8"?>
<a:theme xmlns:a="http://schemas.openxmlformats.org/drawingml/2006/main" name="CIOマスタ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 algn="ctr">
          <a:noFill/>
          <a:miter lim="800000"/>
          <a:headEnd/>
          <a:tailEnd/>
        </a:ln>
        <a:effectLst/>
      </a:spPr>
      <a:bodyPr wrap="square" lIns="91406" tIns="45704" rIns="91406" bIns="45704" rtlCol="0">
        <a:spAutoFit/>
      </a:bodyPr>
      <a:lstStyle>
        <a:defPPr algn="l">
          <a:defRPr kumimoji="1" sz="1800" b="1" dirty="0" smtClean="0">
            <a:solidFill>
              <a:sysClr val="windowText" lastClr="000000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CIO室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 algn="ctr">
          <a:noFill/>
          <a:miter lim="800000"/>
          <a:headEnd/>
          <a:tailEnd/>
        </a:ln>
        <a:effectLst/>
      </a:spPr>
      <a:bodyPr wrap="none" lIns="91406" tIns="45704" rIns="91406" bIns="45704" rtlCol="0">
        <a:spAutoFit/>
      </a:bodyPr>
      <a:lstStyle>
        <a:defPPr>
          <a:defRPr kumimoji="1" b="0" dirty="0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8684AFC7BA4E946AF96F6A5CBEE62BB" ma:contentTypeVersion="36" ma:contentTypeDescription="新しいドキュメントを作成します。" ma:contentTypeScope="" ma:versionID="2912107b7264d4aefd251cad6a34db0d">
  <xsd:schema xmlns:xsd="http://www.w3.org/2001/XMLSchema" xmlns:xs="http://www.w3.org/2001/XMLSchema" xmlns:p="http://schemas.microsoft.com/office/2006/metadata/properties" xmlns:ns1="http://schemas.microsoft.com/sharepoint/v3" xmlns:ns2="89559dea-130d-4237-8e78-1ce7f44b9a24" xmlns:ns3="0e1d05ab-b491-48cc-a1d7-91236226a3a4" targetNamespace="http://schemas.microsoft.com/office/2006/metadata/properties" ma:root="true" ma:fieldsID="3bdf01f10b0338da7a5a85bd71431d3e" ns1:_="" ns2:_="" ns3:_="">
    <xsd:import namespace="http://schemas.microsoft.com/sharepoint/v3"/>
    <xsd:import namespace="89559dea-130d-4237-8e78-1ce7f44b9a24"/>
    <xsd:import namespace="0e1d05ab-b491-48cc-a1d7-91236226a3a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OCR" minOccurs="0"/>
                <xsd:element ref="ns1:_ip_UnifiedCompliancePolicyProperties" minOccurs="0"/>
                <xsd:element ref="ns1:_ip_UnifiedCompliancePolicyUIAction" minOccurs="0"/>
                <xsd:element ref="ns3:MediaServiceLocation" minOccurs="0"/>
                <xsd:element ref="ns2:SharedWithUsers" minOccurs="0"/>
                <xsd:element ref="ns2:SharedWithDetails" minOccurs="0"/>
                <xsd:element ref="ns3:d1ca" minOccurs="0"/>
                <xsd:element ref="ns3:_Flow_SignoffStatu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統合コンプライアンス ポリシーのプロパティ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統合コンプライアンス ポリシーの UI アクション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559dea-130d-4237-8e78-1ce7f44b9a2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ドキュメント ID 値" ma:description="このアイテムに割り当てられているドキュメント ID の値です。" ma:internalName="_dlc_DocId" ma:readOnly="true">
      <xsd:simpleType>
        <xsd:restriction base="dms:Text"/>
      </xsd:simpleType>
    </xsd:element>
    <xsd:element name="_dlc_DocIdUrl" ma:index="9" nillable="true" ma:displayName="ドキュメントID:" ma:description="このドキュメントへの常時接続リンクです。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ID を保持" ma:description="追加時に ID を保持します。" ma:hidden="true" ma:internalName="_dlc_DocIdPersistId" ma:readOnly="true">
      <xsd:simpleType>
        <xsd:restriction base="dms:Boolean"/>
      </xsd:simpleType>
    </xsd:element>
    <xsd:element name="SharedWithUsers" ma:index="23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1d05ab-b491-48cc-a1d7-91236226a3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d1ca" ma:index="25" nillable="true" ma:displayName="数値" ma:internalName="d1ca">
      <xsd:simpleType>
        <xsd:restriction base="dms:Number"/>
      </xsd:simpleType>
    </xsd:element>
    <xsd:element name="_Flow_SignoffStatus" ma:index="26" nillable="true" ma:displayName="承認の状態" ma:internalName="_x627f__x8a8d__x306e__x72b6__x614b_">
      <xsd:simpleType>
        <xsd:restriction base="dms:Text"/>
      </xsd:simpleType>
    </xsd:element>
    <xsd:element name="MediaLengthInSeconds" ma:index="27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89559dea-130d-4237-8e78-1ce7f44b9a24">DIGI-808455956-3144179</_dlc_DocId>
    <_Flow_SignoffStatus xmlns="0e1d05ab-b491-48cc-a1d7-91236226a3a4" xsi:nil="true"/>
    <d1ca xmlns="0e1d05ab-b491-48cc-a1d7-91236226a3a4" xsi:nil="true"/>
    <_ip_UnifiedCompliancePolicyUIAction xmlns="http://schemas.microsoft.com/sharepoint/v3" xsi:nil="true"/>
    <_dlc_DocIdUrl xmlns="89559dea-130d-4237-8e78-1ce7f44b9a24">
      <Url>https://digitalgojp.sharepoint.com/sites/digi_portal/_layouts/15/DocIdRedir.aspx?ID=DIGI-808455956-3144179</Url>
      <Description>DIGI-808455956-3144179</Description>
    </_dlc_DocIdUrl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14559BB1-2572-480B-8283-E8A1FCE02FB5}"/>
</file>

<file path=customXml/itemProps2.xml><?xml version="1.0" encoding="utf-8"?>
<ds:datastoreItem xmlns:ds="http://schemas.openxmlformats.org/officeDocument/2006/customXml" ds:itemID="{BA000815-75DC-4252-8F4C-45DB5E48FBD4}"/>
</file>

<file path=customXml/itemProps3.xml><?xml version="1.0" encoding="utf-8"?>
<ds:datastoreItem xmlns:ds="http://schemas.openxmlformats.org/officeDocument/2006/customXml" ds:itemID="{1BDE69F1-890C-41FF-A8ED-310F3E32E1FC}"/>
</file>

<file path=customXml/itemProps4.xml><?xml version="1.0" encoding="utf-8"?>
<ds:datastoreItem xmlns:ds="http://schemas.openxmlformats.org/officeDocument/2006/customXml" ds:itemID="{0C014D64-4E69-418C-BB72-A5C1FA76212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783</Words>
  <Application>Microsoft Office PowerPoint</Application>
  <PresentationFormat>A4 210 x 297 mm</PresentationFormat>
  <Paragraphs>305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3</vt:i4>
      </vt:variant>
    </vt:vector>
  </HeadingPairs>
  <TitlesOfParts>
    <vt:vector size="13" baseType="lpstr">
      <vt:lpstr>HGS創英角ｺﾞｼｯｸUB</vt:lpstr>
      <vt:lpstr>HG丸ｺﾞｼｯｸM-PRO</vt:lpstr>
      <vt:lpstr>Meiryo UI</vt:lpstr>
      <vt:lpstr>メイリオ</vt:lpstr>
      <vt:lpstr>Yu Gothic</vt:lpstr>
      <vt:lpstr>Arial</vt:lpstr>
      <vt:lpstr>Calibri</vt:lpstr>
      <vt:lpstr>Wingdings</vt:lpstr>
      <vt:lpstr>CIOマスタ2</vt:lpstr>
      <vt:lpstr>CIO室テンプレート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2021-10-13T09:39:39Z</dcterms:created>
  <dcterms:modified xsi:type="dcterms:W3CDTF">2021-10-13T09:39:47Z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3926200</vt:r8>
  </property>
  <property fmtid="{D5CDD505-2E9C-101B-9397-08002B2CF9AE}" pid="3" name="ContentTypeId">
    <vt:lpwstr>0x010100E8684AFC7BA4E946AF96F6A5CBEE62BB</vt:lpwstr>
  </property>
  <property fmtid="{D5CDD505-2E9C-101B-9397-08002B2CF9AE}" pid="4" name="_dlc_DocIdItemGuid">
    <vt:lpwstr>569743a4-8ae4-425e-8d9a-79631cfc2e9f</vt:lpwstr>
  </property>
</Properties>
</file>