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61" r:id="rId2"/>
    <p:sldId id="259" r:id="rId3"/>
  </p:sldIdLst>
  <p:sldSz cx="9906000" cy="6858000" type="A4"/>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308007"/>
    <a:srgbClr val="00D861"/>
    <a:srgbClr val="F0720A"/>
    <a:srgbClr val="FF6600"/>
    <a:srgbClr val="333399"/>
    <a:srgbClr val="4ED762"/>
    <a:srgbClr val="6633FF"/>
    <a:srgbClr val="66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94660"/>
  </p:normalViewPr>
  <p:slideViewPr>
    <p:cSldViewPr snapToGrid="0" snapToObjects="1">
      <p:cViewPr varScale="1">
        <p:scale>
          <a:sx n="73" d="100"/>
          <a:sy n="73" d="100"/>
        </p:scale>
        <p:origin x="1290" y="57"/>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odcs.bodik.jp/fukuoka-toshiken/" TargetMode="Externa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png" TargetMode="External"/><Relationship Id="rId5" Type="http://schemas.openxmlformats.org/officeDocument/2006/relationships/image" Target="../media/image2.png"/><Relationship Id="rId4" Type="http://schemas.openxmlformats.org/officeDocument/2006/relationships/image" Target="file://localhost/Users/meg/Desktop/%E7%89%B9%E7%A0%94/%E7%89%B9%E7%A0%94OD/%E3%82%A2%E3%82%A4%E3%82%B3%E3%83%B3/%E3%83%8F%E3%83%86%E3%83%8A.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テキスト ボックス 97"/>
          <p:cNvSpPr txBox="1"/>
          <p:nvPr/>
        </p:nvSpPr>
        <p:spPr>
          <a:xfrm>
            <a:off x="5069985" y="4748042"/>
            <a:ext cx="4689430" cy="1723549"/>
          </a:xfrm>
          <a:prstGeom prst="rect">
            <a:avLst/>
          </a:prstGeom>
          <a:noFill/>
        </p:spPr>
        <p:txBody>
          <a:bodyPr wrap="square" rtlCol="0">
            <a:spAutoFit/>
          </a:bodyPr>
          <a:lstStyle/>
          <a:p>
            <a:pPr marL="171450" indent="-171450">
              <a:buFont typeface="Wingdings" charset="2"/>
              <a:buChar char="l"/>
            </a:pPr>
            <a:r>
              <a:rPr lang="ja-JP" altLang="en-US" sz="1200" b="1" dirty="0">
                <a:latin typeface="小塚ゴシック Pr6N L"/>
                <a:cs typeface="小塚ゴシック Pr6N L"/>
              </a:rPr>
              <a:t>都市圏としてのオープンデータへの取組み</a:t>
            </a:r>
            <a:endParaRPr lang="en-US" altLang="ja-JP" sz="1200" b="1" dirty="0">
              <a:latin typeface="小塚ゴシック Pr6N L"/>
              <a:cs typeface="小塚ゴシック Pr6N L"/>
            </a:endParaRPr>
          </a:p>
          <a:p>
            <a:pPr marL="144000" indent="-457200"/>
            <a:r>
              <a:rPr lang="ja-JP" altLang="en-US" sz="1100" dirty="0">
                <a:latin typeface="小塚ゴシック Pr6N L"/>
                <a:cs typeface="小塚ゴシック Pr6N L"/>
              </a:rPr>
              <a:t>　先行して取り組んでいた福岡市のノウハウを提供し、九州先端科学技術研究所（</a:t>
            </a:r>
            <a:r>
              <a:rPr lang="en-US" altLang="ja-JP" sz="1100" dirty="0">
                <a:latin typeface="小塚ゴシック Pr6N L"/>
                <a:cs typeface="小塚ゴシック Pr6N L"/>
              </a:rPr>
              <a:t>ISIT</a:t>
            </a:r>
            <a:r>
              <a:rPr lang="ja-JP" altLang="en-US" sz="1100" dirty="0">
                <a:latin typeface="小塚ゴシック Pr6N L"/>
                <a:cs typeface="小塚ゴシック Pr6N L"/>
              </a:rPr>
              <a:t>）が提供する</a:t>
            </a:r>
            <a:r>
              <a:rPr lang="en-US" altLang="ja-JP" sz="1100" dirty="0">
                <a:latin typeface="小塚ゴシック Pr6N L"/>
                <a:cs typeface="小塚ゴシック Pr6N L"/>
              </a:rPr>
              <a:t>BODIK ODCS</a:t>
            </a:r>
            <a:r>
              <a:rPr lang="ja-JP" altLang="en-US" sz="1100" dirty="0">
                <a:latin typeface="小塚ゴシック Pr6N L"/>
                <a:cs typeface="小塚ゴシック Pr6N L"/>
              </a:rPr>
              <a:t>を活用する事で、今まで取組みが進んでいなかった自治体もオープンデータの公開を始めた。</a:t>
            </a:r>
            <a:endParaRPr lang="en-US" altLang="ja-JP" sz="1100" dirty="0">
              <a:latin typeface="小塚ゴシック Pr6N L"/>
              <a:cs typeface="小塚ゴシック Pr6N L"/>
            </a:endParaRPr>
          </a:p>
          <a:p>
            <a:pPr marL="171450" indent="-171450">
              <a:spcBef>
                <a:spcPts val="600"/>
              </a:spcBef>
              <a:buFont typeface="Wingdings" charset="2"/>
              <a:buChar char="l"/>
            </a:pPr>
            <a:r>
              <a:rPr lang="ja-JP" altLang="en-US" sz="1200" b="1" dirty="0">
                <a:latin typeface="小塚ゴシック Pr6N L"/>
                <a:cs typeface="小塚ゴシック Pr6N L"/>
              </a:rPr>
              <a:t>都市圏共通フォーマットでのオープンデータ公開</a:t>
            </a:r>
            <a:endParaRPr lang="en-US" altLang="ja-JP" sz="1200" b="1" dirty="0">
              <a:latin typeface="小塚ゴシック Pr6N L"/>
              <a:cs typeface="小塚ゴシック Pr6N L"/>
            </a:endParaRPr>
          </a:p>
          <a:p>
            <a:pPr marL="144000" indent="-457200"/>
            <a:r>
              <a:rPr lang="ja-JP" altLang="en-US" sz="1100" dirty="0">
                <a:latin typeface="小塚ゴシック Pr6N L"/>
                <a:cs typeface="小塚ゴシック Pr6N L"/>
              </a:rPr>
              <a:t>　まず</a:t>
            </a:r>
            <a:r>
              <a:rPr lang="ja-JP" altLang="en-US" sz="1100" dirty="0">
                <a:latin typeface="小塚ゴシック Pr6N L"/>
                <a:cs typeface="小塚ゴシック Pro M"/>
              </a:rPr>
              <a:t>、</a:t>
            </a:r>
            <a:r>
              <a:rPr lang="ja-JP" altLang="en-US" sz="1100" dirty="0">
                <a:latin typeface="小塚ゴシック Pr6N L"/>
                <a:cs typeface="小塚ゴシック Pr6N L"/>
              </a:rPr>
              <a:t>共通フォーマットのオープンデータを活用して</a:t>
            </a:r>
            <a:r>
              <a:rPr lang="ja-JP" altLang="en-US" sz="1100" dirty="0">
                <a:latin typeface="小塚ゴシック Pr6N L"/>
                <a:cs typeface="小塚ゴシック Pro M"/>
              </a:rPr>
              <a:t>、</a:t>
            </a:r>
            <a:r>
              <a:rPr lang="ja-JP" altLang="en-US" sz="1100" dirty="0">
                <a:latin typeface="小塚ゴシック Pr6N L"/>
                <a:cs typeface="小塚ゴシック Pr6N L"/>
              </a:rPr>
              <a:t>複数自治体を</a:t>
            </a:r>
            <a:endParaRPr lang="en-US" altLang="ja-JP" sz="1100" dirty="0">
              <a:latin typeface="小塚ゴシック Pr6N L"/>
              <a:cs typeface="小塚ゴシック Pr6N L"/>
            </a:endParaRPr>
          </a:p>
          <a:p>
            <a:pPr marL="144000" indent="-457200"/>
            <a:r>
              <a:rPr lang="ja-JP" altLang="en-US" sz="1100" dirty="0">
                <a:latin typeface="小塚ゴシック Pr6N L"/>
                <a:cs typeface="小塚ゴシック Pr6N L"/>
              </a:rPr>
              <a:t>　まとめて避難所を検索できるアプリが開発された。</a:t>
            </a:r>
            <a:endParaRPr lang="en-US" altLang="ja-JP" sz="1100" dirty="0">
              <a:latin typeface="小塚ゴシック Pr6N L"/>
              <a:cs typeface="小塚ゴシック Pr6N L"/>
            </a:endParaRPr>
          </a:p>
          <a:p>
            <a:pPr marL="144000" indent="-457200"/>
            <a:r>
              <a:rPr lang="ja-JP" altLang="en-US" sz="1100" dirty="0">
                <a:latin typeface="小塚ゴシック Pr6N L"/>
                <a:cs typeface="小塚ゴシック Pr6N L"/>
              </a:rPr>
              <a:t>　また</a:t>
            </a:r>
            <a:r>
              <a:rPr lang="ja-JP" altLang="en-US" sz="1100" dirty="0">
                <a:latin typeface="小塚ゴシック Pr6N L"/>
                <a:cs typeface="小塚ゴシック Pro M"/>
              </a:rPr>
              <a:t>、</a:t>
            </a:r>
            <a:r>
              <a:rPr lang="ja-JP" altLang="en-US" sz="1100" dirty="0">
                <a:latin typeface="小塚ゴシック Pr6N L"/>
                <a:cs typeface="小塚ゴシック Pr6N L"/>
              </a:rPr>
              <a:t>これにより広域でオープンデータに取組むメリットが認識され、</a:t>
            </a:r>
            <a:endParaRPr lang="en-US" altLang="ja-JP" sz="1100" dirty="0">
              <a:latin typeface="小塚ゴシック Pr6N L"/>
              <a:cs typeface="小塚ゴシック Pr6N L"/>
            </a:endParaRPr>
          </a:p>
          <a:p>
            <a:pPr marL="144000" indent="-457200"/>
            <a:r>
              <a:rPr lang="ja-JP" altLang="en-US" sz="1100" dirty="0">
                <a:latin typeface="小塚ゴシック Pr6N L"/>
                <a:cs typeface="小塚ゴシック Pr6N L"/>
              </a:rPr>
              <a:t>　他の地域でも同様の取組みが加速した。</a:t>
            </a:r>
          </a:p>
        </p:txBody>
      </p:sp>
      <p:sp>
        <p:nvSpPr>
          <p:cNvPr id="48" name="正方形/長方形 47"/>
          <p:cNvSpPr/>
          <p:nvPr/>
        </p:nvSpPr>
        <p:spPr>
          <a:xfrm>
            <a:off x="0" y="6577577"/>
            <a:ext cx="9906000" cy="280423"/>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小塚ゴシック Pr6N M"/>
              <a:ea typeface="游ゴシック Light" panose="020B0300000000000000" pitchFamily="50" charset="-128"/>
            </a:endParaRPr>
          </a:p>
        </p:txBody>
      </p:sp>
      <p:cxnSp>
        <p:nvCxnSpPr>
          <p:cNvPr id="36" name="直線コネクタ 35"/>
          <p:cNvCxnSpPr/>
          <p:nvPr/>
        </p:nvCxnSpPr>
        <p:spPr>
          <a:xfrm flipH="1">
            <a:off x="4372" y="1405574"/>
            <a:ext cx="9901628"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a:xfrm>
            <a:off x="169185" y="2592163"/>
            <a:ext cx="4549617" cy="3879428"/>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p:txBody>
      </p:sp>
      <p:sp>
        <p:nvSpPr>
          <p:cNvPr id="69" name="正方形/長方形 68"/>
          <p:cNvSpPr/>
          <p:nvPr/>
        </p:nvSpPr>
        <p:spPr>
          <a:xfrm>
            <a:off x="4811" y="1149"/>
            <a:ext cx="9906000" cy="1252759"/>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mn-ea"/>
            </a:endParaRPr>
          </a:p>
        </p:txBody>
      </p:sp>
      <p:sp>
        <p:nvSpPr>
          <p:cNvPr id="70" name="タイトル 1"/>
          <p:cNvSpPr txBox="1">
            <a:spLocks/>
          </p:cNvSpPr>
          <p:nvPr/>
        </p:nvSpPr>
        <p:spPr>
          <a:xfrm>
            <a:off x="45112" y="223283"/>
            <a:ext cx="7200000"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solidFill>
                  <a:schemeClr val="bg1"/>
                </a:solidFill>
                <a:latin typeface="+mn-ea"/>
                <a:ea typeface="+mn-ea"/>
                <a:cs typeface="小塚ゴシック Pro M"/>
              </a:rPr>
              <a:t>福岡都市圏オープンデータの推進</a:t>
            </a:r>
          </a:p>
        </p:txBody>
      </p:sp>
      <p:sp>
        <p:nvSpPr>
          <p:cNvPr id="71" name="タイトル 1"/>
          <p:cNvSpPr txBox="1">
            <a:spLocks/>
          </p:cNvSpPr>
          <p:nvPr/>
        </p:nvSpPr>
        <p:spPr>
          <a:xfrm>
            <a:off x="57564" y="827741"/>
            <a:ext cx="1925146"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ＭＳ Ｐゴシック" panose="020B0600070205080204" pitchFamily="50" charset="-128"/>
                <a:ea typeface="ＭＳ Ｐゴシック" panose="020B0600070205080204" pitchFamily="50" charset="-128"/>
                <a:cs typeface="小塚ゴシック Pr6N R"/>
              </a:rPr>
              <a:t>By</a:t>
            </a:r>
            <a:r>
              <a:rPr lang="ja-JP" altLang="en-US" sz="1400" dirty="0">
                <a:solidFill>
                  <a:srgbClr val="FFFFFF"/>
                </a:solidFill>
                <a:latin typeface="ＭＳ Ｐゴシック" panose="020B0600070205080204" pitchFamily="50" charset="-128"/>
                <a:ea typeface="ＭＳ Ｐゴシック" panose="020B0600070205080204" pitchFamily="50" charset="-128"/>
                <a:cs typeface="小塚ゴシック Pr6N R"/>
              </a:rPr>
              <a:t> </a:t>
            </a:r>
            <a:r>
              <a:rPr lang="zh-TW" altLang="en-US" sz="1400" dirty="0">
                <a:solidFill>
                  <a:srgbClr val="FFFFFF"/>
                </a:solidFill>
                <a:latin typeface="ＭＳ Ｐゴシック" panose="020B0600070205080204" pitchFamily="50" charset="-128"/>
                <a:ea typeface="ＭＳ Ｐゴシック" panose="020B0600070205080204" pitchFamily="50" charset="-128"/>
                <a:cs typeface="小塚ゴシック Pr6N R"/>
              </a:rPr>
              <a:t>福岡県福岡市</a:t>
            </a:r>
            <a:endParaRPr kumimoji="1" lang="ja-JP" altLang="en-US" sz="1400" dirty="0">
              <a:solidFill>
                <a:srgbClr val="FFFFFF"/>
              </a:solidFill>
              <a:latin typeface="ＭＳ Ｐゴシック" panose="020B0600070205080204" pitchFamily="50" charset="-128"/>
              <a:ea typeface="ＭＳ Ｐゴシック" panose="020B0600070205080204" pitchFamily="50" charset="-128"/>
              <a:cs typeface="小塚ゴシック Pr6N R"/>
            </a:endParaRPr>
          </a:p>
        </p:txBody>
      </p:sp>
      <p:sp>
        <p:nvSpPr>
          <p:cNvPr id="74" name="タイトル 1"/>
          <p:cNvSpPr txBox="1">
            <a:spLocks/>
          </p:cNvSpPr>
          <p:nvPr/>
        </p:nvSpPr>
        <p:spPr>
          <a:xfrm>
            <a:off x="-350" y="1149"/>
            <a:ext cx="4749931" cy="425018"/>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chemeClr val="bg1"/>
                </a:solidFill>
                <a:latin typeface="+mj-ea"/>
                <a:cs typeface="小塚ゴシック Pr6N R"/>
              </a:rPr>
              <a:t>広域化と共通化でオープンデータの価値向上</a:t>
            </a:r>
            <a:endParaRPr kumimoji="1" lang="ja-JP" altLang="en-US" sz="1400" dirty="0">
              <a:solidFill>
                <a:schemeClr val="bg1"/>
              </a:solidFill>
              <a:latin typeface="+mj-ea"/>
              <a:cs typeface="小塚ゴシック Pr6N R"/>
            </a:endParaRPr>
          </a:p>
        </p:txBody>
      </p:sp>
      <p:sp>
        <p:nvSpPr>
          <p:cNvPr id="77" name="テキスト ボックス 76"/>
          <p:cNvSpPr txBox="1"/>
          <p:nvPr/>
        </p:nvSpPr>
        <p:spPr>
          <a:xfrm>
            <a:off x="481765" y="2687228"/>
            <a:ext cx="3936228" cy="769441"/>
          </a:xfrm>
          <a:prstGeom prst="rect">
            <a:avLst/>
          </a:prstGeom>
          <a:noFill/>
        </p:spPr>
        <p:txBody>
          <a:bodyPr wrap="square" rtlCol="0">
            <a:spAutoFit/>
          </a:bodyPr>
          <a:lstStyle/>
          <a:p>
            <a:r>
              <a:rPr lang="ja-JP" altLang="en-US" sz="1200" dirty="0">
                <a:latin typeface="小塚ゴシック Pr6N L"/>
                <a:cs typeface="小塚ゴシック Pro M"/>
              </a:rPr>
              <a:t>福岡都市圏オープンデータサイトでは、</a:t>
            </a:r>
            <a:r>
              <a:rPr lang="en-US" altLang="ja-JP" sz="1200" dirty="0">
                <a:latin typeface="小塚ゴシック Pr6N L"/>
                <a:cs typeface="小塚ゴシック Pro M"/>
              </a:rPr>
              <a:t>17</a:t>
            </a:r>
            <a:r>
              <a:rPr lang="ja-JP" altLang="en-US" sz="1200" dirty="0">
                <a:latin typeface="小塚ゴシック Pr6N L"/>
                <a:cs typeface="小塚ゴシック Pro M"/>
              </a:rPr>
              <a:t>市町の</a:t>
            </a:r>
            <a:endParaRPr lang="en-US" altLang="ja-JP" sz="1200" dirty="0">
              <a:latin typeface="小塚ゴシック Pr6N L"/>
              <a:cs typeface="小塚ゴシック Pro M"/>
            </a:endParaRPr>
          </a:p>
          <a:p>
            <a:r>
              <a:rPr lang="ja-JP" altLang="en-US" sz="1200" dirty="0">
                <a:latin typeface="小塚ゴシック Pr6N L"/>
                <a:cs typeface="小塚ゴシック Pro M"/>
              </a:rPr>
              <a:t>オープンデータをまとめて検索、閲覧できる。</a:t>
            </a:r>
            <a:endParaRPr lang="en-US" altLang="ja-JP" sz="1200" dirty="0">
              <a:latin typeface="小塚ゴシック Pr6N L"/>
              <a:cs typeface="小塚ゴシック Pro M"/>
            </a:endParaRPr>
          </a:p>
          <a:p>
            <a:endParaRPr lang="en-US" altLang="ja-JP" sz="1000" dirty="0">
              <a:latin typeface="小塚ゴシック Pr6N L"/>
              <a:cs typeface="小塚ゴシック Pro M"/>
            </a:endParaRPr>
          </a:p>
          <a:p>
            <a:r>
              <a:rPr lang="en-US" altLang="ja-JP" sz="1000" dirty="0">
                <a:latin typeface="小塚ゴシック Pr6N L"/>
                <a:cs typeface="小塚ゴシック Pro M"/>
                <a:hlinkClick r:id="rId2"/>
              </a:rPr>
              <a:t>https://odcs.bodik.jp/fukuoka-toshiken/</a:t>
            </a:r>
            <a:endParaRPr lang="en-US" altLang="ja-JP" sz="1200" dirty="0">
              <a:latin typeface="小塚ゴシック Pr6N L"/>
              <a:cs typeface="小塚ゴシック Pro M"/>
            </a:endParaRPr>
          </a:p>
        </p:txBody>
      </p:sp>
      <p:sp>
        <p:nvSpPr>
          <p:cNvPr id="78" name="テキスト ボックス 77"/>
          <p:cNvSpPr txBox="1"/>
          <p:nvPr/>
        </p:nvSpPr>
        <p:spPr>
          <a:xfrm>
            <a:off x="169184" y="2254119"/>
            <a:ext cx="4549617" cy="369332"/>
          </a:xfrm>
          <a:prstGeom prst="rect">
            <a:avLst/>
          </a:prstGeom>
          <a:solidFill>
            <a:srgbClr val="308007"/>
          </a:solidFill>
          <a:ln>
            <a:solidFill>
              <a:srgbClr val="308007"/>
            </a:solidFill>
          </a:ln>
        </p:spPr>
        <p:txBody>
          <a:bodyPr wrap="square" rtlCol="0">
            <a:spAutoFit/>
          </a:bodyPr>
          <a:lstStyle/>
          <a:p>
            <a:pPr algn="ctr"/>
            <a:r>
              <a:rPr kumimoji="1" lang="ja-JP" altLang="en-US" dirty="0">
                <a:solidFill>
                  <a:schemeClr val="bg1"/>
                </a:solidFill>
                <a:latin typeface="小塚ゴシック Pr6N L"/>
                <a:cs typeface="小塚ゴシック Pro M"/>
              </a:rPr>
              <a:t>福岡都市圏オープンデータサイト</a:t>
            </a:r>
          </a:p>
        </p:txBody>
      </p:sp>
      <p:sp>
        <p:nvSpPr>
          <p:cNvPr id="79" name="テキスト ボックス 78"/>
          <p:cNvSpPr txBox="1"/>
          <p:nvPr/>
        </p:nvSpPr>
        <p:spPr>
          <a:xfrm>
            <a:off x="171269" y="1438388"/>
            <a:ext cx="9541073" cy="584775"/>
          </a:xfrm>
          <a:prstGeom prst="rect">
            <a:avLst/>
          </a:prstGeom>
          <a:noFill/>
        </p:spPr>
        <p:txBody>
          <a:bodyPr wrap="square" rtlCol="0">
            <a:spAutoFit/>
          </a:bodyPr>
          <a:lstStyle/>
          <a:p>
            <a:r>
              <a:rPr lang="ja-JP" altLang="en-US" sz="1600" dirty="0">
                <a:solidFill>
                  <a:srgbClr val="308007"/>
                </a:solidFill>
                <a:latin typeface="+mn-ea"/>
                <a:cs typeface="小塚ゴシック Pro M"/>
              </a:rPr>
              <a:t>「福岡都市圏オープンデータ」という取り組みを周囲の自治体とともに行い、ノウハウの共有などオープンデータの広域整備を推進しており、都市圏共通フォーマットでデータを作成することでデータの価値を高めている。</a:t>
            </a:r>
            <a:endParaRPr kumimoji="1" lang="ja-JP" altLang="en-US" sz="1600" dirty="0">
              <a:solidFill>
                <a:srgbClr val="308007"/>
              </a:solidFill>
              <a:latin typeface="+mn-ea"/>
              <a:cs typeface="小塚ゴシック Pro M"/>
            </a:endParaRPr>
          </a:p>
        </p:txBody>
      </p:sp>
      <p:sp>
        <p:nvSpPr>
          <p:cNvPr id="88" name="角丸四角形 87"/>
          <p:cNvSpPr/>
          <p:nvPr/>
        </p:nvSpPr>
        <p:spPr>
          <a:xfrm>
            <a:off x="5052210" y="4215186"/>
            <a:ext cx="4743817" cy="2256405"/>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片側の 2 つの角を丸めた四角形 90"/>
          <p:cNvSpPr/>
          <p:nvPr/>
        </p:nvSpPr>
        <p:spPr>
          <a:xfrm>
            <a:off x="5052210" y="4217869"/>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下矢印 91"/>
          <p:cNvSpPr/>
          <p:nvPr/>
        </p:nvSpPr>
        <p:spPr>
          <a:xfrm>
            <a:off x="7241356" y="3856135"/>
            <a:ext cx="377535" cy="324000"/>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3" name="ハテナ.png" descr="/Users/meg/Desktop/特研/特研OD/アイコン/ハテナ.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008221" y="2958361"/>
            <a:ext cx="899948" cy="899948"/>
          </a:xfrm>
          <a:prstGeom prst="rect">
            <a:avLst/>
          </a:prstGeom>
        </p:spPr>
      </p:pic>
      <p:sp>
        <p:nvSpPr>
          <p:cNvPr id="94" name="テキスト ボックス 93"/>
          <p:cNvSpPr txBox="1"/>
          <p:nvPr/>
        </p:nvSpPr>
        <p:spPr>
          <a:xfrm>
            <a:off x="5151479" y="2264889"/>
            <a:ext cx="4573688" cy="369332"/>
          </a:xfrm>
          <a:prstGeom prst="rect">
            <a:avLst/>
          </a:prstGeom>
          <a:noFill/>
        </p:spPr>
        <p:txBody>
          <a:bodyPr wrap="none" rtlCol="0">
            <a:spAutoFit/>
          </a:bodyPr>
          <a:lstStyle/>
          <a:p>
            <a:pPr algn="ctr"/>
            <a:r>
              <a:rPr kumimoji="1" lang="ja-JP" altLang="en-US" spc="-100" dirty="0">
                <a:solidFill>
                  <a:srgbClr val="308007"/>
                </a:solidFill>
                <a:latin typeface="小塚ゴシック Pr6N L"/>
                <a:ea typeface="ＭＳ Ｐゴシック" panose="020B0600070205080204" pitchFamily="50" charset="-128"/>
                <a:cs typeface="小塚ゴシック Pr6N M"/>
              </a:rPr>
              <a:t>福岡都市圏オープンデータサイト開設のキッカケ</a:t>
            </a:r>
          </a:p>
        </p:txBody>
      </p:sp>
      <p:sp>
        <p:nvSpPr>
          <p:cNvPr id="95" name="テキスト ボックス 94"/>
          <p:cNvSpPr txBox="1"/>
          <p:nvPr/>
        </p:nvSpPr>
        <p:spPr>
          <a:xfrm>
            <a:off x="5127733" y="2589028"/>
            <a:ext cx="4584656" cy="1292662"/>
          </a:xfrm>
          <a:prstGeom prst="rect">
            <a:avLst/>
          </a:prstGeom>
          <a:noFill/>
        </p:spPr>
        <p:txBody>
          <a:bodyPr wrap="square" rtlCol="0">
            <a:spAutoFit/>
          </a:bodyPr>
          <a:lstStyle/>
          <a:p>
            <a:r>
              <a:rPr lang="ja-JP" altLang="en-US" sz="1100" dirty="0">
                <a:latin typeface="小塚ゴシック Pr6N L"/>
                <a:cs typeface="小塚ゴシック Pr6N L"/>
              </a:rPr>
              <a:t>　福岡都市圏では、住民の多くが圏域内の市町へ通勤・通学しており、</a:t>
            </a:r>
            <a:r>
              <a:rPr lang="en-US" altLang="ja-JP" sz="1100" dirty="0">
                <a:latin typeface="小塚ゴシック Pr6N L"/>
                <a:cs typeface="小塚ゴシック Pr6N L"/>
              </a:rPr>
              <a:t>17</a:t>
            </a:r>
            <a:r>
              <a:rPr lang="ja-JP" altLang="en-US" sz="1100" dirty="0">
                <a:latin typeface="小塚ゴシック Pr6N L"/>
                <a:cs typeface="小塚ゴシック Pr6N L"/>
              </a:rPr>
              <a:t>市町が一体化した生活圏となっているため</a:t>
            </a:r>
            <a:r>
              <a:rPr lang="ja-JP" altLang="en-US" sz="1100" dirty="0">
                <a:latin typeface="小塚ゴシック Pr6N L"/>
                <a:cs typeface="小塚ゴシック Pro M"/>
              </a:rPr>
              <a:t>、</a:t>
            </a:r>
            <a:r>
              <a:rPr lang="ja-JP" altLang="en-US" sz="1100" dirty="0">
                <a:latin typeface="小塚ゴシック Pr6N L"/>
                <a:cs typeface="小塚ゴシック Pr6N L"/>
              </a:rPr>
              <a:t>個別自治体の</a:t>
            </a:r>
            <a:endParaRPr lang="en-US" altLang="ja-JP" sz="1100" dirty="0">
              <a:latin typeface="小塚ゴシック Pr6N L"/>
              <a:cs typeface="小塚ゴシック Pr6N L"/>
            </a:endParaRPr>
          </a:p>
          <a:p>
            <a:r>
              <a:rPr lang="ja-JP" altLang="en-US" sz="1100" dirty="0">
                <a:latin typeface="小塚ゴシック Pr6N L"/>
                <a:cs typeface="小塚ゴシック Pr6N L"/>
              </a:rPr>
              <a:t>オープンデータのみでは、オープンデータを活用したサービス</a:t>
            </a:r>
            <a:endParaRPr lang="en-US" altLang="ja-JP" sz="1100" dirty="0">
              <a:latin typeface="小塚ゴシック Pr6N L"/>
              <a:cs typeface="小塚ゴシック Pr6N L"/>
            </a:endParaRPr>
          </a:p>
          <a:p>
            <a:r>
              <a:rPr lang="ja-JP" altLang="en-US" sz="1100" dirty="0">
                <a:latin typeface="小塚ゴシック Pr6N L"/>
                <a:cs typeface="小塚ゴシック Pr6N L"/>
              </a:rPr>
              <a:t>が生まれにくい。</a:t>
            </a:r>
            <a:endParaRPr lang="en-US" altLang="ja-JP" sz="1100" dirty="0">
              <a:latin typeface="小塚ゴシック Pr6N L"/>
              <a:cs typeface="小塚ゴシック Pr6N L"/>
            </a:endParaRPr>
          </a:p>
          <a:p>
            <a:r>
              <a:rPr lang="ja-JP" altLang="en-US" sz="1100" dirty="0">
                <a:latin typeface="小塚ゴシック Pr6N L"/>
                <a:cs typeface="小塚ゴシック Pr6N L"/>
              </a:rPr>
              <a:t>　福岡市では、市単独でのオープンデータの推進に加え、</a:t>
            </a:r>
          </a:p>
          <a:p>
            <a:r>
              <a:rPr lang="ja-JP" altLang="en-US" sz="1100" dirty="0">
                <a:latin typeface="小塚ゴシック Pr6N L"/>
                <a:cs typeface="小塚ゴシック Pr6N L"/>
              </a:rPr>
              <a:t>福岡都市圏で統一した共通フォーマットでのオープンデータ</a:t>
            </a:r>
            <a:endParaRPr lang="en-US" altLang="ja-JP" sz="1100" dirty="0">
              <a:latin typeface="小塚ゴシック Pr6N L"/>
              <a:cs typeface="小塚ゴシック Pr6N L"/>
            </a:endParaRPr>
          </a:p>
          <a:p>
            <a:r>
              <a:rPr lang="ja-JP" altLang="en-US" sz="1100" dirty="0">
                <a:latin typeface="小塚ゴシック Pr6N L"/>
                <a:cs typeface="小塚ゴシック Pr6N L"/>
              </a:rPr>
              <a:t>公開を目指して、本サイトを構築した。</a:t>
            </a:r>
            <a:endParaRPr lang="en-US" altLang="ja-JP" sz="1100" dirty="0">
              <a:latin typeface="小塚ゴシック Pr6N L"/>
              <a:cs typeface="小塚ゴシック Pr6N L"/>
            </a:endParaRPr>
          </a:p>
        </p:txBody>
      </p:sp>
      <p:pic>
        <p:nvPicPr>
          <p:cNvPr id="96" name="ひらめき.png" descr="/Users/meg/Desktop/特研/特研OD/アイコン/ひらめき.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111059" y="5487511"/>
            <a:ext cx="915309" cy="915309"/>
          </a:xfrm>
          <a:prstGeom prst="rect">
            <a:avLst/>
          </a:prstGeom>
          <a:noFill/>
        </p:spPr>
      </p:pic>
      <p:sp>
        <p:nvSpPr>
          <p:cNvPr id="97" name="テキスト ボックス 96"/>
          <p:cNvSpPr txBox="1"/>
          <p:nvPr/>
        </p:nvSpPr>
        <p:spPr>
          <a:xfrm>
            <a:off x="5050292" y="4284336"/>
            <a:ext cx="4739049" cy="369332"/>
          </a:xfrm>
          <a:prstGeom prst="rect">
            <a:avLst/>
          </a:prstGeom>
          <a:noFill/>
        </p:spPr>
        <p:txBody>
          <a:bodyPr wrap="square" rtlCol="0">
            <a:spAutoFit/>
          </a:bodyPr>
          <a:lstStyle/>
          <a:p>
            <a:pPr algn="ctr"/>
            <a:r>
              <a:rPr lang="ja-JP" altLang="en-US" spc="-100" dirty="0">
                <a:solidFill>
                  <a:schemeClr val="bg1"/>
                </a:solidFill>
                <a:latin typeface="小塚ゴシック Pr6N L"/>
                <a:ea typeface="ＭＳ Ｐゴシック" panose="020B0600070205080204" pitchFamily="50" charset="-128"/>
                <a:cs typeface="小塚ゴシック Pr6N M"/>
              </a:rPr>
              <a:t>福岡都市圏</a:t>
            </a:r>
            <a:r>
              <a:rPr kumimoji="1" lang="ja-JP" altLang="en-US" spc="-100" dirty="0">
                <a:solidFill>
                  <a:schemeClr val="bg1"/>
                </a:solidFill>
                <a:latin typeface="小塚ゴシック Pr6N L"/>
                <a:ea typeface="ＭＳ Ｐゴシック" panose="020B0600070205080204" pitchFamily="50" charset="-128"/>
                <a:cs typeface="小塚ゴシック Pr6N M"/>
              </a:rPr>
              <a:t>オープンデータ</a:t>
            </a:r>
            <a:r>
              <a:rPr lang="ja-JP" altLang="en-US" spc="-100" dirty="0">
                <a:solidFill>
                  <a:schemeClr val="bg1"/>
                </a:solidFill>
                <a:latin typeface="小塚ゴシック Pr6N L"/>
                <a:ea typeface="ＭＳ Ｐゴシック" panose="020B0600070205080204" pitchFamily="50" charset="-128"/>
                <a:cs typeface="小塚ゴシック Pr6N M"/>
              </a:rPr>
              <a:t>サイト</a:t>
            </a:r>
            <a:r>
              <a:rPr kumimoji="1" lang="ja-JP" altLang="en-US" spc="-100" dirty="0">
                <a:solidFill>
                  <a:schemeClr val="bg1"/>
                </a:solidFill>
                <a:latin typeface="小塚ゴシック Pr6N L"/>
                <a:ea typeface="ＭＳ Ｐゴシック" panose="020B0600070205080204" pitchFamily="50" charset="-128"/>
                <a:cs typeface="小塚ゴシック Pr6N M"/>
              </a:rPr>
              <a:t>で</a:t>
            </a:r>
            <a:r>
              <a:rPr lang="ja-JP" altLang="en-US" spc="-100" dirty="0">
                <a:solidFill>
                  <a:schemeClr val="bg1"/>
                </a:solidFill>
                <a:latin typeface="小塚ゴシック Pr6N L"/>
                <a:ea typeface="ＭＳ Ｐゴシック" panose="020B0600070205080204" pitchFamily="50" charset="-128"/>
                <a:cs typeface="小塚ゴシック Pr6N M"/>
              </a:rPr>
              <a:t>こう変わった！</a:t>
            </a:r>
            <a:endParaRPr kumimoji="1" lang="ja-JP" altLang="en-US" spc="-100" dirty="0">
              <a:solidFill>
                <a:schemeClr val="bg1"/>
              </a:solidFill>
              <a:latin typeface="小塚ゴシック Pr6N L"/>
              <a:ea typeface="ＭＳ Ｐゴシック" panose="020B0600070205080204" pitchFamily="50" charset="-128"/>
              <a:cs typeface="小塚ゴシック Pr6N M"/>
            </a:endParaRPr>
          </a:p>
        </p:txBody>
      </p:sp>
      <p:sp>
        <p:nvSpPr>
          <p:cNvPr id="99" name="角丸四角形 98"/>
          <p:cNvSpPr/>
          <p:nvPr/>
        </p:nvSpPr>
        <p:spPr>
          <a:xfrm>
            <a:off x="5050293" y="2229113"/>
            <a:ext cx="4739050" cy="1654078"/>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7"/>
          <a:stretch>
            <a:fillRect/>
          </a:stretch>
        </p:blipFill>
        <p:spPr>
          <a:xfrm>
            <a:off x="270011" y="3591379"/>
            <a:ext cx="3087752" cy="2636732"/>
          </a:xfrm>
          <a:prstGeom prst="rect">
            <a:avLst/>
          </a:prstGeom>
          <a:ln w="3175">
            <a:solidFill>
              <a:schemeClr val="tx1">
                <a:lumMod val="50000"/>
                <a:lumOff val="50000"/>
              </a:schemeClr>
            </a:solidFill>
          </a:ln>
        </p:spPr>
      </p:pic>
      <p:pic>
        <p:nvPicPr>
          <p:cNvPr id="2" name="図 1"/>
          <p:cNvPicPr>
            <a:picLocks noChangeAspect="1"/>
          </p:cNvPicPr>
          <p:nvPr/>
        </p:nvPicPr>
        <p:blipFill>
          <a:blip r:embed="rId8"/>
          <a:stretch>
            <a:fillRect/>
          </a:stretch>
        </p:blipFill>
        <p:spPr>
          <a:xfrm>
            <a:off x="2136688" y="5032101"/>
            <a:ext cx="2497378" cy="1280905"/>
          </a:xfrm>
          <a:prstGeom prst="rect">
            <a:avLst/>
          </a:prstGeom>
          <a:ln w="3175">
            <a:solidFill>
              <a:schemeClr val="tx1">
                <a:lumMod val="50000"/>
                <a:lumOff val="50000"/>
              </a:schemeClr>
            </a:solidFill>
          </a:ln>
        </p:spPr>
      </p:pic>
      <p:sp>
        <p:nvSpPr>
          <p:cNvPr id="28"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solidFill>
                  <a:schemeClr val="bg1"/>
                </a:solidFill>
                <a:latin typeface="小塚ゴシック Pro M"/>
              </a:rPr>
              <a:t>令和２年９月１６日版</a:t>
            </a:r>
          </a:p>
        </p:txBody>
      </p:sp>
      <p:sp>
        <p:nvSpPr>
          <p:cNvPr id="29" name="角丸四角形 28"/>
          <p:cNvSpPr/>
          <p:nvPr/>
        </p:nvSpPr>
        <p:spPr>
          <a:xfrm>
            <a:off x="7311209" y="737622"/>
            <a:ext cx="2478133" cy="449798"/>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30" name="テキスト ボックス 29"/>
          <p:cNvSpPr txBox="1"/>
          <p:nvPr/>
        </p:nvSpPr>
        <p:spPr>
          <a:xfrm>
            <a:off x="7400976" y="725754"/>
            <a:ext cx="2339102" cy="461665"/>
          </a:xfrm>
          <a:prstGeom prst="rect">
            <a:avLst/>
          </a:prstGeom>
          <a:noFill/>
          <a:ln>
            <a:noFill/>
          </a:ln>
        </p:spPr>
        <p:txBody>
          <a:bodyPr wrap="none" rtlCol="0">
            <a:spAutoFit/>
          </a:bodyPr>
          <a:lstStyle/>
          <a:p>
            <a:pPr algn="ctr"/>
            <a:r>
              <a:rPr lang="ja-JP" altLang="en-US" sz="1200" b="1" dirty="0">
                <a:solidFill>
                  <a:srgbClr val="00D861"/>
                </a:solidFill>
                <a:latin typeface="小塚ゴシック Pro M"/>
                <a:ea typeface="小塚ゴシック Pr6N M"/>
                <a:cs typeface="小塚ゴシック Pr6N M"/>
              </a:rPr>
              <a:t>その他</a:t>
            </a:r>
            <a:endParaRPr lang="en-US" altLang="ja-JP" sz="1200" b="1" dirty="0">
              <a:solidFill>
                <a:srgbClr val="00D861"/>
              </a:solidFill>
              <a:latin typeface="小塚ゴシック Pro M"/>
              <a:ea typeface="小塚ゴシック Pr6N M"/>
              <a:cs typeface="小塚ゴシック Pr6N M"/>
            </a:endParaRPr>
          </a:p>
          <a:p>
            <a:pPr algn="ctr"/>
            <a:r>
              <a:rPr lang="ja-JP" altLang="en-US" sz="1200" b="1" dirty="0">
                <a:solidFill>
                  <a:srgbClr val="00D861"/>
                </a:solidFill>
                <a:latin typeface="小塚ゴシック Pro M"/>
                <a:ea typeface="小塚ゴシック Pr6N M"/>
                <a:cs typeface="小塚ゴシック Pr6N M"/>
              </a:rPr>
              <a:t>（広域連携による利活用事例）</a:t>
            </a:r>
            <a:endParaRPr lang="en-US" altLang="ja-JP" sz="1200" b="1" dirty="0">
              <a:solidFill>
                <a:srgbClr val="00D861"/>
              </a:solidFill>
              <a:latin typeface="小塚ゴシック Pro M"/>
              <a:ea typeface="小塚ゴシック Pr6N M"/>
              <a:cs typeface="小塚ゴシック Pr6N M"/>
            </a:endParaRPr>
          </a:p>
        </p:txBody>
      </p:sp>
      <p:grpSp>
        <p:nvGrpSpPr>
          <p:cNvPr id="31" name="グループ化 30"/>
          <p:cNvGrpSpPr/>
          <p:nvPr/>
        </p:nvGrpSpPr>
        <p:grpSpPr>
          <a:xfrm>
            <a:off x="7311209" y="250008"/>
            <a:ext cx="2478133" cy="399683"/>
            <a:chOff x="7311209" y="250008"/>
            <a:chExt cx="2478133" cy="399683"/>
          </a:xfrm>
        </p:grpSpPr>
        <p:sp>
          <p:nvSpPr>
            <p:cNvPr id="32" name="角丸四角形 31"/>
            <p:cNvSpPr/>
            <p:nvPr/>
          </p:nvSpPr>
          <p:spPr>
            <a:xfrm>
              <a:off x="7311209" y="250008"/>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33" name="テキスト ボックス 32"/>
            <p:cNvSpPr txBox="1"/>
            <p:nvPr/>
          </p:nvSpPr>
          <p:spPr>
            <a:xfrm>
              <a:off x="7631810" y="318428"/>
              <a:ext cx="1877437" cy="276999"/>
            </a:xfrm>
            <a:prstGeom prst="rect">
              <a:avLst/>
            </a:prstGeom>
            <a:noFill/>
            <a:ln>
              <a:noFill/>
            </a:ln>
          </p:spPr>
          <p:txBody>
            <a:bodyPr wrap="none" rtlCol="0">
              <a:spAutoFit/>
            </a:bodyPr>
            <a:lstStyle/>
            <a:p>
              <a:pPr algn="ctr"/>
              <a:r>
                <a:rPr lang="ja-JP" altLang="en-US" sz="1200" b="1" dirty="0">
                  <a:solidFill>
                    <a:srgbClr val="00D861"/>
                  </a:solidFill>
                  <a:latin typeface="小塚ゴシック Pro M"/>
                  <a:ea typeface="小塚ゴシック Pr6N M"/>
                  <a:cs typeface="小塚ゴシック Pr6N M"/>
                </a:rPr>
                <a:t>政策立案に寄与した事例</a:t>
              </a:r>
              <a:endParaRPr lang="en-US" altLang="ja-JP" sz="1200" b="1" dirty="0">
                <a:solidFill>
                  <a:srgbClr val="00D861"/>
                </a:solidFill>
                <a:latin typeface="小塚ゴシック Pro M"/>
                <a:ea typeface="小塚ゴシック Pr6N M"/>
                <a:cs typeface="小塚ゴシック Pr6N M"/>
              </a:endParaRPr>
            </a:p>
          </p:txBody>
        </p:sp>
      </p:grpSp>
    </p:spTree>
    <p:extLst>
      <p:ext uri="{BB962C8B-B14F-4D97-AF65-F5344CB8AC3E}">
        <p14:creationId xmlns:p14="http://schemas.microsoft.com/office/powerpoint/2010/main" val="187862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p:cNvPicPr>
          <p:nvPr/>
        </p:nvPicPr>
        <p:blipFill>
          <a:blip r:embed="rId2">
            <a:extLst>
              <a:ext uri="{28A0092B-C50C-407E-A947-70E740481C1C}">
                <a14:useLocalDpi xmlns:a14="http://schemas.microsoft.com/office/drawing/2010/main" val="0"/>
              </a:ext>
            </a:extLst>
          </a:blip>
          <a:stretch>
            <a:fillRect/>
          </a:stretch>
        </p:blipFill>
        <p:spPr>
          <a:xfrm>
            <a:off x="2099282" y="4012916"/>
            <a:ext cx="1296000" cy="2304000"/>
          </a:xfrm>
          <a:prstGeom prst="rect">
            <a:avLst/>
          </a:prstGeom>
        </p:spPr>
      </p:pic>
      <p:sp>
        <p:nvSpPr>
          <p:cNvPr id="4" name="正方形/長方形 3"/>
          <p:cNvSpPr/>
          <p:nvPr/>
        </p:nvSpPr>
        <p:spPr>
          <a:xfrm>
            <a:off x="4811" y="1149"/>
            <a:ext cx="9906000" cy="1252759"/>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小塚ゴシック Pro M"/>
              <a:ea typeface="ヒラギノ角ゴ Pro W3"/>
            </a:endParaRPr>
          </a:p>
        </p:txBody>
      </p:sp>
      <p:sp>
        <p:nvSpPr>
          <p:cNvPr id="6" name="タイトル 1"/>
          <p:cNvSpPr txBox="1">
            <a:spLocks/>
          </p:cNvSpPr>
          <p:nvPr/>
        </p:nvSpPr>
        <p:spPr>
          <a:xfrm>
            <a:off x="57563" y="827741"/>
            <a:ext cx="2576995"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ＭＳ Ｐゴシック" panose="020B0600070205080204" pitchFamily="50" charset="-128"/>
                <a:ea typeface="ＭＳ Ｐゴシック" panose="020B0600070205080204" pitchFamily="50" charset="-128"/>
                <a:cs typeface="小塚ゴシック Pr6N R"/>
              </a:rPr>
              <a:t>By</a:t>
            </a:r>
            <a:r>
              <a:rPr lang="ja-JP" altLang="en-US" sz="1400" dirty="0">
                <a:solidFill>
                  <a:srgbClr val="FFFFFF"/>
                </a:solidFill>
                <a:latin typeface="ＭＳ Ｐゴシック" panose="020B0600070205080204" pitchFamily="50" charset="-128"/>
                <a:ea typeface="ＭＳ Ｐゴシック" panose="020B0600070205080204" pitchFamily="50" charset="-128"/>
                <a:cs typeface="小塚ゴシック Pr6N R"/>
              </a:rPr>
              <a:t> </a:t>
            </a:r>
            <a:r>
              <a:rPr lang="zh-TW" altLang="en-US" sz="1400" dirty="0">
                <a:solidFill>
                  <a:srgbClr val="FFFFFF"/>
                </a:solidFill>
                <a:latin typeface="ＭＳ Ｐゴシック" panose="020B0600070205080204" pitchFamily="50" charset="-128"/>
                <a:ea typeface="ＭＳ Ｐゴシック" panose="020B0600070205080204" pitchFamily="50" charset="-128"/>
                <a:cs typeface="小塚ゴシック Pr6N R"/>
              </a:rPr>
              <a:t>福岡県福岡市</a:t>
            </a:r>
            <a:endParaRPr kumimoji="1" lang="ja-JP" altLang="en-US" sz="1400" dirty="0">
              <a:solidFill>
                <a:srgbClr val="FFFFFF"/>
              </a:solidFill>
              <a:latin typeface="ＭＳ Ｐゴシック" panose="020B0600070205080204" pitchFamily="50" charset="-128"/>
              <a:ea typeface="ＭＳ Ｐゴシック" panose="020B0600070205080204" pitchFamily="50" charset="-128"/>
              <a:cs typeface="小塚ゴシック Pr6N R"/>
            </a:endParaRPr>
          </a:p>
        </p:txBody>
      </p:sp>
      <p:sp>
        <p:nvSpPr>
          <p:cNvPr id="10" name="タイトル 1"/>
          <p:cNvSpPr txBox="1">
            <a:spLocks/>
          </p:cNvSpPr>
          <p:nvPr/>
        </p:nvSpPr>
        <p:spPr>
          <a:xfrm>
            <a:off x="-350" y="1149"/>
            <a:ext cx="4749931" cy="425018"/>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chemeClr val="bg1"/>
                </a:solidFill>
                <a:latin typeface="+mj-ea"/>
                <a:cs typeface="小塚ゴシック Pr6N R"/>
              </a:rPr>
              <a:t>広域化と共通化でオープンデータの価値向上</a:t>
            </a:r>
          </a:p>
        </p:txBody>
      </p:sp>
      <p:sp>
        <p:nvSpPr>
          <p:cNvPr id="13" name="正方形/長方形 12"/>
          <p:cNvSpPr/>
          <p:nvPr/>
        </p:nvSpPr>
        <p:spPr>
          <a:xfrm>
            <a:off x="0" y="6577577"/>
            <a:ext cx="9906000" cy="280423"/>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小塚ゴシック Pro M"/>
              <a:ea typeface="ヒラギノ角ゴ Pro W3"/>
            </a:endParaRPr>
          </a:p>
        </p:txBody>
      </p:sp>
      <p:sp>
        <p:nvSpPr>
          <p:cNvPr id="53" name="テキスト ボックス 52"/>
          <p:cNvSpPr txBox="1"/>
          <p:nvPr/>
        </p:nvSpPr>
        <p:spPr>
          <a:xfrm>
            <a:off x="10124" y="1499638"/>
            <a:ext cx="3118161" cy="461665"/>
          </a:xfrm>
          <a:prstGeom prst="rect">
            <a:avLst/>
          </a:prstGeom>
          <a:noFill/>
        </p:spPr>
        <p:txBody>
          <a:bodyPr wrap="none" rtlCol="0">
            <a:spAutoFit/>
          </a:bodyPr>
          <a:lstStyle/>
          <a:p>
            <a:r>
              <a:rPr kumimoji="1" lang="ja-JP" altLang="en-US" sz="2400" dirty="0">
                <a:solidFill>
                  <a:srgbClr val="308007"/>
                </a:solidFill>
                <a:latin typeface="+mj-ea"/>
                <a:ea typeface="+mj-ea"/>
                <a:cs typeface="小塚ゴシック Pro M"/>
              </a:rPr>
              <a:t>指定避難所検索アプリ</a:t>
            </a:r>
          </a:p>
        </p:txBody>
      </p:sp>
      <p:cxnSp>
        <p:nvCxnSpPr>
          <p:cNvPr id="54" name="直線コネクタ 53"/>
          <p:cNvCxnSpPr/>
          <p:nvPr/>
        </p:nvCxnSpPr>
        <p:spPr>
          <a:xfrm flipH="1">
            <a:off x="10565" y="1405574"/>
            <a:ext cx="4922375"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p:nvPr/>
        </p:nvCxnSpPr>
        <p:spPr>
          <a:xfrm flipH="1">
            <a:off x="10565" y="2038988"/>
            <a:ext cx="4942435"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pic>
        <p:nvPicPr>
          <p:cNvPr id="58" name="図 57" descr="アイディア.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61" name="図 60" descr="パソコン作業.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62" name="図 61" descr="マーカー.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3596" y="2334515"/>
            <a:ext cx="643434" cy="643434"/>
          </a:xfrm>
          <a:prstGeom prst="rect">
            <a:avLst/>
          </a:prstGeom>
        </p:spPr>
      </p:pic>
      <p:sp>
        <p:nvSpPr>
          <p:cNvPr id="63" name="正方形/長方形 62"/>
          <p:cNvSpPr/>
          <p:nvPr/>
        </p:nvSpPr>
        <p:spPr>
          <a:xfrm>
            <a:off x="5948917" y="1499638"/>
            <a:ext cx="3214678"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r>
              <a:rPr lang="ja-JP" altLang="en-US" sz="1200" dirty="0">
                <a:solidFill>
                  <a:schemeClr val="tx1"/>
                </a:solidFill>
                <a:latin typeface="+mn-ea"/>
                <a:cs typeface="小塚ゴシック Pr6N L"/>
              </a:rPr>
              <a:t>　　避難所データ（共通フォーマット）</a:t>
            </a:r>
            <a:endParaRPr lang="en-US" altLang="ja-JP" sz="1200" dirty="0">
              <a:solidFill>
                <a:schemeClr val="tx1"/>
              </a:solidFill>
              <a:latin typeface="+mn-ea"/>
              <a:cs typeface="小塚ゴシック Pr6N L"/>
            </a:endParaRPr>
          </a:p>
        </p:txBody>
      </p:sp>
      <p:sp>
        <p:nvSpPr>
          <p:cNvPr id="66" name="正方形/長方形 65"/>
          <p:cNvSpPr/>
          <p:nvPr/>
        </p:nvSpPr>
        <p:spPr>
          <a:xfrm>
            <a:off x="5749101" y="2485267"/>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mn-ea"/>
                <a:cs typeface="小塚ゴシック Pr6N L"/>
              </a:rPr>
              <a:t>福岡都市圏（福岡市＋１６市町）</a:t>
            </a:r>
          </a:p>
        </p:txBody>
      </p:sp>
      <p:sp>
        <p:nvSpPr>
          <p:cNvPr id="67" name="角丸四角形 66"/>
          <p:cNvSpPr/>
          <p:nvPr/>
        </p:nvSpPr>
        <p:spPr>
          <a:xfrm>
            <a:off x="5096143" y="2479793"/>
            <a:ext cx="950821"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mj-ea"/>
                <a:ea typeface="+mj-ea"/>
                <a:cs typeface="フォントポにほんご"/>
              </a:rPr>
              <a:t>地域</a:t>
            </a:r>
            <a:endParaRPr kumimoji="1" lang="ja-JP" altLang="en-US" sz="1400" dirty="0">
              <a:latin typeface="+mj-ea"/>
              <a:ea typeface="+mj-ea"/>
              <a:cs typeface="フォントポにほんご"/>
            </a:endParaRPr>
          </a:p>
        </p:txBody>
      </p:sp>
      <p:sp>
        <p:nvSpPr>
          <p:cNvPr id="68" name="角丸四角形 67"/>
          <p:cNvSpPr/>
          <p:nvPr/>
        </p:nvSpPr>
        <p:spPr>
          <a:xfrm>
            <a:off x="5114549" y="1494164"/>
            <a:ext cx="1228416"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mj-ea"/>
                <a:ea typeface="+mj-ea"/>
                <a:cs typeface="フォントポにほんご"/>
              </a:rPr>
              <a:t>使用データ</a:t>
            </a:r>
            <a:endParaRPr kumimoji="1" lang="ja-JP" altLang="en-US" sz="1400" dirty="0">
              <a:latin typeface="+mj-ea"/>
              <a:ea typeface="+mj-ea"/>
              <a:cs typeface="フォントポにほんご"/>
            </a:endParaRPr>
          </a:p>
        </p:txBody>
      </p:sp>
      <p:sp>
        <p:nvSpPr>
          <p:cNvPr id="69" name="正方形/長方形 68"/>
          <p:cNvSpPr/>
          <p:nvPr/>
        </p:nvSpPr>
        <p:spPr>
          <a:xfrm>
            <a:off x="6342965" y="19891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mn-ea"/>
                <a:cs typeface="小塚ゴシック Pr6N L"/>
              </a:rPr>
              <a:t>ＣＳＶ</a:t>
            </a:r>
            <a:endParaRPr lang="en-US" altLang="ja-JP" sz="1200" dirty="0">
              <a:solidFill>
                <a:schemeClr val="tx1"/>
              </a:solidFill>
              <a:latin typeface="+mn-ea"/>
              <a:cs typeface="小塚ゴシック Pr6N L"/>
            </a:endParaRPr>
          </a:p>
        </p:txBody>
      </p:sp>
      <p:sp>
        <p:nvSpPr>
          <p:cNvPr id="70" name="角丸四角形 69"/>
          <p:cNvSpPr/>
          <p:nvPr/>
        </p:nvSpPr>
        <p:spPr>
          <a:xfrm>
            <a:off x="5690006" y="1983667"/>
            <a:ext cx="1224000"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mj-ea"/>
                <a:ea typeface="+mj-ea"/>
                <a:cs typeface="フォントポにほんご"/>
              </a:rPr>
              <a:t>データ形式</a:t>
            </a:r>
            <a:endParaRPr kumimoji="1" lang="ja-JP" altLang="en-US" sz="1400" dirty="0">
              <a:latin typeface="+mj-ea"/>
              <a:ea typeface="+mj-ea"/>
              <a:cs typeface="フォントポにほんご"/>
            </a:endParaRPr>
          </a:p>
        </p:txBody>
      </p:sp>
      <p:sp>
        <p:nvSpPr>
          <p:cNvPr id="73" name="テキスト ボックス 72"/>
          <p:cNvSpPr txBox="1"/>
          <p:nvPr/>
        </p:nvSpPr>
        <p:spPr>
          <a:xfrm>
            <a:off x="7312526" y="3101474"/>
            <a:ext cx="184666" cy="369332"/>
          </a:xfrm>
          <a:prstGeom prst="rect">
            <a:avLst/>
          </a:prstGeom>
          <a:noFill/>
        </p:spPr>
        <p:txBody>
          <a:bodyPr wrap="none" rtlCol="0">
            <a:spAutoFit/>
          </a:bodyPr>
          <a:lstStyle/>
          <a:p>
            <a:endParaRPr kumimoji="1" lang="ja-JP" altLang="en-US" dirty="0"/>
          </a:p>
        </p:txBody>
      </p:sp>
      <p:grpSp>
        <p:nvGrpSpPr>
          <p:cNvPr id="2" name="グループ化 1"/>
          <p:cNvGrpSpPr/>
          <p:nvPr/>
        </p:nvGrpSpPr>
        <p:grpSpPr>
          <a:xfrm>
            <a:off x="5661473" y="2980131"/>
            <a:ext cx="4049047" cy="625540"/>
            <a:chOff x="5661473" y="3958568"/>
            <a:chExt cx="4049047" cy="625540"/>
          </a:xfrm>
        </p:grpSpPr>
        <p:sp>
          <p:nvSpPr>
            <p:cNvPr id="77" name="正方形/長方形 76"/>
            <p:cNvSpPr/>
            <p:nvPr/>
          </p:nvSpPr>
          <p:spPr>
            <a:xfrm>
              <a:off x="6314431" y="3964041"/>
              <a:ext cx="3396089" cy="620067"/>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rgbClr val="FF0000"/>
                </a:solidFill>
                <a:latin typeface="+mn-ea"/>
                <a:cs typeface="小塚ゴシック Pr6N L"/>
              </a:endParaRPr>
            </a:p>
          </p:txBody>
        </p:sp>
        <p:sp>
          <p:nvSpPr>
            <p:cNvPr id="78" name="角丸四角形 77"/>
            <p:cNvSpPr/>
            <p:nvPr/>
          </p:nvSpPr>
          <p:spPr>
            <a:xfrm>
              <a:off x="5661473" y="3958568"/>
              <a:ext cx="1224000"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a:solidFill>
                    <a:schemeClr val="bg1"/>
                  </a:solidFill>
                  <a:latin typeface="+mn-ea"/>
                  <a:cs typeface="フォントポにほんご"/>
                </a:rPr>
                <a:t>API</a:t>
              </a:r>
              <a:r>
                <a:rPr kumimoji="1" lang="ja-JP" altLang="en-US" sz="1400" dirty="0">
                  <a:solidFill>
                    <a:schemeClr val="bg1"/>
                  </a:solidFill>
                  <a:latin typeface="+mn-ea"/>
                  <a:cs typeface="フォントポにほんご"/>
                </a:rPr>
                <a:t>の有無</a:t>
              </a:r>
            </a:p>
          </p:txBody>
        </p:sp>
        <p:sp>
          <p:nvSpPr>
            <p:cNvPr id="79" name="正方形/長方形 78"/>
            <p:cNvSpPr/>
            <p:nvPr/>
          </p:nvSpPr>
          <p:spPr>
            <a:xfrm>
              <a:off x="6640828" y="4004288"/>
              <a:ext cx="3049947" cy="5404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mn-ea"/>
                  <a:cs typeface="小塚ゴシック Pr6N L"/>
                </a:rPr>
                <a:t>有り</a:t>
              </a:r>
              <a:endParaRPr lang="en-US" altLang="ja-JP" sz="1200" dirty="0">
                <a:solidFill>
                  <a:schemeClr val="tx1"/>
                </a:solidFill>
                <a:latin typeface="+mn-ea"/>
                <a:cs typeface="小塚ゴシック Pr6N L"/>
              </a:endParaRPr>
            </a:p>
            <a:p>
              <a:r>
                <a:rPr lang="ja-JP" altLang="en-US" sz="1200" dirty="0">
                  <a:solidFill>
                    <a:schemeClr val="tx1"/>
                  </a:solidFill>
                  <a:latin typeface="+mn-ea"/>
                  <a:cs typeface="小塚ゴシック Pr6N L"/>
                </a:rPr>
                <a:t>　　</a:t>
              </a:r>
              <a:r>
                <a:rPr lang="ja-JP" altLang="en-US" sz="1000" dirty="0">
                  <a:solidFill>
                    <a:schemeClr val="tx1"/>
                  </a:solidFill>
                  <a:latin typeface="+mn-ea"/>
                  <a:cs typeface="小塚ゴシック Pr6N L"/>
                </a:rPr>
                <a:t>（複数自治体を横断的に検索できる</a:t>
              </a:r>
              <a:endParaRPr lang="en-US" altLang="ja-JP" sz="1000" dirty="0">
                <a:solidFill>
                  <a:schemeClr val="tx1"/>
                </a:solidFill>
                <a:latin typeface="+mn-ea"/>
                <a:cs typeface="小塚ゴシック Pr6N L"/>
              </a:endParaRPr>
            </a:p>
            <a:p>
              <a:r>
                <a:rPr lang="ja-JP" altLang="en-US" sz="1000" dirty="0">
                  <a:solidFill>
                    <a:schemeClr val="tx1"/>
                  </a:solidFill>
                  <a:latin typeface="+mn-ea"/>
                  <a:cs typeface="小塚ゴシック Pr6N L"/>
                </a:rPr>
                <a:t>　　　 </a:t>
              </a:r>
              <a:r>
                <a:rPr lang="en-US" altLang="ja-JP" sz="1000" dirty="0">
                  <a:solidFill>
                    <a:schemeClr val="tx1"/>
                  </a:solidFill>
                  <a:latin typeface="+mn-ea"/>
                  <a:cs typeface="小塚ゴシック Pr6N L"/>
                </a:rPr>
                <a:t>BODIK DX API</a:t>
              </a:r>
              <a:r>
                <a:rPr lang="ja-JP" altLang="en-US" sz="1000" dirty="0">
                  <a:solidFill>
                    <a:schemeClr val="tx1"/>
                  </a:solidFill>
                  <a:latin typeface="+mn-ea"/>
                  <a:cs typeface="小塚ゴシック Pr6N L"/>
                </a:rPr>
                <a:t>を利用）</a:t>
              </a:r>
              <a:endParaRPr lang="en-US" altLang="ja-JP" sz="1000" dirty="0">
                <a:solidFill>
                  <a:schemeClr val="tx1"/>
                </a:solidFill>
                <a:latin typeface="+mn-ea"/>
                <a:cs typeface="小塚ゴシック Pr6N L"/>
              </a:endParaRPr>
            </a:p>
          </p:txBody>
        </p:sp>
      </p:grpSp>
      <p:sp>
        <p:nvSpPr>
          <p:cNvPr id="3" name="テキスト ボックス 2"/>
          <p:cNvSpPr txBox="1"/>
          <p:nvPr/>
        </p:nvSpPr>
        <p:spPr>
          <a:xfrm>
            <a:off x="9178479" y="3575191"/>
            <a:ext cx="647934" cy="646331"/>
          </a:xfrm>
          <a:prstGeom prst="rect">
            <a:avLst/>
          </a:prstGeom>
          <a:noFill/>
        </p:spPr>
        <p:txBody>
          <a:bodyPr wrap="none" rtlCol="0">
            <a:spAutoFit/>
          </a:bodyPr>
          <a:lstStyle/>
          <a:p>
            <a:r>
              <a:rPr kumimoji="1" lang="ja-JP" altLang="en-US" sz="3600" b="1" dirty="0">
                <a:solidFill>
                  <a:srgbClr val="308007"/>
                </a:solidFill>
              </a:rPr>
              <a:t>￥</a:t>
            </a:r>
          </a:p>
        </p:txBody>
      </p:sp>
      <p:grpSp>
        <p:nvGrpSpPr>
          <p:cNvPr id="14" name="グループ化 13"/>
          <p:cNvGrpSpPr/>
          <p:nvPr/>
        </p:nvGrpSpPr>
        <p:grpSpPr>
          <a:xfrm>
            <a:off x="5105667" y="3723910"/>
            <a:ext cx="4215760" cy="653219"/>
            <a:chOff x="4961522" y="4620136"/>
            <a:chExt cx="4049048" cy="653219"/>
          </a:xfrm>
        </p:grpSpPr>
        <p:sp>
          <p:nvSpPr>
            <p:cNvPr id="81" name="正方形/長方形 80"/>
            <p:cNvSpPr/>
            <p:nvPr/>
          </p:nvSpPr>
          <p:spPr>
            <a:xfrm>
              <a:off x="5614481" y="4625611"/>
              <a:ext cx="3396089" cy="647744"/>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tLang="ja-JP" sz="1200" dirty="0">
                <a:solidFill>
                  <a:schemeClr val="tx1"/>
                </a:solidFill>
                <a:latin typeface="小塚ゴシック Pro M"/>
                <a:ea typeface="小塚ゴシック Pr6N L"/>
                <a:cs typeface="小塚ゴシック Pr6N L"/>
              </a:endParaRPr>
            </a:p>
          </p:txBody>
        </p:sp>
        <p:sp>
          <p:nvSpPr>
            <p:cNvPr id="82" name="角丸四角形 81"/>
            <p:cNvSpPr/>
            <p:nvPr/>
          </p:nvSpPr>
          <p:spPr>
            <a:xfrm>
              <a:off x="4961522" y="4620136"/>
              <a:ext cx="780039"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mn-ea"/>
                  <a:cs typeface="フォントポにほんご"/>
                </a:rPr>
                <a:t>コスト</a:t>
              </a:r>
            </a:p>
          </p:txBody>
        </p:sp>
      </p:grpSp>
      <p:sp>
        <p:nvSpPr>
          <p:cNvPr id="83" name="角丸四角形 82"/>
          <p:cNvSpPr/>
          <p:nvPr/>
        </p:nvSpPr>
        <p:spPr>
          <a:xfrm>
            <a:off x="5099652" y="4487340"/>
            <a:ext cx="4619658" cy="1939486"/>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5910212" y="4440910"/>
            <a:ext cx="979755" cy="461665"/>
          </a:xfrm>
          <a:prstGeom prst="rect">
            <a:avLst/>
          </a:prstGeom>
          <a:noFill/>
        </p:spPr>
        <p:txBody>
          <a:bodyPr vert="horz" wrap="none" rtlCol="0">
            <a:spAutoFit/>
          </a:bodyPr>
          <a:lstStyle/>
          <a:p>
            <a:r>
              <a:rPr lang="ja-JP" altLang="en-US" sz="2400" dirty="0">
                <a:solidFill>
                  <a:srgbClr val="008000"/>
                </a:solidFill>
                <a:latin typeface="+mn-ea"/>
                <a:cs typeface="フォントポにほんご"/>
              </a:rPr>
              <a:t>コラム</a:t>
            </a:r>
            <a:endParaRPr lang="en-US" altLang="ja-JP" sz="2400" dirty="0">
              <a:solidFill>
                <a:srgbClr val="008000"/>
              </a:solidFill>
              <a:latin typeface="+mn-ea"/>
              <a:cs typeface="フォントポにほんご"/>
            </a:endParaRPr>
          </a:p>
        </p:txBody>
      </p:sp>
      <p:pic>
        <p:nvPicPr>
          <p:cNvPr id="93" name="図 92" descr="拡声器.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4722" y="4448184"/>
            <a:ext cx="903101" cy="903101"/>
          </a:xfrm>
          <a:prstGeom prst="rect">
            <a:avLst/>
          </a:prstGeom>
        </p:spPr>
      </p:pic>
      <p:cxnSp>
        <p:nvCxnSpPr>
          <p:cNvPr id="94" name="直線コネクタ 93"/>
          <p:cNvCxnSpPr/>
          <p:nvPr/>
        </p:nvCxnSpPr>
        <p:spPr>
          <a:xfrm flipH="1">
            <a:off x="10565" y="6485893"/>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52" name="図 51" descr="チーム.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5323" y="2827680"/>
            <a:ext cx="643434" cy="643434"/>
          </a:xfrm>
          <a:prstGeom prst="rect">
            <a:avLst/>
          </a:prstGeom>
        </p:spPr>
      </p:pic>
      <p:sp>
        <p:nvSpPr>
          <p:cNvPr id="11" name="正方形/長方形 10"/>
          <p:cNvSpPr/>
          <p:nvPr/>
        </p:nvSpPr>
        <p:spPr>
          <a:xfrm>
            <a:off x="5934597" y="3776964"/>
            <a:ext cx="3386830" cy="615553"/>
          </a:xfrm>
          <a:prstGeom prst="rect">
            <a:avLst/>
          </a:prstGeom>
        </p:spPr>
        <p:txBody>
          <a:bodyPr wrap="square">
            <a:spAutoFit/>
          </a:bodyPr>
          <a:lstStyle/>
          <a:p>
            <a:r>
              <a:rPr lang="ja-JP" altLang="en-US" sz="1100" dirty="0">
                <a:latin typeface="+mn-ea"/>
                <a:cs typeface="小塚ゴシック Pr6N L"/>
              </a:rPr>
              <a:t>福岡市が独自運営しているカタログサイトは有償。</a:t>
            </a:r>
            <a:endParaRPr lang="en-US" altLang="ja-JP" sz="1100" dirty="0">
              <a:latin typeface="+mn-ea"/>
              <a:cs typeface="小塚ゴシック Pr6N L"/>
            </a:endParaRPr>
          </a:p>
          <a:p>
            <a:r>
              <a:rPr lang="ja-JP" altLang="en-US" sz="1100" dirty="0">
                <a:latin typeface="+mn-ea"/>
                <a:cs typeface="小塚ゴシック Pr6N L"/>
              </a:rPr>
              <a:t>福岡市以外のほとんどの自治体は</a:t>
            </a:r>
            <a:r>
              <a:rPr lang="ja-JP" altLang="en-US" sz="1100" dirty="0">
                <a:latin typeface="+mn-ea"/>
                <a:cs typeface="小塚ゴシック Pro M"/>
              </a:rPr>
              <a:t>、</a:t>
            </a:r>
            <a:r>
              <a:rPr lang="en-US" altLang="ja-JP" sz="1100" dirty="0">
                <a:latin typeface="+mn-ea"/>
                <a:cs typeface="小塚ゴシック Pr6N L"/>
              </a:rPr>
              <a:t>BODIK </a:t>
            </a:r>
            <a:r>
              <a:rPr lang="ja-JP" altLang="en-US" sz="1100" dirty="0">
                <a:latin typeface="+mn-ea"/>
                <a:cs typeface="小塚ゴシック Pr6N L"/>
              </a:rPr>
              <a:t>のカタログサイト</a:t>
            </a:r>
            <a:r>
              <a:rPr lang="en-US" altLang="ja-JP" sz="1100" dirty="0">
                <a:latin typeface="+mn-ea"/>
                <a:cs typeface="小塚ゴシック Pr6N L"/>
              </a:rPr>
              <a:t>(BODIK ODCS)</a:t>
            </a:r>
            <a:r>
              <a:rPr lang="ja-JP" altLang="en-US" sz="1100" dirty="0">
                <a:latin typeface="+mn-ea"/>
                <a:cs typeface="小塚ゴシック Pr6N L"/>
              </a:rPr>
              <a:t>を使用しているため無料。</a:t>
            </a:r>
            <a:endParaRPr lang="ja-JP" altLang="en-US" sz="1100" dirty="0">
              <a:latin typeface="+mn-ea"/>
            </a:endParaRPr>
          </a:p>
        </p:txBody>
      </p:sp>
      <p:sp>
        <p:nvSpPr>
          <p:cNvPr id="45" name="テキスト ボックス 44"/>
          <p:cNvSpPr txBox="1"/>
          <p:nvPr/>
        </p:nvSpPr>
        <p:spPr>
          <a:xfrm>
            <a:off x="123426" y="2113433"/>
            <a:ext cx="4871301" cy="1771455"/>
          </a:xfrm>
          <a:prstGeom prst="rect">
            <a:avLst/>
          </a:prstGeom>
          <a:noFill/>
        </p:spPr>
        <p:txBody>
          <a:bodyPr wrap="square" rtlCol="0">
            <a:noAutofit/>
          </a:bodyPr>
          <a:lstStyle/>
          <a:p>
            <a:r>
              <a:rPr kumimoji="1" lang="ja-JP" altLang="en-US" sz="1400" dirty="0">
                <a:solidFill>
                  <a:schemeClr val="tx1">
                    <a:lumMod val="75000"/>
                    <a:lumOff val="25000"/>
                  </a:schemeClr>
                </a:solidFill>
                <a:latin typeface="小塚ゴシック Pr6N L"/>
                <a:cs typeface="小塚ゴシック Pro M"/>
              </a:rPr>
              <a:t>福岡都市圏オープンデータを活用した代表的な事例と</a:t>
            </a:r>
            <a:r>
              <a:rPr lang="ja-JP" altLang="en-US" sz="1400" dirty="0">
                <a:solidFill>
                  <a:schemeClr val="tx1">
                    <a:lumMod val="75000"/>
                    <a:lumOff val="25000"/>
                  </a:schemeClr>
                </a:solidFill>
                <a:latin typeface="小塚ゴシック Pr6N L"/>
                <a:cs typeface="小塚ゴシック Pro M"/>
              </a:rPr>
              <a:t>して</a:t>
            </a:r>
            <a:r>
              <a:rPr lang="ja-JP" altLang="en-US" sz="1400" dirty="0">
                <a:latin typeface="小塚ゴシック Pr6N L"/>
                <a:cs typeface="小塚ゴシック Pro M"/>
              </a:rPr>
              <a:t>、</a:t>
            </a:r>
            <a:endParaRPr lang="en-US" altLang="ja-JP" sz="1400" dirty="0">
              <a:latin typeface="小塚ゴシック Pr6N L"/>
              <a:cs typeface="小塚ゴシック Pro M"/>
            </a:endParaRPr>
          </a:p>
          <a:p>
            <a:r>
              <a:rPr lang="ja-JP" altLang="en-US" sz="1400" dirty="0">
                <a:solidFill>
                  <a:schemeClr val="tx1">
                    <a:lumMod val="75000"/>
                    <a:lumOff val="25000"/>
                  </a:schemeClr>
                </a:solidFill>
                <a:latin typeface="小塚ゴシック Pr6N L"/>
                <a:cs typeface="小塚ゴシック Pro M"/>
              </a:rPr>
              <a:t>指定避難所検索</a:t>
            </a:r>
            <a:r>
              <a:rPr kumimoji="1" lang="ja-JP" altLang="en-US" sz="1400" dirty="0">
                <a:solidFill>
                  <a:schemeClr val="tx1">
                    <a:lumMod val="75000"/>
                    <a:lumOff val="25000"/>
                  </a:schemeClr>
                </a:solidFill>
                <a:latin typeface="小塚ゴシック Pr6N L"/>
                <a:cs typeface="小塚ゴシック Pro M"/>
              </a:rPr>
              <a:t>アプリ（</a:t>
            </a:r>
            <a:r>
              <a:rPr kumimoji="1" lang="en-US" altLang="ja-JP" sz="1400" dirty="0">
                <a:solidFill>
                  <a:schemeClr val="tx1">
                    <a:lumMod val="75000"/>
                    <a:lumOff val="25000"/>
                  </a:schemeClr>
                </a:solidFill>
                <a:latin typeface="小塚ゴシック Pr6N L"/>
                <a:cs typeface="小塚ゴシック Pro M"/>
              </a:rPr>
              <a:t>LINE BOT</a:t>
            </a:r>
            <a:r>
              <a:rPr kumimoji="1" lang="ja-JP" altLang="en-US" sz="1400" dirty="0">
                <a:solidFill>
                  <a:schemeClr val="tx1">
                    <a:lumMod val="75000"/>
                    <a:lumOff val="25000"/>
                  </a:schemeClr>
                </a:solidFill>
                <a:latin typeface="小塚ゴシック Pr6N L"/>
                <a:cs typeface="小塚ゴシック Pro M"/>
              </a:rPr>
              <a:t>）がある。</a:t>
            </a:r>
            <a:endParaRPr kumimoji="1" lang="en-US" altLang="ja-JP" sz="1400" dirty="0">
              <a:solidFill>
                <a:schemeClr val="tx1">
                  <a:lumMod val="75000"/>
                  <a:lumOff val="25000"/>
                </a:schemeClr>
              </a:solidFill>
              <a:latin typeface="小塚ゴシック Pr6N L"/>
              <a:cs typeface="小塚ゴシック Pro M"/>
            </a:endParaRPr>
          </a:p>
          <a:p>
            <a:r>
              <a:rPr lang="ja-JP" altLang="en-US" sz="1400" dirty="0">
                <a:solidFill>
                  <a:schemeClr val="tx1">
                    <a:lumMod val="75000"/>
                    <a:lumOff val="25000"/>
                  </a:schemeClr>
                </a:solidFill>
                <a:latin typeface="小塚ゴシック Pr6N L"/>
                <a:cs typeface="小塚ゴシック Pro M"/>
              </a:rPr>
              <a:t>　●複数自治体の避難所をまとめて検索できる</a:t>
            </a:r>
            <a:endParaRPr lang="en-US" altLang="ja-JP" sz="1400" dirty="0">
              <a:solidFill>
                <a:schemeClr val="tx1">
                  <a:lumMod val="75000"/>
                  <a:lumOff val="25000"/>
                </a:schemeClr>
              </a:solidFill>
              <a:latin typeface="小塚ゴシック Pr6N L"/>
              <a:cs typeface="小塚ゴシック Pro M"/>
            </a:endParaRPr>
          </a:p>
          <a:p>
            <a:r>
              <a:rPr lang="ja-JP" altLang="en-US" sz="1400" dirty="0">
                <a:solidFill>
                  <a:schemeClr val="tx1">
                    <a:lumMod val="75000"/>
                    <a:lumOff val="25000"/>
                  </a:schemeClr>
                </a:solidFill>
                <a:latin typeface="小塚ゴシック Pr6N L"/>
                <a:cs typeface="小塚ゴシック Pro M"/>
              </a:rPr>
              <a:t>　●指定した位置から近くにある避難所が表示される</a:t>
            </a:r>
            <a:endParaRPr lang="en-US" altLang="ja-JP" sz="1400" dirty="0">
              <a:solidFill>
                <a:schemeClr val="tx1">
                  <a:lumMod val="75000"/>
                  <a:lumOff val="25000"/>
                </a:schemeClr>
              </a:solidFill>
              <a:latin typeface="小塚ゴシック Pr6N L"/>
              <a:cs typeface="小塚ゴシック Pro M"/>
            </a:endParaRPr>
          </a:p>
          <a:p>
            <a:r>
              <a:rPr lang="ja-JP" altLang="en-US" sz="1400" dirty="0">
                <a:solidFill>
                  <a:schemeClr val="tx1">
                    <a:lumMod val="75000"/>
                    <a:lumOff val="25000"/>
                  </a:schemeClr>
                </a:solidFill>
                <a:latin typeface="小塚ゴシック Pr6N L"/>
                <a:cs typeface="小塚ゴシック Pro M"/>
              </a:rPr>
              <a:t>　●避難所までの道順も表示される</a:t>
            </a:r>
            <a:endParaRPr lang="en-US" altLang="ja-JP" sz="1400" dirty="0">
              <a:solidFill>
                <a:schemeClr val="tx1">
                  <a:lumMod val="75000"/>
                  <a:lumOff val="25000"/>
                </a:schemeClr>
              </a:solidFill>
              <a:latin typeface="小塚ゴシック Pr6N L"/>
              <a:cs typeface="小塚ゴシック Pro M"/>
            </a:endParaRPr>
          </a:p>
          <a:p>
            <a:endParaRPr kumimoji="1" lang="en-US" altLang="ja-JP" sz="800" dirty="0">
              <a:solidFill>
                <a:schemeClr val="tx1">
                  <a:lumMod val="75000"/>
                  <a:lumOff val="25000"/>
                </a:schemeClr>
              </a:solidFill>
              <a:latin typeface="小塚ゴシック Pr6N L"/>
              <a:cs typeface="小塚ゴシック Pro M"/>
            </a:endParaRPr>
          </a:p>
          <a:p>
            <a:r>
              <a:rPr lang="ja-JP" altLang="en-US" sz="1200" dirty="0">
                <a:solidFill>
                  <a:schemeClr val="tx1">
                    <a:lumMod val="75000"/>
                    <a:lumOff val="25000"/>
                  </a:schemeClr>
                </a:solidFill>
                <a:latin typeface="小塚ゴシック Pr6N L"/>
                <a:cs typeface="小塚ゴシック Pro M"/>
              </a:rPr>
              <a:t>指定避難所以外にも</a:t>
            </a:r>
            <a:r>
              <a:rPr lang="ja-JP" altLang="en-US" sz="1200" dirty="0">
                <a:latin typeface="小塚ゴシック Pr6N L"/>
                <a:cs typeface="小塚ゴシック Pro M"/>
              </a:rPr>
              <a:t>、</a:t>
            </a:r>
            <a:r>
              <a:rPr lang="ja-JP" altLang="en-US" sz="1200" dirty="0">
                <a:solidFill>
                  <a:schemeClr val="tx1">
                    <a:lumMod val="75000"/>
                    <a:lumOff val="25000"/>
                  </a:schemeClr>
                </a:solidFill>
                <a:latin typeface="小塚ゴシック Pr6N L"/>
                <a:cs typeface="小塚ゴシック Pro M"/>
              </a:rPr>
              <a:t>公共施設や公衆無線</a:t>
            </a:r>
            <a:r>
              <a:rPr lang="en-US" altLang="ja-JP" sz="1200" dirty="0">
                <a:solidFill>
                  <a:schemeClr val="tx1">
                    <a:lumMod val="75000"/>
                    <a:lumOff val="25000"/>
                  </a:schemeClr>
                </a:solidFill>
                <a:latin typeface="小塚ゴシック Pr6N L"/>
                <a:cs typeface="小塚ゴシック Pro M"/>
              </a:rPr>
              <a:t>LAN</a:t>
            </a:r>
            <a:r>
              <a:rPr lang="ja-JP" altLang="en-US" sz="1200" dirty="0">
                <a:solidFill>
                  <a:schemeClr val="tx1">
                    <a:lumMod val="75000"/>
                    <a:lumOff val="25000"/>
                  </a:schemeClr>
                </a:solidFill>
                <a:latin typeface="小塚ゴシック Pr6N L"/>
                <a:cs typeface="小塚ゴシック Pro M"/>
              </a:rPr>
              <a:t>アクセスポイントなども</a:t>
            </a:r>
            <a:endParaRPr lang="en-US" altLang="ja-JP" sz="1200" dirty="0">
              <a:solidFill>
                <a:schemeClr val="tx1">
                  <a:lumMod val="75000"/>
                  <a:lumOff val="25000"/>
                </a:schemeClr>
              </a:solidFill>
              <a:latin typeface="小塚ゴシック Pr6N L"/>
              <a:cs typeface="小塚ゴシック Pro M"/>
            </a:endParaRPr>
          </a:p>
          <a:p>
            <a:r>
              <a:rPr lang="ja-JP" altLang="en-US" sz="1200" dirty="0">
                <a:solidFill>
                  <a:schemeClr val="tx1">
                    <a:lumMod val="75000"/>
                    <a:lumOff val="25000"/>
                  </a:schemeClr>
                </a:solidFill>
                <a:latin typeface="小塚ゴシック Pr6N L"/>
                <a:cs typeface="小塚ゴシック Pro M"/>
              </a:rPr>
              <a:t>検索できる。</a:t>
            </a:r>
            <a:endParaRPr kumimoji="1" lang="en-US" altLang="ja-JP" sz="1200" dirty="0">
              <a:solidFill>
                <a:schemeClr val="tx1">
                  <a:lumMod val="75000"/>
                  <a:lumOff val="25000"/>
                </a:schemeClr>
              </a:solidFill>
              <a:latin typeface="小塚ゴシック Pr6N L"/>
              <a:cs typeface="小塚ゴシック Pro M"/>
            </a:endParaRPr>
          </a:p>
        </p:txBody>
      </p:sp>
      <p:sp>
        <p:nvSpPr>
          <p:cNvPr id="46" name="テキスト ボックス 45"/>
          <p:cNvSpPr txBox="1"/>
          <p:nvPr/>
        </p:nvSpPr>
        <p:spPr>
          <a:xfrm>
            <a:off x="5392568" y="4875416"/>
            <a:ext cx="4346486" cy="1508105"/>
          </a:xfrm>
          <a:prstGeom prst="rect">
            <a:avLst/>
          </a:prstGeom>
          <a:noFill/>
        </p:spPr>
        <p:txBody>
          <a:bodyPr wrap="square" rtlCol="0">
            <a:spAutoFit/>
          </a:bodyPr>
          <a:lstStyle/>
          <a:p>
            <a:r>
              <a:rPr lang="ja-JP" altLang="en-US" sz="1000" dirty="0">
                <a:latin typeface="小塚ゴシック Pr6N L"/>
                <a:cs typeface="小塚ゴシック Pr6N L"/>
              </a:rPr>
              <a:t>　福岡市は</a:t>
            </a:r>
            <a:r>
              <a:rPr lang="ja-JP" altLang="en-US" sz="1000" dirty="0">
                <a:latin typeface="小塚ゴシック Pr6N L"/>
                <a:cs typeface="小塚ゴシック Pro M"/>
              </a:rPr>
              <a:t>、</a:t>
            </a:r>
            <a:r>
              <a:rPr lang="en-US" altLang="ja-JP" sz="1000" dirty="0">
                <a:latin typeface="小塚ゴシック Pr6N L"/>
                <a:cs typeface="小塚ゴシック Pr6N L"/>
              </a:rPr>
              <a:t>2017</a:t>
            </a:r>
            <a:r>
              <a:rPr lang="ja-JP" altLang="en-US" sz="1000" dirty="0">
                <a:latin typeface="小塚ゴシック Pr6N L"/>
                <a:cs typeface="小塚ゴシック Pr6N L"/>
              </a:rPr>
              <a:t>年に「福岡都市圏ワーキンググループ」を発足させ</a:t>
            </a:r>
            <a:r>
              <a:rPr lang="ja-JP" altLang="en-US" sz="1000" dirty="0">
                <a:latin typeface="小塚ゴシック Pr6N L"/>
                <a:cs typeface="小塚ゴシック Pro M"/>
              </a:rPr>
              <a:t>、</a:t>
            </a:r>
            <a:r>
              <a:rPr lang="ja-JP" altLang="en-US" sz="1000" dirty="0">
                <a:latin typeface="小塚ゴシック Pr6N L"/>
                <a:cs typeface="小塚ゴシック Pr6N L"/>
              </a:rPr>
              <a:t>ノウハウやカタログサイトの操作方法など実務について参加自治体に共有した。</a:t>
            </a:r>
            <a:r>
              <a:rPr lang="en-US" altLang="ja-JP" sz="1000" dirty="0">
                <a:latin typeface="小塚ゴシック Pr6N L"/>
                <a:cs typeface="小塚ゴシック Pr6N L"/>
              </a:rPr>
              <a:t>2018</a:t>
            </a:r>
            <a:r>
              <a:rPr lang="ja-JP" altLang="en-US" sz="1000" dirty="0">
                <a:latin typeface="小塚ゴシック Pr6N L"/>
                <a:cs typeface="小塚ゴシック Pr6N L"/>
              </a:rPr>
              <a:t>年には無料で利用できる「</a:t>
            </a:r>
            <a:r>
              <a:rPr lang="en-US" altLang="ja-JP" sz="1000" dirty="0">
                <a:latin typeface="小塚ゴシック Pr6N L"/>
                <a:cs typeface="小塚ゴシック Pr6N L"/>
              </a:rPr>
              <a:t>BODIK ODCS</a:t>
            </a:r>
            <a:r>
              <a:rPr lang="ja-JP" altLang="en-US" sz="1000" dirty="0">
                <a:latin typeface="小塚ゴシック Pr6N L"/>
                <a:cs typeface="小塚ゴシック Pr6N L"/>
              </a:rPr>
              <a:t>」を活用し</a:t>
            </a:r>
            <a:r>
              <a:rPr lang="ja-JP" altLang="en-US" sz="1000" dirty="0">
                <a:latin typeface="小塚ゴシック Pr6N L"/>
                <a:cs typeface="小塚ゴシック Pro M"/>
              </a:rPr>
              <a:t>、</a:t>
            </a:r>
            <a:r>
              <a:rPr lang="ja-JP" altLang="en-US" sz="1000" dirty="0">
                <a:latin typeface="小塚ゴシック Pr6N L"/>
                <a:cs typeface="小塚ゴシック Pr6N L"/>
              </a:rPr>
              <a:t>「福岡都市圏オープンデータサイト」を開設した。実務面</a:t>
            </a:r>
            <a:r>
              <a:rPr lang="ja-JP" altLang="en-US" sz="1000" dirty="0">
                <a:latin typeface="小塚ゴシック Pr6N L"/>
                <a:cs typeface="小塚ゴシック Pro M"/>
              </a:rPr>
              <a:t>、</a:t>
            </a:r>
            <a:r>
              <a:rPr lang="ja-JP" altLang="en-US" sz="1000" dirty="0">
                <a:latin typeface="小塚ゴシック Pr6N L"/>
                <a:cs typeface="小塚ゴシック Pr6N L"/>
              </a:rPr>
              <a:t>コスト面のハードルを下げることで</a:t>
            </a:r>
            <a:r>
              <a:rPr lang="ja-JP" altLang="en-US" sz="1000" dirty="0">
                <a:latin typeface="小塚ゴシック Pr6N L"/>
                <a:cs typeface="小塚ゴシック Pro M"/>
              </a:rPr>
              <a:t>、</a:t>
            </a:r>
            <a:r>
              <a:rPr lang="ja-JP" altLang="en-US" sz="1000" dirty="0">
                <a:latin typeface="小塚ゴシック Pr6N L"/>
                <a:cs typeface="小塚ゴシック Pr6N L"/>
              </a:rPr>
              <a:t>参加自治体がオープンデータに取組みやすくなった。</a:t>
            </a:r>
            <a:endParaRPr lang="en-US" altLang="ja-JP" sz="1000" dirty="0">
              <a:latin typeface="小塚ゴシック Pr6N L"/>
              <a:cs typeface="小塚ゴシック Pr6N L"/>
            </a:endParaRPr>
          </a:p>
          <a:p>
            <a:r>
              <a:rPr lang="ja-JP" altLang="en-US" sz="1000" dirty="0">
                <a:latin typeface="小塚ゴシック Pr6N L"/>
                <a:cs typeface="小塚ゴシック Pr6N L"/>
              </a:rPr>
              <a:t>　また</a:t>
            </a:r>
            <a:r>
              <a:rPr lang="ja-JP" altLang="en-US" sz="1000" dirty="0">
                <a:latin typeface="小塚ゴシック Pr6N L"/>
                <a:cs typeface="小塚ゴシック Pro M"/>
              </a:rPr>
              <a:t>、</a:t>
            </a:r>
            <a:r>
              <a:rPr lang="ja-JP" altLang="en-US" sz="1000" dirty="0">
                <a:latin typeface="小塚ゴシック Pr6N L"/>
                <a:cs typeface="小塚ゴシック Pr6N L"/>
              </a:rPr>
              <a:t>都市圏事業としてオープンデータ化を進めることで</a:t>
            </a:r>
            <a:r>
              <a:rPr lang="ja-JP" altLang="en-US" sz="1000" dirty="0">
                <a:latin typeface="小塚ゴシック Pr6N L"/>
                <a:cs typeface="小塚ゴシック Pro M"/>
              </a:rPr>
              <a:t>、</a:t>
            </a:r>
            <a:r>
              <a:rPr lang="ja-JP" altLang="en-US" sz="1000" dirty="0">
                <a:latin typeface="小塚ゴシック Pr6N L"/>
                <a:cs typeface="小塚ゴシック Pr6N L"/>
              </a:rPr>
              <a:t>各自治体で庁内の説得がしやすくなるという効果もあった。</a:t>
            </a:r>
            <a:endParaRPr lang="en-US" altLang="ja-JP" sz="1000" dirty="0">
              <a:latin typeface="小塚ゴシック Pr6N L"/>
              <a:cs typeface="小塚ゴシック Pr6N L"/>
            </a:endParaRPr>
          </a:p>
          <a:p>
            <a:r>
              <a:rPr lang="ja-JP" altLang="en-US" sz="1000" dirty="0">
                <a:latin typeface="小塚ゴシック Pr6N L"/>
                <a:cs typeface="小塚ゴシック Pr6N L"/>
              </a:rPr>
              <a:t>　なお</a:t>
            </a:r>
            <a:r>
              <a:rPr lang="ja-JP" altLang="en-US" sz="1000" dirty="0">
                <a:latin typeface="小塚ゴシック Pr6N L"/>
                <a:cs typeface="小塚ゴシック Pro M"/>
              </a:rPr>
              <a:t>、</a:t>
            </a:r>
            <a:r>
              <a:rPr lang="ja-JP" altLang="en-US" sz="1000" dirty="0">
                <a:latin typeface="小塚ゴシック Pr6N L"/>
                <a:cs typeface="小塚ゴシック Pr6N L"/>
              </a:rPr>
              <a:t>これらのオープンデータの取組みには</a:t>
            </a:r>
            <a:r>
              <a:rPr lang="ja-JP" altLang="en-US" sz="1000" dirty="0">
                <a:latin typeface="小塚ゴシック Pr6N L"/>
                <a:cs typeface="小塚ゴシック Pro M"/>
              </a:rPr>
              <a:t>、</a:t>
            </a:r>
            <a:r>
              <a:rPr lang="ja-JP" altLang="en-US" sz="1000" dirty="0">
                <a:latin typeface="小塚ゴシック Pr6N L"/>
                <a:cs typeface="小塚ゴシック Pr6N L"/>
              </a:rPr>
              <a:t>福岡市の外郭団体である九州先端科学技術研究所（</a:t>
            </a:r>
            <a:r>
              <a:rPr lang="en-US" altLang="ja-JP" sz="1000" dirty="0">
                <a:latin typeface="小塚ゴシック Pr6N L"/>
                <a:cs typeface="小塚ゴシック Pr6N L"/>
              </a:rPr>
              <a:t>ISIT</a:t>
            </a:r>
            <a:r>
              <a:rPr lang="ja-JP" altLang="en-US" sz="1000" dirty="0">
                <a:latin typeface="小塚ゴシック Pr6N L"/>
                <a:cs typeface="小塚ゴシック Pr6N L"/>
              </a:rPr>
              <a:t>）が大きな役割を担っている。</a:t>
            </a:r>
            <a:endParaRPr lang="en-US" altLang="ja-JP" sz="1000" dirty="0">
              <a:latin typeface="小塚ゴシック Pr6N L"/>
              <a:cs typeface="小塚ゴシック Pr6N L"/>
            </a:endParaRPr>
          </a:p>
        </p:txBody>
      </p:sp>
      <p:grpSp>
        <p:nvGrpSpPr>
          <p:cNvPr id="16" name="グループ化 15"/>
          <p:cNvGrpSpPr/>
          <p:nvPr/>
        </p:nvGrpSpPr>
        <p:grpSpPr>
          <a:xfrm>
            <a:off x="3604399" y="4823583"/>
            <a:ext cx="1268049" cy="1547065"/>
            <a:chOff x="3604399" y="4717708"/>
            <a:chExt cx="1268049" cy="1547065"/>
          </a:xfrm>
        </p:grpSpPr>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4399" y="5092331"/>
              <a:ext cx="1268049" cy="1172442"/>
            </a:xfrm>
            <a:prstGeom prst="rect">
              <a:avLst/>
            </a:prstGeom>
          </p:spPr>
        </p:pic>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6294" y="4717708"/>
              <a:ext cx="1043288" cy="352730"/>
            </a:xfrm>
            <a:prstGeom prst="rect">
              <a:avLst/>
            </a:prstGeom>
          </p:spPr>
        </p:pic>
      </p:grpSp>
      <p:pic>
        <p:nvPicPr>
          <p:cNvPr id="50" name="図 49">
            <a:extLst>
              <a:ext uri="{FF2B5EF4-FFF2-40B4-BE49-F238E27FC236}">
                <a16:creationId xmlns:a16="http://schemas.microsoft.com/office/drawing/2014/main" id="{13DF2837-2E5F-B34D-8221-F6F08D0C8C47}"/>
              </a:ext>
            </a:extLst>
          </p:cNvPr>
          <p:cNvPicPr>
            <a:picLocks noChangeAspect="1"/>
          </p:cNvPicPr>
          <p:nvPr/>
        </p:nvPicPr>
        <p:blipFill>
          <a:blip r:embed="rId10"/>
          <a:stretch>
            <a:fillRect/>
          </a:stretch>
        </p:blipFill>
        <p:spPr>
          <a:xfrm>
            <a:off x="327599" y="4012656"/>
            <a:ext cx="1296000" cy="2304000"/>
          </a:xfrm>
          <a:prstGeom prst="rect">
            <a:avLst/>
          </a:prstGeom>
          <a:ln>
            <a:solidFill>
              <a:schemeClr val="tx1">
                <a:lumMod val="50000"/>
                <a:lumOff val="50000"/>
              </a:schemeClr>
            </a:solidFill>
          </a:ln>
        </p:spPr>
      </p:pic>
      <p:sp>
        <p:nvSpPr>
          <p:cNvPr id="17" name="角丸四角形吹き出し 16"/>
          <p:cNvSpPr/>
          <p:nvPr/>
        </p:nvSpPr>
        <p:spPr>
          <a:xfrm>
            <a:off x="1048075" y="3852468"/>
            <a:ext cx="808522" cy="444558"/>
          </a:xfrm>
          <a:prstGeom prst="wedgeRoundRectCallout">
            <a:avLst>
              <a:gd name="adj1" fmla="val -30357"/>
              <a:gd name="adj2" fmla="val 776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BIZ UDゴシック" panose="020B0400000000000000" pitchFamily="49" charset="-128"/>
                <a:ea typeface="BIZ UDゴシック" panose="020B0400000000000000" pitchFamily="49" charset="-128"/>
              </a:rPr>
              <a:t>位置を</a:t>
            </a:r>
            <a:endParaRPr kumimoji="1" lang="en-US" altLang="ja-JP" sz="1000" dirty="0">
              <a:latin typeface="BIZ UDゴシック" panose="020B0400000000000000" pitchFamily="49" charset="-128"/>
              <a:ea typeface="BIZ UDゴシック" panose="020B0400000000000000" pitchFamily="49" charset="-128"/>
            </a:endParaRPr>
          </a:p>
          <a:p>
            <a:pPr algn="ctr"/>
            <a:r>
              <a:rPr kumimoji="1" lang="ja-JP" altLang="en-US" sz="1000" dirty="0">
                <a:latin typeface="BIZ UDゴシック" panose="020B0400000000000000" pitchFamily="49" charset="-128"/>
                <a:ea typeface="BIZ UDゴシック" panose="020B0400000000000000" pitchFamily="49" charset="-128"/>
              </a:rPr>
              <a:t>指定して</a:t>
            </a:r>
          </a:p>
        </p:txBody>
      </p:sp>
      <p:sp>
        <p:nvSpPr>
          <p:cNvPr id="56" name="角丸四角形吹き出し 55"/>
          <p:cNvSpPr/>
          <p:nvPr/>
        </p:nvSpPr>
        <p:spPr>
          <a:xfrm>
            <a:off x="2739986" y="3852468"/>
            <a:ext cx="1576898" cy="444558"/>
          </a:xfrm>
          <a:prstGeom prst="wedgeRoundRectCallout">
            <a:avLst>
              <a:gd name="adj1" fmla="val -30357"/>
              <a:gd name="adj2" fmla="val 776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BIZ UDゴシック" panose="020B0400000000000000" pitchFamily="49" charset="-128"/>
                <a:ea typeface="BIZ UDゴシック" panose="020B0400000000000000" pitchFamily="49" charset="-128"/>
              </a:rPr>
              <a:t>近くにある避難所が</a:t>
            </a:r>
            <a:endParaRPr kumimoji="1" lang="en-US" altLang="ja-JP" sz="1000" dirty="0">
              <a:latin typeface="BIZ UDゴシック" panose="020B0400000000000000" pitchFamily="49" charset="-128"/>
              <a:ea typeface="BIZ UDゴシック" panose="020B0400000000000000" pitchFamily="49" charset="-128"/>
            </a:endParaRPr>
          </a:p>
          <a:p>
            <a:pPr algn="ctr"/>
            <a:r>
              <a:rPr lang="ja-JP" altLang="en-US" sz="1000" dirty="0">
                <a:latin typeface="BIZ UDゴシック" panose="020B0400000000000000" pitchFamily="49" charset="-128"/>
                <a:ea typeface="BIZ UDゴシック" panose="020B0400000000000000" pitchFamily="49" charset="-128"/>
              </a:rPr>
              <a:t>表示される</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18" name="右矢印 17"/>
          <p:cNvSpPr/>
          <p:nvPr/>
        </p:nvSpPr>
        <p:spPr>
          <a:xfrm>
            <a:off x="1696251" y="5152825"/>
            <a:ext cx="310197" cy="2571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形吹き出し 18"/>
          <p:cNvSpPr/>
          <p:nvPr/>
        </p:nvSpPr>
        <p:spPr>
          <a:xfrm>
            <a:off x="4189384" y="4435440"/>
            <a:ext cx="711736" cy="329533"/>
          </a:xfrm>
          <a:prstGeom prst="wedgeEllipseCallout">
            <a:avLst>
              <a:gd name="adj1" fmla="val -22419"/>
              <a:gd name="adj2" fmla="val 79629"/>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en-US" altLang="ja-JP" sz="1000" dirty="0">
                <a:solidFill>
                  <a:schemeClr val="tx1"/>
                </a:solidFill>
                <a:latin typeface="BIZ UDゴシック" panose="020B0400000000000000" pitchFamily="49" charset="-128"/>
                <a:ea typeface="BIZ UDゴシック" panose="020B0400000000000000" pitchFamily="49" charset="-128"/>
              </a:rPr>
              <a:t>ISIT</a:t>
            </a:r>
            <a:r>
              <a:rPr kumimoji="1" lang="ja-JP" altLang="en-US" sz="1000" dirty="0">
                <a:solidFill>
                  <a:schemeClr val="tx1"/>
                </a:solidFill>
                <a:latin typeface="BIZ UDゴシック" panose="020B0400000000000000" pitchFamily="49" charset="-128"/>
                <a:ea typeface="BIZ UDゴシック" panose="020B0400000000000000" pitchFamily="49" charset="-128"/>
              </a:rPr>
              <a:t>が運営</a:t>
            </a:r>
          </a:p>
        </p:txBody>
      </p:sp>
      <p:sp>
        <p:nvSpPr>
          <p:cNvPr id="48" name="タイトル 1"/>
          <p:cNvSpPr txBox="1">
            <a:spLocks/>
          </p:cNvSpPr>
          <p:nvPr/>
        </p:nvSpPr>
        <p:spPr>
          <a:xfrm>
            <a:off x="45112" y="223283"/>
            <a:ext cx="7200000"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solidFill>
                  <a:schemeClr val="bg1"/>
                </a:solidFill>
                <a:latin typeface="+mn-ea"/>
                <a:ea typeface="+mn-ea"/>
                <a:cs typeface="小塚ゴシック Pro M"/>
              </a:rPr>
              <a:t>福岡都市圏オープンデータの推進</a:t>
            </a:r>
          </a:p>
        </p:txBody>
      </p:sp>
      <p:sp>
        <p:nvSpPr>
          <p:cNvPr id="49"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solidFill>
                  <a:schemeClr val="bg1"/>
                </a:solidFill>
                <a:latin typeface="小塚ゴシック Pro M"/>
              </a:rPr>
              <a:t>令和２年９月１６日版</a:t>
            </a:r>
          </a:p>
        </p:txBody>
      </p:sp>
      <p:sp>
        <p:nvSpPr>
          <p:cNvPr id="51" name="角丸四角形 50"/>
          <p:cNvSpPr/>
          <p:nvPr/>
        </p:nvSpPr>
        <p:spPr>
          <a:xfrm>
            <a:off x="7311209" y="737622"/>
            <a:ext cx="2478133" cy="449798"/>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57" name="テキスト ボックス 56"/>
          <p:cNvSpPr txBox="1"/>
          <p:nvPr/>
        </p:nvSpPr>
        <p:spPr>
          <a:xfrm>
            <a:off x="7400976" y="725754"/>
            <a:ext cx="2339102" cy="461665"/>
          </a:xfrm>
          <a:prstGeom prst="rect">
            <a:avLst/>
          </a:prstGeom>
          <a:noFill/>
          <a:ln>
            <a:noFill/>
          </a:ln>
        </p:spPr>
        <p:txBody>
          <a:bodyPr wrap="none" rtlCol="0">
            <a:spAutoFit/>
          </a:bodyPr>
          <a:lstStyle/>
          <a:p>
            <a:pPr algn="ctr"/>
            <a:r>
              <a:rPr lang="ja-JP" altLang="en-US" sz="1200" b="1" dirty="0">
                <a:solidFill>
                  <a:srgbClr val="00D861"/>
                </a:solidFill>
                <a:latin typeface="小塚ゴシック Pro M"/>
                <a:ea typeface="小塚ゴシック Pr6N M"/>
                <a:cs typeface="小塚ゴシック Pr6N M"/>
              </a:rPr>
              <a:t>その他</a:t>
            </a:r>
            <a:endParaRPr lang="en-US" altLang="ja-JP" sz="1200" b="1" dirty="0">
              <a:solidFill>
                <a:srgbClr val="00D861"/>
              </a:solidFill>
              <a:latin typeface="小塚ゴシック Pro M"/>
              <a:ea typeface="小塚ゴシック Pr6N M"/>
              <a:cs typeface="小塚ゴシック Pr6N M"/>
            </a:endParaRPr>
          </a:p>
          <a:p>
            <a:pPr algn="ctr"/>
            <a:r>
              <a:rPr lang="ja-JP" altLang="en-US" sz="1200" b="1" dirty="0">
                <a:solidFill>
                  <a:srgbClr val="00D861"/>
                </a:solidFill>
                <a:latin typeface="小塚ゴシック Pro M"/>
                <a:ea typeface="小塚ゴシック Pr6N M"/>
                <a:cs typeface="小塚ゴシック Pr6N M"/>
              </a:rPr>
              <a:t>（広域連携による利活用事例）</a:t>
            </a:r>
            <a:endParaRPr lang="en-US" altLang="ja-JP" sz="1200" b="1" dirty="0">
              <a:solidFill>
                <a:srgbClr val="00D861"/>
              </a:solidFill>
              <a:latin typeface="小塚ゴシック Pro M"/>
              <a:ea typeface="小塚ゴシック Pr6N M"/>
              <a:cs typeface="小塚ゴシック Pr6N M"/>
            </a:endParaRPr>
          </a:p>
        </p:txBody>
      </p:sp>
      <p:grpSp>
        <p:nvGrpSpPr>
          <p:cNvPr id="59" name="グループ化 58"/>
          <p:cNvGrpSpPr/>
          <p:nvPr/>
        </p:nvGrpSpPr>
        <p:grpSpPr>
          <a:xfrm>
            <a:off x="7311209" y="250008"/>
            <a:ext cx="2478133" cy="399683"/>
            <a:chOff x="7311209" y="250008"/>
            <a:chExt cx="2478133" cy="399683"/>
          </a:xfrm>
        </p:grpSpPr>
        <p:sp>
          <p:nvSpPr>
            <p:cNvPr id="60" name="角丸四角形 59"/>
            <p:cNvSpPr/>
            <p:nvPr/>
          </p:nvSpPr>
          <p:spPr>
            <a:xfrm>
              <a:off x="7311209" y="250008"/>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64" name="テキスト ボックス 63"/>
            <p:cNvSpPr txBox="1"/>
            <p:nvPr/>
          </p:nvSpPr>
          <p:spPr>
            <a:xfrm>
              <a:off x="7631810" y="318428"/>
              <a:ext cx="1877437" cy="276999"/>
            </a:xfrm>
            <a:prstGeom prst="rect">
              <a:avLst/>
            </a:prstGeom>
            <a:noFill/>
            <a:ln>
              <a:noFill/>
            </a:ln>
          </p:spPr>
          <p:txBody>
            <a:bodyPr wrap="none" rtlCol="0">
              <a:spAutoFit/>
            </a:bodyPr>
            <a:lstStyle/>
            <a:p>
              <a:pPr algn="ctr"/>
              <a:r>
                <a:rPr lang="ja-JP" altLang="en-US" sz="1200" b="1" dirty="0">
                  <a:solidFill>
                    <a:srgbClr val="00D861"/>
                  </a:solidFill>
                  <a:latin typeface="小塚ゴシック Pro M"/>
                  <a:ea typeface="小塚ゴシック Pr6N M"/>
                  <a:cs typeface="小塚ゴシック Pr6N M"/>
                </a:rPr>
                <a:t>政策立案に寄与した事例</a:t>
              </a:r>
              <a:endParaRPr lang="en-US" altLang="ja-JP" sz="1200" b="1" dirty="0">
                <a:solidFill>
                  <a:srgbClr val="00D861"/>
                </a:solidFill>
                <a:latin typeface="小塚ゴシック Pro M"/>
                <a:ea typeface="小塚ゴシック Pr6N M"/>
                <a:cs typeface="小塚ゴシック Pr6N M"/>
              </a:endParaRPr>
            </a:p>
          </p:txBody>
        </p:sp>
      </p:grpSp>
    </p:spTree>
    <p:extLst>
      <p:ext uri="{BB962C8B-B14F-4D97-AF65-F5344CB8AC3E}">
        <p14:creationId xmlns:p14="http://schemas.microsoft.com/office/powerpoint/2010/main" val="4139570625"/>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A4 210 x 297 mm</PresentationFormat>
  <Paragraphs>73</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UDゴシック</vt:lpstr>
      <vt:lpstr>ＭＳ Ｐゴシック</vt:lpstr>
      <vt:lpstr>小塚ゴシック Pr6N L</vt:lpstr>
      <vt:lpstr>小塚ゴシック Pr6N M</vt:lpstr>
      <vt:lpstr>小塚ゴシック Pro M</vt:lpstr>
      <vt:lpstr>Arial</vt:lpstr>
      <vt:lpstr>Calibri</vt:lpstr>
      <vt:lpstr>Wingdings</vt:lpstr>
      <vt:lpstr>ホワイト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2022-03-26T16:11:30Z</dcterms:modified>
</cp:coreProperties>
</file>