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8" r:id="rId2"/>
    <p:sldId id="259" r:id="rId3"/>
  </p:sldIdLst>
  <p:sldSz cx="9906000" cy="6858000" type="A4"/>
  <p:notesSz cx="6735763" cy="986948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308007"/>
    <a:srgbClr val="00D861"/>
    <a:srgbClr val="F0720A"/>
    <a:srgbClr val="FF6600"/>
    <a:srgbClr val="333399"/>
    <a:srgbClr val="4ED762"/>
    <a:srgbClr val="6633FF"/>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snapToObjects="1">
      <p:cViewPr varScale="1">
        <p:scale>
          <a:sx n="73" d="100"/>
          <a:sy n="73" d="100"/>
        </p:scale>
        <p:origin x="1290" y="57"/>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6N M"/>
              <a:ea typeface="游ゴシック Light" panose="020B0300000000000000" pitchFamily="50" charset="-128"/>
            </a:endParaRPr>
          </a:p>
        </p:txBody>
      </p:sp>
      <p:cxnSp>
        <p:nvCxnSpPr>
          <p:cNvPr id="36" name="直線コネクタ 35"/>
          <p:cNvCxnSpPr/>
          <p:nvPr/>
        </p:nvCxnSpPr>
        <p:spPr>
          <a:xfrm flipH="1">
            <a:off x="4372" y="1394240"/>
            <a:ext cx="9901628"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4811" y="2176300"/>
            <a:ext cx="9911640"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169185" y="2314469"/>
            <a:ext cx="4479015" cy="4065212"/>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p:txBody>
      </p:sp>
      <p:sp>
        <p:nvSpPr>
          <p:cNvPr id="69" name="正方形/長方形 68"/>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小塚ゴシック Pro M"/>
              <a:ea typeface="ヒラギノ角ゴ Pro W3"/>
            </a:endParaRPr>
          </a:p>
        </p:txBody>
      </p:sp>
      <p:sp>
        <p:nvSpPr>
          <p:cNvPr id="70" name="タイトル 1"/>
          <p:cNvSpPr txBox="1">
            <a:spLocks/>
          </p:cNvSpPr>
          <p:nvPr/>
        </p:nvSpPr>
        <p:spPr>
          <a:xfrm>
            <a:off x="45112" y="223283"/>
            <a:ext cx="5919083" cy="74451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北九州市におけるオープンデータの推進</a:t>
            </a:r>
          </a:p>
        </p:txBody>
      </p:sp>
      <p:sp>
        <p:nvSpPr>
          <p:cNvPr id="71"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o M"/>
                <a:ea typeface="小塚ゴシック Pr6N R"/>
                <a:cs typeface="小塚ゴシック Pr6N R"/>
              </a:rPr>
              <a:t>By </a:t>
            </a:r>
            <a:r>
              <a:rPr lang="zh-TW" altLang="en-US" sz="1400" dirty="0">
                <a:solidFill>
                  <a:srgbClr val="FFFFFF"/>
                </a:solidFill>
                <a:latin typeface="小塚ゴシック Pro M"/>
                <a:ea typeface="小塚ゴシック Pr6N R"/>
                <a:cs typeface="小塚ゴシック Pr6N R"/>
              </a:rPr>
              <a:t>福岡県北九州市</a:t>
            </a:r>
            <a:endParaRPr kumimoji="1" lang="ja-JP" altLang="en-US" sz="1400" dirty="0">
              <a:solidFill>
                <a:srgbClr val="FFFFFF"/>
              </a:solidFill>
              <a:latin typeface="小塚ゴシック Pro M"/>
              <a:ea typeface="小塚ゴシック Pr6N R"/>
              <a:cs typeface="小塚ゴシック Pr6N R"/>
            </a:endParaRPr>
          </a:p>
        </p:txBody>
      </p:sp>
      <p:sp>
        <p:nvSpPr>
          <p:cNvPr id="75"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sp>
        <p:nvSpPr>
          <p:cNvPr id="79" name="テキスト ボックス 78"/>
          <p:cNvSpPr txBox="1"/>
          <p:nvPr/>
        </p:nvSpPr>
        <p:spPr>
          <a:xfrm>
            <a:off x="103839" y="1380370"/>
            <a:ext cx="9713583" cy="830997"/>
          </a:xfrm>
          <a:prstGeom prst="rect">
            <a:avLst/>
          </a:prstGeom>
          <a:noFill/>
        </p:spPr>
        <p:txBody>
          <a:bodyPr wrap="square" rtlCol="0">
            <a:spAutoFit/>
          </a:bodyPr>
          <a:lstStyle/>
          <a:p>
            <a:r>
              <a:rPr lang="ja-JP" altLang="en-US" sz="1600" dirty="0">
                <a:solidFill>
                  <a:srgbClr val="308007"/>
                </a:solidFill>
                <a:latin typeface="小塚ゴシック Pro M"/>
                <a:ea typeface="小塚ゴシック Pro M"/>
                <a:cs typeface="小塚ゴシック Pro M"/>
              </a:rPr>
              <a:t>問い合わせが多いものを優先してオープンデータとして公開することにより、職員の業務負荷が軽減しました。また、周辺自治体とともに都市圏単位でのオープンデータ公開に取り組み、データの積極的な利活用を目指しています。</a:t>
            </a:r>
            <a:endParaRPr kumimoji="1" lang="ja-JP" altLang="en-US" sz="1600" dirty="0">
              <a:solidFill>
                <a:srgbClr val="308007"/>
              </a:solidFill>
              <a:latin typeface="小塚ゴシック Pro M"/>
              <a:ea typeface="小塚ゴシック Pro M"/>
              <a:cs typeface="小塚ゴシック Pro M"/>
            </a:endParaRPr>
          </a:p>
        </p:txBody>
      </p:sp>
      <p:sp>
        <p:nvSpPr>
          <p:cNvPr id="88" name="角丸四角形 87"/>
          <p:cNvSpPr/>
          <p:nvPr/>
        </p:nvSpPr>
        <p:spPr>
          <a:xfrm>
            <a:off x="5052210" y="4442481"/>
            <a:ext cx="4743817" cy="198261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片側の 2 つの角を丸めた四角形 90"/>
          <p:cNvSpPr/>
          <p:nvPr/>
        </p:nvSpPr>
        <p:spPr>
          <a:xfrm>
            <a:off x="5052210" y="444248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下矢印 91"/>
          <p:cNvSpPr/>
          <p:nvPr/>
        </p:nvSpPr>
        <p:spPr>
          <a:xfrm>
            <a:off x="7241356" y="3996116"/>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3"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089363" y="2365887"/>
            <a:ext cx="915309" cy="915309"/>
          </a:xfrm>
          <a:prstGeom prst="rect">
            <a:avLst/>
          </a:prstGeom>
        </p:spPr>
      </p:pic>
      <p:sp>
        <p:nvSpPr>
          <p:cNvPr id="94" name="テキスト ボックス 93"/>
          <p:cNvSpPr txBox="1"/>
          <p:nvPr/>
        </p:nvSpPr>
        <p:spPr>
          <a:xfrm>
            <a:off x="5217611" y="2409264"/>
            <a:ext cx="3159839" cy="369332"/>
          </a:xfrm>
          <a:prstGeom prst="rect">
            <a:avLst/>
          </a:prstGeom>
          <a:noFill/>
        </p:spPr>
        <p:txBody>
          <a:bodyPr wrap="none" rtlCol="0">
            <a:spAutoFit/>
          </a:bodyPr>
          <a:lstStyle/>
          <a:p>
            <a:r>
              <a:rPr kumimoji="1" lang="ja-JP" altLang="en-US" sz="1600" dirty="0">
                <a:solidFill>
                  <a:srgbClr val="308007"/>
                </a:solidFill>
                <a:latin typeface="小塚ゴシック Pr6N M"/>
                <a:ea typeface="小塚ゴシック Pr6N M"/>
                <a:cs typeface="小塚ゴシック Pr6N M"/>
              </a:rPr>
              <a:t>オープンデータ取組みの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95" name="テキスト ボックス 94"/>
          <p:cNvSpPr txBox="1"/>
          <p:nvPr/>
        </p:nvSpPr>
        <p:spPr>
          <a:xfrm>
            <a:off x="5050292" y="2854116"/>
            <a:ext cx="4584656" cy="1569660"/>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官民データ活用推進条例が議員提案によって制定され、庁内におけるオープンデータの認知度が上がり、オープンデータ化の取組みが促進されました。</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北九州地区電子自治体推進協議会（</a:t>
            </a:r>
            <a:r>
              <a:rPr lang="en-US" altLang="ja-JP" sz="1200" dirty="0">
                <a:latin typeface="小塚ゴシック Pr6N L"/>
                <a:ea typeface="小塚ゴシック Pr6N L"/>
                <a:cs typeface="小塚ゴシック Pr6N L"/>
              </a:rPr>
              <a:t>KRIPP</a:t>
            </a:r>
            <a:r>
              <a:rPr lang="ja-JP" altLang="en-US" sz="1200" dirty="0">
                <a:latin typeface="小塚ゴシック Pr6N L"/>
                <a:ea typeface="小塚ゴシック Pr6N L"/>
                <a:cs typeface="小塚ゴシック Pr6N L"/>
              </a:rPr>
              <a:t>） における勉強会で、オープンデータを採り上げ、有識者による講演を行ったことで</a:t>
            </a:r>
            <a:r>
              <a:rPr lang="ja-JP" altLang="en-US" sz="1200" dirty="0">
                <a:solidFill>
                  <a:srgbClr val="FF0000"/>
                </a:solidFill>
                <a:latin typeface="小塚ゴシック Pr6N L"/>
                <a:ea typeface="小塚ゴシック Pr6N L"/>
                <a:cs typeface="小塚ゴシック Pr6N L"/>
              </a:rPr>
              <a:t>周辺自治体も含め</a:t>
            </a:r>
            <a:r>
              <a:rPr lang="ja-JP" altLang="en-US" sz="1200" dirty="0">
                <a:latin typeface="小塚ゴシック Pr6N L"/>
                <a:ea typeface="小塚ゴシック Pr6N L"/>
                <a:cs typeface="小塚ゴシック Pr6N L"/>
              </a:rPr>
              <a:t>オープンデータに取り組む機運が高まりました。</a:t>
            </a:r>
            <a:endParaRPr lang="en-US" altLang="ja-JP" sz="1200" dirty="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p:txBody>
      </p:sp>
      <p:pic>
        <p:nvPicPr>
          <p:cNvPr id="96"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90963" y="5390367"/>
            <a:ext cx="915309" cy="915309"/>
          </a:xfrm>
          <a:prstGeom prst="rect">
            <a:avLst/>
          </a:prstGeom>
          <a:noFill/>
        </p:spPr>
      </p:pic>
      <p:sp>
        <p:nvSpPr>
          <p:cNvPr id="97" name="テキスト ボックス 96"/>
          <p:cNvSpPr txBox="1"/>
          <p:nvPr/>
        </p:nvSpPr>
        <p:spPr>
          <a:xfrm>
            <a:off x="5166303" y="4518001"/>
            <a:ext cx="4014240" cy="369332"/>
          </a:xfrm>
          <a:prstGeom prst="rect">
            <a:avLst/>
          </a:prstGeom>
          <a:noFill/>
        </p:spPr>
        <p:txBody>
          <a:bodyPr wrap="none" rtlCol="0">
            <a:spAutoFit/>
          </a:bodyPr>
          <a:lstStyle/>
          <a:p>
            <a:r>
              <a:rPr kumimoji="1" lang="ja-JP" altLang="en-US" dirty="0">
                <a:solidFill>
                  <a:schemeClr val="bg1"/>
                </a:solidFill>
                <a:latin typeface="小塚ゴシック Pr6N M"/>
                <a:ea typeface="小塚ゴシック Pr6N M"/>
                <a:cs typeface="小塚ゴシック Pr6N M"/>
              </a:rPr>
              <a:t>オープンデータの推進で</a:t>
            </a:r>
            <a:r>
              <a:rPr lang="ja-JP" altLang="en-US" sz="1600" dirty="0">
                <a:solidFill>
                  <a:schemeClr val="bg1"/>
                </a:solidFill>
                <a:latin typeface="小塚ゴシック Pr6N M"/>
                <a:ea typeface="小塚ゴシック Pr6N M"/>
                <a:cs typeface="小塚ゴシック Pr6N M"/>
              </a:rPr>
              <a:t>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98" name="テキスト ボックス 97"/>
          <p:cNvSpPr txBox="1"/>
          <p:nvPr/>
        </p:nvSpPr>
        <p:spPr>
          <a:xfrm>
            <a:off x="5060459" y="4977471"/>
            <a:ext cx="4666831" cy="1431161"/>
          </a:xfrm>
          <a:prstGeom prst="rect">
            <a:avLst/>
          </a:prstGeom>
          <a:noFill/>
        </p:spPr>
        <p:txBody>
          <a:bodyPr wrap="square" rtlCol="0">
            <a:spAutoFit/>
          </a:bodyPr>
          <a:lstStyle/>
          <a:p>
            <a:pPr marL="171450" indent="-171450">
              <a:buFont typeface="Wingdings" charset="2"/>
              <a:buChar char="l"/>
            </a:pPr>
            <a:r>
              <a:rPr lang="ja-JP" altLang="en-US" sz="1200" b="1" dirty="0">
                <a:latin typeface="小塚ゴシック Pr6N L"/>
                <a:ea typeface="小塚ゴシック Pr6N L"/>
                <a:cs typeface="小塚ゴシック Pr6N L"/>
              </a:rPr>
              <a:t>窓口対応、電話対応の軽減</a:t>
            </a:r>
            <a:endParaRPr lang="en-US" altLang="ja-JP" sz="1200" b="1"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定期的にオープンデータとして公開することで、これまで電話や窓口で行ってきた対応業務が軽減される効果がありました。</a:t>
            </a:r>
            <a:endParaRPr lang="en-US" altLang="ja-JP" sz="1200" dirty="0">
              <a:latin typeface="小塚ゴシック Pr6N L"/>
              <a:ea typeface="小塚ゴシック Pr6N L"/>
              <a:cs typeface="小塚ゴシック Pr6N L"/>
            </a:endParaRPr>
          </a:p>
          <a:p>
            <a:pPr marL="171450" indent="-171450">
              <a:spcBef>
                <a:spcPts val="600"/>
              </a:spcBef>
              <a:buFont typeface="Wingdings" charset="2"/>
              <a:buChar char="l"/>
            </a:pPr>
            <a:r>
              <a:rPr lang="ja-JP" altLang="en-US" sz="1200" b="1" dirty="0">
                <a:latin typeface="小塚ゴシック Pr6N L"/>
                <a:ea typeface="小塚ゴシック Pr6N L"/>
                <a:cs typeface="小塚ゴシック Pr6N L"/>
              </a:rPr>
              <a:t>都市圏としてのオープンデータ公開</a:t>
            </a:r>
            <a:endParaRPr lang="en-US" altLang="ja-JP" sz="1200" b="1"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en-US" altLang="ja-JP" sz="1200" dirty="0">
                <a:solidFill>
                  <a:srgbClr val="FF0000"/>
                </a:solidFill>
                <a:latin typeface="小塚ゴシック Pr6N L"/>
                <a:ea typeface="小塚ゴシック Pr6N L"/>
                <a:cs typeface="小塚ゴシック Pr6N L"/>
              </a:rPr>
              <a:t>KRIPP</a:t>
            </a:r>
            <a:r>
              <a:rPr lang="ja-JP" altLang="en-US" sz="1200" dirty="0">
                <a:latin typeface="小塚ゴシック Pr6N L"/>
                <a:ea typeface="小塚ゴシック Pr6N L"/>
                <a:cs typeface="小塚ゴシック Pr6N L"/>
              </a:rPr>
              <a:t>の勉強会で、オープンデータの公開についてワークショップ</a:t>
            </a:r>
            <a:endParaRPr lang="en-US" altLang="ja-JP" sz="1200" dirty="0">
              <a:latin typeface="小塚ゴシック Pr6N L"/>
              <a:ea typeface="小塚ゴシック Pr6N L"/>
              <a:cs typeface="小塚ゴシック Pr6N L"/>
            </a:endParaRPr>
          </a:p>
          <a:p>
            <a:r>
              <a:rPr lang="ja-JP" altLang="en-US" sz="1200">
                <a:latin typeface="小塚ゴシック Pr6N L"/>
                <a:ea typeface="小塚ゴシック Pr6N L"/>
                <a:cs typeface="小塚ゴシック Pr6N L"/>
              </a:rPr>
              <a:t>　 形式</a:t>
            </a:r>
            <a:r>
              <a:rPr lang="ja-JP" altLang="en-US" sz="1200" dirty="0">
                <a:latin typeface="小塚ゴシック Pr6N L"/>
                <a:ea typeface="小塚ゴシック Pr6N L"/>
                <a:cs typeface="小塚ゴシック Pr6N L"/>
              </a:rPr>
              <a:t>で実施し、データ公開を実現しました。</a:t>
            </a:r>
            <a:endParaRPr lang="en-US" altLang="ja-JP" sz="1200" dirty="0">
              <a:latin typeface="小塚ゴシック Pr6N L"/>
              <a:ea typeface="小塚ゴシック Pr6N L"/>
              <a:cs typeface="小塚ゴシック Pr6N L"/>
            </a:endParaRPr>
          </a:p>
          <a:p>
            <a:r>
              <a:rPr lang="ja-JP" altLang="en-US" sz="1000" dirty="0">
                <a:solidFill>
                  <a:srgbClr val="FF0000"/>
                </a:solidFill>
                <a:latin typeface="小塚ゴシック Pr6N L"/>
                <a:ea typeface="小塚ゴシック Pr6N L"/>
                <a:cs typeface="小塚ゴシック Pr6N L"/>
              </a:rPr>
              <a:t>（</a:t>
            </a:r>
            <a:r>
              <a:rPr lang="en-US" altLang="ja-JP" sz="1000" dirty="0">
                <a:solidFill>
                  <a:srgbClr val="FF0000"/>
                </a:solidFill>
                <a:latin typeface="小塚ゴシック Pr6N L"/>
                <a:ea typeface="小塚ゴシック Pr6N L"/>
                <a:cs typeface="小塚ゴシック Pr6N L"/>
              </a:rPr>
              <a:t>R2.3</a:t>
            </a:r>
            <a:r>
              <a:rPr lang="ja-JP" altLang="en-US" sz="1000" dirty="0">
                <a:solidFill>
                  <a:srgbClr val="FF0000"/>
                </a:solidFill>
                <a:latin typeface="小塚ゴシック Pr6N L"/>
                <a:ea typeface="小塚ゴシック Pr6N L"/>
                <a:cs typeface="小塚ゴシック Pr6N L"/>
              </a:rPr>
              <a:t>月時点で</a:t>
            </a:r>
            <a:r>
              <a:rPr lang="en-US" altLang="ja-JP" sz="1000" dirty="0">
                <a:solidFill>
                  <a:srgbClr val="FF0000"/>
                </a:solidFill>
                <a:latin typeface="小塚ゴシック Pr6N L"/>
                <a:ea typeface="小塚ゴシック Pr6N L"/>
                <a:cs typeface="小塚ゴシック Pr6N L"/>
              </a:rPr>
              <a:t>16</a:t>
            </a:r>
            <a:r>
              <a:rPr lang="ja-JP" altLang="en-US" sz="1000" dirty="0">
                <a:solidFill>
                  <a:srgbClr val="FF0000"/>
                </a:solidFill>
                <a:latin typeface="小塚ゴシック Pr6N L"/>
                <a:ea typeface="小塚ゴシック Pr6N L"/>
                <a:cs typeface="小塚ゴシック Pr6N L"/>
              </a:rPr>
              <a:t>団体中</a:t>
            </a:r>
            <a:r>
              <a:rPr lang="en-US" altLang="ja-JP" sz="1000" dirty="0">
                <a:solidFill>
                  <a:srgbClr val="FF0000"/>
                </a:solidFill>
                <a:latin typeface="小塚ゴシック Pr6N L"/>
                <a:ea typeface="小塚ゴシック Pr6N L"/>
                <a:cs typeface="小塚ゴシック Pr6N L"/>
              </a:rPr>
              <a:t>10</a:t>
            </a:r>
            <a:r>
              <a:rPr lang="ja-JP" altLang="en-US" sz="1000" dirty="0">
                <a:solidFill>
                  <a:srgbClr val="FF0000"/>
                </a:solidFill>
                <a:latin typeface="小塚ゴシック Pr6N L"/>
                <a:ea typeface="小塚ゴシック Pr6N L"/>
                <a:cs typeface="小塚ゴシック Pr6N L"/>
              </a:rPr>
              <a:t>団体が公開。都市圏としてカタログサイトも運用）</a:t>
            </a:r>
            <a:endParaRPr lang="en-US" altLang="ja-JP" sz="1000" dirty="0">
              <a:solidFill>
                <a:srgbClr val="FF0000"/>
              </a:solidFill>
              <a:latin typeface="小塚ゴシック Pr6N L"/>
              <a:ea typeface="小塚ゴシック Pr6N L"/>
              <a:cs typeface="小塚ゴシック Pr6N L"/>
            </a:endParaRPr>
          </a:p>
        </p:txBody>
      </p:sp>
      <p:sp>
        <p:nvSpPr>
          <p:cNvPr id="99" name="角丸四角形 98"/>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445539" y="4764015"/>
            <a:ext cx="2202659" cy="707886"/>
          </a:xfrm>
          <a:prstGeom prst="rect">
            <a:avLst/>
          </a:prstGeom>
          <a:solidFill>
            <a:srgbClr val="308007"/>
          </a:solidFill>
          <a:ln>
            <a:solidFill>
              <a:srgbClr val="308007"/>
            </a:solidFill>
          </a:ln>
        </p:spPr>
        <p:txBody>
          <a:bodyPr wrap="square" rtlCol="0">
            <a:spAutoFit/>
          </a:bodyPr>
          <a:lstStyle/>
          <a:p>
            <a:r>
              <a:rPr kumimoji="1" lang="en-US" altLang="ja-JP" dirty="0">
                <a:solidFill>
                  <a:schemeClr val="bg1"/>
                </a:solidFill>
                <a:latin typeface="小塚ゴシック Pro M"/>
                <a:ea typeface="小塚ゴシック Pro M"/>
                <a:cs typeface="小塚ゴシック Pro M"/>
              </a:rPr>
              <a:t>KRIPP</a:t>
            </a:r>
            <a:r>
              <a:rPr kumimoji="1" lang="ja-JP" altLang="en-US" dirty="0">
                <a:solidFill>
                  <a:schemeClr val="bg1"/>
                </a:solidFill>
                <a:latin typeface="小塚ゴシック Pro M"/>
                <a:ea typeface="小塚ゴシック Pro M"/>
                <a:cs typeface="小塚ゴシック Pro M"/>
              </a:rPr>
              <a:t>勉強会風景</a:t>
            </a:r>
            <a:endParaRPr kumimoji="1" lang="en-US" altLang="ja-JP" dirty="0">
              <a:solidFill>
                <a:schemeClr val="bg1"/>
              </a:solidFill>
              <a:latin typeface="小塚ゴシック Pro M"/>
              <a:ea typeface="小塚ゴシック Pro M"/>
              <a:cs typeface="小塚ゴシック Pro M"/>
            </a:endParaRPr>
          </a:p>
          <a:p>
            <a:r>
              <a:rPr lang="ja-JP" altLang="en-US" sz="1050" dirty="0">
                <a:solidFill>
                  <a:schemeClr val="bg1"/>
                </a:solidFill>
                <a:latin typeface="小塚ゴシック Pro M"/>
                <a:ea typeface="小塚ゴシック Pro M"/>
                <a:cs typeface="小塚ゴシック Pro M"/>
              </a:rPr>
              <a:t>（講師は公益財団法人九州先端科学技術研究所（</a:t>
            </a:r>
            <a:r>
              <a:rPr lang="en-US" altLang="ja-JP" sz="1050" dirty="0">
                <a:solidFill>
                  <a:schemeClr val="bg1"/>
                </a:solidFill>
                <a:latin typeface="小塚ゴシック Pro M"/>
                <a:ea typeface="小塚ゴシック Pro M"/>
                <a:cs typeface="小塚ゴシック Pro M"/>
              </a:rPr>
              <a:t>ISIT</a:t>
            </a:r>
            <a:r>
              <a:rPr lang="ja-JP" altLang="en-US" sz="1050" dirty="0">
                <a:solidFill>
                  <a:schemeClr val="bg1"/>
                </a:solidFill>
                <a:latin typeface="小塚ゴシック Pro M"/>
                <a:ea typeface="小塚ゴシック Pro M"/>
                <a:cs typeface="小塚ゴシック Pro M"/>
              </a:rPr>
              <a:t>））</a:t>
            </a:r>
            <a:endParaRPr kumimoji="1" lang="ja-JP" altLang="en-US" sz="1050" dirty="0">
              <a:solidFill>
                <a:schemeClr val="bg1"/>
              </a:solidFill>
              <a:latin typeface="小塚ゴシック Pro M"/>
              <a:ea typeface="小塚ゴシック Pro M"/>
              <a:cs typeface="小塚ゴシック Pro M"/>
            </a:endParaRPr>
          </a:p>
        </p:txBody>
      </p:sp>
      <p:pic>
        <p:nvPicPr>
          <p:cNvPr id="43" name="図 42"/>
          <p:cNvPicPr>
            <a:picLocks noChangeAspect="1"/>
          </p:cNvPicPr>
          <p:nvPr/>
        </p:nvPicPr>
        <p:blipFill>
          <a:blip r:embed="rId6"/>
          <a:stretch>
            <a:fillRect/>
          </a:stretch>
        </p:blipFill>
        <p:spPr>
          <a:xfrm>
            <a:off x="192604" y="2332787"/>
            <a:ext cx="4432176" cy="1822862"/>
          </a:xfrm>
          <a:prstGeom prst="rect">
            <a:avLst/>
          </a:prstGeom>
        </p:spPr>
      </p:pic>
      <p:pic>
        <p:nvPicPr>
          <p:cNvPr id="3" name="図 2"/>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3000"/>
                    </a14:imgEffect>
                  </a14:imgLayer>
                </a14:imgProps>
              </a:ext>
              <a:ext uri="{28A0092B-C50C-407E-A947-70E740481C1C}">
                <a14:useLocalDpi xmlns:a14="http://schemas.microsoft.com/office/drawing/2010/main" val="0"/>
              </a:ext>
            </a:extLst>
          </a:blip>
          <a:srcRect/>
          <a:stretch/>
        </p:blipFill>
        <p:spPr>
          <a:xfrm>
            <a:off x="239737" y="4155649"/>
            <a:ext cx="2205801" cy="2180625"/>
          </a:xfrm>
          <a:prstGeom prst="rect">
            <a:avLst/>
          </a:prstGeom>
        </p:spPr>
      </p:pic>
      <p:sp>
        <p:nvSpPr>
          <p:cNvPr id="26" name="角丸四角形 25"/>
          <p:cNvSpPr/>
          <p:nvPr/>
        </p:nvSpPr>
        <p:spPr>
          <a:xfrm>
            <a:off x="7311209" y="737622"/>
            <a:ext cx="2478133" cy="449798"/>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28" name="テキスト ボックス 27"/>
          <p:cNvSpPr txBox="1"/>
          <p:nvPr/>
        </p:nvSpPr>
        <p:spPr>
          <a:xfrm>
            <a:off x="7400976" y="725754"/>
            <a:ext cx="2339102" cy="461665"/>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その他</a:t>
            </a:r>
            <a:endParaRPr lang="en-US" altLang="ja-JP" sz="1200" b="1" dirty="0">
              <a:solidFill>
                <a:srgbClr val="00D861"/>
              </a:solidFill>
              <a:latin typeface="小塚ゴシック Pro M"/>
              <a:ea typeface="小塚ゴシック Pr6N M"/>
              <a:cs typeface="小塚ゴシック Pr6N M"/>
            </a:endParaRPr>
          </a:p>
          <a:p>
            <a:pPr algn="ctr"/>
            <a:r>
              <a:rPr lang="ja-JP" altLang="en-US" sz="1200" b="1" dirty="0">
                <a:solidFill>
                  <a:srgbClr val="00D861"/>
                </a:solidFill>
                <a:latin typeface="小塚ゴシック Pro M"/>
                <a:ea typeface="小塚ゴシック Pr6N M"/>
                <a:cs typeface="小塚ゴシック Pr6N M"/>
              </a:rPr>
              <a:t>（広域連携による利活用事例）</a:t>
            </a:r>
            <a:endParaRPr lang="en-US" altLang="ja-JP" sz="1200" b="1" dirty="0">
              <a:solidFill>
                <a:srgbClr val="00D861"/>
              </a:solidFill>
              <a:latin typeface="小塚ゴシック Pro M"/>
              <a:ea typeface="小塚ゴシック Pr6N M"/>
              <a:cs typeface="小塚ゴシック Pr6N M"/>
            </a:endParaRPr>
          </a:p>
        </p:txBody>
      </p:sp>
      <p:grpSp>
        <p:nvGrpSpPr>
          <p:cNvPr id="29" name="グループ化 28"/>
          <p:cNvGrpSpPr/>
          <p:nvPr/>
        </p:nvGrpSpPr>
        <p:grpSpPr>
          <a:xfrm>
            <a:off x="7311209" y="250008"/>
            <a:ext cx="2478133" cy="399683"/>
            <a:chOff x="7311209" y="250008"/>
            <a:chExt cx="2478133" cy="399683"/>
          </a:xfrm>
        </p:grpSpPr>
        <p:sp>
          <p:nvSpPr>
            <p:cNvPr id="30" name="角丸四角形 29"/>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31" name="テキスト ボックス 30"/>
            <p:cNvSpPr txBox="1"/>
            <p:nvPr/>
          </p:nvSpPr>
          <p:spPr>
            <a:xfrm>
              <a:off x="7477921" y="318428"/>
              <a:ext cx="2185214" cy="276999"/>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業務負荷低減に寄与した事例</a:t>
              </a:r>
              <a:endParaRPr lang="en-US" altLang="ja-JP" sz="12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97931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小塚ゴシック Pro M"/>
              <a:ea typeface="ヒラギノ角ゴ Pro W3"/>
            </a:endParaRPr>
          </a:p>
        </p:txBody>
      </p:sp>
      <p:sp>
        <p:nvSpPr>
          <p:cNvPr id="3" name="タイトル 1"/>
          <p:cNvSpPr txBox="1">
            <a:spLocks/>
          </p:cNvSpPr>
          <p:nvPr/>
        </p:nvSpPr>
        <p:spPr>
          <a:xfrm>
            <a:off x="45111" y="223283"/>
            <a:ext cx="6001851" cy="74451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北九州市におけるオープンデータの推進</a:t>
            </a:r>
          </a:p>
        </p:txBody>
      </p:sp>
      <p:sp>
        <p:nvSpPr>
          <p:cNvPr id="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o M"/>
                <a:ea typeface="小塚ゴシック Pr6N R"/>
                <a:cs typeface="小塚ゴシック Pr6N R"/>
              </a:rPr>
              <a:t>By </a:t>
            </a:r>
            <a:r>
              <a:rPr lang="zh-TW" altLang="en-US" sz="1400" dirty="0">
                <a:solidFill>
                  <a:srgbClr val="FFFFFF"/>
                </a:solidFill>
                <a:latin typeface="小塚ゴシック Pro M"/>
                <a:ea typeface="小塚ゴシック Pr6N R"/>
                <a:cs typeface="小塚ゴシック Pr6N R"/>
              </a:rPr>
              <a:t>福岡県北九州市</a:t>
            </a:r>
            <a:endParaRPr kumimoji="1" lang="ja-JP" altLang="en-US" sz="1400" dirty="0">
              <a:solidFill>
                <a:srgbClr val="FFFFFF"/>
              </a:solidFill>
              <a:latin typeface="小塚ゴシック Pro M"/>
              <a:ea typeface="小塚ゴシック Pr6N R"/>
              <a:cs typeface="小塚ゴシック Pr6N R"/>
            </a:endParaRPr>
          </a:p>
        </p:txBody>
      </p:sp>
      <p:sp>
        <p:nvSpPr>
          <p:cNvPr id="7"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sp>
        <p:nvSpPr>
          <p:cNvPr id="8" name="正方形/長方形 7"/>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o M"/>
              <a:ea typeface="ヒラギノ角ゴ Pro W3"/>
            </a:endParaRPr>
          </a:p>
        </p:txBody>
      </p:sp>
      <p:sp>
        <p:nvSpPr>
          <p:cNvPr id="9" name="テキスト ボックス 8"/>
          <p:cNvSpPr txBox="1"/>
          <p:nvPr/>
        </p:nvSpPr>
        <p:spPr>
          <a:xfrm>
            <a:off x="23017" y="2010701"/>
            <a:ext cx="4784477" cy="1434047"/>
          </a:xfrm>
          <a:prstGeom prst="rect">
            <a:avLst/>
          </a:prstGeom>
          <a:noFill/>
        </p:spPr>
        <p:txBody>
          <a:bodyPr wrap="square" rtlCol="0">
            <a:spAutoFit/>
          </a:bodyPr>
          <a:lstStyle/>
          <a:p>
            <a:pPr>
              <a:lnSpc>
                <a:spcPct val="120000"/>
              </a:lnSpc>
            </a:pPr>
            <a:r>
              <a:rPr lang="ja-JP" altLang="en-US" sz="1050" dirty="0">
                <a:latin typeface="小塚ゴシック Pr6N L"/>
                <a:ea typeface="小塚ゴシック Pr6N L"/>
                <a:cs typeface="小塚ゴシック Pr6N L"/>
              </a:rPr>
              <a:t>　紙媒体の広報資料を</a:t>
            </a:r>
            <a:r>
              <a:rPr lang="en-US" altLang="ja-JP" sz="1050" dirty="0">
                <a:latin typeface="小塚ゴシック Pr6N L"/>
                <a:ea typeface="小塚ゴシック Pr6N L"/>
                <a:cs typeface="小塚ゴシック Pr6N L"/>
              </a:rPr>
              <a:t>PDF</a:t>
            </a:r>
            <a:r>
              <a:rPr lang="ja-JP" altLang="en-US" sz="1050" dirty="0">
                <a:latin typeface="小塚ゴシック Pr6N L"/>
                <a:ea typeface="小塚ゴシック Pr6N L"/>
                <a:cs typeface="小塚ゴシック Pr6N L"/>
              </a:rPr>
              <a:t>化して電子書籍事業者に使用してもらうことからスタートしたオープンデータですが、官民データ活用推進条例の制定やシンポジウムの開催により、庁内においても認知されるようになりました。</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　積極的にオープンデータ化に取り組んだ部署では、これまで窓口や電話で対応していた問い合わせ件数が減少し、業務の軽減につながりました。オープンデータの民間活用はなかなか目に見えづらいところですが、庁内業務でも効果が出ることを実感しています。</a:t>
            </a:r>
          </a:p>
        </p:txBody>
      </p:sp>
      <p:pic>
        <p:nvPicPr>
          <p:cNvPr id="10" name="図 9"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26490"/>
            <a:ext cx="643434" cy="643434"/>
          </a:xfrm>
          <a:prstGeom prst="rect">
            <a:avLst/>
          </a:prstGeom>
        </p:spPr>
      </p:pic>
      <p:pic>
        <p:nvPicPr>
          <p:cNvPr id="11" name="図 10" descr="パソコン作業.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667" y="1679519"/>
            <a:ext cx="643434" cy="643434"/>
          </a:xfrm>
          <a:prstGeom prst="rect">
            <a:avLst/>
          </a:prstGeom>
        </p:spPr>
      </p:pic>
      <p:pic>
        <p:nvPicPr>
          <p:cNvPr id="12" name="図 11" descr="マーカー.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4515"/>
            <a:ext cx="643434" cy="643434"/>
          </a:xfrm>
          <a:prstGeom prst="rect">
            <a:avLst/>
          </a:prstGeom>
        </p:spPr>
      </p:pic>
      <p:sp>
        <p:nvSpPr>
          <p:cNvPr id="13" name="正方形/長方形 12"/>
          <p:cNvSpPr/>
          <p:nvPr/>
        </p:nvSpPr>
        <p:spPr>
          <a:xfrm>
            <a:off x="6046963" y="1433734"/>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小塚ゴシック Pr6N L"/>
                <a:ea typeface="小塚ゴシック Pr6N L"/>
                <a:cs typeface="小塚ゴシック Pr6N L"/>
              </a:rPr>
              <a:t>　　</a:t>
            </a:r>
            <a:r>
              <a:rPr lang="ja-JP" altLang="en-US" sz="1100" dirty="0">
                <a:solidFill>
                  <a:schemeClr val="tx1"/>
                </a:solidFill>
                <a:latin typeface="小塚ゴシック Pr6N L"/>
                <a:ea typeface="小塚ゴシック Pr6N L"/>
                <a:cs typeface="小塚ゴシック Pr6N L"/>
              </a:rPr>
              <a:t>避難所データ</a:t>
            </a:r>
            <a:endParaRPr lang="en-US" altLang="ja-JP" sz="1100" dirty="0">
              <a:solidFill>
                <a:schemeClr val="tx1"/>
              </a:solidFill>
              <a:latin typeface="小塚ゴシック Pr6N L"/>
              <a:ea typeface="小塚ゴシック Pr6N L"/>
              <a:cs typeface="小塚ゴシック Pr6N L"/>
            </a:endParaRPr>
          </a:p>
        </p:txBody>
      </p:sp>
      <p:sp>
        <p:nvSpPr>
          <p:cNvPr id="14" name="正方形/長方形 13"/>
          <p:cNvSpPr/>
          <p:nvPr/>
        </p:nvSpPr>
        <p:spPr>
          <a:xfrm>
            <a:off x="5661473" y="2386619"/>
            <a:ext cx="3483717" cy="492644"/>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dirty="0">
                <a:solidFill>
                  <a:srgbClr val="FF0000"/>
                </a:solidFill>
                <a:latin typeface="小塚ゴシック Pr6N L"/>
                <a:ea typeface="小塚ゴシック Pr6N L"/>
                <a:cs typeface="小塚ゴシック Pr6N L"/>
              </a:rPr>
              <a:t>　　　</a:t>
            </a:r>
            <a:r>
              <a:rPr kumimoji="1" lang="ja-JP" altLang="en-US" sz="1100" dirty="0">
                <a:solidFill>
                  <a:schemeClr val="tx1"/>
                </a:solidFill>
                <a:latin typeface="小塚ゴシック Pr6N L"/>
                <a:ea typeface="小塚ゴシック Pr6N L"/>
                <a:cs typeface="小塚ゴシック Pr6N L"/>
              </a:rPr>
              <a:t>北九州市、直方市、行橋市、中間市、芦屋町、　　　</a:t>
            </a:r>
            <a:endParaRPr kumimoji="1" lang="en-US" altLang="ja-JP" sz="1100" dirty="0">
              <a:solidFill>
                <a:schemeClr val="tx1"/>
              </a:solidFill>
              <a:latin typeface="小塚ゴシック Pr6N L"/>
              <a:ea typeface="小塚ゴシック Pr6N L"/>
              <a:cs typeface="小塚ゴシック Pr6N L"/>
            </a:endParaRPr>
          </a:p>
          <a:p>
            <a:r>
              <a:rPr lang="ja-JP" altLang="en-US" sz="1100" dirty="0">
                <a:solidFill>
                  <a:schemeClr val="tx1"/>
                </a:solidFill>
                <a:latin typeface="小塚ゴシック Pr6N L"/>
                <a:ea typeface="小塚ゴシック Pr6N L"/>
                <a:cs typeface="小塚ゴシック Pr6N L"/>
              </a:rPr>
              <a:t>　　　 </a:t>
            </a:r>
            <a:r>
              <a:rPr kumimoji="1" lang="ja-JP" altLang="en-US" sz="1100" dirty="0">
                <a:solidFill>
                  <a:schemeClr val="tx1"/>
                </a:solidFill>
                <a:latin typeface="小塚ゴシック Pr6N L"/>
                <a:ea typeface="小塚ゴシック Pr6N L"/>
                <a:cs typeface="小塚ゴシック Pr6N L"/>
              </a:rPr>
              <a:t>水巻町、岡垣町、遠賀町、鞍手町、築上町</a:t>
            </a:r>
            <a:endParaRPr kumimoji="1" lang="ja-JP" altLang="en-US" sz="1200" dirty="0">
              <a:solidFill>
                <a:schemeClr val="tx1"/>
              </a:solidFill>
              <a:latin typeface="小塚ゴシック Pr6N L"/>
              <a:ea typeface="小塚ゴシック Pr6N L"/>
              <a:cs typeface="小塚ゴシック Pr6N L"/>
            </a:endParaRPr>
          </a:p>
        </p:txBody>
      </p:sp>
      <p:sp>
        <p:nvSpPr>
          <p:cNvPr id="15" name="角丸四角形 14"/>
          <p:cNvSpPr/>
          <p:nvPr/>
        </p:nvSpPr>
        <p:spPr>
          <a:xfrm>
            <a:off x="5096143" y="2380937"/>
            <a:ext cx="950821"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6" name="角丸四角形 15"/>
          <p:cNvSpPr/>
          <p:nvPr/>
        </p:nvSpPr>
        <p:spPr>
          <a:xfrm>
            <a:off x="5114549" y="1428260"/>
            <a:ext cx="1228416"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7" name="正方形/長方形 16"/>
          <p:cNvSpPr/>
          <p:nvPr/>
        </p:nvSpPr>
        <p:spPr>
          <a:xfrm>
            <a:off x="6342965" y="1923237"/>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CSV</a:t>
            </a:r>
            <a:r>
              <a:rPr lang="ja-JP" altLang="en-US" sz="1200" dirty="0">
                <a:solidFill>
                  <a:schemeClr val="tx1"/>
                </a:solidFill>
                <a:latin typeface="小塚ゴシック Pr6N L"/>
                <a:ea typeface="小塚ゴシック Pr6N L"/>
                <a:cs typeface="小塚ゴシック Pr6N L"/>
              </a:rPr>
              <a:t>形式</a:t>
            </a:r>
            <a:endParaRPr lang="en-US" altLang="ja-JP" sz="1200" dirty="0">
              <a:solidFill>
                <a:schemeClr val="tx1"/>
              </a:solidFill>
              <a:latin typeface="小塚ゴシック Pr6N L"/>
              <a:ea typeface="小塚ゴシック Pr6N L"/>
              <a:cs typeface="小塚ゴシック Pr6N L"/>
            </a:endParaRPr>
          </a:p>
        </p:txBody>
      </p:sp>
      <p:sp>
        <p:nvSpPr>
          <p:cNvPr id="18" name="角丸四角形 17"/>
          <p:cNvSpPr/>
          <p:nvPr/>
        </p:nvSpPr>
        <p:spPr>
          <a:xfrm>
            <a:off x="5690006" y="1917763"/>
            <a:ext cx="1274749"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9" name="テキスト ボックス 18"/>
          <p:cNvSpPr txBox="1"/>
          <p:nvPr/>
        </p:nvSpPr>
        <p:spPr>
          <a:xfrm>
            <a:off x="7312526" y="3096326"/>
            <a:ext cx="184666" cy="369332"/>
          </a:xfrm>
          <a:prstGeom prst="rect">
            <a:avLst/>
          </a:prstGeom>
          <a:noFill/>
        </p:spPr>
        <p:txBody>
          <a:bodyPr wrap="none" rtlCol="0">
            <a:spAutoFit/>
          </a:bodyPr>
          <a:lstStyle/>
          <a:p>
            <a:endParaRPr kumimoji="1" lang="ja-JP" altLang="en-US" dirty="0"/>
          </a:p>
        </p:txBody>
      </p:sp>
      <p:grpSp>
        <p:nvGrpSpPr>
          <p:cNvPr id="20" name="グループ化 19"/>
          <p:cNvGrpSpPr/>
          <p:nvPr/>
        </p:nvGrpSpPr>
        <p:grpSpPr>
          <a:xfrm>
            <a:off x="5661473" y="2916792"/>
            <a:ext cx="4049047" cy="698305"/>
            <a:chOff x="5661473" y="3900377"/>
            <a:chExt cx="4049047" cy="698305"/>
          </a:xfrm>
        </p:grpSpPr>
        <p:sp>
          <p:nvSpPr>
            <p:cNvPr id="21" name="正方形/長方形 20"/>
            <p:cNvSpPr/>
            <p:nvPr/>
          </p:nvSpPr>
          <p:spPr>
            <a:xfrm>
              <a:off x="6314431" y="3964043"/>
              <a:ext cx="3396089" cy="63363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小塚ゴシック Pr6N L"/>
                <a:ea typeface="小塚ゴシック Pr6N L"/>
                <a:cs typeface="小塚ゴシック Pr6N L"/>
              </a:endParaRPr>
            </a:p>
          </p:txBody>
        </p:sp>
        <p:sp>
          <p:nvSpPr>
            <p:cNvPr id="22" name="角丸四角形 21"/>
            <p:cNvSpPr/>
            <p:nvPr/>
          </p:nvSpPr>
          <p:spPr>
            <a:xfrm>
              <a:off x="5661473" y="3958568"/>
              <a:ext cx="1206052"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latin typeface="フォントポにほんご"/>
                  <a:ea typeface="フォントポにほんご"/>
                  <a:cs typeface="フォントポにほんご"/>
                </a:rPr>
                <a:t>API</a:t>
              </a:r>
              <a:r>
                <a:rPr kumimoji="1" lang="ja-JP" altLang="en-US" sz="1400" dirty="0">
                  <a:latin typeface="フォントポにほんご"/>
                  <a:ea typeface="フォントポにほんご"/>
                  <a:cs typeface="フォントポにほんご"/>
                </a:rPr>
                <a:t>の有無</a:t>
              </a:r>
            </a:p>
          </p:txBody>
        </p:sp>
        <p:sp>
          <p:nvSpPr>
            <p:cNvPr id="23" name="正方形/長方形 22"/>
            <p:cNvSpPr/>
            <p:nvPr/>
          </p:nvSpPr>
          <p:spPr>
            <a:xfrm>
              <a:off x="6640828" y="3900377"/>
              <a:ext cx="3049947" cy="6983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o M"/>
                  <a:ea typeface="小塚ゴシック Pr6N L"/>
                  <a:cs typeface="小塚ゴシック Pr6N L"/>
                </a:rPr>
                <a:t>　　有り</a:t>
              </a:r>
              <a:endParaRPr lang="en-US" altLang="ja-JP" sz="1200" dirty="0">
                <a:solidFill>
                  <a:schemeClr val="tx1"/>
                </a:solidFill>
                <a:latin typeface="小塚ゴシック Pro M"/>
                <a:ea typeface="小塚ゴシック Pr6N L"/>
                <a:cs typeface="小塚ゴシック Pr6N L"/>
              </a:endParaRPr>
            </a:p>
            <a:p>
              <a:r>
                <a:rPr lang="ja-JP" altLang="en-US" sz="1200" dirty="0">
                  <a:solidFill>
                    <a:schemeClr val="tx1"/>
                  </a:solidFill>
                  <a:latin typeface="小塚ゴシック Pro M"/>
                  <a:ea typeface="小塚ゴシック Pr6N L"/>
                  <a:cs typeface="小塚ゴシック Pr6N L"/>
                </a:rPr>
                <a:t>　　</a:t>
              </a:r>
              <a:r>
                <a:rPr lang="ja-JP" altLang="en-US" sz="1050" dirty="0">
                  <a:solidFill>
                    <a:schemeClr val="tx1"/>
                  </a:solidFill>
                  <a:latin typeface="小塚ゴシック Pro M"/>
                  <a:ea typeface="小塚ゴシック Pr6N L"/>
                  <a:cs typeface="小塚ゴシック Pr6N L"/>
                </a:rPr>
                <a:t>（データカタログサイトが </a:t>
              </a:r>
              <a:r>
                <a:rPr lang="en-US" altLang="ja-JP" sz="1050" dirty="0">
                  <a:solidFill>
                    <a:schemeClr val="tx1"/>
                  </a:solidFill>
                  <a:latin typeface="小塚ゴシック Pro M"/>
                  <a:ea typeface="小塚ゴシック Pr6N L"/>
                  <a:cs typeface="小塚ゴシック Pr6N L"/>
                </a:rPr>
                <a:t>CKAN </a:t>
              </a:r>
              <a:r>
                <a:rPr lang="ja-JP" altLang="en-US" sz="1050" dirty="0">
                  <a:solidFill>
                    <a:schemeClr val="tx1"/>
                  </a:solidFill>
                  <a:latin typeface="小塚ゴシック Pro M"/>
                  <a:ea typeface="小塚ゴシック Pr6N L"/>
                  <a:cs typeface="小塚ゴシック Pr6N L"/>
                </a:rPr>
                <a:t>をベース</a:t>
              </a:r>
              <a:endParaRPr lang="en-US" altLang="ja-JP" sz="1050" dirty="0">
                <a:solidFill>
                  <a:schemeClr val="tx1"/>
                </a:solidFill>
                <a:latin typeface="小塚ゴシック Pro M"/>
                <a:ea typeface="小塚ゴシック Pr6N L"/>
                <a:cs typeface="小塚ゴシック Pr6N L"/>
              </a:endParaRPr>
            </a:p>
            <a:p>
              <a:r>
                <a:rPr lang="ja-JP" altLang="en-US" sz="1050" dirty="0">
                  <a:solidFill>
                    <a:schemeClr val="tx1"/>
                  </a:solidFill>
                  <a:latin typeface="小塚ゴシック Pro M"/>
                  <a:ea typeface="小塚ゴシック Pr6N L"/>
                  <a:cs typeface="小塚ゴシック Pr6N L"/>
                </a:rPr>
                <a:t>　　　にしているため、</a:t>
              </a:r>
              <a:r>
                <a:rPr lang="en-US" altLang="ja-JP" sz="1050" dirty="0">
                  <a:solidFill>
                    <a:schemeClr val="tx1"/>
                  </a:solidFill>
                  <a:latin typeface="小塚ゴシック Pro M"/>
                  <a:ea typeface="小塚ゴシック Pr6N L"/>
                  <a:cs typeface="小塚ゴシック Pr6N L"/>
                </a:rPr>
                <a:t>CKAN API </a:t>
              </a:r>
              <a:r>
                <a:rPr lang="ja-JP" altLang="en-US" sz="1050" dirty="0">
                  <a:solidFill>
                    <a:schemeClr val="tx1"/>
                  </a:solidFill>
                  <a:latin typeface="小塚ゴシック Pro M"/>
                  <a:ea typeface="小塚ゴシック Pr6N L"/>
                  <a:cs typeface="小塚ゴシック Pr6N L"/>
                </a:rPr>
                <a:t>が使用可能）</a:t>
              </a:r>
              <a:endParaRPr lang="en-US" altLang="ja-JP" sz="1050" dirty="0">
                <a:solidFill>
                  <a:schemeClr val="tx1"/>
                </a:solidFill>
                <a:latin typeface="小塚ゴシック Pro M"/>
                <a:ea typeface="小塚ゴシック Pr6N L"/>
                <a:cs typeface="小塚ゴシック Pr6N L"/>
              </a:endParaRPr>
            </a:p>
          </p:txBody>
        </p:sp>
      </p:grpSp>
      <p:sp>
        <p:nvSpPr>
          <p:cNvPr id="24" name="テキスト ボックス 23"/>
          <p:cNvSpPr txBox="1"/>
          <p:nvPr/>
        </p:nvSpPr>
        <p:spPr>
          <a:xfrm>
            <a:off x="9189818" y="3556665"/>
            <a:ext cx="647934" cy="646331"/>
          </a:xfrm>
          <a:prstGeom prst="rect">
            <a:avLst/>
          </a:prstGeom>
          <a:noFill/>
        </p:spPr>
        <p:txBody>
          <a:bodyPr wrap="none" rtlCol="0">
            <a:spAutoFit/>
          </a:bodyPr>
          <a:lstStyle/>
          <a:p>
            <a:r>
              <a:rPr kumimoji="1" lang="ja-JP" altLang="en-US" sz="3600" b="1" dirty="0">
                <a:solidFill>
                  <a:srgbClr val="308007"/>
                </a:solidFill>
              </a:rPr>
              <a:t>￥</a:t>
            </a:r>
          </a:p>
        </p:txBody>
      </p:sp>
      <p:grpSp>
        <p:nvGrpSpPr>
          <p:cNvPr id="25" name="グループ化 24"/>
          <p:cNvGrpSpPr/>
          <p:nvPr/>
        </p:nvGrpSpPr>
        <p:grpSpPr>
          <a:xfrm>
            <a:off x="5117006" y="3705384"/>
            <a:ext cx="4250482" cy="992150"/>
            <a:chOff x="4961522" y="4620136"/>
            <a:chExt cx="4250482" cy="992150"/>
          </a:xfrm>
        </p:grpSpPr>
        <p:sp>
          <p:nvSpPr>
            <p:cNvPr id="26" name="正方形/長方形 25"/>
            <p:cNvSpPr/>
            <p:nvPr/>
          </p:nvSpPr>
          <p:spPr>
            <a:xfrm>
              <a:off x="5534522" y="4625611"/>
              <a:ext cx="3677482" cy="986675"/>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solidFill>
                    <a:schemeClr val="tx1"/>
                  </a:solidFill>
                  <a:latin typeface="小塚ゴシック Pro M"/>
                  <a:ea typeface="小塚ゴシック Pr6N L"/>
                  <a:cs typeface="小塚ゴシック Pr6N L"/>
                </a:rPr>
                <a:t>　　</a:t>
              </a:r>
              <a:r>
                <a:rPr lang="ja-JP" altLang="en-US" sz="1100" dirty="0">
                  <a:solidFill>
                    <a:schemeClr val="tx1"/>
                  </a:solidFill>
                  <a:latin typeface="小塚ゴシック Pro M"/>
                  <a:ea typeface="小塚ゴシック Pr6N L"/>
                  <a:cs typeface="小塚ゴシック Pr6N L"/>
                </a:rPr>
                <a:t>■北九州市のオープンデータカタログサイト</a:t>
              </a:r>
              <a:r>
                <a:rPr lang="en-US" altLang="ja-JP" sz="1100" dirty="0">
                  <a:solidFill>
                    <a:schemeClr val="tx1"/>
                  </a:solidFill>
                  <a:latin typeface="小塚ゴシック Pro M"/>
                  <a:ea typeface="小塚ゴシック Pr6N L"/>
                  <a:cs typeface="小塚ゴシック Pr6N L"/>
                </a:rPr>
                <a:t> </a:t>
              </a:r>
              <a:r>
                <a:rPr lang="ja-JP" altLang="en-US" sz="1100" dirty="0">
                  <a:solidFill>
                    <a:schemeClr val="tx1"/>
                  </a:solidFill>
                  <a:latin typeface="小塚ゴシック Pro M"/>
                  <a:ea typeface="小塚ゴシック Pr6N L"/>
                  <a:cs typeface="小塚ゴシック Pr6N L"/>
                </a:rPr>
                <a:t>　　　　　</a:t>
              </a:r>
              <a:endParaRPr lang="en-US" altLang="ja-JP" sz="1100" dirty="0">
                <a:solidFill>
                  <a:schemeClr val="tx1"/>
                </a:solidFill>
                <a:latin typeface="小塚ゴシック Pro M"/>
                <a:ea typeface="小塚ゴシック Pr6N L"/>
                <a:cs typeface="小塚ゴシック Pr6N L"/>
              </a:endParaRPr>
            </a:p>
            <a:p>
              <a:pPr marL="542925" indent="-85725" defTabSz="542925">
                <a:buFont typeface="Arial" panose="020B0604020202020204" pitchFamily="34" charset="0"/>
                <a:buChar char="•"/>
              </a:pPr>
              <a:r>
                <a:rPr lang="ja-JP" altLang="en-US" sz="1050" dirty="0">
                  <a:solidFill>
                    <a:schemeClr val="tx1"/>
                  </a:solidFill>
                  <a:latin typeface="小塚ゴシック Pro M"/>
                  <a:ea typeface="小塚ゴシック Pr6N L"/>
                  <a:cs typeface="小塚ゴシック Pr6N L"/>
                </a:rPr>
                <a:t>運用費：</a:t>
              </a:r>
              <a:r>
                <a:rPr lang="en-US" altLang="ja-JP" sz="1050" dirty="0">
                  <a:solidFill>
                    <a:schemeClr val="tx1"/>
                  </a:solidFill>
                  <a:latin typeface="小塚ゴシック Pro M"/>
                  <a:ea typeface="小塚ゴシック Pr6N L"/>
                  <a:cs typeface="小塚ゴシック Pr6N L"/>
                </a:rPr>
                <a:t>15</a:t>
              </a:r>
              <a:r>
                <a:rPr lang="ja-JP" altLang="en-US" sz="1050" dirty="0">
                  <a:solidFill>
                    <a:schemeClr val="tx1"/>
                  </a:solidFill>
                  <a:latin typeface="小塚ゴシック Pro M"/>
                  <a:ea typeface="小塚ゴシック Pr6N L"/>
                  <a:cs typeface="小塚ゴシック Pr6N L"/>
                </a:rPr>
                <a:t>万円程度</a:t>
              </a:r>
              <a:r>
                <a:rPr lang="ja-JP" altLang="en-US" sz="800" dirty="0">
                  <a:solidFill>
                    <a:schemeClr val="tx1"/>
                  </a:solidFill>
                  <a:latin typeface="小塚ゴシック Pro M"/>
                  <a:ea typeface="小塚ゴシック Pr6N L"/>
                  <a:cs typeface="小塚ゴシック Pr6N L"/>
                </a:rPr>
                <a:t>（福岡県等との共同利用</a:t>
              </a:r>
              <a:r>
                <a:rPr lang="ja-JP" altLang="en-US" sz="800" dirty="0">
                  <a:solidFill>
                    <a:srgbClr val="FF0000"/>
                  </a:solidFill>
                  <a:latin typeface="小塚ゴシック Pro M"/>
                  <a:ea typeface="小塚ゴシック Pr6N L"/>
                  <a:cs typeface="小塚ゴシック Pr6N L"/>
                </a:rPr>
                <a:t>で</a:t>
              </a:r>
              <a:r>
                <a:rPr lang="ja-JP" altLang="en-US" sz="800" dirty="0">
                  <a:solidFill>
                    <a:schemeClr val="tx1"/>
                  </a:solidFill>
                  <a:latin typeface="小塚ゴシック Pro M"/>
                  <a:ea typeface="小塚ゴシック Pr6N L"/>
                  <a:cs typeface="小塚ゴシック Pr6N L"/>
                </a:rPr>
                <a:t>費用抑制）</a:t>
              </a:r>
              <a:endParaRPr lang="en-US" altLang="ja-JP" sz="700" dirty="0">
                <a:solidFill>
                  <a:schemeClr val="tx1"/>
                </a:solidFill>
                <a:latin typeface="小塚ゴシック Pro M"/>
                <a:ea typeface="小塚ゴシック Pr6N L"/>
                <a:cs typeface="小塚ゴシック Pr6N L"/>
              </a:endParaRPr>
            </a:p>
            <a:p>
              <a:pPr marL="542925" indent="-85725" defTabSz="542925">
                <a:buFont typeface="Arial" panose="020B0604020202020204" pitchFamily="34" charset="0"/>
                <a:buChar char="•"/>
              </a:pPr>
              <a:r>
                <a:rPr lang="ja-JP" altLang="en-US" sz="1050" dirty="0">
                  <a:solidFill>
                    <a:schemeClr val="tx1"/>
                  </a:solidFill>
                  <a:latin typeface="小塚ゴシック Pro M"/>
                  <a:ea typeface="小塚ゴシック Pr6N L"/>
                  <a:cs typeface="小塚ゴシック Pr6N L"/>
                </a:rPr>
                <a:t>オープンデータ担当職員</a:t>
              </a:r>
              <a:r>
                <a:rPr lang="en-US" altLang="ja-JP" sz="1050" dirty="0">
                  <a:solidFill>
                    <a:schemeClr val="tx1"/>
                  </a:solidFill>
                  <a:latin typeface="小塚ゴシック Pro M"/>
                  <a:ea typeface="小塚ゴシック Pr6N L"/>
                  <a:cs typeface="小塚ゴシック Pr6N L"/>
                </a:rPr>
                <a:t>1 </a:t>
              </a:r>
              <a:r>
                <a:rPr lang="ja-JP" altLang="en-US" sz="1050" dirty="0">
                  <a:solidFill>
                    <a:schemeClr val="tx1"/>
                  </a:solidFill>
                  <a:latin typeface="小塚ゴシック Pro M"/>
                  <a:ea typeface="小塚ゴシック Pr6N L"/>
                  <a:cs typeface="小塚ゴシック Pr6N L"/>
                </a:rPr>
                <a:t>名</a:t>
              </a:r>
            </a:p>
            <a:p>
              <a:r>
                <a:rPr lang="ja-JP" altLang="en-US" sz="1100">
                  <a:solidFill>
                    <a:schemeClr val="tx1"/>
                  </a:solidFill>
                  <a:latin typeface="小塚ゴシック Pro M"/>
                  <a:ea typeface="小塚ゴシック Pr6N L"/>
                  <a:cs typeface="小塚ゴシック Pr6N L"/>
                </a:rPr>
                <a:t>　　 ■</a:t>
              </a:r>
              <a:r>
                <a:rPr lang="ja-JP" altLang="en-US" sz="1100" dirty="0">
                  <a:solidFill>
                    <a:schemeClr val="tx1"/>
                  </a:solidFill>
                  <a:latin typeface="小塚ゴシック Pro M"/>
                  <a:ea typeface="小塚ゴシック Pr6N L"/>
                  <a:cs typeface="小塚ゴシック Pr6N L"/>
                </a:rPr>
                <a:t>周辺自治体のオープンデータ</a:t>
              </a:r>
              <a:endParaRPr lang="en-US" altLang="ja-JP" sz="1100" dirty="0">
                <a:solidFill>
                  <a:schemeClr val="tx1"/>
                </a:solidFill>
                <a:latin typeface="小塚ゴシック Pro M"/>
                <a:ea typeface="小塚ゴシック Pr6N L"/>
                <a:cs typeface="小塚ゴシック Pr6N L"/>
              </a:endParaRPr>
            </a:p>
            <a:p>
              <a:pPr marL="542925" indent="-85725">
                <a:buFont typeface="Arial" panose="020B0604020202020204" pitchFamily="34" charset="0"/>
                <a:buChar char="•"/>
                <a:tabLst>
                  <a:tab pos="447675" algn="l"/>
                  <a:tab pos="542925" algn="l"/>
                </a:tabLst>
              </a:pPr>
              <a:r>
                <a:rPr lang="ja-JP" altLang="en-US" sz="1050" dirty="0">
                  <a:solidFill>
                    <a:schemeClr val="tx1"/>
                  </a:solidFill>
                  <a:latin typeface="小塚ゴシック Pro M"/>
                  <a:ea typeface="小塚ゴシック Pr6N L"/>
                  <a:cs typeface="小塚ゴシック Pr6N L"/>
                </a:rPr>
                <a:t>運用費：</a:t>
              </a:r>
              <a:r>
                <a:rPr lang="en-US" altLang="ja-JP" sz="1050" dirty="0">
                  <a:solidFill>
                    <a:schemeClr val="tx1"/>
                  </a:solidFill>
                  <a:latin typeface="小塚ゴシック Pro M"/>
                  <a:ea typeface="小塚ゴシック Pr6N L"/>
                  <a:cs typeface="小塚ゴシック Pr6N L"/>
                </a:rPr>
                <a:t>BODIK</a:t>
              </a:r>
              <a:r>
                <a:rPr lang="ja-JP" altLang="en-US" sz="1050" dirty="0">
                  <a:solidFill>
                    <a:schemeClr val="tx1"/>
                  </a:solidFill>
                  <a:latin typeface="小塚ゴシック Pro M"/>
                  <a:ea typeface="小塚ゴシック Pr6N L"/>
                  <a:cs typeface="小塚ゴシック Pr6N L"/>
                </a:rPr>
                <a:t>の協力により無料</a:t>
              </a:r>
              <a:endParaRPr lang="en-US" altLang="ja-JP" sz="1100" dirty="0">
                <a:solidFill>
                  <a:schemeClr val="tx1"/>
                </a:solidFill>
                <a:latin typeface="小塚ゴシック Pro M"/>
                <a:ea typeface="小塚ゴシック Pr6N L"/>
                <a:cs typeface="小塚ゴシック Pr6N L"/>
              </a:endParaRPr>
            </a:p>
          </p:txBody>
        </p:sp>
        <p:sp>
          <p:nvSpPr>
            <p:cNvPr id="27" name="角丸四角形 26"/>
            <p:cNvSpPr/>
            <p:nvPr/>
          </p:nvSpPr>
          <p:spPr>
            <a:xfrm>
              <a:off x="4961522" y="4620136"/>
              <a:ext cx="939509"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コスト</a:t>
              </a:r>
            </a:p>
          </p:txBody>
        </p:sp>
      </p:grpSp>
      <p:sp>
        <p:nvSpPr>
          <p:cNvPr id="28" name="角丸四角形 27"/>
          <p:cNvSpPr/>
          <p:nvPr/>
        </p:nvSpPr>
        <p:spPr>
          <a:xfrm>
            <a:off x="5096144" y="4832342"/>
            <a:ext cx="4642910" cy="167341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9" name="図 28" descr="拡声器.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833" y="4744226"/>
            <a:ext cx="903101" cy="903101"/>
          </a:xfrm>
          <a:prstGeom prst="rect">
            <a:avLst/>
          </a:prstGeom>
        </p:spPr>
      </p:pic>
      <p:sp>
        <p:nvSpPr>
          <p:cNvPr id="30" name="正方形/長方形 29"/>
          <p:cNvSpPr/>
          <p:nvPr/>
        </p:nvSpPr>
        <p:spPr>
          <a:xfrm>
            <a:off x="5394672" y="5278445"/>
            <a:ext cx="4344382" cy="1242391"/>
          </a:xfrm>
          <a:prstGeom prst="rect">
            <a:avLst/>
          </a:prstGeom>
        </p:spPr>
        <p:txBody>
          <a:bodyPr wrap="square">
            <a:spAutoFit/>
          </a:bodyPr>
          <a:lstStyle/>
          <a:p>
            <a:pPr>
              <a:lnSpc>
                <a:spcPct val="120000"/>
              </a:lnSpc>
            </a:pPr>
            <a:r>
              <a:rPr lang="ja-JP" altLang="en-US" sz="900" dirty="0">
                <a:latin typeface="小塚ゴシック Pr6N L"/>
                <a:ea typeface="小塚ゴシック Pr6N L"/>
                <a:cs typeface="小塚ゴシック Pr6N L"/>
              </a:rPr>
              <a:t>　北九州地区電子自治体推進協議会は、</a:t>
            </a:r>
            <a:r>
              <a:rPr lang="en-US" altLang="ja-JP" sz="900" dirty="0">
                <a:latin typeface="小塚ゴシック Pr6N L"/>
                <a:ea typeface="小塚ゴシック Pr6N L"/>
                <a:cs typeface="小塚ゴシック Pr6N L"/>
              </a:rPr>
              <a:t> </a:t>
            </a:r>
            <a:r>
              <a:rPr lang="ja-JP" altLang="en-US" sz="900" dirty="0">
                <a:latin typeface="小塚ゴシック Pr6N L"/>
                <a:ea typeface="小塚ゴシック Pr6N L"/>
                <a:cs typeface="小塚ゴシック Pr6N L"/>
              </a:rPr>
              <a:t>市民ニーズに即した質の高い行政サービスや効率的な行政を実現することを目的に、</a:t>
            </a:r>
            <a:r>
              <a:rPr lang="en-US" altLang="ja-JP" sz="900" dirty="0">
                <a:latin typeface="小塚ゴシック Pr6N L"/>
                <a:ea typeface="小塚ゴシック Pr6N L"/>
                <a:cs typeface="小塚ゴシック Pr6N L"/>
              </a:rPr>
              <a:t> ICT</a:t>
            </a:r>
            <a:r>
              <a:rPr lang="ja-JP" altLang="en-US" sz="900" dirty="0">
                <a:latin typeface="小塚ゴシック Pr6N L"/>
                <a:ea typeface="小塚ゴシック Pr6N L"/>
                <a:cs typeface="小塚ゴシック Pr6N L"/>
              </a:rPr>
              <a:t>を活用した「電子自治体」を推進する福岡県北東部の自治体有志で設立した組織です。安価で高度な情報システムを構築すべく、総合行政ネットワークやインターネット接続環境、</a:t>
            </a:r>
            <a:r>
              <a:rPr lang="en-US" altLang="ja-JP" sz="900" dirty="0">
                <a:latin typeface="小塚ゴシック Pr6N L"/>
                <a:ea typeface="小塚ゴシック Pr6N L"/>
                <a:cs typeface="小塚ゴシック Pr6N L"/>
              </a:rPr>
              <a:t>GIS</a:t>
            </a:r>
            <a:r>
              <a:rPr lang="ja-JP" altLang="en-US" sz="900" dirty="0">
                <a:latin typeface="小塚ゴシック Pr6N L"/>
                <a:ea typeface="小塚ゴシック Pr6N L"/>
                <a:cs typeface="小塚ゴシック Pr6N L"/>
              </a:rPr>
              <a:t>、システムバックアップサービスなどを共同利用しています。また、岩手県釜石市が行政データのバックアップサービスを共同利用したり、北海道室蘭市が</a:t>
            </a:r>
            <a:r>
              <a:rPr lang="en-US" altLang="ja-JP" sz="900" dirty="0">
                <a:latin typeface="小塚ゴシック Pr6N L"/>
                <a:ea typeface="小塚ゴシック Pr6N L"/>
                <a:cs typeface="小塚ゴシック Pr6N L"/>
              </a:rPr>
              <a:t>GIS</a:t>
            </a:r>
            <a:r>
              <a:rPr lang="ja-JP" altLang="en-US" sz="900" dirty="0">
                <a:latin typeface="小塚ゴシック Pr6N L"/>
                <a:ea typeface="小塚ゴシック Pr6N L"/>
                <a:cs typeface="小塚ゴシック Pr6N L"/>
              </a:rPr>
              <a:t>の共同利用をしたりと、北九州地区を超えた広域連携も行っています。</a:t>
            </a:r>
            <a:endParaRPr lang="en-US" altLang="ja-JP" sz="900" dirty="0">
              <a:latin typeface="小塚ゴシック Pr6N L"/>
              <a:ea typeface="小塚ゴシック Pr6N L"/>
              <a:cs typeface="小塚ゴシック Pr6N L"/>
            </a:endParaRPr>
          </a:p>
        </p:txBody>
      </p:sp>
      <p:pic>
        <p:nvPicPr>
          <p:cNvPr id="31" name="図 30" descr="チーム.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5323" y="2822532"/>
            <a:ext cx="643434" cy="643434"/>
          </a:xfrm>
          <a:prstGeom prst="rect">
            <a:avLst/>
          </a:prstGeom>
        </p:spPr>
      </p:pic>
      <p:grpSp>
        <p:nvGrpSpPr>
          <p:cNvPr id="32" name="グループ化 31"/>
          <p:cNvGrpSpPr/>
          <p:nvPr/>
        </p:nvGrpSpPr>
        <p:grpSpPr>
          <a:xfrm>
            <a:off x="10124" y="1448770"/>
            <a:ext cx="4942876" cy="557214"/>
            <a:chOff x="10124" y="1315421"/>
            <a:chExt cx="4942876" cy="557214"/>
          </a:xfrm>
        </p:grpSpPr>
        <p:cxnSp>
          <p:nvCxnSpPr>
            <p:cNvPr id="33" name="直線コネクタ 32"/>
            <p:cNvCxnSpPr/>
            <p:nvPr/>
          </p:nvCxnSpPr>
          <p:spPr>
            <a:xfrm flipH="1">
              <a:off x="10565" y="1315421"/>
              <a:ext cx="492237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H="1">
              <a:off x="10565" y="1872635"/>
              <a:ext cx="494243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10124" y="1358685"/>
              <a:ext cx="3775393" cy="461665"/>
            </a:xfrm>
            <a:prstGeom prst="rect">
              <a:avLst/>
            </a:prstGeom>
            <a:noFill/>
          </p:spPr>
          <p:txBody>
            <a:bodyPr wrap="none" rtlCol="0">
              <a:spAutoFit/>
            </a:bodyPr>
            <a:lstStyle/>
            <a:p>
              <a:r>
                <a:rPr kumimoji="1" lang="ja-JP" altLang="en-US" sz="2400" dirty="0">
                  <a:solidFill>
                    <a:srgbClr val="308007"/>
                  </a:solidFill>
                  <a:latin typeface="小塚ゴシック Pro M"/>
                  <a:ea typeface="小塚ゴシック Pro M"/>
                  <a:cs typeface="小塚ゴシック Pro M"/>
                </a:rPr>
                <a:t>窓口対応、電話対応の軽減</a:t>
              </a:r>
            </a:p>
          </p:txBody>
        </p:sp>
      </p:grpSp>
      <p:sp>
        <p:nvSpPr>
          <p:cNvPr id="36" name="テキスト ボックス 35"/>
          <p:cNvSpPr txBox="1"/>
          <p:nvPr/>
        </p:nvSpPr>
        <p:spPr>
          <a:xfrm>
            <a:off x="55677" y="4119764"/>
            <a:ext cx="4920156" cy="2403543"/>
          </a:xfrm>
          <a:prstGeom prst="rect">
            <a:avLst/>
          </a:prstGeom>
          <a:noFill/>
        </p:spPr>
        <p:txBody>
          <a:bodyPr wrap="square" rtlCol="0">
            <a:spAutoFit/>
          </a:bodyPr>
          <a:lstStyle/>
          <a:p>
            <a:pPr>
              <a:lnSpc>
                <a:spcPct val="120000"/>
              </a:lnSpc>
            </a:pPr>
            <a:r>
              <a:rPr lang="ja-JP" altLang="en-US" sz="1050" dirty="0">
                <a:latin typeface="小塚ゴシック Pr6N L"/>
                <a:ea typeface="小塚ゴシック Pr6N L"/>
                <a:cs typeface="小塚ゴシック Pr6N L"/>
              </a:rPr>
              <a:t>　平成２８年１２月の官民データ活用推進基本法の施行を受け、例年</a:t>
            </a:r>
            <a:r>
              <a:rPr lang="en-US" altLang="ja-JP" sz="1050" dirty="0">
                <a:latin typeface="小塚ゴシック Pr6N L"/>
                <a:ea typeface="小塚ゴシック Pr6N L"/>
                <a:cs typeface="小塚ゴシック Pr6N L"/>
              </a:rPr>
              <a:t>KRIPP</a:t>
            </a:r>
            <a:r>
              <a:rPr lang="ja-JP" altLang="en-US" sz="1050" dirty="0">
                <a:latin typeface="小塚ゴシック Pr6N L"/>
                <a:ea typeface="小塚ゴシック Pr6N L"/>
                <a:cs typeface="小塚ゴシック Pr6N L"/>
              </a:rPr>
              <a:t>会員で行う勉強会で、オープンデータを採り上げました。</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　平成３０年度の勉強会では、地域情報化アドバイザー制度を活用して、オープンデータ伝道師による講演を行いました。国や県がオープンデータを推進する方向性を示したこともあり、オープンデータに取り組む機運が高まりました。</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　令和元年度の勉強会では、九州地域でのビッグデータ＆オープンデータにかかわる人材育成、地域経済の活性化に貢献することを目的として活動する組織（</a:t>
            </a:r>
            <a:r>
              <a:rPr lang="en-US" altLang="ja-JP" sz="1050" dirty="0">
                <a:latin typeface="小塚ゴシック Pr6N L"/>
                <a:ea typeface="小塚ゴシック Pr6N L"/>
                <a:cs typeface="小塚ゴシック Pr6N L"/>
              </a:rPr>
              <a:t>BODIK</a:t>
            </a:r>
            <a:r>
              <a:rPr lang="ja-JP" altLang="en-US" sz="1050" dirty="0">
                <a:latin typeface="小塚ゴシック Pr6N L"/>
                <a:ea typeface="小塚ゴシック Pr6N L"/>
                <a:cs typeface="小塚ゴシック Pr6N L"/>
              </a:rPr>
              <a:t>）の事務局を担う</a:t>
            </a:r>
            <a:r>
              <a:rPr lang="zh-TW" altLang="en-US" sz="1050" dirty="0">
                <a:latin typeface="小塚ゴシック Pr6N L"/>
                <a:ea typeface="小塚ゴシック Pr6N L"/>
                <a:cs typeface="小塚ゴシック Pr6N L"/>
              </a:rPr>
              <a:t>公益財団法人九州先端科学技術研究所（</a:t>
            </a:r>
            <a:r>
              <a:rPr lang="en-US" altLang="zh-TW" sz="1050" dirty="0">
                <a:latin typeface="小塚ゴシック Pr6N L"/>
                <a:ea typeface="小塚ゴシック Pr6N L"/>
                <a:cs typeface="小塚ゴシック Pr6N L"/>
              </a:rPr>
              <a:t>ISIT</a:t>
            </a:r>
            <a:r>
              <a:rPr lang="zh-TW" altLang="en-US" sz="1050" dirty="0">
                <a:latin typeface="小塚ゴシック Pr6N L"/>
                <a:ea typeface="小塚ゴシック Pr6N L"/>
                <a:cs typeface="小塚ゴシック Pr6N L"/>
              </a:rPr>
              <a:t>）</a:t>
            </a:r>
            <a:r>
              <a:rPr lang="ja-JP" altLang="en-US" sz="1050" dirty="0">
                <a:latin typeface="小塚ゴシック Pr6N L"/>
                <a:ea typeface="小塚ゴシック Pr6N L"/>
                <a:cs typeface="小塚ゴシック Pr6N L"/>
              </a:rPr>
              <a:t>から講師を招き、オープンデータ公開の一連の作業をワークショップ形式で実演しました。</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　その結果、各自治体において、防災に関する情報（避難所データ）をオープンデータ化し、</a:t>
            </a:r>
            <a:r>
              <a:rPr lang="en-US" altLang="ja-JP" sz="1050" dirty="0">
                <a:latin typeface="小塚ゴシック Pr6N L"/>
                <a:ea typeface="小塚ゴシック Pr6N L"/>
                <a:cs typeface="小塚ゴシック Pr6N L"/>
              </a:rPr>
              <a:t>BODIK</a:t>
            </a:r>
            <a:r>
              <a:rPr lang="ja-JP" altLang="en-US" sz="1050" dirty="0">
                <a:latin typeface="小塚ゴシック Pr6N L"/>
                <a:ea typeface="小塚ゴシック Pr6N L"/>
                <a:cs typeface="小塚ゴシック Pr6N L"/>
              </a:rPr>
              <a:t>が運営するカタログサイトで公開することができました。</a:t>
            </a:r>
            <a:endParaRPr lang="en-US" altLang="ja-JP" sz="1050" dirty="0">
              <a:latin typeface="小塚ゴシック Pr6N L"/>
              <a:ea typeface="小塚ゴシック Pr6N L"/>
              <a:cs typeface="小塚ゴシック Pr6N L"/>
            </a:endParaRPr>
          </a:p>
        </p:txBody>
      </p:sp>
      <p:grpSp>
        <p:nvGrpSpPr>
          <p:cNvPr id="37" name="グループ化 36"/>
          <p:cNvGrpSpPr/>
          <p:nvPr/>
        </p:nvGrpSpPr>
        <p:grpSpPr>
          <a:xfrm>
            <a:off x="-441" y="3585631"/>
            <a:ext cx="4942876" cy="519114"/>
            <a:chOff x="-441" y="4247671"/>
            <a:chExt cx="4942876" cy="519114"/>
          </a:xfrm>
        </p:grpSpPr>
        <p:sp>
          <p:nvSpPr>
            <p:cNvPr id="38" name="テキスト ボックス 37"/>
            <p:cNvSpPr txBox="1"/>
            <p:nvPr/>
          </p:nvSpPr>
          <p:spPr>
            <a:xfrm>
              <a:off x="-441" y="4266436"/>
              <a:ext cx="2882520" cy="461665"/>
            </a:xfrm>
            <a:prstGeom prst="rect">
              <a:avLst/>
            </a:prstGeom>
            <a:noFill/>
          </p:spPr>
          <p:txBody>
            <a:bodyPr wrap="none" rtlCol="0">
              <a:spAutoFit/>
            </a:bodyPr>
            <a:lstStyle/>
            <a:p>
              <a:r>
                <a:rPr kumimoji="1" lang="ja-JP" altLang="en-US" sz="2400" dirty="0">
                  <a:solidFill>
                    <a:srgbClr val="308007"/>
                  </a:solidFill>
                  <a:latin typeface="小塚ゴシック Pro M"/>
                  <a:ea typeface="小塚ゴシック Pro M"/>
                  <a:cs typeface="小塚ゴシック Pro M"/>
                </a:rPr>
                <a:t>周辺自治体との連携</a:t>
              </a:r>
            </a:p>
          </p:txBody>
        </p:sp>
        <p:cxnSp>
          <p:nvCxnSpPr>
            <p:cNvPr id="39" name="直線コネクタ 38"/>
            <p:cNvCxnSpPr/>
            <p:nvPr/>
          </p:nvCxnSpPr>
          <p:spPr>
            <a:xfrm flipH="1">
              <a:off x="0" y="4247671"/>
              <a:ext cx="492237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flipH="1">
              <a:off x="0" y="4766785"/>
              <a:ext cx="494243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grpSp>
      <p:sp>
        <p:nvSpPr>
          <p:cNvPr id="41" name="正方形/長方形 40"/>
          <p:cNvSpPr/>
          <p:nvPr/>
        </p:nvSpPr>
        <p:spPr>
          <a:xfrm>
            <a:off x="5791776" y="4851565"/>
            <a:ext cx="3790373" cy="503728"/>
          </a:xfrm>
          <a:prstGeom prst="rect">
            <a:avLst/>
          </a:prstGeom>
        </p:spPr>
        <p:txBody>
          <a:bodyPr wrap="square">
            <a:spAutoFit/>
          </a:bodyPr>
          <a:lstStyle/>
          <a:p>
            <a:pPr>
              <a:lnSpc>
                <a:spcPct val="120000"/>
              </a:lnSpc>
            </a:pPr>
            <a:r>
              <a:rPr lang="zh-TW" altLang="en-US" sz="1400" b="1" dirty="0">
                <a:latin typeface="小塚ゴシック Pr6N L"/>
                <a:ea typeface="小塚ゴシック Pr6N L"/>
                <a:cs typeface="小塚ゴシック Pr6N L"/>
              </a:rPr>
              <a:t>北九州地区電子自治体推進</a:t>
            </a:r>
            <a:r>
              <a:rPr lang="ja-JP" altLang="en-US" sz="1400" b="1" dirty="0">
                <a:latin typeface="小塚ゴシック Pr6N L"/>
                <a:ea typeface="小塚ゴシック Pr6N L"/>
                <a:cs typeface="小塚ゴシック Pr6N L"/>
              </a:rPr>
              <a:t>協議会とは・・・</a:t>
            </a:r>
            <a:r>
              <a:rPr lang="ja-JP" altLang="en-US" sz="900" b="1" dirty="0">
                <a:latin typeface="小塚ゴシック Pr6N L"/>
                <a:ea typeface="小塚ゴシック Pr6N L"/>
                <a:cs typeface="小塚ゴシック Pr6N L"/>
              </a:rPr>
              <a:t>（</a:t>
            </a:r>
            <a:r>
              <a:rPr lang="en-US" altLang="ja-JP" sz="900" b="1" u="dbl" dirty="0">
                <a:latin typeface="小塚ゴシック Pr6N L"/>
                <a:ea typeface="小塚ゴシック Pr6N L"/>
                <a:cs typeface="小塚ゴシック Pr6N L"/>
              </a:rPr>
              <a:t>K</a:t>
            </a:r>
            <a:r>
              <a:rPr lang="en-US" altLang="ja-JP" sz="900" b="1" dirty="0">
                <a:latin typeface="小塚ゴシック Pr6N L"/>
                <a:ea typeface="小塚ゴシック Pr6N L"/>
                <a:cs typeface="小塚ゴシック Pr6N L"/>
              </a:rPr>
              <a:t>itakyushu</a:t>
            </a:r>
            <a:r>
              <a:rPr lang="ja-JP" altLang="en-US" sz="900" b="1" dirty="0">
                <a:latin typeface="小塚ゴシック Pr6N L"/>
                <a:ea typeface="小塚ゴシック Pr6N L"/>
                <a:cs typeface="小塚ゴシック Pr6N L"/>
              </a:rPr>
              <a:t> </a:t>
            </a:r>
            <a:r>
              <a:rPr lang="en-US" altLang="ja-JP" sz="900" b="1" u="dbl" dirty="0">
                <a:latin typeface="小塚ゴシック Pr6N L"/>
                <a:ea typeface="小塚ゴシック Pr6N L"/>
                <a:cs typeface="小塚ゴシック Pr6N L"/>
              </a:rPr>
              <a:t>R</a:t>
            </a:r>
            <a:r>
              <a:rPr lang="en-US" altLang="ja-JP" sz="900" b="1" dirty="0">
                <a:latin typeface="小塚ゴシック Pr6N L"/>
                <a:ea typeface="小塚ゴシック Pr6N L"/>
                <a:cs typeface="小塚ゴシック Pr6N L"/>
              </a:rPr>
              <a:t>egional </a:t>
            </a:r>
            <a:r>
              <a:rPr lang="en-US" altLang="ja-JP" sz="900" b="1" u="dbl" dirty="0" err="1">
                <a:latin typeface="小塚ゴシック Pr6N L"/>
                <a:ea typeface="小塚ゴシック Pr6N L"/>
                <a:cs typeface="小塚ゴシック Pr6N L"/>
              </a:rPr>
              <a:t>I</a:t>
            </a:r>
            <a:r>
              <a:rPr lang="en-US" altLang="ja-JP" sz="900" b="1" dirty="0" err="1">
                <a:latin typeface="小塚ゴシック Pr6N L"/>
                <a:ea typeface="小塚ゴシック Pr6N L"/>
                <a:cs typeface="小塚ゴシック Pr6N L"/>
              </a:rPr>
              <a:t>ct</a:t>
            </a:r>
            <a:r>
              <a:rPr lang="en-US" altLang="ja-JP" sz="900" b="1" dirty="0">
                <a:latin typeface="小塚ゴシック Pr6N L"/>
                <a:ea typeface="小塚ゴシック Pr6N L"/>
                <a:cs typeface="小塚ゴシック Pr6N L"/>
              </a:rPr>
              <a:t> </a:t>
            </a:r>
            <a:r>
              <a:rPr lang="en-US" altLang="ja-JP" sz="900" b="1" u="dbl" dirty="0">
                <a:latin typeface="小塚ゴシック Pr6N L"/>
                <a:ea typeface="小塚ゴシック Pr6N L"/>
                <a:cs typeface="小塚ゴシック Pr6N L"/>
              </a:rPr>
              <a:t>P</a:t>
            </a:r>
            <a:r>
              <a:rPr lang="en-US" altLang="ja-JP" sz="900" b="1" dirty="0">
                <a:latin typeface="小塚ゴシック Pr6N L"/>
                <a:ea typeface="小塚ゴシック Pr6N L"/>
                <a:cs typeface="小塚ゴシック Pr6N L"/>
              </a:rPr>
              <a:t>romotion </a:t>
            </a:r>
            <a:r>
              <a:rPr lang="en-US" altLang="ja-JP" sz="900" b="1" u="dbl" dirty="0">
                <a:latin typeface="小塚ゴシック Pr6N L"/>
                <a:ea typeface="小塚ゴシック Pr6N L"/>
                <a:cs typeface="小塚ゴシック Pr6N L"/>
              </a:rPr>
              <a:t>P</a:t>
            </a:r>
            <a:r>
              <a:rPr lang="en-US" altLang="ja-JP" sz="900" b="1" dirty="0">
                <a:latin typeface="小塚ゴシック Pr6N L"/>
                <a:ea typeface="小塚ゴシック Pr6N L"/>
                <a:cs typeface="小塚ゴシック Pr6N L"/>
              </a:rPr>
              <a:t>anel</a:t>
            </a:r>
            <a:r>
              <a:rPr lang="ja-JP" altLang="en-US" sz="900" b="1" dirty="0">
                <a:latin typeface="小塚ゴシック Pr6N L"/>
                <a:ea typeface="小塚ゴシック Pr6N L"/>
                <a:cs typeface="小塚ゴシック Pr6N L"/>
              </a:rPr>
              <a:t>）</a:t>
            </a:r>
            <a:endParaRPr lang="en-US" altLang="zh-TW" sz="800" b="1" dirty="0">
              <a:latin typeface="小塚ゴシック Pr6N L"/>
              <a:ea typeface="小塚ゴシック Pr6N L"/>
              <a:cs typeface="小塚ゴシック Pr6N L"/>
            </a:endParaRPr>
          </a:p>
        </p:txBody>
      </p:sp>
      <p:sp>
        <p:nvSpPr>
          <p:cNvPr id="42" name="角丸四角形 41"/>
          <p:cNvSpPr/>
          <p:nvPr/>
        </p:nvSpPr>
        <p:spPr>
          <a:xfrm>
            <a:off x="7311209" y="737622"/>
            <a:ext cx="2478133" cy="449798"/>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43" name="テキスト ボックス 42"/>
          <p:cNvSpPr txBox="1"/>
          <p:nvPr/>
        </p:nvSpPr>
        <p:spPr>
          <a:xfrm>
            <a:off x="7400976" y="725754"/>
            <a:ext cx="2339102" cy="461665"/>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その他</a:t>
            </a:r>
            <a:endParaRPr lang="en-US" altLang="ja-JP" sz="1200" b="1" dirty="0">
              <a:solidFill>
                <a:srgbClr val="00D861"/>
              </a:solidFill>
              <a:latin typeface="小塚ゴシック Pro M"/>
              <a:ea typeface="小塚ゴシック Pr6N M"/>
              <a:cs typeface="小塚ゴシック Pr6N M"/>
            </a:endParaRPr>
          </a:p>
          <a:p>
            <a:pPr algn="ctr"/>
            <a:r>
              <a:rPr lang="ja-JP" altLang="en-US" sz="1200" b="1" dirty="0">
                <a:solidFill>
                  <a:srgbClr val="00D861"/>
                </a:solidFill>
                <a:latin typeface="小塚ゴシック Pro M"/>
                <a:ea typeface="小塚ゴシック Pr6N M"/>
                <a:cs typeface="小塚ゴシック Pr6N M"/>
              </a:rPr>
              <a:t>（広域連携による利活用事例）</a:t>
            </a:r>
            <a:endParaRPr lang="en-US" altLang="ja-JP" sz="1200" b="1" dirty="0">
              <a:solidFill>
                <a:srgbClr val="00D861"/>
              </a:solidFill>
              <a:latin typeface="小塚ゴシック Pro M"/>
              <a:ea typeface="小塚ゴシック Pr6N M"/>
              <a:cs typeface="小塚ゴシック Pr6N M"/>
            </a:endParaRPr>
          </a:p>
        </p:txBody>
      </p:sp>
      <p:grpSp>
        <p:nvGrpSpPr>
          <p:cNvPr id="44" name="グループ化 43"/>
          <p:cNvGrpSpPr/>
          <p:nvPr/>
        </p:nvGrpSpPr>
        <p:grpSpPr>
          <a:xfrm>
            <a:off x="7311209" y="250008"/>
            <a:ext cx="2478133" cy="399683"/>
            <a:chOff x="7311209" y="250008"/>
            <a:chExt cx="2478133" cy="399683"/>
          </a:xfrm>
        </p:grpSpPr>
        <p:sp>
          <p:nvSpPr>
            <p:cNvPr id="45" name="角丸四角形 44"/>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46" name="テキスト ボックス 45"/>
            <p:cNvSpPr txBox="1"/>
            <p:nvPr/>
          </p:nvSpPr>
          <p:spPr>
            <a:xfrm>
              <a:off x="7477921" y="318428"/>
              <a:ext cx="2185214" cy="276999"/>
            </a:xfrm>
            <a:prstGeom prst="rect">
              <a:avLst/>
            </a:prstGeom>
            <a:noFill/>
            <a:ln>
              <a:noFill/>
            </a:ln>
          </p:spPr>
          <p:txBody>
            <a:bodyPr wrap="none" rtlCol="0">
              <a:spAutoFit/>
            </a:bodyPr>
            <a:lstStyle/>
            <a:p>
              <a:pPr algn="ctr"/>
              <a:r>
                <a:rPr lang="ja-JP" altLang="en-US" sz="1200" b="1" dirty="0">
                  <a:solidFill>
                    <a:srgbClr val="00D861"/>
                  </a:solidFill>
                  <a:latin typeface="小塚ゴシック Pro M"/>
                  <a:ea typeface="小塚ゴシック Pr6N M"/>
                  <a:cs typeface="小塚ゴシック Pr6N M"/>
                </a:rPr>
                <a:t>業務負荷低減に寄与した事例</a:t>
              </a:r>
              <a:endParaRPr lang="en-US" altLang="ja-JP" sz="12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123913730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A4 210 x 297 mm</PresentationFormat>
  <Paragraphs>59</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フォントポにほんご</vt:lpstr>
      <vt:lpstr>小塚ゴシック Pr6N L</vt:lpstr>
      <vt:lpstr>小塚ゴシック Pr6N M</vt:lpstr>
      <vt:lpstr>小塚ゴシック Pro M</vt:lpstr>
      <vt:lpstr>Arial</vt:lpstr>
      <vt:lpstr>Calibri</vt:lpstr>
      <vt:lpstr>Wingdings</vt:lpstr>
      <vt:lpstr>ホワイト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2022-03-26T16:11:00Z</dcterms:modified>
</cp:coreProperties>
</file>