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8" r:id="rId2"/>
    <p:sldId id="259" r:id="rId3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07"/>
    <a:srgbClr val="FFFFFF"/>
    <a:srgbClr val="E6E6E6"/>
    <a:srgbClr val="00D861"/>
    <a:srgbClr val="F0720A"/>
    <a:srgbClr val="FF6600"/>
    <a:srgbClr val="333399"/>
    <a:srgbClr val="4ED762"/>
    <a:srgbClr val="6633FF"/>
    <a:srgbClr val="66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90" y="5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/Desktop/%E7%89%B9%E7%A0%94/%E7%89%B9%E7%A0%94OD/%E3%82%A2%E3%82%A4%E3%82%B3%E3%83%B3/%E3%83%8F%E3%83%86%E3%83%8A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meg/Desktop/%E7%89%B9%E7%A0%94/%E7%89%B9%E7%A0%94OD/%E3%82%A2%E3%82%A4%E3%82%B3%E3%83%B3/%E3%81%B2%E3%82%89%E3%82%81%E3%81%8D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350" y="1149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D8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o M"/>
              <a:ea typeface="ヒラギノ角ゴ Pro W3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D8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6N M"/>
              <a:ea typeface="游ゴシック Light" panose="020B0300000000000000" pitchFamily="50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308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-348" y="2077445"/>
            <a:ext cx="9911640" cy="0"/>
          </a:xfrm>
          <a:prstGeom prst="line">
            <a:avLst/>
          </a:prstGeom>
          <a:ln w="6350">
            <a:solidFill>
              <a:srgbClr val="308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タイトル 1"/>
          <p:cNvSpPr txBox="1">
            <a:spLocks/>
          </p:cNvSpPr>
          <p:nvPr/>
        </p:nvSpPr>
        <p:spPr>
          <a:xfrm>
            <a:off x="11859" y="285257"/>
            <a:ext cx="7573780" cy="60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5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久留米広域連携中枢都市圏オープンデータ推進事業</a:t>
            </a:r>
          </a:p>
        </p:txBody>
      </p:sp>
      <p:sp>
        <p:nvSpPr>
          <p:cNvPr id="71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 福岡県久留米市</a:t>
            </a:r>
            <a:endParaRPr kumimoji="1" lang="ja-JP" altLang="en-US" sz="1400" dirty="0">
              <a:solidFill>
                <a:srgbClr val="FFFFFF"/>
              </a:solidFill>
              <a:latin typeface="小塚ゴシック Pro M"/>
              <a:ea typeface="小塚ゴシック Pr6N R"/>
              <a:cs typeface="小塚ゴシック Pr6N R"/>
            </a:endParaRPr>
          </a:p>
        </p:txBody>
      </p:sp>
      <p:sp>
        <p:nvSpPr>
          <p:cNvPr id="74" name="タイトル 1"/>
          <p:cNvSpPr txBox="1">
            <a:spLocks/>
          </p:cNvSpPr>
          <p:nvPr/>
        </p:nvSpPr>
        <p:spPr>
          <a:xfrm>
            <a:off x="-350" y="1149"/>
            <a:ext cx="4749931" cy="425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データは地域を救う。共同公開でもっと便利に！</a:t>
            </a:r>
            <a:endParaRPr kumimoji="1" lang="ja-JP" altLang="en-US" sz="1400" dirty="0">
              <a:solidFill>
                <a:srgbClr val="FFFFFF"/>
              </a:solidFill>
              <a:latin typeface="小塚ゴシック Pro M"/>
              <a:ea typeface="小塚ゴシック Pr6N R"/>
              <a:cs typeface="小塚ゴシック Pr6N R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5831" y="1438388"/>
            <a:ext cx="971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市単独ではなく広域連携でのオープンデータの公開を推進</a:t>
            </a:r>
            <a:r>
              <a:rPr lang="ja-JP" altLang="en-US" sz="16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（</a:t>
            </a:r>
            <a:r>
              <a:rPr lang="en-US" altLang="ja-JP" sz="16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2017</a:t>
            </a:r>
            <a:r>
              <a:rPr lang="ja-JP" altLang="en-US" sz="16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年～）</a:t>
            </a:r>
            <a:endParaRPr kumimoji="1" lang="en-US" altLang="ja-JP" sz="1600" dirty="0">
              <a:solidFill>
                <a:srgbClr val="308007"/>
              </a:solidFill>
              <a:latin typeface="小塚ゴシック Pro M"/>
              <a:ea typeface="小塚ゴシック Pro M"/>
              <a:cs typeface="小塚ゴシック Pro M"/>
            </a:endParaRPr>
          </a:p>
          <a:p>
            <a:r>
              <a:rPr kumimoji="1" lang="ja-JP" altLang="en-US" sz="16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広域市町でノウハウを共有し、共通フォーマットでデータを公開することで、データの利便性が向上</a:t>
            </a:r>
            <a:endParaRPr kumimoji="1" lang="en-US" altLang="ja-JP" sz="1600" dirty="0">
              <a:solidFill>
                <a:srgbClr val="308007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5052210" y="4442481"/>
            <a:ext cx="4743817" cy="1982613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片側の 2 つの角を丸めた四角形 90"/>
          <p:cNvSpPr/>
          <p:nvPr/>
        </p:nvSpPr>
        <p:spPr>
          <a:xfrm>
            <a:off x="5052210" y="4442481"/>
            <a:ext cx="4743817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下矢印 91"/>
          <p:cNvSpPr/>
          <p:nvPr/>
        </p:nvSpPr>
        <p:spPr>
          <a:xfrm>
            <a:off x="7241356" y="3996116"/>
            <a:ext cx="377535" cy="396213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ハテナ.png" descr="/Users/meg/Desktop/特研/特研OD/アイコン/ハテナ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91" y="3204730"/>
            <a:ext cx="915309" cy="915309"/>
          </a:xfrm>
          <a:prstGeom prst="rect">
            <a:avLst/>
          </a:prstGeom>
        </p:spPr>
      </p:pic>
      <p:sp>
        <p:nvSpPr>
          <p:cNvPr id="94" name="テキスト ボックス 93"/>
          <p:cNvSpPr txBox="1"/>
          <p:nvPr/>
        </p:nvSpPr>
        <p:spPr>
          <a:xfrm>
            <a:off x="5217611" y="2409264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308007"/>
                </a:solidFill>
                <a:latin typeface="フォントポにほんご"/>
                <a:ea typeface="小塚ゴシック Pr6N M"/>
                <a:cs typeface="小塚ゴシック Pr6N M"/>
              </a:rPr>
              <a:t>オープンデータ活用の</a:t>
            </a:r>
            <a:r>
              <a:rPr kumimoji="1" lang="en-US" altLang="ja-JP" dirty="0">
                <a:solidFill>
                  <a:srgbClr val="308007"/>
                </a:solidFill>
                <a:latin typeface="フォントポにほんご"/>
                <a:ea typeface="小塚ゴシック Pr6N M"/>
                <a:cs typeface="小塚ゴシック Pr6N M"/>
              </a:rPr>
              <a:t> </a:t>
            </a:r>
            <a:r>
              <a:rPr kumimoji="1" lang="ja-JP" altLang="en-US" dirty="0">
                <a:solidFill>
                  <a:srgbClr val="308007"/>
                </a:solidFill>
                <a:latin typeface="フォントポにほんご"/>
                <a:ea typeface="小塚ゴシック Pr6N M"/>
                <a:cs typeface="小塚ゴシック Pr6N M"/>
              </a:rPr>
              <a:t>キッカケ</a:t>
            </a:r>
          </a:p>
        </p:txBody>
      </p:sp>
      <p:pic>
        <p:nvPicPr>
          <p:cNvPr id="96" name="ひらめき.png" descr="/Users/meg/Desktop/特研/特研OD/アイコン/ひらめき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63" y="5390367"/>
            <a:ext cx="915309" cy="915309"/>
          </a:xfrm>
          <a:prstGeom prst="rect">
            <a:avLst/>
          </a:prstGeom>
          <a:noFill/>
        </p:spPr>
      </p:pic>
      <p:sp>
        <p:nvSpPr>
          <p:cNvPr id="97" name="テキスト ボックス 96"/>
          <p:cNvSpPr txBox="1"/>
          <p:nvPr/>
        </p:nvSpPr>
        <p:spPr>
          <a:xfrm>
            <a:off x="5166303" y="4518001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オープンデータの</a:t>
            </a:r>
            <a:r>
              <a:rPr kumimoji="1" lang="ja-JP" altLang="en-US" dirty="0">
                <a:solidFill>
                  <a:schemeClr val="bg1"/>
                </a:solidFill>
                <a:latin typeface="フォントポにほんご"/>
                <a:ea typeface="小塚ゴシック Pr6N M"/>
                <a:cs typeface="小塚ゴシック Pr6N M"/>
              </a:rPr>
              <a:t>活用</a:t>
            </a:r>
            <a:r>
              <a:rPr kumimoji="1"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で</a:t>
            </a:r>
            <a:r>
              <a:rPr lang="ja-JP" altLang="en-US" sz="1600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こう</a:t>
            </a:r>
            <a:r>
              <a:rPr kumimoji="1" lang="en-US" altLang="ja-JP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変わった！</a:t>
            </a:r>
            <a:endParaRPr kumimoji="1" lang="ja-JP" altLang="en-US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5050292" y="2327966"/>
            <a:ext cx="4743817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18116" y="5136125"/>
            <a:ext cx="4793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en-US" altLang="ja-JP" sz="1400" dirty="0">
                <a:latin typeface="+mj-ea"/>
                <a:ea typeface="+mj-ea"/>
                <a:cs typeface="小塚ゴシック Pr6N L"/>
              </a:rPr>
              <a:t>4</a:t>
            </a:r>
            <a:r>
              <a:rPr lang="ja-JP" altLang="en-US" sz="1400" dirty="0">
                <a:latin typeface="+mj-ea"/>
                <a:ea typeface="+mj-ea"/>
                <a:cs typeface="小塚ゴシック Pr6N L"/>
              </a:rPr>
              <a:t>市</a:t>
            </a:r>
            <a:r>
              <a:rPr lang="en-US" altLang="ja-JP" sz="1400" dirty="0">
                <a:latin typeface="+mj-ea"/>
                <a:ea typeface="+mj-ea"/>
                <a:cs typeface="小塚ゴシック Pr6N L"/>
              </a:rPr>
              <a:t>2</a:t>
            </a:r>
            <a:r>
              <a:rPr lang="ja-JP" altLang="en-US" sz="1400" dirty="0">
                <a:latin typeface="+mj-ea"/>
                <a:ea typeface="+mj-ea"/>
                <a:cs typeface="小塚ゴシック Pr6N L"/>
              </a:rPr>
              <a:t>町で横断的にデータを公開することができ、</a:t>
            </a:r>
            <a:endParaRPr lang="en-US" altLang="ja-JP" sz="1400" dirty="0">
              <a:latin typeface="+mj-ea"/>
              <a:ea typeface="+mj-ea"/>
              <a:cs typeface="小塚ゴシック Pr6N L"/>
            </a:endParaRPr>
          </a:p>
          <a:p>
            <a:r>
              <a:rPr lang="ja-JP" altLang="en-US" sz="1400" dirty="0">
                <a:latin typeface="+mj-ea"/>
                <a:ea typeface="+mj-ea"/>
                <a:cs typeface="小塚ゴシック Pr6N L"/>
              </a:rPr>
              <a:t>　 データの利便性が向上した</a:t>
            </a:r>
            <a:endParaRPr lang="en-US" altLang="ja-JP" sz="1400" dirty="0">
              <a:latin typeface="+mj-ea"/>
              <a:ea typeface="+mj-ea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>
                <a:latin typeface="+mj-ea"/>
                <a:ea typeface="+mj-ea"/>
                <a:cs typeface="小塚ゴシック Pr6N L"/>
              </a:rPr>
              <a:t>共通フォーマットによってアプリの共有が可能になった</a:t>
            </a:r>
            <a:endParaRPr lang="en-US" altLang="ja-JP" sz="1400" dirty="0">
              <a:latin typeface="+mj-ea"/>
              <a:ea typeface="+mj-ea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>
                <a:latin typeface="+mj-ea"/>
                <a:ea typeface="+mj-ea"/>
                <a:cs typeface="小塚ゴシック Pr6N L"/>
              </a:rPr>
              <a:t>オープンデータの取組ができていなかった市町へ</a:t>
            </a:r>
            <a:endParaRPr lang="en-US" altLang="ja-JP" sz="1400" dirty="0">
              <a:latin typeface="+mj-ea"/>
              <a:ea typeface="+mj-ea"/>
              <a:cs typeface="小塚ゴシック Pr6N L"/>
            </a:endParaRPr>
          </a:p>
          <a:p>
            <a:r>
              <a:rPr lang="ja-JP" altLang="en-US" sz="1400" dirty="0">
                <a:latin typeface="+mj-ea"/>
                <a:ea typeface="+mj-ea"/>
                <a:cs typeface="小塚ゴシック Pr6N L"/>
              </a:rPr>
              <a:t>　 ノウハウの共有ができた</a:t>
            </a:r>
            <a:endParaRPr lang="en-US" altLang="ja-JP" sz="1400" dirty="0">
              <a:latin typeface="+mj-ea"/>
              <a:ea typeface="+mj-ea"/>
              <a:cs typeface="小塚ゴシック Pr6N L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484466" y="2486802"/>
            <a:ext cx="2347692" cy="528285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b="1" dirty="0"/>
              <a:t>BODIK</a:t>
            </a:r>
            <a:r>
              <a:rPr lang="ja-JP" altLang="en-US" sz="1100" b="1" dirty="0"/>
              <a:t>が無償提供している</a:t>
            </a:r>
            <a:r>
              <a:rPr lang="en-US" altLang="ja-JP" sz="1100" b="1" dirty="0"/>
              <a:t>BODIK</a:t>
            </a:r>
            <a:r>
              <a:rPr lang="ja-JP" altLang="en-US" sz="1100" b="1" dirty="0"/>
              <a:t>　</a:t>
            </a:r>
            <a:r>
              <a:rPr lang="en-US" altLang="ja-JP" sz="1100" b="1" dirty="0"/>
              <a:t>ODCS</a:t>
            </a:r>
            <a:r>
              <a:rPr lang="ja-JP" altLang="en-US" sz="1100" b="1" dirty="0"/>
              <a:t>を４市２町共同で利用</a:t>
            </a:r>
            <a:endParaRPr kumimoji="1" lang="ja-JP" altLang="en-US" sz="1100" b="1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2364509" y="3181014"/>
            <a:ext cx="2546313" cy="528285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/>
              <a:t>久留米広域ポータルサイトを開設！</a:t>
            </a:r>
            <a:endParaRPr lang="en-US" altLang="ja-JP" sz="1100" b="1" dirty="0"/>
          </a:p>
          <a:p>
            <a:pPr algn="ctr"/>
            <a:r>
              <a:rPr lang="ja-JP" altLang="en-US" sz="1100" b="1" dirty="0"/>
              <a:t>圏域のデータのみの取得も可能</a:t>
            </a:r>
            <a:endParaRPr kumimoji="1" lang="ja-JP" altLang="en-US" sz="1100" b="1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pic>
        <p:nvPicPr>
          <p:cNvPr id="42" name="図 4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" y="2349347"/>
            <a:ext cx="4978715" cy="397115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テキスト ボックス 45"/>
          <p:cNvSpPr txBox="1"/>
          <p:nvPr/>
        </p:nvSpPr>
        <p:spPr>
          <a:xfrm>
            <a:off x="5023078" y="2762998"/>
            <a:ext cx="4820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400" dirty="0"/>
              <a:t>広域で公開することで、より利活用しやすくなるデータがある（災害情報、観光情報等）</a:t>
            </a:r>
            <a:endParaRPr lang="en-US" altLang="ja-JP" sz="1400" dirty="0"/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/>
              <a:t>人口規模が小さな自治体では、人的資源が足りず</a:t>
            </a:r>
            <a:endParaRPr lang="en-US" altLang="ja-JP" sz="1400" dirty="0"/>
          </a:p>
          <a:p>
            <a:r>
              <a:rPr lang="ja-JP" altLang="en-US" sz="1400" dirty="0"/>
              <a:t>　 オープンデータに取り組む余裕がない</a:t>
            </a:r>
            <a:endParaRPr lang="en-US" altLang="ja-JP" sz="1400" dirty="0"/>
          </a:p>
        </p:txBody>
      </p:sp>
      <p:sp>
        <p:nvSpPr>
          <p:cNvPr id="26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小塚ゴシック Pro M"/>
              </a:rPr>
              <a:t>令和２年９月１６日版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7311209" y="250008"/>
            <a:ext cx="2478133" cy="5895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小塚ゴシック Pro M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21440" y="285176"/>
            <a:ext cx="269817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00D861"/>
                </a:solidFill>
                <a:latin typeface="小塚ゴシック Pro M"/>
                <a:ea typeface="小塚ゴシック Pr6N M"/>
                <a:cs typeface="小塚ゴシック Pr6N M"/>
              </a:rPr>
              <a:t>その他</a:t>
            </a:r>
            <a:endParaRPr lang="en-US" altLang="ja-JP" sz="1400" b="1" dirty="0">
              <a:solidFill>
                <a:srgbClr val="00D861"/>
              </a:solidFill>
              <a:latin typeface="小塚ゴシック Pro M"/>
              <a:ea typeface="小塚ゴシック Pr6N M"/>
              <a:cs typeface="小塚ゴシック Pr6N M"/>
            </a:endParaRPr>
          </a:p>
          <a:p>
            <a:pPr algn="ctr"/>
            <a:r>
              <a:rPr lang="ja-JP" altLang="en-US" sz="1400" b="1" dirty="0">
                <a:solidFill>
                  <a:srgbClr val="00D861"/>
                </a:solidFill>
                <a:latin typeface="小塚ゴシック Pro M"/>
                <a:ea typeface="小塚ゴシック Pr6N M"/>
                <a:cs typeface="小塚ゴシック Pr6N M"/>
              </a:rPr>
              <a:t>（広域連携による利活用事例）</a:t>
            </a:r>
            <a:endParaRPr lang="en-US" altLang="ja-JP" sz="1400" b="1" dirty="0">
              <a:solidFill>
                <a:srgbClr val="00D861"/>
              </a:solidFill>
              <a:latin typeface="小塚ゴシック Pro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97931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>
          <a:xfrm>
            <a:off x="-350" y="1149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D8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o M"/>
              <a:ea typeface="ヒラギノ角ゴ Pro W3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D8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o M"/>
              <a:ea typeface="ヒラギノ角ゴ Pro W3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308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10565" y="2038988"/>
            <a:ext cx="4942435" cy="0"/>
          </a:xfrm>
          <a:prstGeom prst="line">
            <a:avLst/>
          </a:prstGeom>
          <a:ln w="6350">
            <a:solidFill>
              <a:srgbClr val="308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84760" y="2102471"/>
            <a:ext cx="482904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本事業は久留米広域連携中枢都市圏を構成する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>4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市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>2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町で久留米市を中心に平成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>28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年度から環境を整備し、平成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>29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年度から共通フォーマットによるデータの公開を行っています。令和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>2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年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>6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月末時点では、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>15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の共通データセットを公開しています。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/>
              <a:t>　</a:t>
            </a:r>
            <a:r>
              <a:rPr lang="ja-JP" altLang="ja-JP" sz="1200" dirty="0"/>
              <a:t>行政データの公開や</a:t>
            </a:r>
            <a:r>
              <a:rPr lang="ja-JP" altLang="en-US" sz="1200" dirty="0"/>
              <a:t>、</a:t>
            </a:r>
            <a:r>
              <a:rPr lang="ja-JP" altLang="ja-JP" sz="1200" dirty="0"/>
              <a:t>オープ</a:t>
            </a:r>
            <a:r>
              <a:rPr lang="ja-JP" altLang="en-US" sz="1200" dirty="0"/>
              <a:t>ン</a:t>
            </a:r>
            <a:r>
              <a:rPr lang="ja-JP" altLang="ja-JP" sz="1200" dirty="0"/>
              <a:t>データカタログサイトの利用等の環境整備を行い、市民や企業等による利活用を促進すること</a:t>
            </a:r>
            <a:r>
              <a:rPr lang="ja-JP" altLang="en-US" sz="1200" dirty="0"/>
              <a:t>で、</a:t>
            </a:r>
            <a:r>
              <a:rPr lang="ja-JP" altLang="ja-JP" sz="1200" dirty="0"/>
              <a:t>市民の利便性向上</a:t>
            </a:r>
            <a:r>
              <a:rPr lang="ja-JP" altLang="en-US" sz="1200" dirty="0"/>
              <a:t>と</a:t>
            </a:r>
            <a:r>
              <a:rPr lang="ja-JP" altLang="ja-JP" sz="1200" dirty="0"/>
              <a:t>地場企業の活性化を目的</a:t>
            </a:r>
            <a:r>
              <a:rPr lang="ja-JP" altLang="en-US" sz="1200" dirty="0"/>
              <a:t>に始まった事業ですが、</a:t>
            </a:r>
            <a:r>
              <a:rPr lang="ja-JP" altLang="en-US" sz="1200" b="1" dirty="0">
                <a:latin typeface="小塚ゴシック Pr6N L"/>
                <a:ea typeface="小塚ゴシック Pr6N L"/>
                <a:cs typeface="小塚ゴシック Pr6N L"/>
              </a:rPr>
              <a:t>「</a:t>
            </a:r>
            <a:r>
              <a:rPr lang="ja-JP" altLang="en-US" sz="1200" b="1" dirty="0">
                <a:solidFill>
                  <a:srgbClr val="308007"/>
                </a:solidFill>
                <a:latin typeface="小塚ゴシック Pr6N L"/>
                <a:ea typeface="小塚ゴシック Pr6N L"/>
                <a:cs typeface="小塚ゴシック Pr6N L"/>
              </a:rPr>
              <a:t>広域連携の枠組にのせたことでデータ所管課を説得しやすくなった</a:t>
            </a:r>
            <a:r>
              <a:rPr lang="ja-JP" altLang="en-US" sz="1200" b="1" dirty="0">
                <a:latin typeface="小塚ゴシック Pr6N L"/>
                <a:ea typeface="小塚ゴシック Pr6N L"/>
                <a:cs typeface="小塚ゴシック Pr6N L"/>
              </a:rPr>
              <a:t>」「</a:t>
            </a:r>
            <a:r>
              <a:rPr lang="ja-JP" altLang="en-US" sz="1200" b="1" dirty="0">
                <a:solidFill>
                  <a:srgbClr val="308007"/>
                </a:solidFill>
                <a:latin typeface="小塚ゴシック Pr6N L"/>
                <a:ea typeface="小塚ゴシック Pr6N L"/>
                <a:cs typeface="小塚ゴシック Pr6N L"/>
              </a:rPr>
              <a:t>オープンデータに関する情報共有ができ、各市町の知識が深まった</a:t>
            </a:r>
            <a:r>
              <a:rPr lang="ja-JP" altLang="en-US" sz="1200" b="1" dirty="0">
                <a:latin typeface="小塚ゴシック Pr6N L"/>
                <a:ea typeface="小塚ゴシック Pr6N L"/>
                <a:cs typeface="小塚ゴシック Pr6N L"/>
              </a:rPr>
              <a:t>」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など、データの利便性向上はもちろんのこと、自治体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側の問題解消にも役立って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います。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令和元年度より、広域ポー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タルサイトではオープンデー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タマップを利用して市町を超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えて各種位置情報が確認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できるようになりました。</a:t>
            </a:r>
            <a:endParaRPr kumimoji="1" lang="ja-JP" altLang="en-US" sz="1200" dirty="0"/>
          </a:p>
          <a:p>
            <a:pPr>
              <a:lnSpc>
                <a:spcPct val="120000"/>
              </a:lnSpc>
            </a:pPr>
            <a:endParaRPr kumimoji="1" lang="ja-JP" altLang="en-US" sz="1200" dirty="0"/>
          </a:p>
          <a:p>
            <a:pPr>
              <a:lnSpc>
                <a:spcPct val="120000"/>
              </a:lnSpc>
            </a:pPr>
            <a:endParaRPr lang="en-US" altLang="ja-JP" sz="1200" strike="sngStrike" dirty="0">
              <a:solidFill>
                <a:srgbClr val="FF0000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pic>
        <p:nvPicPr>
          <p:cNvPr id="58" name="図 57" descr="アイディア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1292394"/>
            <a:ext cx="643434" cy="643434"/>
          </a:xfrm>
          <a:prstGeom prst="rect">
            <a:avLst/>
          </a:prstGeom>
        </p:spPr>
      </p:pic>
      <p:pic>
        <p:nvPicPr>
          <p:cNvPr id="61" name="図 60" descr="パソコン作業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67" y="1745423"/>
            <a:ext cx="643434" cy="643434"/>
          </a:xfrm>
          <a:prstGeom prst="rect">
            <a:avLst/>
          </a:prstGeom>
        </p:spPr>
      </p:pic>
      <p:pic>
        <p:nvPicPr>
          <p:cNvPr id="62" name="図 61" descr="マーカー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2334515"/>
            <a:ext cx="643434" cy="643434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6032039" y="1499639"/>
            <a:ext cx="3165973" cy="37601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避難所、市町施設、保育所、人口、図書館、</a:t>
            </a:r>
            <a:r>
              <a:rPr lang="en-US" altLang="ja-JP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AED</a:t>
            </a:r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設置箇所、児童生徒数、ごみ収集日、公園情報等</a:t>
            </a:r>
            <a:endParaRPr lang="en-US" altLang="ja-JP" sz="10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749101" y="2485267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福岡県久留米市</a:t>
            </a:r>
            <a:r>
              <a:rPr lang="ja-JP" altLang="en-US" sz="10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・大川市・小郡市</a:t>
            </a:r>
            <a:endParaRPr lang="en-US" altLang="ja-JP" sz="105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うきは市</a:t>
            </a:r>
            <a:r>
              <a:rPr lang="ja-JP" altLang="en-US" sz="10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・</a:t>
            </a:r>
            <a:r>
              <a:rPr kumimoji="1" lang="ja-JP" altLang="en-US" sz="10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大刀洗町</a:t>
            </a:r>
            <a:r>
              <a:rPr lang="ja-JP" altLang="en-US" sz="10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・</a:t>
            </a:r>
            <a:r>
              <a:rPr kumimoji="1" lang="ja-JP" altLang="en-US" sz="10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大木町</a:t>
            </a:r>
          </a:p>
        </p:txBody>
      </p:sp>
      <p:sp>
        <p:nvSpPr>
          <p:cNvPr id="67" name="角丸四角形 66"/>
          <p:cNvSpPr/>
          <p:nvPr/>
        </p:nvSpPr>
        <p:spPr>
          <a:xfrm>
            <a:off x="5096143" y="2479793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4935535" y="1484045"/>
            <a:ext cx="1228416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CSV</a:t>
            </a:r>
          </a:p>
        </p:txBody>
      </p:sp>
      <p:sp>
        <p:nvSpPr>
          <p:cNvPr id="70" name="角丸四角形 69"/>
          <p:cNvSpPr/>
          <p:nvPr/>
        </p:nvSpPr>
        <p:spPr>
          <a:xfrm>
            <a:off x="5690006" y="19836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312526" y="3101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6314431" y="2985605"/>
            <a:ext cx="3396089" cy="672483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rgbClr val="000000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5661473" y="2980131"/>
            <a:ext cx="1206052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フォントポにほんご"/>
                <a:ea typeface="フォントポにほんご"/>
                <a:cs typeface="フォントポにほんご"/>
              </a:rPr>
              <a:t>API</a:t>
            </a:r>
            <a:r>
              <a:rPr kumimoji="1"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の有無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6891289" y="3005070"/>
            <a:ext cx="2799486" cy="6512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rPr>
              <a:t>有り</a:t>
            </a:r>
            <a:endParaRPr lang="en-US" altLang="ja-JP" sz="1200" dirty="0">
              <a:solidFill>
                <a:schemeClr val="tx1"/>
              </a:solidFill>
              <a:latin typeface="小塚ゴシック Pro M"/>
              <a:ea typeface="小塚ゴシック Pr6N L"/>
              <a:cs typeface="小塚ゴシック Pr6N L"/>
            </a:endParaRPr>
          </a:p>
          <a:p>
            <a:r>
              <a:rPr lang="en-US" altLang="ja-JP" sz="11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rPr>
              <a:t>カタログサイトは</a:t>
            </a:r>
            <a:r>
              <a:rPr lang="en-US" altLang="ja-JP" sz="11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rPr>
              <a:t>CKAN </a:t>
            </a:r>
            <a:r>
              <a:rPr lang="ja-JP" altLang="en-US" sz="11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rPr>
              <a:t>を使用しているので</a:t>
            </a:r>
            <a:r>
              <a:rPr lang="en-US" altLang="ja-JP" sz="11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rPr>
              <a:t>CKAN API</a:t>
            </a:r>
            <a:r>
              <a:rPr lang="ja-JP" altLang="en-US" sz="11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rPr>
              <a:t>が利用可能。</a:t>
            </a:r>
            <a:endParaRPr lang="en-US" altLang="ja-JP" sz="1100" dirty="0">
              <a:solidFill>
                <a:schemeClr val="tx1"/>
              </a:solidFill>
              <a:latin typeface="小塚ゴシック Pro M"/>
              <a:ea typeface="小塚ゴシック Pr6N L"/>
              <a:cs typeface="小塚ゴシック Pr6N 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78479" y="3610427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308007"/>
                </a:solidFill>
              </a:rPr>
              <a:t>￥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5758626" y="3764620"/>
            <a:ext cx="3396089" cy="754162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chemeClr val="tx1"/>
              </a:solidFill>
              <a:latin typeface="小塚ゴシック Pro M"/>
              <a:ea typeface="小塚ゴシック Pr6N L"/>
              <a:cs typeface="小塚ゴシック Pr6N L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5105667" y="3759146"/>
            <a:ext cx="939509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コスト</a:t>
            </a:r>
          </a:p>
        </p:txBody>
      </p:sp>
      <p:sp>
        <p:nvSpPr>
          <p:cNvPr id="83" name="角丸四角形 82"/>
          <p:cNvSpPr/>
          <p:nvPr/>
        </p:nvSpPr>
        <p:spPr>
          <a:xfrm>
            <a:off x="5099652" y="4632265"/>
            <a:ext cx="4619658" cy="1794560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850669" y="4652548"/>
            <a:ext cx="282160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000" dirty="0">
                <a:solidFill>
                  <a:srgbClr val="008000"/>
                </a:solidFill>
                <a:latin typeface="フォントポにほんご"/>
                <a:ea typeface="フォントポにほんご"/>
                <a:cs typeface="フォントポにほんご"/>
              </a:rPr>
              <a:t>民産学官でアプリを作成</a:t>
            </a:r>
            <a:endParaRPr lang="en-US" altLang="ja-JP" sz="2000" dirty="0">
              <a:solidFill>
                <a:srgbClr val="008000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pic>
        <p:nvPicPr>
          <p:cNvPr id="93" name="図 92" descr="拡声器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22" y="4632265"/>
            <a:ext cx="903101" cy="903101"/>
          </a:xfrm>
          <a:prstGeom prst="rect">
            <a:avLst/>
          </a:prstGeom>
        </p:spPr>
      </p:pic>
      <p:cxnSp>
        <p:nvCxnSpPr>
          <p:cNvPr id="94" name="直線コネクタ 93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6330014" y="5176392"/>
            <a:ext cx="32206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/>
              <a:t>久留米市では、民（</a:t>
            </a:r>
            <a:r>
              <a:rPr lang="en-US" altLang="ja-JP" sz="1100" dirty="0"/>
              <a:t>Code for Kurume</a:t>
            </a:r>
            <a:r>
              <a:rPr lang="ja-JP" altLang="en-US" sz="1100" dirty="0"/>
              <a:t>）、産（久留米</a:t>
            </a:r>
            <a:r>
              <a:rPr lang="en-US" altLang="ja-JP" sz="1100" dirty="0"/>
              <a:t>ICT</a:t>
            </a:r>
            <a:r>
              <a:rPr lang="ja-JP" altLang="en-US" sz="1100" dirty="0"/>
              <a:t>組合）、学（久留米大学・久留米工業大学・</a:t>
            </a:r>
            <a:r>
              <a:rPr lang="zh-TW" altLang="en-US" sz="1100" dirty="0"/>
              <a:t>久留米工業高等専門学校</a:t>
            </a:r>
            <a:r>
              <a:rPr lang="ja-JP" altLang="en-US" sz="1100" dirty="0"/>
              <a:t>）、官（久留米市）で構成する久留米オープンデータ活用推進研究会にて検討を行い、久留米工業大学の協力のもと、健康保持・増進を目的とするアプリを開発しました。</a:t>
            </a:r>
            <a:endParaRPr lang="en-US" altLang="ja-JP" sz="1100" dirty="0"/>
          </a:p>
        </p:txBody>
      </p:sp>
      <p:pic>
        <p:nvPicPr>
          <p:cNvPr id="52" name="図 51" descr="チーム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23" y="2827680"/>
            <a:ext cx="643434" cy="64343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056655" y="3822011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■ 予算はゼロ。</a:t>
            </a:r>
          </a:p>
          <a:p>
            <a:r>
              <a:rPr lang="ja-JP" altLang="en-US" sz="1200" dirty="0"/>
              <a:t>■ オープンデータ担当者は ２名</a:t>
            </a:r>
            <a:endParaRPr lang="en-US" altLang="ja-JP" sz="1200" dirty="0"/>
          </a:p>
          <a:p>
            <a:r>
              <a:rPr lang="en-US" altLang="ja-JP" sz="1200" dirty="0"/>
              <a:t>    </a:t>
            </a:r>
            <a:r>
              <a:rPr lang="ja-JP" altLang="en-US" sz="1200" dirty="0"/>
              <a:t>（メイン担当 </a:t>
            </a:r>
            <a:r>
              <a:rPr lang="en-US" altLang="ja-JP" sz="1200" dirty="0"/>
              <a:t>1</a:t>
            </a:r>
            <a:r>
              <a:rPr lang="ja-JP" altLang="en-US" sz="1200" dirty="0"/>
              <a:t>名）</a:t>
            </a:r>
            <a:endParaRPr kumimoji="1" lang="ja-JP" altLang="en-US" sz="1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12" y="5097378"/>
            <a:ext cx="817252" cy="1277958"/>
          </a:xfrm>
          <a:prstGeom prst="rect">
            <a:avLst/>
          </a:prstGeom>
        </p:spPr>
      </p:pic>
      <p:pic>
        <p:nvPicPr>
          <p:cNvPr id="40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51" y="4124842"/>
            <a:ext cx="2619243" cy="220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64712" y="1493749"/>
            <a:ext cx="4839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市町の枠を超えたデータ公開のメリット</a:t>
            </a:r>
            <a:endParaRPr kumimoji="1" lang="ja-JP" altLang="en-US" sz="2200" b="1" dirty="0">
              <a:solidFill>
                <a:srgbClr val="308007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50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 福岡県久留米市</a:t>
            </a:r>
            <a:endParaRPr kumimoji="1" lang="ja-JP" altLang="en-US" sz="1400" dirty="0">
              <a:solidFill>
                <a:srgbClr val="FFFFFF"/>
              </a:solidFill>
              <a:latin typeface="小塚ゴシック Pro M"/>
              <a:ea typeface="小塚ゴシック Pr6N R"/>
              <a:cs typeface="小塚ゴシック Pr6N R"/>
            </a:endParaRPr>
          </a:p>
        </p:txBody>
      </p:sp>
      <p:sp>
        <p:nvSpPr>
          <p:cNvPr id="51" name="タイトル 1"/>
          <p:cNvSpPr txBox="1">
            <a:spLocks/>
          </p:cNvSpPr>
          <p:nvPr/>
        </p:nvSpPr>
        <p:spPr>
          <a:xfrm>
            <a:off x="-350" y="1149"/>
            <a:ext cx="4749931" cy="425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データは地域を救う。共同公開でもっと便利に！</a:t>
            </a:r>
            <a:endParaRPr kumimoji="1" lang="ja-JP" altLang="en-US" sz="1400" dirty="0">
              <a:solidFill>
                <a:srgbClr val="FFFFFF"/>
              </a:solidFill>
              <a:latin typeface="小塚ゴシック Pro M"/>
              <a:ea typeface="小塚ゴシック Pr6N R"/>
              <a:cs typeface="小塚ゴシック Pr6N R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11859" y="285257"/>
            <a:ext cx="7573780" cy="60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5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久留米広域連携中枢都市圏オープンデータ推進事業</a:t>
            </a:r>
          </a:p>
        </p:txBody>
      </p:sp>
      <p:sp>
        <p:nvSpPr>
          <p:cNvPr id="44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小塚ゴシック Pro M"/>
              </a:rPr>
              <a:t>令和２年９月１６日版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7311209" y="250008"/>
            <a:ext cx="2478133" cy="5895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小塚ゴシック Pro M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21440" y="285176"/>
            <a:ext cx="269817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00D861"/>
                </a:solidFill>
                <a:latin typeface="小塚ゴシック Pro M"/>
                <a:ea typeface="小塚ゴシック Pr6N M"/>
                <a:cs typeface="小塚ゴシック Pr6N M"/>
              </a:rPr>
              <a:t>その他</a:t>
            </a:r>
            <a:endParaRPr lang="en-US" altLang="ja-JP" sz="1400" b="1" dirty="0">
              <a:solidFill>
                <a:srgbClr val="00D861"/>
              </a:solidFill>
              <a:latin typeface="小塚ゴシック Pro M"/>
              <a:ea typeface="小塚ゴシック Pr6N M"/>
              <a:cs typeface="小塚ゴシック Pr6N M"/>
            </a:endParaRPr>
          </a:p>
          <a:p>
            <a:pPr algn="ctr"/>
            <a:r>
              <a:rPr lang="ja-JP" altLang="en-US" sz="1400" b="1" dirty="0">
                <a:solidFill>
                  <a:srgbClr val="00D861"/>
                </a:solidFill>
                <a:latin typeface="小塚ゴシック Pro M"/>
                <a:ea typeface="小塚ゴシック Pr6N M"/>
                <a:cs typeface="小塚ゴシック Pr6N M"/>
              </a:rPr>
              <a:t>（広域連携による利活用事例）</a:t>
            </a:r>
            <a:endParaRPr lang="en-US" altLang="ja-JP" sz="1400" b="1" dirty="0">
              <a:solidFill>
                <a:srgbClr val="00D861"/>
              </a:solidFill>
              <a:latin typeface="小塚ゴシック Pro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413957062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A4 210 x 297 mm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ＭＳ Ｐゴシック</vt:lpstr>
      <vt:lpstr>フォントポにほんご</vt:lpstr>
      <vt:lpstr>小塚ゴシック Pr6N L</vt:lpstr>
      <vt:lpstr>小塚ゴシック Pr6N M</vt:lpstr>
      <vt:lpstr>小塚ゴシック Pro M</vt:lpstr>
      <vt:lpstr>Arial</vt:lpstr>
      <vt:lpstr>Calibri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2022-03-26T16:10:36Z</dcterms:created>
  <dcterms:modified xsi:type="dcterms:W3CDTF">2022-03-26T16:10:40Z</dcterms:modified>
</cp:coreProperties>
</file>