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8" r:id="rId2"/>
    <p:sldId id="259" r:id="rId3"/>
  </p:sldIdLst>
  <p:sldSz cx="9906000" cy="6858000" type="A4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007"/>
    <a:srgbClr val="FFFFFF"/>
    <a:srgbClr val="E6E6E6"/>
    <a:srgbClr val="00D861"/>
    <a:srgbClr val="F0720A"/>
    <a:srgbClr val="FF6600"/>
    <a:srgbClr val="333399"/>
    <a:srgbClr val="4ED762"/>
    <a:srgbClr val="6633FF"/>
    <a:srgbClr val="66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290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>
                <a:solidFill>
                  <a:srgbClr val="C00000"/>
                </a:solidFill>
              </a:rPr>
              <a:t>食品営業許可</a:t>
            </a:r>
            <a:r>
              <a:rPr lang="en-US" altLang="ja-JP" dirty="0">
                <a:solidFill>
                  <a:srgbClr val="C00000"/>
                </a:solidFill>
              </a:rPr>
              <a:t>DL</a:t>
            </a:r>
            <a:r>
              <a:rPr lang="ja-JP" altLang="en-US" dirty="0">
                <a:solidFill>
                  <a:srgbClr val="C00000"/>
                </a:solidFill>
              </a:rPr>
              <a:t>件数累計</a:t>
            </a:r>
          </a:p>
        </c:rich>
      </c:tx>
      <c:layout>
        <c:manualLayout>
          <c:xMode val="edge"/>
          <c:yMode val="edge"/>
          <c:x val="0.2263655012453416"/>
          <c:y val="4.71380471380471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977757590875186E-2"/>
          <c:y val="6.1952861952861975E-2"/>
          <c:w val="0.93065302561544194"/>
          <c:h val="0.58172910204406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0EB-4CC2-9E8E-6F68F1DC9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抜粋!$B$17:$D$17</c:f>
              <c:strCache>
                <c:ptCount val="3"/>
                <c:pt idx="0">
                  <c:v>平成30年８月</c:v>
                </c:pt>
                <c:pt idx="1">
                  <c:v>平成31年３月</c:v>
                </c:pt>
                <c:pt idx="2">
                  <c:v>令和２年３月</c:v>
                </c:pt>
              </c:strCache>
            </c:strRef>
          </c:cat>
          <c:val>
            <c:numRef>
              <c:f>抜粋!$B$18:$D$18</c:f>
              <c:numCache>
                <c:formatCode>General</c:formatCode>
                <c:ptCount val="3"/>
                <c:pt idx="0">
                  <c:v>1232</c:v>
                </c:pt>
                <c:pt idx="1">
                  <c:v>2635</c:v>
                </c:pt>
                <c:pt idx="2">
                  <c:v>5681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EB-4CC2-9E8E-6F68F1DC9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180992"/>
        <c:axId val="404183344"/>
      </c:barChart>
      <c:catAx>
        <c:axId val="40418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4183344"/>
        <c:crosses val="autoZero"/>
        <c:auto val="1"/>
        <c:lblAlgn val="ctr"/>
        <c:lblOffset val="100"/>
        <c:noMultiLvlLbl val="0"/>
      </c:catAx>
      <c:valAx>
        <c:axId val="404183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0418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>
                <a:solidFill>
                  <a:srgbClr val="C00000"/>
                </a:solidFill>
              </a:rPr>
              <a:t>情報公開請求件数</a:t>
            </a:r>
            <a:endParaRPr lang="ja-JP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3247594050743653E-2"/>
          <c:y val="0.17685185185185184"/>
          <c:w val="0.90286351706036749"/>
          <c:h val="0.606535433070866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H29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Sheet1!$B$1:$M$1</c:f>
              <c:strCache>
                <c:ptCount val="12"/>
                <c:pt idx="0">
                  <c:v>４月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  <c:pt idx="5">
                  <c:v>９月</c:v>
                </c:pt>
                <c:pt idx="6">
                  <c:v>１０月</c:v>
                </c:pt>
                <c:pt idx="7">
                  <c:v>１１月</c:v>
                </c:pt>
                <c:pt idx="8">
                  <c:v>１２月</c:v>
                </c:pt>
                <c:pt idx="9">
                  <c:v>１月</c:v>
                </c:pt>
                <c:pt idx="10">
                  <c:v>２月</c:v>
                </c:pt>
                <c:pt idx="11">
                  <c:v>３月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14</c:v>
                </c:pt>
                <c:pt idx="1">
                  <c:v>12</c:v>
                </c:pt>
                <c:pt idx="2">
                  <c:v>15</c:v>
                </c:pt>
                <c:pt idx="3">
                  <c:v>13</c:v>
                </c:pt>
                <c:pt idx="4">
                  <c:v>18</c:v>
                </c:pt>
                <c:pt idx="5">
                  <c:v>10</c:v>
                </c:pt>
                <c:pt idx="6">
                  <c:v>20</c:v>
                </c:pt>
                <c:pt idx="7">
                  <c:v>15</c:v>
                </c:pt>
                <c:pt idx="8">
                  <c:v>9</c:v>
                </c:pt>
                <c:pt idx="9">
                  <c:v>13</c:v>
                </c:pt>
                <c:pt idx="10">
                  <c:v>8</c:v>
                </c:pt>
                <c:pt idx="1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09-407A-8F90-4768D90839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H30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Sheet1!$B$1:$M$1</c:f>
              <c:strCache>
                <c:ptCount val="12"/>
                <c:pt idx="0">
                  <c:v>４月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  <c:pt idx="5">
                  <c:v>９月</c:v>
                </c:pt>
                <c:pt idx="6">
                  <c:v>１０月</c:v>
                </c:pt>
                <c:pt idx="7">
                  <c:v>１１月</c:v>
                </c:pt>
                <c:pt idx="8">
                  <c:v>１２月</c:v>
                </c:pt>
                <c:pt idx="9">
                  <c:v>１月</c:v>
                </c:pt>
                <c:pt idx="10">
                  <c:v>２月</c:v>
                </c:pt>
                <c:pt idx="11">
                  <c:v>３月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11</c:v>
                </c:pt>
                <c:pt idx="1">
                  <c:v>8</c:v>
                </c:pt>
                <c:pt idx="2">
                  <c:v>12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10</c:v>
                </c:pt>
                <c:pt idx="9">
                  <c:v>6</c:v>
                </c:pt>
                <c:pt idx="10">
                  <c:v>9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09-407A-8F90-4768D90839C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R1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Sheet1!$B$1:$M$1</c:f>
              <c:strCache>
                <c:ptCount val="12"/>
                <c:pt idx="0">
                  <c:v>４月</c:v>
                </c:pt>
                <c:pt idx="1">
                  <c:v>５月</c:v>
                </c:pt>
                <c:pt idx="2">
                  <c:v>６月</c:v>
                </c:pt>
                <c:pt idx="3">
                  <c:v>７月</c:v>
                </c:pt>
                <c:pt idx="4">
                  <c:v>８月</c:v>
                </c:pt>
                <c:pt idx="5">
                  <c:v>９月</c:v>
                </c:pt>
                <c:pt idx="6">
                  <c:v>１０月</c:v>
                </c:pt>
                <c:pt idx="7">
                  <c:v>１１月</c:v>
                </c:pt>
                <c:pt idx="8">
                  <c:v>１２月</c:v>
                </c:pt>
                <c:pt idx="9">
                  <c:v>１月</c:v>
                </c:pt>
                <c:pt idx="10">
                  <c:v>２月</c:v>
                </c:pt>
                <c:pt idx="11">
                  <c:v>３月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11</c:v>
                </c:pt>
                <c:pt idx="1">
                  <c:v>7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5</c:v>
                </c:pt>
                <c:pt idx="6">
                  <c:v>7</c:v>
                </c:pt>
                <c:pt idx="7">
                  <c:v>6</c:v>
                </c:pt>
                <c:pt idx="8">
                  <c:v>9</c:v>
                </c:pt>
                <c:pt idx="9">
                  <c:v>8</c:v>
                </c:pt>
                <c:pt idx="10">
                  <c:v>6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09-407A-8F90-4768D9083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773728"/>
        <c:axId val="350776080"/>
      </c:lineChart>
      <c:catAx>
        <c:axId val="35077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0776080"/>
        <c:crosses val="autoZero"/>
        <c:auto val="1"/>
        <c:lblAlgn val="ctr"/>
        <c:lblOffset val="100"/>
        <c:noMultiLvlLbl val="0"/>
      </c:catAx>
      <c:valAx>
        <c:axId val="350776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077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779054503140227"/>
          <c:y val="0.17037037037037034"/>
          <c:w val="0.3835034436185327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0.0829</cdr:x>
      <cdr:y>0.69517</cdr:y>
    </cdr:from>
    <cdr:to>
      <cdr:x>0.44698</cdr:x>
      <cdr:y>0.77023</cdr:y>
    </cdr:to>
    <cdr:sp macro="" textlink="">
      <cdr:nvSpPr>
        <cdr:cNvPr id="3" name="角丸四角形吹き出し 2"/>
        <cdr:cNvSpPr/>
      </cdr:nvSpPr>
      <cdr:spPr>
        <a:xfrm xmlns:a="http://schemas.openxmlformats.org/drawingml/2006/main">
          <a:off x="365309" y="1907000"/>
          <a:ext cx="1604444" cy="205905"/>
        </a:xfrm>
        <a:prstGeom xmlns:a="http://schemas.openxmlformats.org/drawingml/2006/main" prst="wedgeRoundRectCallout">
          <a:avLst>
            <a:gd name="adj1" fmla="val -5595"/>
            <a:gd name="adj2" fmla="val -183383"/>
            <a:gd name="adj3" fmla="val 16667"/>
          </a:avLst>
        </a:prstGeom>
        <a:solidFill xmlns:a="http://schemas.openxmlformats.org/drawingml/2006/main">
          <a:srgbClr val="308007"/>
        </a:solidFill>
        <a:ln xmlns:a="http://schemas.openxmlformats.org/drawingml/2006/main">
          <a:solidFill>
            <a:srgbClr val="308007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200" dirty="0"/>
            <a:t>情報公開件数減少</a:t>
          </a:r>
          <a:endParaRPr kumimoji="1" lang="ja-JP" altLang="en-US" sz="12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g/Desktop/%E7%89%B9%E7%A0%94/%E7%89%B9%E7%A0%94OD/%E3%82%A2%E3%82%A4%E3%82%B3%E3%83%B3/%E3%83%8F%E3%83%86%E3%83%8A.png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file://localhost/Users/meg/Desktop/%E7%89%B9%E7%A0%94/%E7%89%B9%E7%A0%94OD/%E3%82%A2%E3%82%A4%E3%82%B3%E3%83%B3/%E3%81%B2%E3%82%89%E3%82%81%E3%81%8D.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正方形/長方形 47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D8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小塚ゴシック Pr6N M"/>
              <a:ea typeface="游ゴシック Light" panose="020B0300000000000000" pitchFamily="50" charset="-128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3080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-348" y="2077445"/>
            <a:ext cx="9911640" cy="0"/>
          </a:xfrm>
          <a:prstGeom prst="line">
            <a:avLst/>
          </a:prstGeom>
          <a:ln w="6350">
            <a:solidFill>
              <a:srgbClr val="3080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169185" y="4800096"/>
            <a:ext cx="4226968" cy="173896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小塚ゴシック Pr6N M"/>
              </a:rPr>
              <a:t>●オープンデータ勉強会の内容</a:t>
            </a:r>
            <a:endParaRPr lang="en-US" altLang="ja-JP" sz="1200" dirty="0">
              <a:solidFill>
                <a:schemeClr val="tx1"/>
              </a:solidFill>
              <a:latin typeface="小塚ゴシック Pr6N M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小塚ゴシック Pr6N M"/>
              </a:rPr>
              <a:t>　会場　 長野市役所　情報政策課</a:t>
            </a:r>
            <a:endParaRPr lang="en-US" altLang="ja-JP" sz="1200" dirty="0">
              <a:solidFill>
                <a:schemeClr val="tx1"/>
              </a:solidFill>
              <a:latin typeface="小塚ゴシック Pr6N M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小塚ゴシック Pr6N M"/>
              </a:rPr>
              <a:t>　内容　 </a:t>
            </a:r>
            <a:r>
              <a:rPr lang="en-US" altLang="ja-JP" sz="1200" dirty="0" err="1">
                <a:solidFill>
                  <a:schemeClr val="tx1"/>
                </a:solidFill>
                <a:latin typeface="小塚ゴシック Pr6N M"/>
              </a:rPr>
              <a:t>WebGIS</a:t>
            </a:r>
            <a:r>
              <a:rPr lang="ja-JP" altLang="en-US" sz="1200" dirty="0">
                <a:solidFill>
                  <a:schemeClr val="tx1"/>
                </a:solidFill>
                <a:latin typeface="小塚ゴシック Pr6N M"/>
              </a:rPr>
              <a:t>を用いたオープンデータの可視化について</a:t>
            </a:r>
            <a:endParaRPr lang="en-US" altLang="ja-JP" sz="1200" dirty="0">
              <a:solidFill>
                <a:schemeClr val="tx1"/>
              </a:solidFill>
              <a:latin typeface="小塚ゴシック Pr6N M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小塚ゴシック Pr6N M"/>
              </a:rPr>
              <a:t>　講師　 ジオナレッジ合資会社　水野博史　様</a:t>
            </a:r>
            <a:endParaRPr lang="en-US" altLang="ja-JP" sz="1200" dirty="0">
              <a:solidFill>
                <a:schemeClr val="tx1"/>
              </a:solidFill>
              <a:latin typeface="小塚ゴシック Pr6N M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小塚ゴシック Pr6N M"/>
              </a:rPr>
              <a:t>　コーディネイター　名古屋大学　遠藤　守　様</a:t>
            </a:r>
            <a:endParaRPr lang="en-US" altLang="ja-JP" sz="1200" dirty="0">
              <a:solidFill>
                <a:schemeClr val="tx1"/>
              </a:solidFill>
              <a:latin typeface="小塚ゴシック Pr6N M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小塚ゴシック Pr6N M"/>
              </a:rPr>
              <a:t>　内容詳細</a:t>
            </a:r>
            <a:endParaRPr lang="en-US" altLang="ja-JP" sz="1200" dirty="0">
              <a:solidFill>
                <a:schemeClr val="tx1"/>
              </a:solidFill>
              <a:latin typeface="小塚ゴシック Pr6N M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小塚ゴシック Pr6N M"/>
              </a:rPr>
              <a:t>　　　　講師からの講演、実習内容の説明</a:t>
            </a:r>
            <a:endParaRPr lang="en-US" altLang="ja-JP" sz="1200" dirty="0">
              <a:solidFill>
                <a:schemeClr val="tx1"/>
              </a:solidFill>
              <a:latin typeface="小塚ゴシック Pr6N M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小塚ゴシック Pr6N M"/>
              </a:rPr>
              <a:t>　　　　各自治体職員がアプリ作成等の実習</a:t>
            </a:r>
            <a:endParaRPr lang="en-US" altLang="ja-JP" sz="1200" dirty="0">
              <a:solidFill>
                <a:schemeClr val="tx1"/>
              </a:solidFill>
              <a:latin typeface="小塚ゴシック Pr6N M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小塚ゴシック Pr6N M"/>
              </a:rPr>
              <a:t>　　　　質疑応答、フリーディスカッション</a:t>
            </a:r>
            <a:endParaRPr lang="en-US" altLang="ja-JP" sz="1200" dirty="0">
              <a:solidFill>
                <a:schemeClr val="tx1"/>
              </a:solidFill>
              <a:latin typeface="小塚ゴシック Pr6N M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811" y="1149"/>
            <a:ext cx="9906000" cy="1252759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D8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小塚ゴシック Pro M"/>
              <a:ea typeface="ヒラギノ角ゴ Pro W3"/>
            </a:endParaRPr>
          </a:p>
        </p:txBody>
      </p:sp>
      <p:sp>
        <p:nvSpPr>
          <p:cNvPr id="71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 </a:t>
            </a:r>
            <a:r>
              <a:rPr lang="zh-TW" altLang="en-US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長野県長野市</a:t>
            </a:r>
            <a:endParaRPr kumimoji="1" lang="ja-JP" altLang="en-US" sz="1400" dirty="0">
              <a:solidFill>
                <a:srgbClr val="FFFFFF"/>
              </a:solidFill>
              <a:latin typeface="小塚ゴシック Pro M"/>
              <a:ea typeface="小塚ゴシック Pr6N R"/>
              <a:cs typeface="小塚ゴシック Pr6N R"/>
            </a:endParaRPr>
          </a:p>
        </p:txBody>
      </p:sp>
      <p:sp>
        <p:nvSpPr>
          <p:cNvPr id="74" name="タイトル 1"/>
          <p:cNvSpPr txBox="1">
            <a:spLocks/>
          </p:cNvSpPr>
          <p:nvPr/>
        </p:nvSpPr>
        <p:spPr>
          <a:xfrm>
            <a:off x="-350" y="1149"/>
            <a:ext cx="4749931" cy="425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オープンデータで業務効率化</a:t>
            </a:r>
            <a:endParaRPr kumimoji="1" lang="ja-JP" altLang="en-US" sz="1400" dirty="0">
              <a:solidFill>
                <a:srgbClr val="FFFFFF"/>
              </a:solidFill>
              <a:latin typeface="小塚ゴシック Pro M"/>
              <a:ea typeface="小塚ゴシック Pr6N R"/>
              <a:cs typeface="小塚ゴシック Pr6N R"/>
            </a:endParaRPr>
          </a:p>
        </p:txBody>
      </p:sp>
      <p:sp>
        <p:nvSpPr>
          <p:cNvPr id="75" name="テキスト ボックス 39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solidFill>
                  <a:schemeClr val="bg1"/>
                </a:solidFill>
                <a:latin typeface="小塚ゴシック Pro M"/>
              </a:rPr>
              <a:t>令和２年９月１６日版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69185" y="2254119"/>
            <a:ext cx="4226968" cy="369332"/>
          </a:xfrm>
          <a:prstGeom prst="rect">
            <a:avLst/>
          </a:prstGeom>
          <a:solidFill>
            <a:srgbClr val="308007"/>
          </a:solidFill>
          <a:ln>
            <a:solidFill>
              <a:srgbClr val="3080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近隣自治体とのオープンデータ勉強会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5831" y="1438388"/>
            <a:ext cx="971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民間によるデータの利活用や政策の立案を目指して、様々な情報のオープンデータを公開。</a:t>
            </a:r>
            <a:endParaRPr kumimoji="1" lang="en-US" altLang="ja-JP" sz="1600" dirty="0">
              <a:solidFill>
                <a:srgbClr val="308007"/>
              </a:solidFill>
              <a:latin typeface="小塚ゴシック Pro M"/>
              <a:ea typeface="小塚ゴシック Pro M"/>
              <a:cs typeface="小塚ゴシック Pro M"/>
            </a:endParaRPr>
          </a:p>
          <a:p>
            <a:r>
              <a:rPr kumimoji="1" lang="ja-JP" altLang="en-US" sz="16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地域住民によるデータ活用事例や情報公開請求の減少による職員の業務効率化に寄与。</a:t>
            </a:r>
          </a:p>
        </p:txBody>
      </p:sp>
      <p:sp>
        <p:nvSpPr>
          <p:cNvPr id="88" name="角丸四角形 87"/>
          <p:cNvSpPr/>
          <p:nvPr/>
        </p:nvSpPr>
        <p:spPr>
          <a:xfrm>
            <a:off x="5052210" y="4442481"/>
            <a:ext cx="4743817" cy="1982613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片側の 2 つの角を丸めた四角形 90"/>
          <p:cNvSpPr/>
          <p:nvPr/>
        </p:nvSpPr>
        <p:spPr>
          <a:xfrm>
            <a:off x="5052210" y="4442481"/>
            <a:ext cx="4743817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下矢印 91"/>
          <p:cNvSpPr/>
          <p:nvPr/>
        </p:nvSpPr>
        <p:spPr>
          <a:xfrm>
            <a:off x="7241356" y="4079601"/>
            <a:ext cx="377535" cy="345980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3" name="ハテナ.png" descr="/Users/meg/Desktop/特研/特研OD/アイコン/ハテナ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91" y="3204730"/>
            <a:ext cx="915309" cy="915309"/>
          </a:xfrm>
          <a:prstGeom prst="rect">
            <a:avLst/>
          </a:prstGeom>
        </p:spPr>
      </p:pic>
      <p:sp>
        <p:nvSpPr>
          <p:cNvPr id="94" name="テキスト ボックス 93"/>
          <p:cNvSpPr txBox="1"/>
          <p:nvPr/>
        </p:nvSpPr>
        <p:spPr>
          <a:xfrm>
            <a:off x="5217611" y="2351073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308007"/>
                </a:solidFill>
                <a:latin typeface="小塚ゴシック Pr6N M"/>
                <a:ea typeface="小塚ゴシック Pr6N M"/>
                <a:cs typeface="小塚ゴシック Pr6N M"/>
              </a:rPr>
              <a:t>オープンデータ活用の</a:t>
            </a:r>
            <a:r>
              <a:rPr kumimoji="1" lang="en-US" altLang="ja-JP" dirty="0">
                <a:solidFill>
                  <a:srgbClr val="308007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kumimoji="1" lang="ja-JP" altLang="en-US" dirty="0">
                <a:solidFill>
                  <a:srgbClr val="308007"/>
                </a:solidFill>
                <a:latin typeface="小塚ゴシック Pr6N M"/>
                <a:ea typeface="小塚ゴシック Pr6N M"/>
                <a:cs typeface="小塚ゴシック Pr6N M"/>
              </a:rPr>
              <a:t>キッカケ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069983" y="2661354"/>
            <a:ext cx="458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　 オープンデータ活用の背景や、解決する課題について説明します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業務の効率化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　　　定期的な情報公開事務が負担！　　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　　　 しかし、積極的に情報公開するのは不安！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今後どのように事業を進めるか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　　　近隣自治体はどのように事業を進めているのか？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　　　アプリがなかなか作成されない良い解決策はないか？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pic>
        <p:nvPicPr>
          <p:cNvPr id="96" name="ひらめき.png" descr="/Users/meg/Desktop/特研/特研OD/アイコン/ひらめき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67" y="5390367"/>
            <a:ext cx="915309" cy="915309"/>
          </a:xfrm>
          <a:prstGeom prst="rect">
            <a:avLst/>
          </a:prstGeom>
          <a:noFill/>
        </p:spPr>
      </p:pic>
      <p:sp>
        <p:nvSpPr>
          <p:cNvPr id="97" name="テキスト ボックス 96"/>
          <p:cNvSpPr txBox="1"/>
          <p:nvPr/>
        </p:nvSpPr>
        <p:spPr>
          <a:xfrm>
            <a:off x="5166303" y="4518001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オープンデータの活用で</a:t>
            </a:r>
            <a:r>
              <a:rPr lang="ja-JP" altLang="en-US" sz="1600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こう</a:t>
            </a:r>
            <a:r>
              <a:rPr kumimoji="1" lang="en-US" altLang="ja-JP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変わった！</a:t>
            </a:r>
            <a:endParaRPr kumimoji="1" lang="ja-JP" altLang="en-US" dirty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061671" y="4989351"/>
            <a:ext cx="4584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400" dirty="0">
                <a:latin typeface="小塚ゴシック Pr6N L"/>
                <a:ea typeface="小塚ゴシック Pr6N L"/>
                <a:cs typeface="小塚ゴシック Pr6N L"/>
              </a:rPr>
              <a:t>食品営業許可に関するオープンデータにより情報公開</a:t>
            </a:r>
            <a:endParaRPr lang="en-US" altLang="ja-JP" sz="1400" dirty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4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400">
                <a:latin typeface="小塚ゴシック Pr6N L"/>
                <a:ea typeface="小塚ゴシック Pr6N L"/>
                <a:cs typeface="小塚ゴシック Pr6N L"/>
              </a:rPr>
              <a:t> 請求が減少 </a:t>
            </a:r>
            <a:r>
              <a:rPr lang="ja-JP" altLang="en-US" sz="1400" dirty="0">
                <a:latin typeface="小塚ゴシック Pr6N L"/>
                <a:ea typeface="小塚ゴシック Pr6N L"/>
                <a:cs typeface="小塚ゴシック Pr6N L"/>
              </a:rPr>
              <a:t>（</a:t>
            </a:r>
            <a:r>
              <a:rPr lang="en-US" altLang="ja-JP" sz="1400" dirty="0">
                <a:latin typeface="小塚ゴシック Pr6N L"/>
                <a:ea typeface="小塚ゴシック Pr6N L"/>
                <a:cs typeface="小塚ゴシック Pr6N L"/>
              </a:rPr>
              <a:t>H29</a:t>
            </a:r>
            <a:r>
              <a:rPr lang="ja-JP" altLang="en-US" sz="1400" dirty="0">
                <a:latin typeface="小塚ゴシック Pr6N L"/>
                <a:ea typeface="小塚ゴシック Pr6N L"/>
                <a:cs typeface="小塚ゴシック Pr6N L"/>
              </a:rPr>
              <a:t>年に比べて、</a:t>
            </a:r>
            <a:r>
              <a:rPr lang="en-US" altLang="ja-JP" sz="1400" dirty="0">
                <a:latin typeface="小塚ゴシック Pr6N L"/>
                <a:ea typeface="小塚ゴシック Pr6N L"/>
                <a:cs typeface="小塚ゴシック Pr6N L"/>
              </a:rPr>
              <a:t>40%</a:t>
            </a:r>
            <a:r>
              <a:rPr lang="ja-JP" altLang="en-US" sz="1400" dirty="0">
                <a:latin typeface="小塚ゴシック Pr6N L"/>
                <a:ea typeface="小塚ゴシック Pr6N L"/>
                <a:cs typeface="小塚ゴシック Pr6N L"/>
              </a:rPr>
              <a:t>減少）</a:t>
            </a:r>
            <a:endParaRPr lang="en-US" altLang="ja-JP" sz="1400" dirty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400" dirty="0">
                <a:latin typeface="小塚ゴシック Pr6N L"/>
                <a:ea typeface="小塚ゴシック Pr6N L"/>
                <a:cs typeface="小塚ゴシック Pr6N L"/>
              </a:rPr>
              <a:t>公文書の取り扱い等を担当している部局もデータ公開のプロセスに加え、適切なデータ公開と原課の安心を確保</a:t>
            </a:r>
            <a:endParaRPr lang="en-US" altLang="ja-JP" sz="1400" dirty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400" dirty="0">
                <a:latin typeface="小塚ゴシック Pr6N L"/>
                <a:ea typeface="小塚ゴシック Pr6N L"/>
                <a:cs typeface="小塚ゴシック Pr6N L"/>
              </a:rPr>
              <a:t>オープンデータ政策をきっかけに、周辺自治体の情報</a:t>
            </a:r>
            <a:endParaRPr lang="en-US" altLang="ja-JP" sz="1400" dirty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400" dirty="0">
                <a:latin typeface="小塚ゴシック Pr6N L"/>
                <a:ea typeface="小塚ゴシック Pr6N L"/>
                <a:cs typeface="小塚ゴシック Pr6N L"/>
              </a:rPr>
              <a:t>　 担当者との繋がれる仕組みができた</a:t>
            </a:r>
            <a:endParaRPr lang="en-US" altLang="ja-JP" sz="1400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99" name="角丸四角形 98"/>
          <p:cNvSpPr/>
          <p:nvPr/>
        </p:nvSpPr>
        <p:spPr>
          <a:xfrm>
            <a:off x="5050292" y="2303027"/>
            <a:ext cx="4743817" cy="1840961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5" y="2631707"/>
            <a:ext cx="2821900" cy="21164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42" y="3263338"/>
            <a:ext cx="1862682" cy="1487736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3113590" y="2704157"/>
            <a:ext cx="1824811" cy="556770"/>
          </a:xfrm>
          <a:prstGeom prst="wedgeRoundRectCallout">
            <a:avLst>
              <a:gd name="adj1" fmla="val -64704"/>
              <a:gd name="adj2" fmla="val -1147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schemeClr val="tx1"/>
                </a:solidFill>
              </a:rPr>
              <a:t>GIS</a:t>
            </a:r>
            <a:r>
              <a:rPr lang="ja-JP" altLang="en-US" sz="1200" dirty="0">
                <a:solidFill>
                  <a:schemeClr val="tx1"/>
                </a:solidFill>
              </a:rPr>
              <a:t>とオープンデータの活用についての勉強会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1573351" y="4307330"/>
            <a:ext cx="1141135" cy="357532"/>
          </a:xfrm>
          <a:prstGeom prst="wedgeRoundRectCallout">
            <a:avLst>
              <a:gd name="adj1" fmla="val 86723"/>
              <a:gd name="adj2" fmla="val -44617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アプリ作成中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45112" y="264848"/>
            <a:ext cx="4749931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長野市オープンデータの取組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7311209" y="250008"/>
            <a:ext cx="2518638" cy="399683"/>
            <a:chOff x="7311209" y="250008"/>
            <a:chExt cx="2518638" cy="399683"/>
          </a:xfrm>
        </p:grpSpPr>
        <p:sp>
          <p:nvSpPr>
            <p:cNvPr id="32" name="角丸四角形 31"/>
            <p:cNvSpPr/>
            <p:nvPr/>
          </p:nvSpPr>
          <p:spPr>
            <a:xfrm>
              <a:off x="7311209" y="250008"/>
              <a:ext cx="2478133" cy="3996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小塚ゴシック Pro M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311209" y="285176"/>
              <a:ext cx="25186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D861"/>
                  </a:solidFill>
                  <a:latin typeface="小塚ゴシック Pro M"/>
                  <a:ea typeface="小塚ゴシック Pr6N M"/>
                  <a:cs typeface="小塚ゴシック Pr6N M"/>
                </a:rPr>
                <a:t>業務負荷低減に寄与した事例</a:t>
              </a:r>
              <a:endParaRPr lang="en-US" altLang="ja-JP" sz="1400" b="1" dirty="0">
                <a:solidFill>
                  <a:srgbClr val="00D861"/>
                </a:solidFill>
                <a:latin typeface="小塚ゴシック Pro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7311209" y="743231"/>
            <a:ext cx="2478133" cy="399683"/>
            <a:chOff x="7313979" y="743231"/>
            <a:chExt cx="2478133" cy="399683"/>
          </a:xfrm>
        </p:grpSpPr>
        <p:sp>
          <p:nvSpPr>
            <p:cNvPr id="35" name="角丸四角形 34"/>
            <p:cNvSpPr/>
            <p:nvPr/>
          </p:nvSpPr>
          <p:spPr>
            <a:xfrm>
              <a:off x="7313979" y="743231"/>
              <a:ext cx="2478133" cy="3996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小塚ゴシック Pro M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493515" y="778399"/>
              <a:ext cx="21595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D861"/>
                  </a:solidFill>
                  <a:latin typeface="小塚ゴシック Pro M"/>
                  <a:ea typeface="小塚ゴシック Pr6N M"/>
                  <a:cs typeface="小塚ゴシック Pr6N M"/>
                </a:rPr>
                <a:t>政策立案に寄与した事例</a:t>
              </a:r>
              <a:endParaRPr lang="en-US" altLang="ja-JP" sz="1400" b="1" dirty="0">
                <a:solidFill>
                  <a:srgbClr val="00D861"/>
                </a:solidFill>
                <a:latin typeface="小塚ゴシック Pro M"/>
                <a:ea typeface="小塚ゴシック Pr6N M"/>
                <a:cs typeface="小塚ゴシック Pr6N 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31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811" y="1149"/>
            <a:ext cx="9906000" cy="1252759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D8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小塚ゴシック Pro M"/>
              <a:ea typeface="ヒラギノ角ゴ Pro W3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112" y="264848"/>
            <a:ext cx="4749931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長野市オープンデータの取組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 </a:t>
            </a:r>
            <a:r>
              <a:rPr lang="zh-TW" altLang="en-US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長野県長野市</a:t>
            </a:r>
            <a:endParaRPr kumimoji="1" lang="ja-JP" altLang="en-US" sz="1400" dirty="0">
              <a:solidFill>
                <a:srgbClr val="FFFFFF"/>
              </a:solidFill>
              <a:latin typeface="小塚ゴシック Pro M"/>
              <a:ea typeface="小塚ゴシック Pr6N R"/>
              <a:cs typeface="小塚ゴシック Pr6N R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-350" y="1149"/>
            <a:ext cx="4749931" cy="425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小塚ゴシック Pro M"/>
                <a:ea typeface="小塚ゴシック Pr6N R"/>
                <a:cs typeface="小塚ゴシック Pr6N R"/>
              </a:rPr>
              <a:t>オープンデータで業務効率化</a:t>
            </a:r>
            <a:endParaRPr kumimoji="1" lang="ja-JP" altLang="en-US" sz="1400" dirty="0">
              <a:solidFill>
                <a:srgbClr val="FFFFFF"/>
              </a:solidFill>
              <a:latin typeface="小塚ゴシック Pro M"/>
              <a:ea typeface="小塚ゴシック Pr6N R"/>
              <a:cs typeface="小塚ゴシック Pr6N R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D86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小塚ゴシック Pro M"/>
              <a:ea typeface="ヒラギノ角ゴ Pro W3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15" y="1433134"/>
            <a:ext cx="4112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情報公開請求件数が</a:t>
            </a:r>
            <a:r>
              <a:rPr lang="en-US" altLang="ja-JP" sz="20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40%</a:t>
            </a:r>
            <a:r>
              <a:rPr lang="ja-JP" altLang="en-US" sz="20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減少</a:t>
            </a:r>
            <a:endParaRPr lang="en-US" altLang="ja-JP" sz="2000" dirty="0">
              <a:solidFill>
                <a:srgbClr val="308007"/>
              </a:solidFill>
              <a:latin typeface="小塚ゴシック Pro M"/>
              <a:ea typeface="小塚ゴシック Pro M"/>
              <a:cs typeface="小塚ゴシック Pro M"/>
            </a:endParaRPr>
          </a:p>
          <a:p>
            <a:r>
              <a:rPr kumimoji="1" lang="ja-JP" altLang="en-US" sz="20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ダウンロード数は予想を大きく</a:t>
            </a:r>
            <a:r>
              <a:rPr lang="ja-JP" altLang="en-US" sz="2000" dirty="0">
                <a:solidFill>
                  <a:srgbClr val="308007"/>
                </a:solidFill>
                <a:latin typeface="小塚ゴシック Pro M"/>
                <a:ea typeface="小塚ゴシック Pro M"/>
                <a:cs typeface="小塚ゴシック Pro M"/>
              </a:rPr>
              <a:t>超える</a:t>
            </a:r>
            <a:endParaRPr kumimoji="1" lang="ja-JP" altLang="en-US" sz="2000" dirty="0">
              <a:solidFill>
                <a:srgbClr val="308007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3080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10565" y="2155793"/>
            <a:ext cx="4942435" cy="0"/>
          </a:xfrm>
          <a:prstGeom prst="line">
            <a:avLst/>
          </a:prstGeom>
          <a:ln w="6350">
            <a:solidFill>
              <a:srgbClr val="3080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図 57" descr="アイディア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6" y="1292394"/>
            <a:ext cx="643434" cy="643434"/>
          </a:xfrm>
          <a:prstGeom prst="rect">
            <a:avLst/>
          </a:prstGeom>
        </p:spPr>
      </p:pic>
      <p:pic>
        <p:nvPicPr>
          <p:cNvPr id="61" name="図 60" descr="パソコン作業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67" y="1745423"/>
            <a:ext cx="643434" cy="643434"/>
          </a:xfrm>
          <a:prstGeom prst="rect">
            <a:avLst/>
          </a:prstGeom>
        </p:spPr>
      </p:pic>
      <p:pic>
        <p:nvPicPr>
          <p:cNvPr id="62" name="図 61" descr="マーカー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6" y="2334515"/>
            <a:ext cx="643434" cy="643434"/>
          </a:xfrm>
          <a:prstGeom prst="rect">
            <a:avLst/>
          </a:prstGeom>
        </p:spPr>
      </p:pic>
      <p:sp>
        <p:nvSpPr>
          <p:cNvPr id="63" name="正方形/長方形 62"/>
          <p:cNvSpPr/>
          <p:nvPr/>
        </p:nvSpPr>
        <p:spPr>
          <a:xfrm>
            <a:off x="6046963" y="1499638"/>
            <a:ext cx="3116631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新規営業許可、地区別年齢別人口、</a:t>
            </a:r>
            <a:r>
              <a:rPr lang="en-US" altLang="ja-JP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GIS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等</a:t>
            </a:r>
            <a:endParaRPr lang="en-US" altLang="ja-JP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749101" y="2485267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長野県長野市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5096143" y="2479793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5114549" y="1494164"/>
            <a:ext cx="1228416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342965" y="1989141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t</a:t>
            </a:r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ｘｔ、ｘｌｓｘ、</a:t>
            </a:r>
            <a:r>
              <a:rPr lang="en-US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RDF</a:t>
            </a:r>
            <a:r>
              <a:rPr lang="ja-JP" altLang="en-US" sz="1200" dirty="0" err="1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、</a:t>
            </a:r>
            <a:r>
              <a:rPr lang="en-US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Shape</a:t>
            </a:r>
          </a:p>
        </p:txBody>
      </p:sp>
      <p:sp>
        <p:nvSpPr>
          <p:cNvPr id="70" name="角丸四角形 69"/>
          <p:cNvSpPr/>
          <p:nvPr/>
        </p:nvSpPr>
        <p:spPr>
          <a:xfrm>
            <a:off x="5690006" y="1983667"/>
            <a:ext cx="1274749" cy="35716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312526" y="3101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5661473" y="2980131"/>
            <a:ext cx="4049047" cy="357163"/>
            <a:chOff x="5661473" y="3958568"/>
            <a:chExt cx="4049047" cy="357163"/>
          </a:xfrm>
        </p:grpSpPr>
        <p:sp>
          <p:nvSpPr>
            <p:cNvPr id="77" name="正方形/長方形 76"/>
            <p:cNvSpPr/>
            <p:nvPr/>
          </p:nvSpPr>
          <p:spPr>
            <a:xfrm>
              <a:off x="6314431" y="3964042"/>
              <a:ext cx="3396089" cy="35168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200" dirty="0">
                <a:solidFill>
                  <a:srgbClr val="000000"/>
                </a:solidFill>
                <a:latin typeface="小塚ゴシック Pr6N L"/>
                <a:ea typeface="小塚ゴシック Pr6N L"/>
                <a:cs typeface="小塚ゴシック Pr6N L"/>
              </a:endParaRPr>
            </a:p>
          </p:txBody>
        </p:sp>
        <p:sp>
          <p:nvSpPr>
            <p:cNvPr id="78" name="角丸四角形 77"/>
            <p:cNvSpPr/>
            <p:nvPr/>
          </p:nvSpPr>
          <p:spPr>
            <a:xfrm>
              <a:off x="5661473" y="3958568"/>
              <a:ext cx="1206052" cy="357163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3080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latin typeface="フォントポにほんご"/>
                  <a:ea typeface="フォントポにほんご"/>
                  <a:cs typeface="フォントポにほんご"/>
                </a:rPr>
                <a:t>API</a:t>
              </a:r>
              <a:r>
                <a:rPr kumimoji="1"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の有無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640828" y="3958568"/>
              <a:ext cx="3049947" cy="35168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小塚ゴシック Pro M"/>
                  <a:ea typeface="小塚ゴシック Pr6N L"/>
                  <a:cs typeface="小塚ゴシック Pr6N L"/>
                </a:rPr>
                <a:t>特になし</a:t>
              </a:r>
              <a:endParaRPr lang="en-US" altLang="ja-JP" sz="1200" dirty="0">
                <a:solidFill>
                  <a:schemeClr val="tx1"/>
                </a:solidFill>
                <a:latin typeface="小塚ゴシック Pro M"/>
                <a:ea typeface="小塚ゴシック Pr6N L"/>
                <a:cs typeface="小塚ゴシック Pr6N L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9178479" y="3344417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308007"/>
                </a:solidFill>
              </a:rPr>
              <a:t>￥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5105667" y="3493136"/>
            <a:ext cx="4049048" cy="357163"/>
            <a:chOff x="4961522" y="4620136"/>
            <a:chExt cx="4049048" cy="357163"/>
          </a:xfrm>
        </p:grpSpPr>
        <p:sp>
          <p:nvSpPr>
            <p:cNvPr id="81" name="正方形/長方形 80"/>
            <p:cNvSpPr/>
            <p:nvPr/>
          </p:nvSpPr>
          <p:spPr>
            <a:xfrm>
              <a:off x="5614481" y="4625610"/>
              <a:ext cx="3396089" cy="35168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小塚ゴシック Pro M"/>
                  <a:ea typeface="小塚ゴシック Pr6N L"/>
                  <a:cs typeface="小塚ゴシック Pr6N L"/>
                </a:rPr>
                <a:t>金銭的コストはゼロ</a:t>
              </a:r>
              <a:endParaRPr lang="en-US" altLang="ja-JP" sz="1200" dirty="0">
                <a:solidFill>
                  <a:schemeClr val="tx1"/>
                </a:solidFill>
                <a:latin typeface="小塚ゴシック Pro M"/>
                <a:ea typeface="小塚ゴシック Pr6N L"/>
                <a:cs typeface="小塚ゴシック Pr6N L"/>
              </a:endParaRPr>
            </a:p>
          </p:txBody>
        </p:sp>
        <p:sp>
          <p:nvSpPr>
            <p:cNvPr id="82" name="角丸四角形 81"/>
            <p:cNvSpPr/>
            <p:nvPr/>
          </p:nvSpPr>
          <p:spPr>
            <a:xfrm>
              <a:off x="4961522" y="4620136"/>
              <a:ext cx="939509" cy="357163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3080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コスト</a:t>
              </a:r>
            </a:p>
          </p:txBody>
        </p:sp>
      </p:grpSp>
      <p:sp>
        <p:nvSpPr>
          <p:cNvPr id="83" name="角丸四角形 82"/>
          <p:cNvSpPr/>
          <p:nvPr/>
        </p:nvSpPr>
        <p:spPr>
          <a:xfrm>
            <a:off x="5099652" y="4116884"/>
            <a:ext cx="4619658" cy="2309941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011280" y="4096909"/>
            <a:ext cx="1107996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2400" dirty="0">
                <a:solidFill>
                  <a:srgbClr val="008000"/>
                </a:solidFill>
                <a:latin typeface="フォントポにほんご"/>
                <a:ea typeface="フォントポにほんご"/>
                <a:cs typeface="フォントポにほんご"/>
              </a:rPr>
              <a:t>コラム</a:t>
            </a:r>
            <a:endParaRPr lang="en-US" altLang="ja-JP" sz="2400" dirty="0">
              <a:solidFill>
                <a:srgbClr val="008000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pic>
        <p:nvPicPr>
          <p:cNvPr id="93" name="図 92" descr="拡声器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65" y="4075308"/>
            <a:ext cx="903101" cy="903101"/>
          </a:xfrm>
          <a:prstGeom prst="rect">
            <a:avLst/>
          </a:prstGeom>
        </p:spPr>
      </p:pic>
      <p:cxnSp>
        <p:nvCxnSpPr>
          <p:cNvPr id="94" name="直線コネクタ 93"/>
          <p:cNvCxnSpPr/>
          <p:nvPr/>
        </p:nvCxnSpPr>
        <p:spPr>
          <a:xfrm flipH="1">
            <a:off x="10565" y="6519586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5601836" y="4532480"/>
            <a:ext cx="4030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●公開データ内容を確認してもらうと安心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　　 オープンデータ公開の交渉をするなかで、</a:t>
            </a:r>
            <a:endParaRPr lang="en-US" altLang="ja-JP" sz="1400" dirty="0"/>
          </a:p>
          <a:p>
            <a:r>
              <a:rPr lang="ja-JP" altLang="en-US" sz="1400" dirty="0"/>
              <a:t>　データは保護するという考えが強く、積極的</a:t>
            </a:r>
            <a:endParaRPr lang="en-US" altLang="ja-JP" sz="1400" dirty="0"/>
          </a:p>
          <a:p>
            <a:r>
              <a:rPr lang="ja-JP" altLang="en-US" sz="1400" dirty="0"/>
              <a:t>　に公開するということに抵抗を感じる方が多</a:t>
            </a:r>
            <a:endParaRPr lang="en-US" altLang="ja-JP" sz="1400" dirty="0"/>
          </a:p>
          <a:p>
            <a:r>
              <a:rPr lang="ja-JP" altLang="en-US" sz="1400" dirty="0"/>
              <a:t>　いようです。そんな時に「情報公開担当課に</a:t>
            </a:r>
            <a:endParaRPr lang="en-US" altLang="ja-JP" sz="1400" dirty="0"/>
          </a:p>
          <a:p>
            <a:r>
              <a:rPr lang="ja-JP" altLang="en-US" sz="1400" dirty="0"/>
              <a:t>　も確認してもらいますよ。」の一言で安心され</a:t>
            </a:r>
            <a:endParaRPr lang="en-US" altLang="ja-JP" sz="1400" dirty="0"/>
          </a:p>
          <a:p>
            <a:r>
              <a:rPr lang="ja-JP" altLang="en-US" sz="1400" dirty="0"/>
              <a:t>   </a:t>
            </a:r>
            <a:r>
              <a:rPr lang="ja-JP" altLang="en-US" sz="1400" dirty="0" err="1"/>
              <a:t>るようです</a:t>
            </a:r>
            <a:r>
              <a:rPr lang="ja-JP" altLang="en-US" sz="1400" dirty="0"/>
              <a:t>。</a:t>
            </a:r>
            <a:endParaRPr lang="en-US" altLang="ja-JP" sz="1400" dirty="0"/>
          </a:p>
        </p:txBody>
      </p:sp>
      <p:pic>
        <p:nvPicPr>
          <p:cNvPr id="52" name="図 51" descr="チーム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23" y="2827680"/>
            <a:ext cx="643434" cy="643434"/>
          </a:xfrm>
          <a:prstGeom prst="rect">
            <a:avLst/>
          </a:prstGeom>
        </p:spPr>
      </p:pic>
      <p:graphicFrame>
        <p:nvGraphicFramePr>
          <p:cNvPr id="44" name="グラフ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177630"/>
              </p:ext>
            </p:extLst>
          </p:nvPr>
        </p:nvGraphicFramePr>
        <p:xfrm>
          <a:off x="99128" y="4518785"/>
          <a:ext cx="4029015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5" name="グラフ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013865"/>
              </p:ext>
            </p:extLst>
          </p:nvPr>
        </p:nvGraphicFramePr>
        <p:xfrm>
          <a:off x="238234" y="2099514"/>
          <a:ext cx="44068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2" name="角丸四角形吹き出し 41"/>
          <p:cNvSpPr/>
          <p:nvPr/>
        </p:nvSpPr>
        <p:spPr>
          <a:xfrm>
            <a:off x="3688678" y="4810913"/>
            <a:ext cx="1272636" cy="610639"/>
          </a:xfrm>
          <a:prstGeom prst="wedgeRoundRectCallout">
            <a:avLst>
              <a:gd name="adj1" fmla="val -69997"/>
              <a:gd name="adj2" fmla="val -72082"/>
              <a:gd name="adj3" fmla="val 16667"/>
            </a:avLst>
          </a:prstGeom>
          <a:solidFill>
            <a:srgbClr val="308007"/>
          </a:solidFill>
          <a:ln>
            <a:solidFill>
              <a:srgbClr val="3080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予想を超える</a:t>
            </a:r>
            <a:r>
              <a:rPr kumimoji="1" lang="en-US" altLang="ja-JP" sz="1400" dirty="0"/>
              <a:t>DL</a:t>
            </a:r>
            <a:r>
              <a:rPr kumimoji="1" lang="ja-JP" altLang="en-US" sz="1400" dirty="0"/>
              <a:t>件数</a:t>
            </a:r>
            <a:endParaRPr kumimoji="1" lang="en-US" altLang="ja-JP" sz="1400" dirty="0"/>
          </a:p>
        </p:txBody>
      </p:sp>
      <p:sp>
        <p:nvSpPr>
          <p:cNvPr id="43" name="角丸四角形吹き出し 42"/>
          <p:cNvSpPr/>
          <p:nvPr/>
        </p:nvSpPr>
        <p:spPr>
          <a:xfrm>
            <a:off x="603543" y="2536797"/>
            <a:ext cx="1551355" cy="406015"/>
          </a:xfrm>
          <a:prstGeom prst="wedgeRoundRectCallout">
            <a:avLst>
              <a:gd name="adj1" fmla="val 66882"/>
              <a:gd name="adj2" fmla="val 212058"/>
              <a:gd name="adj3" fmla="val 16667"/>
            </a:avLst>
          </a:prstGeom>
          <a:solidFill>
            <a:srgbClr val="308007"/>
          </a:solidFill>
          <a:ln>
            <a:solidFill>
              <a:srgbClr val="3080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オープンデータ公開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76443" y="6052347"/>
            <a:ext cx="4273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/>
              <a:t>ダウンロード件数も多く、データを有効活用いただいています</a:t>
            </a:r>
            <a:endParaRPr lang="en-US" altLang="ja-JP" sz="1200" b="1" dirty="0"/>
          </a:p>
        </p:txBody>
      </p:sp>
      <p:sp>
        <p:nvSpPr>
          <p:cNvPr id="47" name="テキスト ボックス 39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solidFill>
                  <a:schemeClr val="bg1"/>
                </a:solidFill>
                <a:latin typeface="小塚ゴシック Pro M"/>
              </a:rPr>
              <a:t>令和２年９月１６日版</a:t>
            </a:r>
          </a:p>
        </p:txBody>
      </p:sp>
      <p:grpSp>
        <p:nvGrpSpPr>
          <p:cNvPr id="48" name="グループ化 47"/>
          <p:cNvGrpSpPr/>
          <p:nvPr/>
        </p:nvGrpSpPr>
        <p:grpSpPr>
          <a:xfrm>
            <a:off x="7311209" y="250008"/>
            <a:ext cx="2518638" cy="399683"/>
            <a:chOff x="7311209" y="250008"/>
            <a:chExt cx="2518638" cy="399683"/>
          </a:xfrm>
        </p:grpSpPr>
        <p:sp>
          <p:nvSpPr>
            <p:cNvPr id="49" name="角丸四角形 48"/>
            <p:cNvSpPr/>
            <p:nvPr/>
          </p:nvSpPr>
          <p:spPr>
            <a:xfrm>
              <a:off x="7311209" y="250008"/>
              <a:ext cx="2478133" cy="3996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小塚ゴシック Pro M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311209" y="285176"/>
              <a:ext cx="25186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D861"/>
                  </a:solidFill>
                  <a:latin typeface="小塚ゴシック Pro M"/>
                  <a:ea typeface="小塚ゴシック Pr6N M"/>
                  <a:cs typeface="小塚ゴシック Pr6N M"/>
                </a:rPr>
                <a:t>業務負荷低減に寄与した事例</a:t>
              </a:r>
              <a:endParaRPr lang="en-US" altLang="ja-JP" sz="1400" b="1" dirty="0">
                <a:solidFill>
                  <a:srgbClr val="00D861"/>
                </a:solidFill>
                <a:latin typeface="小塚ゴシック Pro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7311209" y="743231"/>
            <a:ext cx="2478133" cy="399683"/>
            <a:chOff x="7313979" y="743231"/>
            <a:chExt cx="2478133" cy="399683"/>
          </a:xfrm>
        </p:grpSpPr>
        <p:sp>
          <p:nvSpPr>
            <p:cNvPr id="56" name="角丸四角形 55"/>
            <p:cNvSpPr/>
            <p:nvPr/>
          </p:nvSpPr>
          <p:spPr>
            <a:xfrm>
              <a:off x="7313979" y="743231"/>
              <a:ext cx="2478133" cy="3996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小塚ゴシック Pro M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7493515" y="778399"/>
              <a:ext cx="21595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D861"/>
                  </a:solidFill>
                  <a:latin typeface="小塚ゴシック Pro M"/>
                  <a:ea typeface="小塚ゴシック Pr6N M"/>
                  <a:cs typeface="小塚ゴシック Pr6N M"/>
                </a:rPr>
                <a:t>政策立案に寄与した事例</a:t>
              </a:r>
              <a:endParaRPr lang="en-US" altLang="ja-JP" sz="1400" b="1" dirty="0">
                <a:solidFill>
                  <a:srgbClr val="00D861"/>
                </a:solidFill>
                <a:latin typeface="小塚ゴシック Pro M"/>
                <a:ea typeface="小塚ゴシック Pr6N M"/>
                <a:cs typeface="小塚ゴシック Pr6N 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57062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A4 210 x 297 mm</PresentationFormat>
  <Paragraphs>69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フォントポにほんご</vt:lpstr>
      <vt:lpstr>小塚ゴシック Pr6N L</vt:lpstr>
      <vt:lpstr>小塚ゴシック Pr6N M</vt:lpstr>
      <vt:lpstr>小塚ゴシック Pro M</vt:lpstr>
      <vt:lpstr>Arial</vt:lpstr>
      <vt:lpstr>Calibri</vt:lpstr>
      <vt:lpstr>Wingdings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2022-03-26T16:09:46Z</dcterms:created>
  <dcterms:modified xsi:type="dcterms:W3CDTF">2022-03-26T16:10:02Z</dcterms:modified>
</cp:coreProperties>
</file>