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5" r:id="rId2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ED762"/>
    <a:srgbClr val="6633FF"/>
    <a:srgbClr val="663399"/>
    <a:srgbClr val="6633CC"/>
    <a:srgbClr val="6600FF"/>
    <a:srgbClr val="9933FF"/>
    <a:srgbClr val="CC6666"/>
    <a:srgbClr val="FF3333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4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825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1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s://dx.bodik.jp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D3909C-84A8-644D-8A18-01F0EB30D5CA}"/>
              </a:ext>
            </a:extLst>
          </p:cNvPr>
          <p:cNvSpPr/>
          <p:nvPr/>
        </p:nvSpPr>
        <p:spPr>
          <a:xfrm>
            <a:off x="198890" y="5452426"/>
            <a:ext cx="3856829" cy="972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625253" y="3628165"/>
            <a:ext cx="4092961" cy="2878630"/>
          </a:xfrm>
          <a:prstGeom prst="roundRect">
            <a:avLst>
              <a:gd name="adj" fmla="val 9905"/>
            </a:avLst>
          </a:prstGeom>
          <a:noFill/>
          <a:ln>
            <a:solidFill>
              <a:srgbClr val="33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811" y="1149"/>
            <a:ext cx="9906000" cy="1252759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45112" y="223283"/>
            <a:ext cx="837449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BODIK DX</a:t>
            </a:r>
            <a:endParaRPr lang="ja-JP" altLang="en-US" sz="40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 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公益財団法人九州先端科学技術研究所（</a:t>
            </a:r>
            <a:r>
              <a:rPr lang="en-US" altLang="ja-JP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ISIT)</a:t>
            </a:r>
            <a:endParaRPr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172499" y="1476018"/>
            <a:ext cx="973350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現在地などの位置情報に連動して、様々なオープンデータを検索できる「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BODIK DX </a:t>
            </a:r>
            <a:r>
              <a:rPr lang="en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API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」を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Rakuten </a:t>
            </a:r>
            <a:r>
              <a:rPr lang="en-US" altLang="ja-JP" sz="1400" dirty="0" err="1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RapidAPI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で提供開始しました。同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API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を活用した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LINE BOT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では、「ここ」を起点に生活や安全など気になる情報を手元で簡単に調べる「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DX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小塚ゴシック Pr6N R"/>
              </a:rPr>
              <a:t>体験」ができます。</a:t>
            </a:r>
            <a:endParaRPr lang="en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小塚ゴシック Pr6N R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1984771"/>
            <a:ext cx="9911640" cy="0"/>
          </a:xfrm>
          <a:prstGeom prst="line">
            <a:avLst/>
          </a:prstGeom>
          <a:ln w="6350">
            <a:solidFill>
              <a:srgbClr val="00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タイトル 1"/>
          <p:cNvSpPr txBox="1">
            <a:spLocks/>
          </p:cNvSpPr>
          <p:nvPr/>
        </p:nvSpPr>
        <p:spPr>
          <a:xfrm>
            <a:off x="-350" y="1149"/>
            <a:ext cx="6964862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オープンデータで九州の企業・自治体のデジタルトランスフォーメーション（</a:t>
            </a:r>
            <a:r>
              <a:rPr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DX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）を推進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5630998" y="2578987"/>
            <a:ext cx="4087216" cy="357163"/>
            <a:chOff x="5610583" y="2759084"/>
            <a:chExt cx="4359479" cy="357163"/>
          </a:xfrm>
        </p:grpSpPr>
        <p:sp>
          <p:nvSpPr>
            <p:cNvPr id="32" name="正方形/長方形 31"/>
            <p:cNvSpPr/>
            <p:nvPr/>
          </p:nvSpPr>
          <p:spPr>
            <a:xfrm>
              <a:off x="6263541" y="2764558"/>
              <a:ext cx="3706521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小塚ゴシック Pr6N L"/>
                </a:rPr>
                <a:t>九州の企業、自治体、市民</a:t>
              </a:r>
              <a:endPara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小塚ゴシック Pr6N L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610583" y="2759084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主な利用者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630997" y="2071051"/>
            <a:ext cx="4087216" cy="357163"/>
            <a:chOff x="4957624" y="2251148"/>
            <a:chExt cx="4359479" cy="357163"/>
          </a:xfrm>
        </p:grpSpPr>
        <p:sp>
          <p:nvSpPr>
            <p:cNvPr id="34" name="正方形/長方形 33"/>
            <p:cNvSpPr/>
            <p:nvPr/>
          </p:nvSpPr>
          <p:spPr>
            <a:xfrm>
              <a:off x="5610583" y="2253085"/>
              <a:ext cx="3706520" cy="351689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小塚ゴシック Pr6N L"/>
                </a:rPr>
                <a:t>2020</a:t>
              </a:r>
              <a:r>
                <a:rPr lang="ja-JP" altLang="en-US" sz="14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小塚ゴシック Pr6N L"/>
                </a:rPr>
                <a:t>年から</a:t>
              </a:r>
              <a:endParaRPr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小塚ゴシック Pr6N L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957624" y="2251148"/>
              <a:ext cx="1297513" cy="357163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実施期間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10D8AF-06D5-47A8-96AE-ED0AD2DE2444}"/>
              </a:ext>
            </a:extLst>
          </p:cNvPr>
          <p:cNvGrpSpPr/>
          <p:nvPr/>
        </p:nvGrpSpPr>
        <p:grpSpPr>
          <a:xfrm>
            <a:off x="5630997" y="3107158"/>
            <a:ext cx="4087216" cy="366666"/>
            <a:chOff x="5168639" y="3292129"/>
            <a:chExt cx="4359479" cy="361791"/>
          </a:xfrm>
        </p:grpSpPr>
        <p:sp>
          <p:nvSpPr>
            <p:cNvPr id="45" name="正方形/長方形 44"/>
            <p:cNvSpPr/>
            <p:nvPr/>
          </p:nvSpPr>
          <p:spPr>
            <a:xfrm>
              <a:off x="6167739" y="3297604"/>
              <a:ext cx="3360379" cy="35631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hlinkClick r:id="rId2"/>
                </a:rPr>
                <a:t>https://dx.bodik.jp/</a:t>
              </a:r>
              <a:endPara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小塚ゴシック Pr6N L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5168639" y="3292129"/>
              <a:ext cx="1297513" cy="361791"/>
            </a:xfrm>
            <a:prstGeom prst="roundRect">
              <a:avLst>
                <a:gd name="adj" fmla="val 50000"/>
              </a:avLst>
            </a:prstGeom>
            <a:solidFill>
              <a:srgbClr val="333399"/>
            </a:solidFill>
            <a:ln w="12700">
              <a:solidFill>
                <a:srgbClr val="3333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latin typeface="フォントポにほんご"/>
                  <a:ea typeface="フォントポにほんご"/>
                  <a:cs typeface="フォントポにほんご"/>
                </a:rPr>
                <a:t>紹介</a:t>
              </a:r>
              <a:r>
                <a:rPr kumimoji="1" lang="en-US" altLang="ja-JP" sz="1400" dirty="0">
                  <a:latin typeface="フォントポにほんご"/>
                  <a:ea typeface="フォントポにほんご"/>
                  <a:cs typeface="フォントポにほんご"/>
                </a:rPr>
                <a:t>URL</a:t>
              </a:r>
              <a:endParaRPr kumimoji="1" lang="ja-JP" altLang="en-US" sz="1400" dirty="0">
                <a:latin typeface="フォントポにほんご"/>
                <a:ea typeface="フォントポにほんご"/>
                <a:cs typeface="フォントポにほんご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396629" y="3613801"/>
            <a:ext cx="1984839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333399"/>
                </a:solidFill>
                <a:latin typeface="フォントポにほんご"/>
                <a:ea typeface="フォントポにほんご"/>
                <a:cs typeface="フォントポにほんご"/>
              </a:rPr>
              <a:t>アピールポイント</a:t>
            </a:r>
            <a:endParaRPr lang="en-US" altLang="ja-JP" sz="2000" dirty="0">
              <a:solidFill>
                <a:srgbClr val="333399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19" name="テキスト ボックス 39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令和２年６月２日版</a:t>
            </a:r>
          </a:p>
        </p:txBody>
      </p:sp>
      <p:pic>
        <p:nvPicPr>
          <p:cNvPr id="63" name="図 62" descr="拡声器.png">
            <a:extLst>
              <a:ext uri="{FF2B5EF4-FFF2-40B4-BE49-F238E27FC236}">
                <a16:creationId xmlns:a16="http://schemas.microsoft.com/office/drawing/2014/main" id="{A4C6699C-124A-6448-86D3-E8F5AF92E1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3" y="3537790"/>
            <a:ext cx="903101" cy="90310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028CA4E-099E-6044-A7CD-E7BFC9978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218" y="5417397"/>
            <a:ext cx="1064150" cy="106107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3772AA5-76FB-6E4E-921D-0A98CE699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90" y="2977129"/>
            <a:ext cx="1234061" cy="219388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FAB621C-4335-CD4D-9F13-7FE7148BB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345" y="2981921"/>
            <a:ext cx="1230954" cy="218836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D572EB5-B31F-FF41-B51C-286C16B64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658" y="2987266"/>
            <a:ext cx="1234061" cy="219388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4F3A7C2-9235-AF4C-8DF3-6D04D30877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4155" y="2993254"/>
            <a:ext cx="1230956" cy="218836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3C3E7D4-8AD4-5045-96DD-0EEBEB036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907" y="2195542"/>
            <a:ext cx="5155204" cy="71586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4CCF224-C172-F242-AF82-EF66797A2FFF}"/>
              </a:ext>
            </a:extLst>
          </p:cNvPr>
          <p:cNvSpPr txBox="1"/>
          <p:nvPr/>
        </p:nvSpPr>
        <p:spPr>
          <a:xfrm>
            <a:off x="220924" y="5526302"/>
            <a:ext cx="13676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小学校区・児童数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中学校区・生徒数</a:t>
            </a:r>
            <a:endParaRPr kumimoji="1"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小学校給食献立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公共施設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8639D48-27EC-7440-8F26-931602C92B71}"/>
              </a:ext>
            </a:extLst>
          </p:cNvPr>
          <p:cNvSpPr txBox="1"/>
          <p:nvPr/>
        </p:nvSpPr>
        <p:spPr>
          <a:xfrm>
            <a:off x="2593758" y="5523014"/>
            <a:ext cx="143500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指定緊急避難場所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土砂災害警戒区域</a:t>
            </a:r>
            <a:endParaRPr kumimoji="1"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AED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設置箇所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7FDEAB6-5ECB-734A-A5A7-306E8F93B40A}"/>
              </a:ext>
            </a:extLst>
          </p:cNvPr>
          <p:cNvSpPr txBox="1"/>
          <p:nvPr/>
        </p:nvSpPr>
        <p:spPr>
          <a:xfrm>
            <a:off x="1503151" y="5526302"/>
            <a:ext cx="13676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医療機関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公衆無線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飲食店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地域・年齢別人口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AEE678BB-8E6B-4948-BEF6-47A2AFDDB18A}"/>
              </a:ext>
            </a:extLst>
          </p:cNvPr>
          <p:cNvSpPr/>
          <p:nvPr/>
        </p:nvSpPr>
        <p:spPr>
          <a:xfrm>
            <a:off x="328950" y="2885460"/>
            <a:ext cx="969834" cy="2864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小学校区</a:t>
            </a: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88446910-354B-1845-8C6B-FD6DDE0142D1}"/>
              </a:ext>
            </a:extLst>
          </p:cNvPr>
          <p:cNvSpPr/>
          <p:nvPr/>
        </p:nvSpPr>
        <p:spPr>
          <a:xfrm>
            <a:off x="1641047" y="2884565"/>
            <a:ext cx="969834" cy="2864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医療機関</a:t>
            </a:r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6C08D0A9-B206-DA43-8E44-1CD1183E9E0C}"/>
              </a:ext>
            </a:extLst>
          </p:cNvPr>
          <p:cNvSpPr/>
          <p:nvPr/>
        </p:nvSpPr>
        <p:spPr>
          <a:xfrm>
            <a:off x="2960244" y="2901905"/>
            <a:ext cx="969834" cy="2864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飲食店</a:t>
            </a:r>
          </a:p>
        </p:txBody>
      </p:sp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A87DE876-4FCB-F947-B84C-AEEE9F2575C5}"/>
              </a:ext>
            </a:extLst>
          </p:cNvPr>
          <p:cNvSpPr/>
          <p:nvPr/>
        </p:nvSpPr>
        <p:spPr>
          <a:xfrm>
            <a:off x="4269981" y="2909279"/>
            <a:ext cx="969834" cy="2864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避難場所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6E56CA9-5C15-9D42-BAE4-86F4222ABBB9}"/>
              </a:ext>
            </a:extLst>
          </p:cNvPr>
          <p:cNvSpPr txBox="1"/>
          <p:nvPr/>
        </p:nvSpPr>
        <p:spPr>
          <a:xfrm>
            <a:off x="126001" y="5176729"/>
            <a:ext cx="136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BODIK DX API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C170BA2-74AC-0E4F-A785-1DE42F0AF4F5}"/>
              </a:ext>
            </a:extLst>
          </p:cNvPr>
          <p:cNvSpPr txBox="1"/>
          <p:nvPr/>
        </p:nvSpPr>
        <p:spPr>
          <a:xfrm>
            <a:off x="4064778" y="5181152"/>
            <a:ext cx="964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BOT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9C02D68-45A3-5F49-857F-2EFC52F0A0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3145" y="4150341"/>
            <a:ext cx="3212327" cy="250269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39E6BB82-D376-0B4B-BF12-A1DC9072CD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1563" y="5109265"/>
            <a:ext cx="1003181" cy="1180213"/>
          </a:xfrm>
          <a:prstGeom prst="rect">
            <a:avLst/>
          </a:prstGeom>
        </p:spPr>
      </p:pic>
      <p:sp>
        <p:nvSpPr>
          <p:cNvPr id="66" name="雲形吹き出し 65">
            <a:extLst>
              <a:ext uri="{FF2B5EF4-FFF2-40B4-BE49-F238E27FC236}">
                <a16:creationId xmlns:a16="http://schemas.microsoft.com/office/drawing/2014/main" id="{CEFD471C-5C6B-264A-BE97-F5A80AC32433}"/>
              </a:ext>
            </a:extLst>
          </p:cNvPr>
          <p:cNvSpPr/>
          <p:nvPr/>
        </p:nvSpPr>
        <p:spPr>
          <a:xfrm>
            <a:off x="5614322" y="4289641"/>
            <a:ext cx="1189550" cy="796996"/>
          </a:xfrm>
          <a:prstGeom prst="cloudCallout">
            <a:avLst>
              <a:gd name="adj1" fmla="val 4059"/>
              <a:gd name="adj2" fmla="val 694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現在地から全部わかってとても便利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endParaRPr lang="ja-JP" altLang="en-US" sz="12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B986914-A5D2-5C45-8DF8-FD6F43BF4CE1}"/>
              </a:ext>
            </a:extLst>
          </p:cNvPr>
          <p:cNvSpPr txBox="1"/>
          <p:nvPr/>
        </p:nvSpPr>
        <p:spPr>
          <a:xfrm>
            <a:off x="6363427" y="3952804"/>
            <a:ext cx="2909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生活者視点のデータ活用「</a:t>
            </a:r>
            <a:r>
              <a:rPr lang="en-US" altLang="ja-JP" sz="14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at hand</a:t>
            </a:r>
            <a:r>
              <a:rPr lang="ja-JP" altLang="en-US" sz="140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</a:t>
            </a:r>
            <a:endParaRPr kumimoji="1" lang="ja-JP" altLang="en-US" sz="1400">
              <a:solidFill>
                <a:schemeClr val="tx2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7451455" y="250008"/>
            <a:ext cx="2337887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小塚ゴシック Pro M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18551" y="318428"/>
            <a:ext cx="18036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オープンデータ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  <a:p>
            <a:pPr algn="ctr"/>
            <a:r>
              <a:rPr lang="ja-JP" altLang="en-US" sz="1800" b="1" dirty="0">
                <a:solidFill>
                  <a:srgbClr val="0000CC"/>
                </a:solidFill>
                <a:latin typeface="小塚ゴシック Pro M"/>
                <a:ea typeface="小塚ゴシック Pr6N M"/>
                <a:cs typeface="小塚ゴシック Pr6N M"/>
              </a:rPr>
              <a:t>支援ツール</a:t>
            </a:r>
            <a:endParaRPr lang="en-US" altLang="ja-JP" sz="1800" b="1" dirty="0">
              <a:solidFill>
                <a:srgbClr val="0000CC"/>
              </a:solidFill>
              <a:latin typeface="小塚ゴシック Pro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57518515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ＭＳ Ｐゴシック</vt:lpstr>
      <vt:lpstr>フォントポにほんご</vt:lpstr>
      <vt:lpstr>小塚ゴシック Pr6N R</vt:lpstr>
      <vt:lpstr>小塚ゴシック Pro M</vt:lpstr>
      <vt:lpstr>Arial</vt:lpstr>
      <vt:lpstr>Calibri</vt:lpstr>
      <vt:lpstr>Corbel</vt:lpstr>
      <vt:lpstr>ホワイト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2022-03-26T16:08:38Z</dcterms:created>
  <dcterms:modified xsi:type="dcterms:W3CDTF">2022-03-26T16:08:43Z</dcterms:modified>
</cp:coreProperties>
</file>