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7" r:id="rId2"/>
    <p:sldId id="256" r:id="rId3"/>
  </p:sldIdLst>
  <p:sldSz cx="9906000" cy="6858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79FF"/>
    <a:srgbClr val="DEFFFF"/>
    <a:srgbClr val="40CCFB"/>
    <a:srgbClr val="E6E6E6"/>
    <a:srgbClr val="4ED762"/>
    <a:srgbClr val="6633FF"/>
    <a:srgbClr val="663399"/>
    <a:srgbClr val="6633CC"/>
    <a:srgbClr val="66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038" y="45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8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40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87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18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02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5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2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97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98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56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A040-FF31-2246-8E1D-7AE78751E0CD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21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meg/Desktop/%E7%89%B9%E7%A0%94/%E7%89%B9%E7%A0%94OD/%E3%82%A2%E3%82%A4%E3%82%B3%E3%83%B3/%E3%83%8F%E3%83%86%E3%83%8Ab.png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file://localhost/Users/meg/Desktop/%E7%89%B9%E7%A0%94/%E7%89%B9%E7%A0%94OD/%E3%82%A2%E3%82%A4%E3%82%B3%E3%83%B3/%E3%81%B2%E3%82%89%E3%82%81%E3%81%8Db.png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file://localhost/Users/meg/Desktop/%E7%89%B9%E7%A0%94/%E7%89%B9%E7%A0%94OD/%E3%82%A2%E3%82%A4%E3%82%B3%E3%83%B3/%E6%8B%A1%E5%A3%B0%E5%99%A8b.png" TargetMode="External"/><Relationship Id="rId3" Type="http://schemas.openxmlformats.org/officeDocument/2006/relationships/image" Target="file://localhost/Users/meg/Desktop/%E7%89%B9%E7%A0%94/%E7%89%B9%E7%A0%94OD/%E3%82%A2%E3%82%A4%E3%82%B3%E3%83%B3/%E3%82%A2%E3%82%A4%E3%83%86%E3%82%99%E3%82%A3%E3%82%A2b.png" TargetMode="External"/><Relationship Id="rId7" Type="http://schemas.openxmlformats.org/officeDocument/2006/relationships/image" Target="file://localhost/Users/meg/Desktop/%E7%89%B9%E7%A0%94/%E7%89%B9%E7%A0%94OD/%E3%82%A2%E3%82%A4%E3%82%B3%E3%83%B3/%E3%83%81%E3%83%BC%E3%83%A0b.png" TargetMode="External"/><Relationship Id="rId12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file://localhost/Users/meg/Desktop/%E7%89%B9%E7%A0%94/%E7%89%B9%E7%A0%94OD/%E3%82%A2%E3%82%A4%E3%82%B3%E3%83%B3/%E3%83%9E%E3%83%BC%E3%82%AB%E3%83%BCb.png" TargetMode="External"/><Relationship Id="rId5" Type="http://schemas.openxmlformats.org/officeDocument/2006/relationships/image" Target="file://localhost/Users/meg/Desktop/%E7%89%B9%E7%A0%94/%E7%89%B9%E7%A0%94OD/%E3%82%A2%E3%82%A4%E3%82%B3%E3%83%B3/%E3%83%8F%E3%82%9A%E3%82%BD%E3%82%B3%E3%83%B3%E4%BD%9C%E6%A5%ADb.png" TargetMode="External"/><Relationship Id="rId1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file://localhost/Users/meg/Desktop/%E7%89%B9%E7%A0%94/%E7%89%B9%E7%A0%94OD/%E3%82%A2%E3%82%A4%E3%82%B3%E3%83%B3/%E5%8F%97%E8%B3%9Eb.png" TargetMode="External"/><Relationship Id="rId14" Type="http://schemas.openxmlformats.org/officeDocument/2006/relationships/hyperlink" Target="https://github.com/NEC-FIWARE/fiware-covid-1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正方形/長方形 48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40CCF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42" name="タイトル 1"/>
          <p:cNvSpPr txBox="1">
            <a:spLocks/>
          </p:cNvSpPr>
          <p:nvPr/>
        </p:nvSpPr>
        <p:spPr>
          <a:xfrm>
            <a:off x="45112" y="223283"/>
            <a:ext cx="5725903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4000" dirty="0">
                <a:solidFill>
                  <a:schemeClr val="bg1"/>
                </a:solidFill>
                <a:latin typeface="+mn-ea"/>
                <a:ea typeface="+mn-ea"/>
                <a:cs typeface="小塚ゴシック Pro M"/>
              </a:rPr>
              <a:t>FIWARE</a:t>
            </a:r>
            <a:r>
              <a:rPr lang="ja-JP" altLang="en-US" sz="4000" dirty="0">
                <a:solidFill>
                  <a:schemeClr val="bg1"/>
                </a:solidFill>
                <a:latin typeface="+mn-ea"/>
                <a:ea typeface="+mn-ea"/>
                <a:cs typeface="小塚ゴシック Pro M"/>
              </a:rPr>
              <a:t>版コロナウイルス対策サイト</a:t>
            </a:r>
          </a:p>
        </p:txBody>
      </p:sp>
      <p:sp>
        <p:nvSpPr>
          <p:cNvPr id="43" name="タイトル 1"/>
          <p:cNvSpPr txBox="1">
            <a:spLocks/>
          </p:cNvSpPr>
          <p:nvPr/>
        </p:nvSpPr>
        <p:spPr>
          <a:xfrm>
            <a:off x="57563" y="-26855"/>
            <a:ext cx="633718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>
                <a:solidFill>
                  <a:srgbClr val="FFFFFF"/>
                </a:solidFill>
                <a:latin typeface="+mn-ea"/>
                <a:ea typeface="+mn-ea"/>
                <a:cs typeface="小塚ゴシック Pr6N R"/>
              </a:rPr>
              <a:t>FIWARE</a:t>
            </a:r>
            <a:r>
              <a:rPr lang="ja-JP" altLang="en-US" sz="1400" dirty="0">
                <a:solidFill>
                  <a:srgbClr val="FFFFFF"/>
                </a:solidFill>
                <a:latin typeface="+mn-ea"/>
                <a:ea typeface="+mn-ea"/>
                <a:cs typeface="小塚ゴシック Pr6N R"/>
              </a:rPr>
              <a:t>版新型コロナウイルス感染症対策サイトをオープンソースソフトとして公開</a:t>
            </a:r>
            <a:endParaRPr kumimoji="1" lang="ja-JP" altLang="en-US" sz="1400" dirty="0">
              <a:solidFill>
                <a:srgbClr val="FFFFFF"/>
              </a:solidFill>
              <a:latin typeface="+mn-ea"/>
              <a:ea typeface="+mn-ea"/>
              <a:cs typeface="小塚ゴシック Pr6N R"/>
            </a:endParaRPr>
          </a:p>
        </p:txBody>
      </p:sp>
      <p:sp>
        <p:nvSpPr>
          <p:cNvPr id="44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>
                <a:solidFill>
                  <a:srgbClr val="FFFFFF"/>
                </a:solidFill>
                <a:latin typeface="+mn-ea"/>
                <a:ea typeface="+mn-ea"/>
                <a:cs typeface="小塚ゴシック Pr6N R"/>
              </a:rPr>
              <a:t>By</a:t>
            </a:r>
            <a:r>
              <a:rPr lang="ja-JP" altLang="en-US" sz="1400" dirty="0">
                <a:solidFill>
                  <a:srgbClr val="FFFFFF"/>
                </a:solidFill>
                <a:latin typeface="+mn-ea"/>
                <a:ea typeface="+mn-ea"/>
                <a:cs typeface="小塚ゴシック Pr6N R"/>
              </a:rPr>
              <a:t>日本電気株式会社</a:t>
            </a:r>
            <a:endParaRPr kumimoji="1" lang="ja-JP" altLang="en-US" sz="1400" dirty="0">
              <a:solidFill>
                <a:srgbClr val="FFFFFF"/>
              </a:solidFill>
              <a:latin typeface="+mn-ea"/>
              <a:ea typeface="+mn-ea"/>
              <a:cs typeface="小塚ゴシック Pr6N R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40CCF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97" name="角丸四角形 96"/>
          <p:cNvSpPr/>
          <p:nvPr/>
        </p:nvSpPr>
        <p:spPr>
          <a:xfrm>
            <a:off x="5052210" y="4442481"/>
            <a:ext cx="4743817" cy="1982613"/>
          </a:xfrm>
          <a:prstGeom prst="roundRect">
            <a:avLst>
              <a:gd name="adj" fmla="val 10424"/>
            </a:avLst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98" name="片側の 2 つの角を丸めた四角形 97"/>
          <p:cNvSpPr/>
          <p:nvPr/>
        </p:nvSpPr>
        <p:spPr>
          <a:xfrm>
            <a:off x="5052210" y="4442481"/>
            <a:ext cx="4743817" cy="503242"/>
          </a:xfrm>
          <a:prstGeom prst="round2SameRect">
            <a:avLst>
              <a:gd name="adj1" fmla="val 40827"/>
              <a:gd name="adj2" fmla="val 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99" name="下矢印 98"/>
          <p:cNvSpPr/>
          <p:nvPr/>
        </p:nvSpPr>
        <p:spPr>
          <a:xfrm>
            <a:off x="7241356" y="3996116"/>
            <a:ext cx="377535" cy="396213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5166303" y="2334309"/>
            <a:ext cx="2597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0E79FF"/>
                </a:solidFill>
                <a:latin typeface="+mn-ea"/>
                <a:cs typeface="小塚ゴシック Pr6N M"/>
              </a:rPr>
              <a:t>サービス</a:t>
            </a:r>
            <a:r>
              <a:rPr kumimoji="1" lang="en-US" altLang="ja-JP" dirty="0">
                <a:solidFill>
                  <a:srgbClr val="0E79FF"/>
                </a:solidFill>
                <a:latin typeface="+mn-ea"/>
                <a:cs typeface="小塚ゴシック Pr6N M"/>
              </a:rPr>
              <a:t> </a:t>
            </a:r>
            <a:r>
              <a:rPr kumimoji="1" lang="ja-JP" altLang="en-US" sz="1600" dirty="0">
                <a:solidFill>
                  <a:srgbClr val="0E79FF"/>
                </a:solidFill>
                <a:latin typeface="+mn-ea"/>
                <a:cs typeface="小塚ゴシック Pr6N M"/>
              </a:rPr>
              <a:t>誕生の</a:t>
            </a:r>
            <a:r>
              <a:rPr kumimoji="1" lang="en-US" altLang="ja-JP" dirty="0">
                <a:solidFill>
                  <a:srgbClr val="0E79FF"/>
                </a:solidFill>
                <a:latin typeface="+mn-ea"/>
                <a:cs typeface="小塚ゴシック Pr6N M"/>
              </a:rPr>
              <a:t> </a:t>
            </a:r>
            <a:r>
              <a:rPr kumimoji="1" lang="ja-JP" altLang="en-US" dirty="0">
                <a:solidFill>
                  <a:srgbClr val="0E79FF"/>
                </a:solidFill>
                <a:latin typeface="+mn-ea"/>
                <a:cs typeface="小塚ゴシック Pr6N M"/>
              </a:rPr>
              <a:t>キッカケ</a:t>
            </a: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5069983" y="2699733"/>
            <a:ext cx="442015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en-US" altLang="ja-JP" sz="1200" dirty="0">
                <a:latin typeface="+mn-ea"/>
                <a:cs typeface="小塚ゴシック Pr6N L"/>
              </a:rPr>
              <a:t>2020</a:t>
            </a:r>
            <a:r>
              <a:rPr lang="ja-JP" altLang="en-US" sz="1200" dirty="0">
                <a:latin typeface="+mn-ea"/>
                <a:cs typeface="小塚ゴシック Pr6N L"/>
              </a:rPr>
              <a:t>年</a:t>
            </a:r>
            <a:r>
              <a:rPr lang="en-US" altLang="ja-JP" sz="1200" dirty="0">
                <a:latin typeface="+mn-ea"/>
                <a:cs typeface="小塚ゴシック Pr6N L"/>
              </a:rPr>
              <a:t>3</a:t>
            </a:r>
            <a:r>
              <a:rPr lang="ja-JP" altLang="en-US" sz="1200" dirty="0">
                <a:latin typeface="+mn-ea"/>
                <a:cs typeface="小塚ゴシック Pr6N L"/>
              </a:rPr>
              <a:t>月に東京都公式の新型コロナ対策サイトがオープンソースとして公開され、全国の各都市で再利用されました</a:t>
            </a:r>
            <a:endParaRPr lang="en-US" altLang="ja-JP" sz="1200" dirty="0">
              <a:latin typeface="+mn-ea"/>
              <a:cs typeface="小塚ゴシック Pr6N L"/>
            </a:endParaRPr>
          </a:p>
          <a:p>
            <a:pPr marL="171450" indent="-171450">
              <a:spcBef>
                <a:spcPts val="600"/>
              </a:spcBef>
              <a:buFont typeface="Wingdings" charset="2"/>
              <a:buChar char="l"/>
            </a:pPr>
            <a:r>
              <a:rPr lang="ja-JP" altLang="en-US" sz="1200" dirty="0">
                <a:latin typeface="+mn-ea"/>
                <a:cs typeface="小塚ゴシック Pr6N L"/>
              </a:rPr>
              <a:t>東京都と同じデータモデルでデータを公開する自治体であれば、ソースコードを修正することなく利用できました</a:t>
            </a:r>
            <a:endParaRPr lang="en-US" altLang="ja-JP" sz="1200" dirty="0">
              <a:latin typeface="+mn-ea"/>
              <a:cs typeface="小塚ゴシック Pr6N L"/>
            </a:endParaRPr>
          </a:p>
          <a:p>
            <a:pPr marL="171450" indent="-171450">
              <a:spcBef>
                <a:spcPts val="600"/>
              </a:spcBef>
              <a:buFont typeface="Wingdings" charset="2"/>
              <a:buChar char="l"/>
            </a:pPr>
            <a:r>
              <a:rPr lang="ja-JP" altLang="en-US" sz="1200" dirty="0">
                <a:latin typeface="+mn-ea"/>
                <a:cs typeface="小塚ゴシック Pr6N L"/>
              </a:rPr>
              <a:t>一方、</a:t>
            </a:r>
            <a:r>
              <a:rPr lang="ja-JP" altLang="en-US" sz="1200" u="sng" dirty="0">
                <a:latin typeface="+mn-ea"/>
                <a:cs typeface="小塚ゴシック Pr6N L"/>
              </a:rPr>
              <a:t>データモデルが異なったり、データの取得方式が異なっている場合、ソースコードの修正が必要でした</a:t>
            </a: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5166303" y="4518001"/>
            <a:ext cx="2771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+mn-ea"/>
                <a:cs typeface="小塚ゴシック Pr6N M"/>
              </a:rPr>
              <a:t>サービス</a:t>
            </a:r>
            <a:r>
              <a:rPr kumimoji="1" lang="en-US" altLang="ja-JP" dirty="0">
                <a:solidFill>
                  <a:schemeClr val="bg1"/>
                </a:solidFill>
                <a:latin typeface="+mn-ea"/>
                <a:cs typeface="小塚ゴシック Pr6N M"/>
              </a:rPr>
              <a:t> </a:t>
            </a:r>
            <a:r>
              <a:rPr lang="ja-JP" altLang="en-US" sz="1600" dirty="0">
                <a:solidFill>
                  <a:schemeClr val="bg1"/>
                </a:solidFill>
                <a:latin typeface="+mn-ea"/>
                <a:cs typeface="小塚ゴシック Pr6N M"/>
              </a:rPr>
              <a:t>でこう</a:t>
            </a:r>
            <a:r>
              <a:rPr kumimoji="1" lang="en-US" altLang="ja-JP" dirty="0">
                <a:solidFill>
                  <a:schemeClr val="bg1"/>
                </a:solidFill>
                <a:latin typeface="+mn-ea"/>
                <a:cs typeface="小塚ゴシック Pr6N M"/>
              </a:rPr>
              <a:t> </a:t>
            </a:r>
            <a:r>
              <a:rPr lang="ja-JP" altLang="en-US" dirty="0">
                <a:solidFill>
                  <a:schemeClr val="bg1"/>
                </a:solidFill>
                <a:latin typeface="+mn-ea"/>
                <a:cs typeface="小塚ゴシック Pr6N M"/>
              </a:rPr>
              <a:t>変わった！</a:t>
            </a:r>
            <a:endParaRPr kumimoji="1" lang="ja-JP" altLang="en-US" dirty="0">
              <a:solidFill>
                <a:schemeClr val="bg1"/>
              </a:solidFill>
              <a:latin typeface="+mn-ea"/>
              <a:cs typeface="小塚ゴシック Pr6N M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5029406" y="4921873"/>
            <a:ext cx="474381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en-US" altLang="ja-JP" sz="1200" dirty="0">
                <a:latin typeface="+mn-ea"/>
                <a:cs typeface="小塚ゴシック Pr6N L"/>
              </a:rPr>
              <a:t>FIWARE</a:t>
            </a:r>
            <a:r>
              <a:rPr lang="ja-JP" altLang="en-US" sz="1200" dirty="0">
                <a:latin typeface="+mn-ea"/>
                <a:cs typeface="小塚ゴシック Pr6N L"/>
              </a:rPr>
              <a:t>版コロナ対策サイトは</a:t>
            </a:r>
            <a:r>
              <a:rPr lang="ja-JP" altLang="en-US" sz="1200" u="sng" dirty="0">
                <a:latin typeface="+mn-ea"/>
                <a:cs typeface="小塚ゴシック Pr6N L"/>
              </a:rPr>
              <a:t>オープン標準</a:t>
            </a:r>
            <a:r>
              <a:rPr lang="en-US" altLang="ja-JP" sz="1200" u="sng" dirty="0">
                <a:latin typeface="+mn-ea"/>
                <a:cs typeface="小塚ゴシック Pr6N L"/>
              </a:rPr>
              <a:t>API</a:t>
            </a:r>
            <a:r>
              <a:rPr lang="ja-JP" altLang="en-US" sz="1200" u="sng" dirty="0">
                <a:latin typeface="+mn-ea"/>
                <a:cs typeface="小塚ゴシック Pr6N L"/>
              </a:rPr>
              <a:t>と共通データモデルを採用</a:t>
            </a:r>
            <a:r>
              <a:rPr lang="ja-JP" altLang="en-US" sz="1200" dirty="0">
                <a:latin typeface="+mn-ea"/>
                <a:cs typeface="小塚ゴシック Pr6N L"/>
              </a:rPr>
              <a:t>することで、</a:t>
            </a:r>
            <a:r>
              <a:rPr lang="ja-JP" altLang="en-US" sz="1200" u="sng" dirty="0">
                <a:latin typeface="+mn-ea"/>
                <a:cs typeface="小塚ゴシック Pr6N L"/>
              </a:rPr>
              <a:t>ソースコードの修正が不要</a:t>
            </a:r>
            <a:r>
              <a:rPr lang="ja-JP" altLang="en-US" sz="1200" dirty="0">
                <a:latin typeface="+mn-ea"/>
                <a:cs typeface="小塚ゴシック Pr6N L"/>
              </a:rPr>
              <a:t>になりました</a:t>
            </a:r>
            <a:endParaRPr lang="en-US" altLang="ja-JP" sz="1200" dirty="0">
              <a:latin typeface="+mn-ea"/>
              <a:cs typeface="小塚ゴシック Pr6N L"/>
            </a:endParaRPr>
          </a:p>
          <a:p>
            <a:pPr marL="171450" indent="-171450">
              <a:spcBef>
                <a:spcPts val="600"/>
              </a:spcBef>
              <a:buFont typeface="Wingdings" charset="2"/>
              <a:buChar char="l"/>
            </a:pPr>
            <a:r>
              <a:rPr lang="ja-JP" altLang="en-US" sz="1200" u="sng" dirty="0">
                <a:latin typeface="+mn-ea"/>
                <a:cs typeface="小塚ゴシック Pr6N L"/>
              </a:rPr>
              <a:t>独自データモデルを共通データモデルに変換するツール</a:t>
            </a:r>
            <a:r>
              <a:rPr lang="ja-JP" altLang="en-US" sz="1200" dirty="0">
                <a:latin typeface="+mn-ea"/>
                <a:cs typeface="小塚ゴシック Pr6N L"/>
              </a:rPr>
              <a:t>を開発</a:t>
            </a:r>
            <a:endParaRPr lang="en-US" altLang="ja-JP" sz="1200" dirty="0">
              <a:latin typeface="+mn-ea"/>
              <a:cs typeface="小塚ゴシック Pr6N L"/>
            </a:endParaRPr>
          </a:p>
          <a:p>
            <a:pPr marL="171450" indent="-171450">
              <a:spcBef>
                <a:spcPts val="600"/>
              </a:spcBef>
              <a:buFont typeface="Wingdings" charset="2"/>
              <a:buChar char="l"/>
            </a:pPr>
            <a:r>
              <a:rPr lang="ja-JP" altLang="en-US" sz="1200" dirty="0">
                <a:latin typeface="+mn-ea"/>
                <a:cs typeface="小塚ゴシック Pr6N L"/>
              </a:rPr>
              <a:t>独自データモデルの項目を共通データモデルの項目に対応づける　定義を作成するだけで、自治体毎の新型コロナ対策サイトを　　　　　簡単に立ち上げることができます</a:t>
            </a:r>
            <a:endParaRPr lang="en-US" altLang="ja-JP" sz="1200" dirty="0">
              <a:latin typeface="+mn-ea"/>
              <a:cs typeface="小塚ゴシック Pr6N L"/>
            </a:endParaRPr>
          </a:p>
        </p:txBody>
      </p:sp>
      <p:sp>
        <p:nvSpPr>
          <p:cNvPr id="35" name="タイトル 1"/>
          <p:cNvSpPr txBox="1">
            <a:spLocks/>
          </p:cNvSpPr>
          <p:nvPr/>
        </p:nvSpPr>
        <p:spPr>
          <a:xfrm>
            <a:off x="-350" y="1394693"/>
            <a:ext cx="9911641" cy="5216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>
                <a:solidFill>
                  <a:srgbClr val="0E79FF"/>
                </a:solidFill>
                <a:latin typeface="+mn-ea"/>
                <a:ea typeface="+mn-ea"/>
                <a:cs typeface="小塚ゴシック Pr6N R"/>
              </a:rPr>
              <a:t>東京都公式新型コロナウイルス対策サイトのソースコードを改造し、オープン標準</a:t>
            </a:r>
            <a:r>
              <a:rPr lang="en-US" altLang="ja-JP" sz="1600" dirty="0">
                <a:solidFill>
                  <a:srgbClr val="0E79FF"/>
                </a:solidFill>
                <a:latin typeface="+mn-ea"/>
                <a:ea typeface="+mn-ea"/>
                <a:cs typeface="小塚ゴシック Pr6N R"/>
              </a:rPr>
              <a:t>API</a:t>
            </a:r>
            <a:r>
              <a:rPr lang="ja-JP" altLang="en-US" sz="1600" dirty="0">
                <a:solidFill>
                  <a:srgbClr val="0E79FF"/>
                </a:solidFill>
                <a:latin typeface="+mn-ea"/>
                <a:ea typeface="+mn-ea"/>
                <a:cs typeface="小塚ゴシック Pr6N R"/>
              </a:rPr>
              <a:t>、共通データモデルに対応。全国の自治体が公開するコロナウイルス対策オープンデータを取得・変換して</a:t>
            </a:r>
            <a:r>
              <a:rPr lang="en-US" altLang="ja-JP" sz="1600" dirty="0">
                <a:solidFill>
                  <a:srgbClr val="0E79FF"/>
                </a:solidFill>
                <a:latin typeface="+mn-ea"/>
                <a:ea typeface="+mn-ea"/>
                <a:cs typeface="小塚ゴシック Pr6N R"/>
              </a:rPr>
              <a:t>Web</a:t>
            </a:r>
            <a:r>
              <a:rPr lang="ja-JP" altLang="en-US" sz="1600" dirty="0">
                <a:solidFill>
                  <a:srgbClr val="0E79FF"/>
                </a:solidFill>
                <a:latin typeface="+mn-ea"/>
                <a:ea typeface="+mn-ea"/>
                <a:cs typeface="小塚ゴシック Pr6N R"/>
              </a:rPr>
              <a:t>サイトに表示できます。</a:t>
            </a:r>
            <a:endParaRPr lang="en-US" altLang="ja-JP" sz="1600" dirty="0">
              <a:solidFill>
                <a:srgbClr val="0E79FF"/>
              </a:solidFill>
              <a:latin typeface="+mn-ea"/>
              <a:ea typeface="+mn-ea"/>
              <a:cs typeface="小塚ゴシック Pr6N R"/>
            </a:endParaRPr>
          </a:p>
        </p:txBody>
      </p:sp>
      <p:cxnSp>
        <p:nvCxnSpPr>
          <p:cNvPr id="36" name="直線コネクタ 35"/>
          <p:cNvCxnSpPr/>
          <p:nvPr/>
        </p:nvCxnSpPr>
        <p:spPr>
          <a:xfrm flipH="1">
            <a:off x="4372" y="1303978"/>
            <a:ext cx="9901628" cy="0"/>
          </a:xfrm>
          <a:prstGeom prst="line">
            <a:avLst/>
          </a:prstGeom>
          <a:ln w="6350">
            <a:solidFill>
              <a:srgbClr val="0E79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角丸四角形 37"/>
          <p:cNvSpPr/>
          <p:nvPr/>
        </p:nvSpPr>
        <p:spPr>
          <a:xfrm>
            <a:off x="5050292" y="2327966"/>
            <a:ext cx="4743817" cy="1840961"/>
          </a:xfrm>
          <a:prstGeom prst="roundRect">
            <a:avLst>
              <a:gd name="adj" fmla="val 10424"/>
            </a:avLst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pic>
        <p:nvPicPr>
          <p:cNvPr id="40" name="ハテナb.png" descr="/Users/meg/Desktop/特研/特研OD/アイコン/ハテナb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349" y="3261192"/>
            <a:ext cx="404301" cy="834644"/>
          </a:xfrm>
          <a:prstGeom prst="rect">
            <a:avLst/>
          </a:prstGeom>
        </p:spPr>
      </p:pic>
      <p:pic>
        <p:nvPicPr>
          <p:cNvPr id="41" name="ひらめきb.png" descr="/Users/meg/Desktop/特研/特研OD/アイコン/ひらめきb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841" y="5488079"/>
            <a:ext cx="228827" cy="915308"/>
          </a:xfrm>
          <a:prstGeom prst="rect">
            <a:avLst/>
          </a:prstGeom>
        </p:spPr>
      </p:pic>
      <p:sp>
        <p:nvSpPr>
          <p:cNvPr id="45" name="角丸四角形 44"/>
          <p:cNvSpPr/>
          <p:nvPr/>
        </p:nvSpPr>
        <p:spPr>
          <a:xfrm>
            <a:off x="6255233" y="393701"/>
            <a:ext cx="752743" cy="752743"/>
          </a:xfrm>
          <a:prstGeom prst="roundRect">
            <a:avLst/>
          </a:prstGeom>
          <a:noFill/>
          <a:ln w="38100">
            <a:solidFill>
              <a:srgbClr val="DE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308439" y="4469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DEFFFF"/>
                </a:solidFill>
                <a:latin typeface="+mn-ea"/>
                <a:cs typeface="小塚ゴシック Pr6N M"/>
              </a:rPr>
              <a:t>防災</a:t>
            </a:r>
            <a:endParaRPr kumimoji="1" lang="en-US" altLang="ja-JP" dirty="0">
              <a:solidFill>
                <a:srgbClr val="DEFFFF"/>
              </a:solidFill>
              <a:latin typeface="+mn-ea"/>
              <a:cs typeface="小塚ゴシック Pr6N M"/>
            </a:endParaRPr>
          </a:p>
          <a:p>
            <a:r>
              <a:rPr lang="ja-JP" altLang="en-US" dirty="0">
                <a:solidFill>
                  <a:srgbClr val="DEFFFF"/>
                </a:solidFill>
                <a:latin typeface="+mn-ea"/>
                <a:cs typeface="小塚ゴシック Pr6N M"/>
              </a:rPr>
              <a:t>減災</a:t>
            </a:r>
            <a:endParaRPr kumimoji="1" lang="ja-JP" altLang="en-US" dirty="0">
              <a:solidFill>
                <a:srgbClr val="DEFFFF"/>
              </a:solidFill>
              <a:latin typeface="+mn-ea"/>
              <a:cs typeface="小塚ゴシック Pr6N M"/>
            </a:endParaRPr>
          </a:p>
        </p:txBody>
      </p:sp>
      <p:grpSp>
        <p:nvGrpSpPr>
          <p:cNvPr id="50" name="図形グループ 52"/>
          <p:cNvGrpSpPr/>
          <p:nvPr/>
        </p:nvGrpSpPr>
        <p:grpSpPr>
          <a:xfrm>
            <a:off x="8089329" y="393701"/>
            <a:ext cx="752743" cy="752743"/>
            <a:chOff x="8060984" y="281179"/>
            <a:chExt cx="752743" cy="752743"/>
          </a:xfrm>
          <a:noFill/>
        </p:grpSpPr>
        <p:sp>
          <p:nvSpPr>
            <p:cNvPr id="51" name="角丸四角形 50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+mn-ea"/>
              </a:endParaRPr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ja-JP" altLang="en-US" dirty="0">
                  <a:solidFill>
                    <a:srgbClr val="DEFFFF"/>
                  </a:solidFill>
                  <a:latin typeface="+mn-ea"/>
                  <a:cs typeface="小塚ゴシック Pr6N M"/>
                </a:rPr>
                <a:t>産業</a:t>
              </a:r>
              <a:endParaRPr lang="en-US" altLang="ja-JP" dirty="0">
                <a:solidFill>
                  <a:srgbClr val="DEFFFF"/>
                </a:solidFill>
                <a:latin typeface="+mn-ea"/>
                <a:cs typeface="小塚ゴシック Pr6N M"/>
              </a:endParaRPr>
            </a:p>
            <a:p>
              <a:r>
                <a:rPr lang="ja-JP" altLang="en-US" dirty="0">
                  <a:solidFill>
                    <a:srgbClr val="DEFFFF"/>
                  </a:solidFill>
                  <a:latin typeface="+mn-ea"/>
                  <a:cs typeface="小塚ゴシック Pr6N M"/>
                </a:rPr>
                <a:t>創出</a:t>
              </a:r>
              <a:endParaRPr kumimoji="1" lang="en-US" altLang="ja-JP" dirty="0">
                <a:solidFill>
                  <a:srgbClr val="DEFFFF"/>
                </a:solidFill>
                <a:latin typeface="+mn-ea"/>
                <a:cs typeface="小塚ゴシック Pr6N M"/>
              </a:endParaRPr>
            </a:p>
          </p:txBody>
        </p:sp>
      </p:grpSp>
      <p:sp>
        <p:nvSpPr>
          <p:cNvPr id="55" name="角丸四角形 54"/>
          <p:cNvSpPr/>
          <p:nvPr/>
        </p:nvSpPr>
        <p:spPr>
          <a:xfrm>
            <a:off x="7172281" y="393701"/>
            <a:ext cx="752743" cy="752743"/>
          </a:xfrm>
          <a:prstGeom prst="roundRect">
            <a:avLst/>
          </a:prstGeom>
          <a:noFill/>
          <a:ln w="38100">
            <a:solidFill>
              <a:srgbClr val="DE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DEFFFF"/>
              </a:solidFill>
              <a:latin typeface="+mn-ea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7225487" y="4469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DEFFFF"/>
                </a:solidFill>
                <a:latin typeface="+mn-ea"/>
                <a:cs typeface="小塚ゴシック Pr6N M"/>
              </a:rPr>
              <a:t>少子</a:t>
            </a:r>
            <a:endParaRPr lang="en-US" altLang="ja-JP" dirty="0">
              <a:solidFill>
                <a:srgbClr val="DEFFFF"/>
              </a:solidFill>
              <a:latin typeface="+mn-ea"/>
              <a:cs typeface="小塚ゴシック Pr6N M"/>
            </a:endParaRPr>
          </a:p>
          <a:p>
            <a:r>
              <a:rPr lang="ja-JP" altLang="en-US" dirty="0">
                <a:solidFill>
                  <a:srgbClr val="DEFFFF"/>
                </a:solidFill>
                <a:latin typeface="+mn-ea"/>
                <a:cs typeface="小塚ゴシック Pr6N M"/>
              </a:rPr>
              <a:t>高齢</a:t>
            </a:r>
            <a:endParaRPr lang="en-US" altLang="ja-JP" dirty="0">
              <a:solidFill>
                <a:srgbClr val="DEFFFF"/>
              </a:solidFill>
              <a:latin typeface="+mn-ea"/>
              <a:cs typeface="小塚ゴシック Pr6N M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9006672" y="393701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9059584" y="403278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rgbClr val="40CCFB"/>
                </a:solidFill>
                <a:latin typeface="+mn-ea"/>
                <a:cs typeface="小塚ゴシック Pr6N M"/>
              </a:rPr>
              <a:t>防犯</a:t>
            </a:r>
            <a:endParaRPr lang="en-US" altLang="ja-JP" sz="1400" dirty="0">
              <a:solidFill>
                <a:srgbClr val="40CCFB"/>
              </a:solidFill>
              <a:latin typeface="+mn-ea"/>
              <a:cs typeface="小塚ゴシック Pr6N M"/>
            </a:endParaRPr>
          </a:p>
          <a:p>
            <a:r>
              <a:rPr lang="ja-JP" altLang="en-US" sz="1400" dirty="0">
                <a:solidFill>
                  <a:srgbClr val="40CCFB"/>
                </a:solidFill>
                <a:latin typeface="+mn-ea"/>
                <a:cs typeface="小塚ゴシック Pr6N M"/>
              </a:rPr>
              <a:t>医療</a:t>
            </a:r>
            <a:endParaRPr lang="en-US" altLang="ja-JP" sz="1400" dirty="0">
              <a:solidFill>
                <a:srgbClr val="40CCFB"/>
              </a:solidFill>
              <a:latin typeface="+mn-ea"/>
              <a:cs typeface="小塚ゴシック Pr6N M"/>
            </a:endParaRPr>
          </a:p>
          <a:p>
            <a:r>
              <a:rPr lang="ja-JP" altLang="en-US" sz="1400" dirty="0">
                <a:solidFill>
                  <a:srgbClr val="40CCFB"/>
                </a:solidFill>
                <a:latin typeface="+mn-ea"/>
                <a:cs typeface="小塚ゴシック Pr6N M"/>
              </a:rPr>
              <a:t>教育</a:t>
            </a:r>
            <a:r>
              <a:rPr lang="ja-JP" altLang="en-US" sz="1000" dirty="0">
                <a:solidFill>
                  <a:srgbClr val="40CCFB"/>
                </a:solidFill>
                <a:latin typeface="+mn-ea"/>
                <a:cs typeface="小塚ゴシック Pr6N M"/>
              </a:rPr>
              <a:t>等</a:t>
            </a:r>
            <a:endParaRPr lang="en-US" altLang="ja-JP" dirty="0">
              <a:solidFill>
                <a:srgbClr val="40CCFB"/>
              </a:solidFill>
              <a:latin typeface="+mn-ea"/>
              <a:cs typeface="小塚ゴシック Pr6N M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179387" y="-39358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dirty="0">
                <a:latin typeface="+mn-ea"/>
              </a:rPr>
              <a:t>令和３年５月</a:t>
            </a:r>
            <a:r>
              <a:rPr lang="en-US" altLang="ja-JP" sz="1400" dirty="0">
                <a:latin typeface="+mn-ea"/>
              </a:rPr>
              <a:t>25</a:t>
            </a:r>
            <a:r>
              <a:rPr lang="ja-JP" altLang="en-US" sz="1400" dirty="0">
                <a:latin typeface="+mn-ea"/>
              </a:rPr>
              <a:t>日版</a:t>
            </a:r>
          </a:p>
        </p:txBody>
      </p:sp>
      <p:sp>
        <p:nvSpPr>
          <p:cNvPr id="39" name="角丸四角形 38"/>
          <p:cNvSpPr/>
          <p:nvPr/>
        </p:nvSpPr>
        <p:spPr>
          <a:xfrm>
            <a:off x="103653" y="2187452"/>
            <a:ext cx="4743817" cy="1680586"/>
          </a:xfrm>
          <a:prstGeom prst="roundRect">
            <a:avLst>
              <a:gd name="adj" fmla="val 10424"/>
            </a:avLst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109551" y="4110044"/>
            <a:ext cx="4743817" cy="2430664"/>
          </a:xfrm>
          <a:prstGeom prst="roundRect">
            <a:avLst>
              <a:gd name="adj" fmla="val 10424"/>
            </a:avLst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4" name="下矢印 53"/>
          <p:cNvSpPr/>
          <p:nvPr/>
        </p:nvSpPr>
        <p:spPr>
          <a:xfrm>
            <a:off x="2285817" y="3795825"/>
            <a:ext cx="377535" cy="396213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25892" y="2207313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0E79FF"/>
                </a:solidFill>
                <a:latin typeface="+mn-ea"/>
                <a:cs typeface="小塚ゴシック Pr6N M"/>
              </a:rPr>
              <a:t>Before</a:t>
            </a:r>
            <a:endParaRPr kumimoji="1" lang="ja-JP" altLang="en-US" dirty="0">
              <a:solidFill>
                <a:srgbClr val="0E79FF"/>
              </a:solidFill>
              <a:latin typeface="+mn-ea"/>
              <a:cs typeface="小塚ゴシック Pr6N M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31920" y="4146844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0E79FF"/>
                </a:solidFill>
                <a:latin typeface="+mn-ea"/>
                <a:cs typeface="小塚ゴシック Pr6N M"/>
              </a:rPr>
              <a:t>After</a:t>
            </a:r>
            <a:endParaRPr kumimoji="1" lang="ja-JP" altLang="en-US" dirty="0">
              <a:solidFill>
                <a:srgbClr val="0E79FF"/>
              </a:solidFill>
              <a:latin typeface="+mn-ea"/>
              <a:cs typeface="小塚ゴシック Pr6N M"/>
            </a:endParaRPr>
          </a:p>
        </p:txBody>
      </p:sp>
      <p:pic>
        <p:nvPicPr>
          <p:cNvPr id="61" name="図 6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4269" y="2263628"/>
            <a:ext cx="1113469" cy="736587"/>
          </a:xfrm>
          <a:prstGeom prst="rect">
            <a:avLst/>
          </a:prstGeom>
          <a:ln>
            <a:solidFill>
              <a:srgbClr val="0E79FF"/>
            </a:solidFill>
          </a:ln>
        </p:spPr>
      </p:pic>
      <p:sp>
        <p:nvSpPr>
          <p:cNvPr id="62" name="正方形/長方形 61"/>
          <p:cNvSpPr/>
          <p:nvPr/>
        </p:nvSpPr>
        <p:spPr bwMode="auto">
          <a:xfrm>
            <a:off x="1048427" y="3345590"/>
            <a:ext cx="1045152" cy="385478"/>
          </a:xfrm>
          <a:prstGeom prst="rect">
            <a:avLst/>
          </a:prstGeom>
          <a:solidFill>
            <a:srgbClr val="0E79FF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独自データ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モデル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pic>
        <p:nvPicPr>
          <p:cNvPr id="63" name="図 6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43350" y="2263627"/>
            <a:ext cx="1113469" cy="736587"/>
          </a:xfrm>
          <a:prstGeom prst="rect">
            <a:avLst/>
          </a:prstGeom>
          <a:ln>
            <a:solidFill>
              <a:srgbClr val="0E79FF"/>
            </a:solidFill>
          </a:ln>
        </p:spPr>
      </p:pic>
      <p:pic>
        <p:nvPicPr>
          <p:cNvPr id="64" name="図 6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8422" y="2270663"/>
            <a:ext cx="1113469" cy="736587"/>
          </a:xfrm>
          <a:prstGeom prst="rect">
            <a:avLst/>
          </a:prstGeom>
          <a:ln>
            <a:solidFill>
              <a:srgbClr val="0E79FF"/>
            </a:solidFill>
          </a:ln>
        </p:spPr>
      </p:pic>
      <p:sp>
        <p:nvSpPr>
          <p:cNvPr id="65" name="正方形/長方形 64"/>
          <p:cNvSpPr/>
          <p:nvPr/>
        </p:nvSpPr>
        <p:spPr bwMode="auto">
          <a:xfrm>
            <a:off x="2343350" y="3352927"/>
            <a:ext cx="1045152" cy="385478"/>
          </a:xfrm>
          <a:prstGeom prst="rect">
            <a:avLst/>
          </a:prstGeom>
          <a:solidFill>
            <a:srgbClr val="0E79FF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独自データ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モデル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6" name="正方形/長方形 65"/>
          <p:cNvSpPr/>
          <p:nvPr/>
        </p:nvSpPr>
        <p:spPr bwMode="auto">
          <a:xfrm>
            <a:off x="3716739" y="3338680"/>
            <a:ext cx="1045152" cy="385478"/>
          </a:xfrm>
          <a:prstGeom prst="rect">
            <a:avLst/>
          </a:prstGeom>
          <a:solidFill>
            <a:srgbClr val="0E79FF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独自データ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モデル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7" name="下矢印 66"/>
          <p:cNvSpPr/>
          <p:nvPr/>
        </p:nvSpPr>
        <p:spPr>
          <a:xfrm rot="10800000">
            <a:off x="1434880" y="3032668"/>
            <a:ext cx="311425" cy="277875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73" name="正方形/長方形 72"/>
          <p:cNvSpPr/>
          <p:nvPr/>
        </p:nvSpPr>
        <p:spPr bwMode="auto">
          <a:xfrm>
            <a:off x="586228" y="6091039"/>
            <a:ext cx="1045152" cy="385478"/>
          </a:xfrm>
          <a:prstGeom prst="rect">
            <a:avLst/>
          </a:prstGeom>
          <a:solidFill>
            <a:srgbClr val="0E79FF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独自データ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モデル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4" name="正方形/長方形 73"/>
          <p:cNvSpPr/>
          <p:nvPr/>
        </p:nvSpPr>
        <p:spPr bwMode="auto">
          <a:xfrm>
            <a:off x="1958882" y="6098376"/>
            <a:ext cx="1045152" cy="385478"/>
          </a:xfrm>
          <a:prstGeom prst="rect">
            <a:avLst/>
          </a:prstGeom>
          <a:solidFill>
            <a:srgbClr val="0E79FF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独自データ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モデル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5" name="正方形/長方形 74"/>
          <p:cNvSpPr/>
          <p:nvPr/>
        </p:nvSpPr>
        <p:spPr bwMode="auto">
          <a:xfrm>
            <a:off x="3254540" y="6084129"/>
            <a:ext cx="1045152" cy="385478"/>
          </a:xfrm>
          <a:prstGeom prst="rect">
            <a:avLst/>
          </a:prstGeom>
          <a:solidFill>
            <a:srgbClr val="0E79FF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独自データ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モデル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6" name="フローチャート: 磁気ディスク 75"/>
          <p:cNvSpPr/>
          <p:nvPr/>
        </p:nvSpPr>
        <p:spPr bwMode="auto">
          <a:xfrm>
            <a:off x="1809719" y="5163929"/>
            <a:ext cx="1343479" cy="522519"/>
          </a:xfrm>
          <a:prstGeom prst="flowChartMagneticDisk">
            <a:avLst/>
          </a:prstGeom>
          <a:solidFill>
            <a:srgbClr val="0E79FF"/>
          </a:solidFill>
          <a:ln>
            <a:solidFill>
              <a:schemeClr val="bg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600" b="1" dirty="0">
                <a:solidFill>
                  <a:schemeClr val="bg1"/>
                </a:solidFill>
                <a:latin typeface="+mn-ea"/>
              </a:rPr>
              <a:t>FIWARE</a:t>
            </a:r>
          </a:p>
        </p:txBody>
      </p:sp>
      <p:pic>
        <p:nvPicPr>
          <p:cNvPr id="80" name="図 7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8156" y="4247005"/>
            <a:ext cx="888469" cy="58797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1" name="図 8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37224" y="4244220"/>
            <a:ext cx="888469" cy="58797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2" name="図 8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79364" y="4245465"/>
            <a:ext cx="888469" cy="58797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3" name="下矢印 82"/>
          <p:cNvSpPr/>
          <p:nvPr/>
        </p:nvSpPr>
        <p:spPr>
          <a:xfrm rot="10800000">
            <a:off x="2314555" y="4882470"/>
            <a:ext cx="333807" cy="315578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4" name="下矢印 83"/>
          <p:cNvSpPr/>
          <p:nvPr/>
        </p:nvSpPr>
        <p:spPr>
          <a:xfrm rot="10800000">
            <a:off x="2698810" y="3032668"/>
            <a:ext cx="311425" cy="277875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5" name="下矢印 84"/>
          <p:cNvSpPr/>
          <p:nvPr/>
        </p:nvSpPr>
        <p:spPr>
          <a:xfrm rot="10800000">
            <a:off x="4049443" y="3032668"/>
            <a:ext cx="311425" cy="277875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6" name="下矢印 85"/>
          <p:cNvSpPr/>
          <p:nvPr/>
        </p:nvSpPr>
        <p:spPr>
          <a:xfrm rot="14400000">
            <a:off x="3081436" y="4892610"/>
            <a:ext cx="333807" cy="315578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7" name="下矢印 86"/>
          <p:cNvSpPr/>
          <p:nvPr/>
        </p:nvSpPr>
        <p:spPr>
          <a:xfrm rot="8100000">
            <a:off x="1432057" y="4914480"/>
            <a:ext cx="333807" cy="315578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8" name="下矢印 87"/>
          <p:cNvSpPr/>
          <p:nvPr/>
        </p:nvSpPr>
        <p:spPr>
          <a:xfrm rot="10800000">
            <a:off x="2314555" y="5709753"/>
            <a:ext cx="333807" cy="315578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9" name="下矢印 88"/>
          <p:cNvSpPr/>
          <p:nvPr/>
        </p:nvSpPr>
        <p:spPr>
          <a:xfrm rot="14400000">
            <a:off x="1355588" y="5747916"/>
            <a:ext cx="333807" cy="315578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90" name="下矢印 89"/>
          <p:cNvSpPr/>
          <p:nvPr/>
        </p:nvSpPr>
        <p:spPr>
          <a:xfrm rot="7200000" flipH="1">
            <a:off x="3469915" y="5717149"/>
            <a:ext cx="333807" cy="315578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3416716" y="5090492"/>
            <a:ext cx="1330523" cy="450702"/>
          </a:xfrm>
          <a:prstGeom prst="wedgeRoundRectCallout">
            <a:avLst>
              <a:gd name="adj1" fmla="val -90620"/>
              <a:gd name="adj2" fmla="val 39102"/>
              <a:gd name="adj3" fmla="val 16667"/>
            </a:avLst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オープン標準</a:t>
            </a:r>
            <a:r>
              <a:rPr lang="en-US" altLang="ja-JP" sz="1050" dirty="0">
                <a:solidFill>
                  <a:schemeClr val="tx1"/>
                </a:solidFill>
                <a:latin typeface="+mn-ea"/>
              </a:rPr>
              <a:t>API,</a:t>
            </a: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 </a:t>
            </a:r>
            <a:endParaRPr lang="en-US" altLang="ja-JP" sz="105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共通データモデル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741109" y="3103584"/>
            <a:ext cx="8111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自治体</a:t>
            </a:r>
            <a:r>
              <a:rPr lang="en-US" altLang="ja-JP" sz="1200" dirty="0">
                <a:latin typeface="+mn-ea"/>
              </a:rPr>
              <a:t>A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065880" y="3102963"/>
            <a:ext cx="8111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自治体</a:t>
            </a:r>
            <a:r>
              <a:rPr lang="en-US" altLang="ja-JP" sz="1200" dirty="0">
                <a:latin typeface="+mn-ea"/>
              </a:rPr>
              <a:t>B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3438300" y="3113206"/>
            <a:ext cx="8111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自治体</a:t>
            </a:r>
            <a:r>
              <a:rPr lang="en-US" altLang="ja-JP" sz="1200" dirty="0">
                <a:latin typeface="+mn-ea"/>
              </a:rPr>
              <a:t>C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588711" y="5858509"/>
            <a:ext cx="8111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自治体</a:t>
            </a:r>
            <a:r>
              <a:rPr lang="en-US" altLang="ja-JP" sz="1200" dirty="0">
                <a:latin typeface="+mn-ea"/>
              </a:rPr>
              <a:t>A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1784529" y="5857888"/>
            <a:ext cx="8111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自治体</a:t>
            </a:r>
            <a:r>
              <a:rPr lang="en-US" altLang="ja-JP" sz="1200" dirty="0">
                <a:latin typeface="+mn-ea"/>
              </a:rPr>
              <a:t>B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899041" y="5868131"/>
            <a:ext cx="8111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自治体</a:t>
            </a:r>
            <a:r>
              <a:rPr lang="en-US" altLang="ja-JP" sz="1200" dirty="0">
                <a:latin typeface="+mn-ea"/>
              </a:rPr>
              <a:t>C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762647" y="2611692"/>
            <a:ext cx="938587" cy="4056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36000" tIns="36000" rIns="36000" bIns="0" rtlCol="0">
            <a:spAutoFit/>
          </a:bodyPr>
          <a:lstStyle/>
          <a:p>
            <a:r>
              <a:rPr lang="ja-JP" altLang="en-US" sz="1200" dirty="0">
                <a:latin typeface="+mn-ea"/>
              </a:rPr>
              <a:t>自治体</a:t>
            </a:r>
            <a:r>
              <a:rPr lang="en-US" altLang="ja-JP" sz="1200" dirty="0">
                <a:latin typeface="+mn-ea"/>
              </a:rPr>
              <a:t>A</a:t>
            </a:r>
            <a:r>
              <a:rPr lang="ja-JP" altLang="en-US" sz="1200" dirty="0">
                <a:latin typeface="+mn-ea"/>
              </a:rPr>
              <a:t>向けコード修正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170194" y="2622062"/>
            <a:ext cx="938587" cy="4056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36000" tIns="36000" rIns="36000" bIns="0" rtlCol="0">
            <a:spAutoFit/>
          </a:bodyPr>
          <a:lstStyle/>
          <a:p>
            <a:r>
              <a:rPr lang="ja-JP" altLang="en-US" sz="1200" dirty="0">
                <a:latin typeface="+mn-ea"/>
              </a:rPr>
              <a:t>自治体</a:t>
            </a:r>
            <a:r>
              <a:rPr lang="en-US" altLang="ja-JP" sz="1200" dirty="0">
                <a:latin typeface="+mn-ea"/>
              </a:rPr>
              <a:t>B</a:t>
            </a:r>
            <a:r>
              <a:rPr lang="ja-JP" altLang="en-US" sz="1200" dirty="0">
                <a:latin typeface="+mn-ea"/>
              </a:rPr>
              <a:t>向けコード修正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3516353" y="2611692"/>
            <a:ext cx="938587" cy="4056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36000" tIns="36000" rIns="36000" bIns="0" rtlCol="0">
            <a:spAutoFit/>
          </a:bodyPr>
          <a:lstStyle/>
          <a:p>
            <a:r>
              <a:rPr lang="ja-JP" altLang="en-US" sz="1200" dirty="0">
                <a:latin typeface="+mn-ea"/>
              </a:rPr>
              <a:t>自治体</a:t>
            </a:r>
            <a:r>
              <a:rPr lang="en-US" altLang="ja-JP" sz="1200" dirty="0">
                <a:latin typeface="+mn-ea"/>
              </a:rPr>
              <a:t>C</a:t>
            </a:r>
            <a:r>
              <a:rPr lang="ja-JP" altLang="en-US" sz="1200" dirty="0">
                <a:latin typeface="+mn-ea"/>
              </a:rPr>
              <a:t>向けコード修正</a:t>
            </a:r>
            <a:endParaRPr kumimoji="1" lang="ja-JP" altLang="en-US" sz="1200" dirty="0">
              <a:latin typeface="+mn-ea"/>
            </a:endParaRPr>
          </a:p>
        </p:txBody>
      </p: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1203A8B0-3667-4B13-A256-72BFCDF391AE}"/>
              </a:ext>
            </a:extLst>
          </p:cNvPr>
          <p:cNvCxnSpPr/>
          <p:nvPr/>
        </p:nvCxnSpPr>
        <p:spPr>
          <a:xfrm flipH="1">
            <a:off x="4372" y="2033650"/>
            <a:ext cx="9901628" cy="0"/>
          </a:xfrm>
          <a:prstGeom prst="line">
            <a:avLst/>
          </a:prstGeom>
          <a:ln w="6350">
            <a:solidFill>
              <a:srgbClr val="0E79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40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162F49AF-806E-448E-936F-5DAC80D05421}"/>
              </a:ext>
            </a:extLst>
          </p:cNvPr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40CCF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095244" y="1499638"/>
            <a:ext cx="3664172" cy="351689"/>
          </a:xfrm>
          <a:prstGeom prst="rect">
            <a:avLst/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chemeClr val="tx1"/>
                </a:solidFill>
                <a:latin typeface="+mn-ea"/>
                <a:cs typeface="小塚ゴシック Pr6N L"/>
              </a:rPr>
              <a:t>　　　全国の自治体が公開する新型コロナウイルス</a:t>
            </a:r>
            <a:endParaRPr lang="en-US" altLang="ja-JP" sz="1100" dirty="0">
              <a:solidFill>
                <a:schemeClr val="tx1"/>
              </a:solidFill>
              <a:latin typeface="+mn-ea"/>
              <a:cs typeface="小塚ゴシック Pr6N L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+mn-ea"/>
                <a:cs typeface="小塚ゴシック Pr6N L"/>
              </a:rPr>
              <a:t>　　　感染症対策オープンデータ</a:t>
            </a:r>
            <a:endParaRPr lang="en-US" altLang="ja-JP" sz="1100" dirty="0">
              <a:solidFill>
                <a:schemeClr val="tx1"/>
              </a:solidFill>
              <a:latin typeface="+mn-ea"/>
              <a:cs typeface="小塚ゴシック Pr6N L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6342965" y="2982689"/>
            <a:ext cx="3396089" cy="351689"/>
          </a:xfrm>
          <a:prstGeom prst="rect">
            <a:avLst/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>
              <a:solidFill>
                <a:srgbClr val="000000"/>
              </a:solidFill>
              <a:latin typeface="+mn-ea"/>
              <a:cs typeface="小塚ゴシック Pr6N L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5690007" y="2986451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+mn-ea"/>
                <a:cs typeface="フォントポにほんご"/>
              </a:rPr>
              <a:t>受賞歴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5749101" y="3485130"/>
            <a:ext cx="3396089" cy="351689"/>
          </a:xfrm>
          <a:prstGeom prst="rect">
            <a:avLst/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+mn-ea"/>
                <a:cs typeface="小塚ゴシック Pr6N L"/>
              </a:rPr>
              <a:t>全国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5096143" y="3479656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+mn-ea"/>
                <a:cs typeface="フォントポにほんご"/>
              </a:rPr>
              <a:t>地域</a:t>
            </a:r>
            <a:endParaRPr kumimoji="1" lang="ja-JP" altLang="en-US" sz="1400" dirty="0">
              <a:latin typeface="+mn-ea"/>
              <a:cs typeface="フォントポにほんご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76352" y="1482968"/>
            <a:ext cx="4831772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2200" dirty="0">
                <a:solidFill>
                  <a:srgbClr val="0E79FF"/>
                </a:solidFill>
                <a:latin typeface="+mn-ea"/>
                <a:cs typeface="小塚ゴシック Pro M"/>
              </a:rPr>
              <a:t>オープンデータとアプリの再利用を加速</a:t>
            </a:r>
          </a:p>
        </p:txBody>
      </p:sp>
      <p:cxnSp>
        <p:nvCxnSpPr>
          <p:cNvPr id="68" name="直線コネクタ 67"/>
          <p:cNvCxnSpPr/>
          <p:nvPr/>
        </p:nvCxnSpPr>
        <p:spPr>
          <a:xfrm flipH="1">
            <a:off x="10565" y="2038988"/>
            <a:ext cx="4942435" cy="0"/>
          </a:xfrm>
          <a:prstGeom prst="line">
            <a:avLst/>
          </a:prstGeom>
          <a:ln w="6350">
            <a:solidFill>
              <a:srgbClr val="0E79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 flipH="1">
            <a:off x="10565" y="6428143"/>
            <a:ext cx="4922375" cy="0"/>
          </a:xfrm>
          <a:prstGeom prst="line">
            <a:avLst/>
          </a:prstGeom>
          <a:ln w="6350">
            <a:solidFill>
              <a:srgbClr val="40CCF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角丸四角形 74"/>
          <p:cNvSpPr/>
          <p:nvPr/>
        </p:nvSpPr>
        <p:spPr>
          <a:xfrm>
            <a:off x="5084282" y="4080778"/>
            <a:ext cx="4711409" cy="2347365"/>
          </a:xfrm>
          <a:prstGeom prst="roundRect">
            <a:avLst>
              <a:gd name="adj" fmla="val 9905"/>
            </a:avLst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964177" y="4142389"/>
            <a:ext cx="979755" cy="461665"/>
          </a:xfrm>
          <a:prstGeom prst="rect">
            <a:avLst/>
          </a:prstGeom>
          <a:noFill/>
          <a:ln>
            <a:noFill/>
          </a:ln>
        </p:spPr>
        <p:txBody>
          <a:bodyPr vert="horz" wrap="none" rtlCol="0">
            <a:spAutoFit/>
          </a:bodyPr>
          <a:lstStyle/>
          <a:p>
            <a:r>
              <a:rPr lang="ja-JP" altLang="en-US" sz="2400" dirty="0">
                <a:solidFill>
                  <a:srgbClr val="0E79FF"/>
                </a:solidFill>
                <a:latin typeface="+mn-ea"/>
                <a:cs typeface="フォントポにほんご"/>
              </a:rPr>
              <a:t>コラム</a:t>
            </a:r>
            <a:endParaRPr lang="en-US" altLang="ja-JP" sz="2400" dirty="0">
              <a:solidFill>
                <a:srgbClr val="0E79FF"/>
              </a:solidFill>
              <a:latin typeface="+mn-ea"/>
              <a:cs typeface="フォントポにほんご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599204" y="4686753"/>
            <a:ext cx="4244264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ja-JP" sz="1400" dirty="0">
                <a:latin typeface="+mn-ea"/>
                <a:cs typeface="小塚ゴシック Pr6N L"/>
              </a:rPr>
              <a:t>FIWARE</a:t>
            </a:r>
            <a:r>
              <a:rPr lang="ja-JP" altLang="en-US" sz="1400" dirty="0">
                <a:latin typeface="+mn-ea"/>
                <a:cs typeface="小塚ゴシック Pr6N L"/>
              </a:rPr>
              <a:t>はスマートアプリケーションのためのオープンソースプラットフォームです。情報サイロを打破するためのオープン標準</a:t>
            </a:r>
            <a:r>
              <a:rPr lang="en-US" altLang="ja-JP" sz="1400" dirty="0">
                <a:latin typeface="+mn-ea"/>
                <a:cs typeface="小塚ゴシック Pr6N L"/>
              </a:rPr>
              <a:t>API(NGSI)</a:t>
            </a:r>
            <a:r>
              <a:rPr lang="ja-JP" altLang="en-US" sz="1400" dirty="0" err="1">
                <a:latin typeface="+mn-ea"/>
                <a:cs typeface="小塚ゴシック Pr6N L"/>
              </a:rPr>
              <a:t>、</a:t>
            </a:r>
            <a:r>
              <a:rPr lang="ja-JP" altLang="en-US" sz="1400" dirty="0">
                <a:latin typeface="+mn-ea"/>
                <a:cs typeface="小塚ゴシック Pr6N L"/>
              </a:rPr>
              <a:t>共通データモデルを採用しています</a:t>
            </a:r>
            <a:r>
              <a:rPr lang="ja-JP" altLang="en-US" sz="1050" dirty="0">
                <a:latin typeface="+mn-ea"/>
                <a:cs typeface="小塚ゴシック Pr6N L"/>
              </a:rPr>
              <a:t>。</a:t>
            </a:r>
            <a:endParaRPr kumimoji="1" lang="en-US" altLang="ja-JP" sz="1050" dirty="0">
              <a:latin typeface="+mn-ea"/>
              <a:cs typeface="小塚ゴシック Pr6N L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5114549" y="1494164"/>
            <a:ext cx="1228416" cy="357163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+mn-ea"/>
                <a:cs typeface="フォントポにほんご"/>
              </a:rPr>
              <a:t>使用データ</a:t>
            </a:r>
            <a:endParaRPr kumimoji="1" lang="ja-JP" altLang="en-US" sz="1400" dirty="0">
              <a:latin typeface="+mn-ea"/>
              <a:cs typeface="フォントポにほんご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640829" y="1989141"/>
            <a:ext cx="3098226" cy="351689"/>
          </a:xfrm>
          <a:prstGeom prst="rect">
            <a:avLst/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+mn-ea"/>
                <a:cs typeface="小塚ゴシック Pr6N L"/>
              </a:rPr>
              <a:t>　　　　</a:t>
            </a:r>
            <a:r>
              <a:rPr lang="en-US" altLang="ja-JP" sz="1400" dirty="0">
                <a:solidFill>
                  <a:schemeClr val="tx1"/>
                </a:solidFill>
                <a:latin typeface="+mn-ea"/>
                <a:cs typeface="小塚ゴシック Pr6N L"/>
              </a:rPr>
              <a:t>CSV</a:t>
            </a:r>
            <a:r>
              <a:rPr lang="ja-JP" altLang="en-US" sz="1400" dirty="0">
                <a:solidFill>
                  <a:schemeClr val="tx1"/>
                </a:solidFill>
                <a:latin typeface="+mn-ea"/>
                <a:cs typeface="小塚ゴシック Pr6N L"/>
              </a:rPr>
              <a:t>および</a:t>
            </a:r>
            <a:r>
              <a:rPr lang="en-US" altLang="ja-JP" sz="1400" dirty="0">
                <a:solidFill>
                  <a:schemeClr val="tx1"/>
                </a:solidFill>
                <a:latin typeface="+mn-ea"/>
                <a:cs typeface="小塚ゴシック Pr6N L"/>
              </a:rPr>
              <a:t>JSON</a:t>
            </a:r>
            <a:r>
              <a:rPr lang="ja-JP" altLang="en-US" sz="1400" dirty="0">
                <a:solidFill>
                  <a:schemeClr val="tx1"/>
                </a:solidFill>
                <a:latin typeface="+mn-ea"/>
                <a:cs typeface="小塚ゴシック Pr6N L"/>
              </a:rPr>
              <a:t>形式に対応</a:t>
            </a:r>
            <a:endParaRPr lang="en-US" altLang="ja-JP" sz="1400" dirty="0">
              <a:solidFill>
                <a:schemeClr val="tx1"/>
              </a:solidFill>
              <a:latin typeface="+mn-ea"/>
              <a:cs typeface="小塚ゴシック Pr6N L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5690006" y="1983667"/>
            <a:ext cx="1274749" cy="357163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+mn-ea"/>
                <a:cs typeface="フォントポにほんご"/>
              </a:rPr>
              <a:t>データ形式</a:t>
            </a:r>
            <a:endParaRPr kumimoji="1" lang="ja-JP" altLang="en-US" sz="1400" dirty="0">
              <a:latin typeface="+mn-ea"/>
              <a:cs typeface="フォントポにほんご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40CCF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6095243" y="2485379"/>
            <a:ext cx="3049947" cy="351689"/>
          </a:xfrm>
          <a:prstGeom prst="rect">
            <a:avLst/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n-ea"/>
              <a:cs typeface="小塚ゴシック Pr6N L"/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5096142" y="2479905"/>
            <a:ext cx="1246823" cy="361791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+mn-ea"/>
                <a:cs typeface="フォントポにほんご"/>
              </a:rPr>
              <a:t>提供形態</a:t>
            </a:r>
            <a:endParaRPr kumimoji="1" lang="ja-JP" altLang="en-US" sz="1400" dirty="0">
              <a:latin typeface="+mn-ea"/>
              <a:cs typeface="フォントポにほんご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12526" y="310147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>
              <a:latin typeface="+mn-ea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6669362" y="2977215"/>
            <a:ext cx="3049947" cy="35168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+mn-ea"/>
                <a:cs typeface="小塚ゴシック Pr6N L"/>
              </a:rPr>
              <a:t>ー</a:t>
            </a:r>
          </a:p>
        </p:txBody>
      </p:sp>
      <p:pic>
        <p:nvPicPr>
          <p:cNvPr id="71" name="アイディアb.png" descr="/Users/meg/Desktop/特研/特研OD/アイコン/アイディアb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860" y="1395606"/>
            <a:ext cx="434025" cy="522660"/>
          </a:xfrm>
          <a:prstGeom prst="rect">
            <a:avLst/>
          </a:prstGeom>
        </p:spPr>
      </p:pic>
      <p:pic>
        <p:nvPicPr>
          <p:cNvPr id="73" name="パソコン作業b.png" descr="/Users/meg/Desktop/特研/特研OD/アイコン/パソコン作業b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870" y="1959611"/>
            <a:ext cx="526486" cy="440796"/>
          </a:xfrm>
          <a:prstGeom prst="rect">
            <a:avLst/>
          </a:prstGeom>
        </p:spPr>
      </p:pic>
      <p:pic>
        <p:nvPicPr>
          <p:cNvPr id="79" name="チームb.png" descr="/Users/meg/Desktop/特研/特研OD/アイコン/チームb.png"/>
          <p:cNvPicPr>
            <a:picLocks noChangeAspect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593" y="2400408"/>
            <a:ext cx="468705" cy="513122"/>
          </a:xfrm>
          <a:prstGeom prst="rect">
            <a:avLst/>
          </a:prstGeom>
        </p:spPr>
      </p:pic>
      <p:pic>
        <p:nvPicPr>
          <p:cNvPr id="80" name="受賞b.png" descr="/Users/meg/Desktop/特研/特研OD/アイコン/受賞b.png"/>
          <p:cNvPicPr>
            <a:picLocks noChangeAspect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085" y="2922112"/>
            <a:ext cx="311825" cy="491948"/>
          </a:xfrm>
          <a:prstGeom prst="rect">
            <a:avLst/>
          </a:prstGeom>
        </p:spPr>
      </p:pic>
      <p:pic>
        <p:nvPicPr>
          <p:cNvPr id="81" name="マーカーb.png" descr="/Users/meg/Desktop/特研/特研OD/アイコン/マーカーb.png"/>
          <p:cNvPicPr>
            <a:picLocks noChangeAspect="1"/>
          </p:cNvPicPr>
          <p:nvPr/>
        </p:nvPicPr>
        <p:blipFill>
          <a:blip r:embed="rId10" r:link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609" y="3421531"/>
            <a:ext cx="482689" cy="494823"/>
          </a:xfrm>
          <a:prstGeom prst="rect">
            <a:avLst/>
          </a:prstGeom>
        </p:spPr>
      </p:pic>
      <p:pic>
        <p:nvPicPr>
          <p:cNvPr id="84" name="拡声器b.png" descr="/Users/meg/Desktop/特研/特研OD/アイコン/拡声器b.png"/>
          <p:cNvPicPr>
            <a:picLocks noChangeAspect="1"/>
          </p:cNvPicPr>
          <p:nvPr/>
        </p:nvPicPr>
        <p:blipFill>
          <a:blip r:embed="rId12" r:link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473" y="4308661"/>
            <a:ext cx="688804" cy="703011"/>
          </a:xfrm>
          <a:prstGeom prst="rect">
            <a:avLst/>
          </a:prstGeom>
        </p:spPr>
      </p:pic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3EDEBE17-23CA-4E27-AFC7-467F46648EBC}"/>
              </a:ext>
            </a:extLst>
          </p:cNvPr>
          <p:cNvSpPr/>
          <p:nvPr/>
        </p:nvSpPr>
        <p:spPr>
          <a:xfrm>
            <a:off x="6165417" y="2484302"/>
            <a:ext cx="2979773" cy="35168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100" dirty="0">
              <a:solidFill>
                <a:schemeClr val="tx1"/>
              </a:solidFill>
              <a:latin typeface="+mn-ea"/>
              <a:cs typeface="小塚ゴシック Pr6N L"/>
            </a:endParaRP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BB9DF41A-E75C-48D7-9758-6A568BFFC903}"/>
              </a:ext>
            </a:extLst>
          </p:cNvPr>
          <p:cNvSpPr txBox="1">
            <a:spLocks/>
          </p:cNvSpPr>
          <p:nvPr/>
        </p:nvSpPr>
        <p:spPr>
          <a:xfrm>
            <a:off x="45112" y="223283"/>
            <a:ext cx="5944690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4000" dirty="0">
                <a:solidFill>
                  <a:schemeClr val="bg1"/>
                </a:solidFill>
                <a:latin typeface="+mn-ea"/>
                <a:ea typeface="+mn-ea"/>
                <a:cs typeface="小塚ゴシック Pro M"/>
              </a:rPr>
              <a:t>FIWARE</a:t>
            </a:r>
            <a:r>
              <a:rPr lang="ja-JP" altLang="en-US" sz="4000" dirty="0">
                <a:solidFill>
                  <a:schemeClr val="bg1"/>
                </a:solidFill>
                <a:latin typeface="+mn-ea"/>
                <a:ea typeface="+mn-ea"/>
                <a:cs typeface="小塚ゴシック Pro M"/>
              </a:rPr>
              <a:t>版コロナウイルス対策サイト</a:t>
            </a:r>
          </a:p>
        </p:txBody>
      </p:sp>
      <p:sp>
        <p:nvSpPr>
          <p:cNvPr id="102" name="タイトル 1">
            <a:extLst>
              <a:ext uri="{FF2B5EF4-FFF2-40B4-BE49-F238E27FC236}">
                <a16:creationId xmlns:a16="http://schemas.microsoft.com/office/drawing/2014/main" id="{245098D7-A4FC-40EB-B054-8AEBE7CEFEAC}"/>
              </a:ext>
            </a:extLst>
          </p:cNvPr>
          <p:cNvSpPr txBox="1">
            <a:spLocks/>
          </p:cNvSpPr>
          <p:nvPr/>
        </p:nvSpPr>
        <p:spPr>
          <a:xfrm>
            <a:off x="57563" y="-26855"/>
            <a:ext cx="6684982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>
                <a:solidFill>
                  <a:srgbClr val="FFFFFF"/>
                </a:solidFill>
                <a:latin typeface="+mn-ea"/>
                <a:ea typeface="+mn-ea"/>
                <a:cs typeface="小塚ゴシック Pr6N R"/>
              </a:rPr>
              <a:t>FIWARE</a:t>
            </a:r>
            <a:r>
              <a:rPr lang="ja-JP" altLang="en-US" sz="1400" dirty="0">
                <a:solidFill>
                  <a:srgbClr val="FFFFFF"/>
                </a:solidFill>
                <a:latin typeface="+mn-ea"/>
                <a:ea typeface="+mn-ea"/>
                <a:cs typeface="小塚ゴシック Pr6N R"/>
              </a:rPr>
              <a:t>版新型コロナウイルス感染症対策サイトをオープンソースソフトとして公開</a:t>
            </a:r>
            <a:endParaRPr kumimoji="1" lang="ja-JP" altLang="en-US" sz="1400" dirty="0">
              <a:solidFill>
                <a:srgbClr val="FFFFFF"/>
              </a:solidFill>
              <a:latin typeface="+mn-ea"/>
              <a:ea typeface="+mn-ea"/>
              <a:cs typeface="小塚ゴシック Pr6N R"/>
            </a:endParaRPr>
          </a:p>
        </p:txBody>
      </p:sp>
      <p:sp>
        <p:nvSpPr>
          <p:cNvPr id="103" name="タイトル 1">
            <a:extLst>
              <a:ext uri="{FF2B5EF4-FFF2-40B4-BE49-F238E27FC236}">
                <a16:creationId xmlns:a16="http://schemas.microsoft.com/office/drawing/2014/main" id="{C144223A-46C3-4B13-B996-42CC855D716D}"/>
              </a:ext>
            </a:extLst>
          </p:cNvPr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>
                <a:solidFill>
                  <a:srgbClr val="FFFFFF"/>
                </a:solidFill>
                <a:latin typeface="+mn-ea"/>
                <a:ea typeface="+mn-ea"/>
                <a:cs typeface="小塚ゴシック Pr6N R"/>
              </a:rPr>
              <a:t>By</a:t>
            </a:r>
            <a:r>
              <a:rPr lang="ja-JP" altLang="en-US" sz="1400" dirty="0">
                <a:solidFill>
                  <a:srgbClr val="FFFFFF"/>
                </a:solidFill>
                <a:latin typeface="+mn-ea"/>
                <a:ea typeface="+mn-ea"/>
                <a:cs typeface="小塚ゴシック Pr6N R"/>
              </a:rPr>
              <a:t>日本電気株式会社</a:t>
            </a:r>
            <a:endParaRPr kumimoji="1" lang="ja-JP" altLang="en-US" sz="1400" dirty="0">
              <a:solidFill>
                <a:srgbClr val="FFFFFF"/>
              </a:solidFill>
              <a:latin typeface="+mn-ea"/>
              <a:ea typeface="+mn-ea"/>
              <a:cs typeface="小塚ゴシック Pr6N R"/>
            </a:endParaRPr>
          </a:p>
        </p:txBody>
      </p:sp>
      <p:sp>
        <p:nvSpPr>
          <p:cNvPr id="105" name="角丸四角形 44">
            <a:extLst>
              <a:ext uri="{FF2B5EF4-FFF2-40B4-BE49-F238E27FC236}">
                <a16:creationId xmlns:a16="http://schemas.microsoft.com/office/drawing/2014/main" id="{5798C4D6-6268-4EB5-BE2C-0E69547D25E7}"/>
              </a:ext>
            </a:extLst>
          </p:cNvPr>
          <p:cNvSpPr/>
          <p:nvPr/>
        </p:nvSpPr>
        <p:spPr>
          <a:xfrm>
            <a:off x="6255233" y="393701"/>
            <a:ext cx="752743" cy="752743"/>
          </a:xfrm>
          <a:prstGeom prst="roundRect">
            <a:avLst/>
          </a:prstGeom>
          <a:noFill/>
          <a:ln w="38100">
            <a:solidFill>
              <a:srgbClr val="DE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C7AAE89D-92A3-4D0D-9CBD-1196986414DA}"/>
              </a:ext>
            </a:extLst>
          </p:cNvPr>
          <p:cNvSpPr txBox="1"/>
          <p:nvPr/>
        </p:nvSpPr>
        <p:spPr>
          <a:xfrm>
            <a:off x="6308439" y="4469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DEFFFF"/>
                </a:solidFill>
                <a:latin typeface="+mn-ea"/>
                <a:cs typeface="小塚ゴシック Pr6N M"/>
              </a:rPr>
              <a:t>防災</a:t>
            </a:r>
            <a:endParaRPr kumimoji="1" lang="en-US" altLang="ja-JP" dirty="0">
              <a:solidFill>
                <a:srgbClr val="DEFFFF"/>
              </a:solidFill>
              <a:latin typeface="+mn-ea"/>
              <a:cs typeface="小塚ゴシック Pr6N M"/>
            </a:endParaRPr>
          </a:p>
          <a:p>
            <a:r>
              <a:rPr lang="ja-JP" altLang="en-US" dirty="0">
                <a:solidFill>
                  <a:srgbClr val="DEFFFF"/>
                </a:solidFill>
                <a:latin typeface="+mn-ea"/>
                <a:cs typeface="小塚ゴシック Pr6N M"/>
              </a:rPr>
              <a:t>減災</a:t>
            </a:r>
            <a:endParaRPr kumimoji="1" lang="ja-JP" altLang="en-US" dirty="0">
              <a:solidFill>
                <a:srgbClr val="DEFFFF"/>
              </a:solidFill>
              <a:latin typeface="+mn-ea"/>
              <a:cs typeface="小塚ゴシック Pr6N M"/>
            </a:endParaRPr>
          </a:p>
        </p:txBody>
      </p:sp>
      <p:grpSp>
        <p:nvGrpSpPr>
          <p:cNvPr id="107" name="図形グループ 52">
            <a:extLst>
              <a:ext uri="{FF2B5EF4-FFF2-40B4-BE49-F238E27FC236}">
                <a16:creationId xmlns:a16="http://schemas.microsoft.com/office/drawing/2014/main" id="{34EE5313-F973-4EB0-ADA9-E80BACE76D9B}"/>
              </a:ext>
            </a:extLst>
          </p:cNvPr>
          <p:cNvGrpSpPr/>
          <p:nvPr/>
        </p:nvGrpSpPr>
        <p:grpSpPr>
          <a:xfrm>
            <a:off x="8089329" y="393701"/>
            <a:ext cx="752743" cy="752743"/>
            <a:chOff x="8060984" y="281179"/>
            <a:chExt cx="752743" cy="752743"/>
          </a:xfrm>
          <a:noFill/>
        </p:grpSpPr>
        <p:sp>
          <p:nvSpPr>
            <p:cNvPr id="108" name="角丸四角形 50">
              <a:extLst>
                <a:ext uri="{FF2B5EF4-FFF2-40B4-BE49-F238E27FC236}">
                  <a16:creationId xmlns:a16="http://schemas.microsoft.com/office/drawing/2014/main" id="{60744FD1-607D-4BF2-B869-EA84B22DF0DB}"/>
                </a:ext>
              </a:extLst>
            </p:cNvPr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+mn-ea"/>
              </a:endParaRPr>
            </a:p>
          </p:txBody>
        </p:sp>
        <p:sp>
          <p:nvSpPr>
            <p:cNvPr id="109" name="テキスト ボックス 108">
              <a:extLst>
                <a:ext uri="{FF2B5EF4-FFF2-40B4-BE49-F238E27FC236}">
                  <a16:creationId xmlns:a16="http://schemas.microsoft.com/office/drawing/2014/main" id="{F18B8ADD-26B0-461F-8840-569A4ACD6DA4}"/>
                </a:ext>
              </a:extLst>
            </p:cNvPr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ja-JP" altLang="en-US" dirty="0">
                  <a:solidFill>
                    <a:srgbClr val="DEFFFF"/>
                  </a:solidFill>
                  <a:latin typeface="+mn-ea"/>
                  <a:cs typeface="小塚ゴシック Pr6N M"/>
                </a:rPr>
                <a:t>産業</a:t>
              </a:r>
              <a:endParaRPr lang="en-US" altLang="ja-JP" dirty="0">
                <a:solidFill>
                  <a:srgbClr val="DEFFFF"/>
                </a:solidFill>
                <a:latin typeface="+mn-ea"/>
                <a:cs typeface="小塚ゴシック Pr6N M"/>
              </a:endParaRPr>
            </a:p>
            <a:p>
              <a:r>
                <a:rPr lang="ja-JP" altLang="en-US" dirty="0">
                  <a:solidFill>
                    <a:srgbClr val="DEFFFF"/>
                  </a:solidFill>
                  <a:latin typeface="+mn-ea"/>
                  <a:cs typeface="小塚ゴシック Pr6N M"/>
                </a:rPr>
                <a:t>創出</a:t>
              </a:r>
              <a:endParaRPr kumimoji="1" lang="en-US" altLang="ja-JP" dirty="0">
                <a:solidFill>
                  <a:srgbClr val="DEFFFF"/>
                </a:solidFill>
                <a:latin typeface="+mn-ea"/>
                <a:cs typeface="小塚ゴシック Pr6N M"/>
              </a:endParaRPr>
            </a:p>
          </p:txBody>
        </p:sp>
      </p:grpSp>
      <p:sp>
        <p:nvSpPr>
          <p:cNvPr id="110" name="角丸四角形 54">
            <a:extLst>
              <a:ext uri="{FF2B5EF4-FFF2-40B4-BE49-F238E27FC236}">
                <a16:creationId xmlns:a16="http://schemas.microsoft.com/office/drawing/2014/main" id="{D3E86493-6EA6-472E-8022-0562A2D3C4A1}"/>
              </a:ext>
            </a:extLst>
          </p:cNvPr>
          <p:cNvSpPr/>
          <p:nvPr/>
        </p:nvSpPr>
        <p:spPr>
          <a:xfrm>
            <a:off x="7172281" y="393701"/>
            <a:ext cx="752743" cy="752743"/>
          </a:xfrm>
          <a:prstGeom prst="roundRect">
            <a:avLst/>
          </a:prstGeom>
          <a:noFill/>
          <a:ln w="38100">
            <a:solidFill>
              <a:srgbClr val="DE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DEFFFF"/>
              </a:solidFill>
              <a:latin typeface="+mn-ea"/>
            </a:endParaRP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2AF25BBB-23DE-4405-B7AB-4E5EAF6AAC5D}"/>
              </a:ext>
            </a:extLst>
          </p:cNvPr>
          <p:cNvSpPr txBox="1"/>
          <p:nvPr/>
        </p:nvSpPr>
        <p:spPr>
          <a:xfrm>
            <a:off x="7225487" y="4469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DEFFFF"/>
                </a:solidFill>
                <a:latin typeface="+mn-ea"/>
                <a:cs typeface="小塚ゴシック Pr6N M"/>
              </a:rPr>
              <a:t>少子</a:t>
            </a:r>
            <a:endParaRPr lang="en-US" altLang="ja-JP" dirty="0">
              <a:solidFill>
                <a:srgbClr val="DEFFFF"/>
              </a:solidFill>
              <a:latin typeface="+mn-ea"/>
              <a:cs typeface="小塚ゴシック Pr6N M"/>
            </a:endParaRPr>
          </a:p>
          <a:p>
            <a:r>
              <a:rPr lang="ja-JP" altLang="en-US" dirty="0">
                <a:solidFill>
                  <a:srgbClr val="DEFFFF"/>
                </a:solidFill>
                <a:latin typeface="+mn-ea"/>
                <a:cs typeface="小塚ゴシック Pr6N M"/>
              </a:rPr>
              <a:t>高齢</a:t>
            </a:r>
            <a:endParaRPr lang="en-US" altLang="ja-JP" dirty="0">
              <a:solidFill>
                <a:srgbClr val="DEFFFF"/>
              </a:solidFill>
              <a:latin typeface="+mn-ea"/>
              <a:cs typeface="小塚ゴシック Pr6N M"/>
            </a:endParaRPr>
          </a:p>
        </p:txBody>
      </p:sp>
      <p:sp>
        <p:nvSpPr>
          <p:cNvPr id="112" name="角丸四角形 58">
            <a:extLst>
              <a:ext uri="{FF2B5EF4-FFF2-40B4-BE49-F238E27FC236}">
                <a16:creationId xmlns:a16="http://schemas.microsoft.com/office/drawing/2014/main" id="{B4054436-C23A-40FF-AFF3-2CCEDDB1DA17}"/>
              </a:ext>
            </a:extLst>
          </p:cNvPr>
          <p:cNvSpPr/>
          <p:nvPr/>
        </p:nvSpPr>
        <p:spPr>
          <a:xfrm>
            <a:off x="9006672" y="393701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2A569E30-9995-443A-AC99-EE8DAA2FD5EC}"/>
              </a:ext>
            </a:extLst>
          </p:cNvPr>
          <p:cNvSpPr txBox="1"/>
          <p:nvPr/>
        </p:nvSpPr>
        <p:spPr>
          <a:xfrm>
            <a:off x="9059584" y="403278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rgbClr val="40CCFB"/>
                </a:solidFill>
                <a:latin typeface="+mn-ea"/>
                <a:cs typeface="小塚ゴシック Pr6N M"/>
              </a:rPr>
              <a:t>防犯</a:t>
            </a:r>
            <a:endParaRPr lang="en-US" altLang="ja-JP" sz="1400" dirty="0">
              <a:solidFill>
                <a:srgbClr val="40CCFB"/>
              </a:solidFill>
              <a:latin typeface="+mn-ea"/>
              <a:cs typeface="小塚ゴシック Pr6N M"/>
            </a:endParaRPr>
          </a:p>
          <a:p>
            <a:r>
              <a:rPr lang="ja-JP" altLang="en-US" sz="1400" dirty="0">
                <a:solidFill>
                  <a:srgbClr val="40CCFB"/>
                </a:solidFill>
                <a:latin typeface="+mn-ea"/>
                <a:cs typeface="小塚ゴシック Pr6N M"/>
              </a:rPr>
              <a:t>医療</a:t>
            </a:r>
            <a:endParaRPr lang="en-US" altLang="ja-JP" sz="1400" dirty="0">
              <a:solidFill>
                <a:srgbClr val="40CCFB"/>
              </a:solidFill>
              <a:latin typeface="+mn-ea"/>
              <a:cs typeface="小塚ゴシック Pr6N M"/>
            </a:endParaRPr>
          </a:p>
          <a:p>
            <a:r>
              <a:rPr lang="ja-JP" altLang="en-US" sz="1400" dirty="0">
                <a:solidFill>
                  <a:srgbClr val="40CCFB"/>
                </a:solidFill>
                <a:latin typeface="+mn-ea"/>
                <a:cs typeface="小塚ゴシック Pr6N M"/>
              </a:rPr>
              <a:t>教育</a:t>
            </a:r>
            <a:r>
              <a:rPr lang="ja-JP" altLang="en-US" sz="1000" dirty="0">
                <a:solidFill>
                  <a:srgbClr val="40CCFB"/>
                </a:solidFill>
                <a:latin typeface="+mn-ea"/>
                <a:cs typeface="小塚ゴシック Pr6N M"/>
              </a:rPr>
              <a:t>等</a:t>
            </a:r>
            <a:endParaRPr lang="en-US" altLang="ja-JP" dirty="0">
              <a:solidFill>
                <a:srgbClr val="40CCFB"/>
              </a:solidFill>
              <a:latin typeface="+mn-ea"/>
              <a:cs typeface="小塚ゴシック Pr6N M"/>
            </a:endParaRP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AAAE9D33-21EA-4726-BC02-A33CCEA38298}"/>
              </a:ext>
            </a:extLst>
          </p:cNvPr>
          <p:cNvSpPr txBox="1"/>
          <p:nvPr/>
        </p:nvSpPr>
        <p:spPr>
          <a:xfrm>
            <a:off x="7179387" y="-39358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dirty="0">
                <a:latin typeface="+mn-ea"/>
              </a:rPr>
              <a:t>令和３年５月</a:t>
            </a:r>
            <a:r>
              <a:rPr lang="en-US" altLang="ja-JP" sz="1400" dirty="0">
                <a:latin typeface="+mn-ea"/>
              </a:rPr>
              <a:t>25</a:t>
            </a:r>
            <a:r>
              <a:rPr lang="ja-JP" altLang="en-US" sz="1400" dirty="0">
                <a:latin typeface="+mn-ea"/>
              </a:rPr>
              <a:t>日版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6398375" y="2502324"/>
            <a:ext cx="28039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+mn-ea"/>
              </a:rPr>
              <a:t>オープンソースソフト </a:t>
            </a:r>
            <a:r>
              <a:rPr lang="en-US" altLang="ja-JP" sz="1400" dirty="0">
                <a:latin typeface="+mn-ea"/>
              </a:rPr>
              <a:t>(</a:t>
            </a:r>
            <a:r>
              <a:rPr lang="ja-JP" altLang="en-US" sz="1400" dirty="0">
                <a:latin typeface="+mn-ea"/>
              </a:rPr>
              <a:t>MIT License</a:t>
            </a:r>
            <a:r>
              <a:rPr lang="en-US" altLang="ja-JP" sz="1400" dirty="0">
                <a:latin typeface="+mn-ea"/>
              </a:rPr>
              <a:t>)</a:t>
            </a:r>
            <a:endParaRPr lang="ja-JP" altLang="en-US" sz="1400" dirty="0">
              <a:latin typeface="+mn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243657" y="5765349"/>
            <a:ext cx="46858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+mn-ea"/>
              </a:rPr>
              <a:t>ソースコードのダウンロード</a:t>
            </a:r>
            <a:endParaRPr lang="en-US" altLang="ja-JP" sz="1600" dirty="0">
              <a:latin typeface="+mn-ea"/>
            </a:endParaRPr>
          </a:p>
          <a:p>
            <a:r>
              <a:rPr lang="en-US" altLang="ja-JP" sz="1600" dirty="0">
                <a:latin typeface="+mn-ea"/>
                <a:hlinkClick r:id="rId14"/>
              </a:rPr>
              <a:t>https://github.com/NEC-FIWARE/fiware-covid-19</a:t>
            </a:r>
            <a:r>
              <a:rPr lang="ja-JP" altLang="en-US" sz="1600" dirty="0">
                <a:latin typeface="+mn-ea"/>
              </a:rPr>
              <a:t>　</a:t>
            </a:r>
            <a:endParaRPr lang="en-US" altLang="ja-JP" sz="1600" dirty="0">
              <a:latin typeface="+mn-ea"/>
              <a:cs typeface="小塚ゴシック Pr6N L"/>
            </a:endParaRPr>
          </a:p>
        </p:txBody>
      </p:sp>
      <p:pic>
        <p:nvPicPr>
          <p:cNvPr id="52" name="図 5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79218" y="3023067"/>
            <a:ext cx="2379464" cy="157467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3" name="フローチャート: 磁気ディスク 52"/>
          <p:cNvSpPr/>
          <p:nvPr/>
        </p:nvSpPr>
        <p:spPr bwMode="auto">
          <a:xfrm>
            <a:off x="420284" y="3404716"/>
            <a:ext cx="1343479" cy="807303"/>
          </a:xfrm>
          <a:prstGeom prst="flowChartMagneticDisk">
            <a:avLst/>
          </a:prstGeom>
          <a:solidFill>
            <a:srgbClr val="0E79FF"/>
          </a:solidFill>
          <a:ln>
            <a:solidFill>
              <a:schemeClr val="bg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600" b="1" dirty="0">
                <a:solidFill>
                  <a:schemeClr val="bg1"/>
                </a:solidFill>
                <a:latin typeface="+mn-ea"/>
              </a:rPr>
              <a:t>FIWARE</a:t>
            </a:r>
          </a:p>
          <a:p>
            <a:pPr algn="ctr"/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Context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Broker</a:t>
            </a:r>
            <a:endParaRPr kumimoji="1" lang="ja-JP" altLang="en-US" sz="1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4" name="正方形/長方形 53"/>
          <p:cNvSpPr/>
          <p:nvPr/>
        </p:nvSpPr>
        <p:spPr bwMode="auto">
          <a:xfrm>
            <a:off x="456865" y="4835020"/>
            <a:ext cx="1270317" cy="596490"/>
          </a:xfrm>
          <a:prstGeom prst="rect">
            <a:avLst/>
          </a:prstGeom>
          <a:solidFill>
            <a:srgbClr val="0E79FF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</a:rPr>
              <a:t>変換ツール</a:t>
            </a:r>
          </a:p>
        </p:txBody>
      </p:sp>
      <p:sp>
        <p:nvSpPr>
          <p:cNvPr id="55" name="正方形/長方形 54"/>
          <p:cNvSpPr/>
          <p:nvPr/>
        </p:nvSpPr>
        <p:spPr bwMode="auto">
          <a:xfrm>
            <a:off x="175666" y="2177622"/>
            <a:ext cx="1832715" cy="654174"/>
          </a:xfrm>
          <a:prstGeom prst="rect">
            <a:avLst/>
          </a:prstGeom>
          <a:solidFill>
            <a:srgbClr val="0E79FF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</a:rPr>
              <a:t>サードパーティー</a:t>
            </a:r>
            <a:endParaRPr lang="en-US" altLang="ja-JP" sz="16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アプリケーション</a:t>
            </a:r>
          </a:p>
        </p:txBody>
      </p:sp>
      <p:sp>
        <p:nvSpPr>
          <p:cNvPr id="56" name="右矢印 55"/>
          <p:cNvSpPr/>
          <p:nvPr/>
        </p:nvSpPr>
        <p:spPr bwMode="auto">
          <a:xfrm>
            <a:off x="1819903" y="3581613"/>
            <a:ext cx="629580" cy="473825"/>
          </a:xfrm>
          <a:prstGeom prst="rightArrow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050" b="1" dirty="0">
                <a:solidFill>
                  <a:schemeClr val="bg1"/>
                </a:solidFill>
                <a:latin typeface="+mn-ea"/>
              </a:rPr>
              <a:t>NGSI</a:t>
            </a:r>
            <a:endParaRPr kumimoji="1" lang="ja-JP" altLang="en-US" sz="105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0" name="右矢印 59"/>
          <p:cNvSpPr/>
          <p:nvPr/>
        </p:nvSpPr>
        <p:spPr bwMode="auto">
          <a:xfrm rot="16200000">
            <a:off x="831223" y="2755326"/>
            <a:ext cx="526147" cy="712991"/>
          </a:xfrm>
          <a:prstGeom prst="rightArrow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05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356174" y="2363998"/>
            <a:ext cx="2693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E79FF"/>
                </a:solidFill>
                <a:latin typeface="+mn-ea"/>
                <a:cs typeface="小塚ゴシック Pro M"/>
              </a:rPr>
              <a:t>スマートアプリ化した、</a:t>
            </a:r>
            <a:endParaRPr lang="en-US" altLang="ja-JP" dirty="0">
              <a:solidFill>
                <a:srgbClr val="0E79FF"/>
              </a:solidFill>
              <a:latin typeface="+mn-ea"/>
              <a:cs typeface="小塚ゴシック Pro M"/>
            </a:endParaRPr>
          </a:p>
          <a:p>
            <a:r>
              <a:rPr lang="ja-JP" altLang="en-US" dirty="0">
                <a:solidFill>
                  <a:srgbClr val="0E79FF"/>
                </a:solidFill>
                <a:latin typeface="+mn-ea"/>
                <a:cs typeface="小塚ゴシック Pro M"/>
              </a:rPr>
              <a:t>コロナウイルス対策サイト</a:t>
            </a:r>
          </a:p>
        </p:txBody>
      </p:sp>
      <p:sp>
        <p:nvSpPr>
          <p:cNvPr id="64" name="右矢印 63"/>
          <p:cNvSpPr/>
          <p:nvPr/>
        </p:nvSpPr>
        <p:spPr bwMode="auto">
          <a:xfrm rot="16200000">
            <a:off x="828950" y="5457020"/>
            <a:ext cx="526147" cy="517133"/>
          </a:xfrm>
          <a:prstGeom prst="rightArrow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05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96296" y="5948751"/>
            <a:ext cx="30103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rgbClr val="0E79FF"/>
                </a:solidFill>
                <a:latin typeface="+mn-ea"/>
                <a:cs typeface="小塚ゴシック Pro M"/>
              </a:rPr>
              <a:t>・自治体オープンデータサイト</a:t>
            </a:r>
            <a:endParaRPr lang="en-US" altLang="ja-JP" sz="1400" dirty="0">
              <a:solidFill>
                <a:srgbClr val="0E79FF"/>
              </a:solidFill>
              <a:latin typeface="+mn-ea"/>
              <a:cs typeface="小塚ゴシック Pro M"/>
            </a:endParaRPr>
          </a:p>
          <a:p>
            <a:r>
              <a:rPr lang="ja-JP" altLang="en-US" sz="1400" dirty="0">
                <a:solidFill>
                  <a:srgbClr val="0E79FF"/>
                </a:solidFill>
                <a:latin typeface="+mn-ea"/>
                <a:cs typeface="小塚ゴシック Pro M"/>
              </a:rPr>
              <a:t>・政府</a:t>
            </a:r>
            <a:r>
              <a:rPr lang="en-US" altLang="ja-JP" sz="1400" dirty="0">
                <a:solidFill>
                  <a:srgbClr val="0E79FF"/>
                </a:solidFill>
                <a:latin typeface="+mn-ea"/>
                <a:cs typeface="小塚ゴシック Pro M"/>
              </a:rPr>
              <a:t>CIO</a:t>
            </a:r>
            <a:r>
              <a:rPr lang="ja-JP" altLang="en-US" sz="1400" dirty="0">
                <a:solidFill>
                  <a:srgbClr val="0E79FF"/>
                </a:solidFill>
                <a:latin typeface="+mn-ea"/>
                <a:cs typeface="小塚ゴシック Pro M"/>
              </a:rPr>
              <a:t>オープンデータ</a:t>
            </a:r>
            <a:r>
              <a:rPr lang="en-US" altLang="ja-JP" sz="1400" dirty="0">
                <a:solidFill>
                  <a:srgbClr val="0E79FF"/>
                </a:solidFill>
                <a:latin typeface="+mn-ea"/>
                <a:cs typeface="小塚ゴシック Pro M"/>
              </a:rPr>
              <a:t>API</a:t>
            </a:r>
            <a:r>
              <a:rPr lang="ja-JP" altLang="en-US" sz="1400" dirty="0">
                <a:solidFill>
                  <a:srgbClr val="0E79FF"/>
                </a:solidFill>
                <a:latin typeface="+mn-ea"/>
                <a:cs typeface="小塚ゴシック Pro M"/>
              </a:rPr>
              <a:t>ポータル</a:t>
            </a: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819903" y="4977461"/>
            <a:ext cx="30699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オープン標準</a:t>
            </a:r>
            <a:r>
              <a:rPr lang="en-US" altLang="ja-JP" sz="1200" dirty="0">
                <a:latin typeface="+mn-ea"/>
              </a:rPr>
              <a:t>API,</a:t>
            </a:r>
            <a:r>
              <a:rPr lang="ja-JP" altLang="en-US" sz="1200" dirty="0">
                <a:latin typeface="+mn-ea"/>
              </a:rPr>
              <a:t> 共通データモデル</a:t>
            </a:r>
            <a:r>
              <a:rPr kumimoji="1" lang="ja-JP" altLang="en-US" sz="1200" dirty="0">
                <a:latin typeface="+mn-ea"/>
              </a:rPr>
              <a:t>に変換</a:t>
            </a: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363119" y="5577680"/>
            <a:ext cx="12703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CSV,</a:t>
            </a:r>
            <a:r>
              <a:rPr kumimoji="1" lang="ja-JP" altLang="en-US" sz="1200" dirty="0">
                <a:latin typeface="+mn-ea"/>
              </a:rPr>
              <a:t> </a:t>
            </a:r>
            <a:r>
              <a:rPr kumimoji="1" lang="en-US" altLang="ja-JP" sz="1200" dirty="0">
                <a:latin typeface="+mn-ea"/>
              </a:rPr>
              <a:t>JSON</a:t>
            </a:r>
            <a:r>
              <a:rPr kumimoji="1" lang="ja-JP" altLang="en-US" sz="1200" dirty="0">
                <a:latin typeface="+mn-ea"/>
              </a:rPr>
              <a:t>形式</a:t>
            </a: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823888" y="3080681"/>
            <a:ext cx="5362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NGSI</a:t>
            </a:r>
            <a:endParaRPr kumimoji="1"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7" name="右矢印 86"/>
          <p:cNvSpPr/>
          <p:nvPr/>
        </p:nvSpPr>
        <p:spPr bwMode="auto">
          <a:xfrm rot="16200000">
            <a:off x="813734" y="4141916"/>
            <a:ext cx="526147" cy="712991"/>
          </a:xfrm>
          <a:prstGeom prst="rightArrow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05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808897" y="4467271"/>
            <a:ext cx="5362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NGSI</a:t>
            </a:r>
            <a:endParaRPr kumimoji="1"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7A244D26-97F0-41BA-8D67-33EB6FA360BF}"/>
              </a:ext>
            </a:extLst>
          </p:cNvPr>
          <p:cNvCxnSpPr/>
          <p:nvPr/>
        </p:nvCxnSpPr>
        <p:spPr>
          <a:xfrm flipH="1">
            <a:off x="10565" y="1395606"/>
            <a:ext cx="4942435" cy="0"/>
          </a:xfrm>
          <a:prstGeom prst="line">
            <a:avLst/>
          </a:prstGeom>
          <a:ln w="6350">
            <a:solidFill>
              <a:srgbClr val="0E79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099422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435</Words>
  <Application>Microsoft Office PowerPoint</Application>
  <PresentationFormat>A4 210 x 297 mm</PresentationFormat>
  <Paragraphs>91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Wingdings</vt:lpstr>
      <vt:lpstr>ホワイト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2022-03-26T14:28:05Z</dcterms:created>
  <dcterms:modified xsi:type="dcterms:W3CDTF">2022-03-26T14:28:13Z</dcterms:modified>
</cp:coreProperties>
</file>