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57" r:id="rId2"/>
    <p:sldId id="256" r:id="rId3"/>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D762"/>
    <a:srgbClr val="0E79FF"/>
    <a:srgbClr val="40CCFB"/>
    <a:srgbClr val="DEFFFF"/>
    <a:srgbClr val="E6E6E6"/>
    <a:srgbClr val="6633FF"/>
    <a:srgbClr val="663399"/>
    <a:srgbClr val="6633CC"/>
    <a:srgbClr val="66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snapToObjects="1">
      <p:cViewPr varScale="1">
        <p:scale>
          <a:sx n="69" d="100"/>
          <a:sy n="69" d="100"/>
        </p:scale>
        <p:origin x="1038" y="45"/>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636FD-FC3E-8B45-BDB1-07102D8E983B}" type="datetimeFigureOut">
              <a:rPr kumimoji="1" lang="ja-JP" altLang="en-US" smtClean="0"/>
              <a:t>2022/3/26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95F40-AD88-B742-AC86-0821BA001679}" type="slidenum">
              <a:rPr kumimoji="1" lang="ja-JP" altLang="en-US" smtClean="0"/>
              <a:t>‹#›</a:t>
            </a:fld>
            <a:endParaRPr kumimoji="1" lang="ja-JP" altLang="en-US"/>
          </a:p>
        </p:txBody>
      </p:sp>
    </p:spTree>
    <p:extLst>
      <p:ext uri="{BB962C8B-B14F-4D97-AF65-F5344CB8AC3E}">
        <p14:creationId xmlns:p14="http://schemas.microsoft.com/office/powerpoint/2010/main" val="17866136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F95F40-AD88-B742-AC86-0821BA001679}" type="slidenum">
              <a:rPr kumimoji="1" lang="ja-JP" altLang="en-US" smtClean="0"/>
              <a:t>1</a:t>
            </a:fld>
            <a:endParaRPr kumimoji="1" lang="ja-JP" altLang="en-US"/>
          </a:p>
        </p:txBody>
      </p:sp>
    </p:spTree>
    <p:extLst>
      <p:ext uri="{BB962C8B-B14F-4D97-AF65-F5344CB8AC3E}">
        <p14:creationId xmlns:p14="http://schemas.microsoft.com/office/powerpoint/2010/main" val="354986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2.png"/><Relationship Id="rId4" Type="http://schemas.openxmlformats.org/officeDocument/2006/relationships/image" Target="file://localhost/Users/meg/Desktop/%E7%89%B9%E7%A0%94/%E7%89%B9%E7%A0%94OD/%E3%82%A2%E3%82%A4%E3%82%B3%E3%83%B3/%E3%83%8F%E3%83%86%E3%83%8Ab.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file://localhost/Users/meg/Desktop/%E7%89%B9%E7%A0%94/%E7%89%B9%E7%A0%94OD/%E3%82%A2%E3%82%A4%E3%82%B3%E3%83%B3/%E6%8B%A1%E5%A3%B0%E5%99%A8b.png" TargetMode="External"/><Relationship Id="rId18" Type="http://schemas.openxmlformats.org/officeDocument/2006/relationships/image" Target="../media/image15.png"/><Relationship Id="rId3" Type="http://schemas.openxmlformats.org/officeDocument/2006/relationships/image" Target="file://localhost/Users/meg/Desktop/%E7%89%B9%E7%A0%94/%E7%89%B9%E7%A0%94OD/%E3%82%A2%E3%82%A4%E3%82%B3%E3%83%B3/%E3%82%A2%E3%82%A4%E3%83%86%E3%82%99%E3%82%A3%E3%82%A2b.png" TargetMode="External"/><Relationship Id="rId7" Type="http://schemas.openxmlformats.org/officeDocument/2006/relationships/image" Target="file://localhost/Users/meg/Desktop/%E7%89%B9%E7%A0%94/%E7%89%B9%E7%A0%94OD/%E3%82%A2%E3%82%A4%E3%82%B3%E3%83%B3/%E3%83%81%E3%83%BC%E3%83%A0b.png" TargetMode="External"/><Relationship Id="rId12" Type="http://schemas.openxmlformats.org/officeDocument/2006/relationships/image" Target="../media/image10.png"/><Relationship Id="rId17" Type="http://schemas.openxmlformats.org/officeDocument/2006/relationships/image" Target="../media/image14.emf"/><Relationship Id="rId2" Type="http://schemas.openxmlformats.org/officeDocument/2006/relationships/image" Target="../media/image5.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file://localhost/Users/meg/Desktop/%E7%89%B9%E7%A0%94/%E7%89%B9%E7%A0%94OD/%E3%82%A2%E3%82%A4%E3%82%B3%E3%83%B3/%E3%83%9E%E3%83%BC%E3%82%AB%E3%83%BCb.png" TargetMode="External"/><Relationship Id="rId5" Type="http://schemas.openxmlformats.org/officeDocument/2006/relationships/image" Target="file://localhost/Users/meg/Desktop/%E7%89%B9%E7%A0%94/%E7%89%B9%E7%A0%94OD/%E3%82%A2%E3%82%A4%E3%82%B3%E3%83%B3/%E3%83%8F%E3%82%9A%E3%82%BD%E3%82%B3%E3%83%B3%E4%BD%9C%E6%A5%ADb.png" TargetMode="External"/><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file://localhost/Users/meg/Desktop/%E7%89%B9%E7%A0%94/%E7%89%B9%E7%A0%94OD/%E3%82%A2%E3%82%A4%E3%82%B3%E3%83%B3/%E5%8F%97%E8%B3%9Eb.png" TargetMode="External"/><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5292" y="0"/>
            <a:ext cx="9906000" cy="1252759"/>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mn-ea"/>
              <a:cs typeface="+mn-cs"/>
            </a:endParaRPr>
          </a:p>
        </p:txBody>
      </p:sp>
      <p:sp>
        <p:nvSpPr>
          <p:cNvPr id="42"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a:solidFill>
                  <a:schemeClr val="bg1"/>
                </a:solidFill>
                <a:latin typeface="+mn-ea"/>
                <a:ea typeface="+mn-ea"/>
                <a:cs typeface="小塚ゴシック Pro M"/>
              </a:rPr>
              <a:t>あんしん給食管理</a:t>
            </a:r>
            <a:endParaRPr lang="ja-JP" altLang="en-US" sz="4000" dirty="0">
              <a:solidFill>
                <a:schemeClr val="bg1"/>
              </a:solidFill>
              <a:latin typeface="+mn-ea"/>
              <a:ea typeface="+mn-ea"/>
              <a:cs typeface="小塚ゴシック Pro M"/>
            </a:endParaRP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1400">
                <a:solidFill>
                  <a:srgbClr val="FFFFFF"/>
                </a:solidFill>
                <a:latin typeface="+mn-ea"/>
                <a:ea typeface="+mn-ea"/>
                <a:cs typeface="小塚ゴシック Pr6N R"/>
              </a:rPr>
              <a:t>給食の献立の確認が</a:t>
            </a:r>
            <a:r>
              <a:rPr kumimoji="1" lang="en-US" altLang="ja-JP" sz="1400" dirty="0">
                <a:solidFill>
                  <a:srgbClr val="FFFFFF"/>
                </a:solidFill>
                <a:latin typeface="+mn-ea"/>
                <a:ea typeface="+mn-ea"/>
                <a:cs typeface="小塚ゴシック Pr6N R"/>
              </a:rPr>
              <a:t>LINE</a:t>
            </a:r>
            <a:r>
              <a:rPr kumimoji="1" lang="ja-JP" altLang="en-US" sz="1400">
                <a:solidFill>
                  <a:srgbClr val="FFFFFF"/>
                </a:solidFill>
                <a:latin typeface="+mn-ea"/>
                <a:ea typeface="+mn-ea"/>
                <a:cs typeface="小塚ゴシック Pr6N R"/>
              </a:rPr>
              <a:t>で楽チンに！</a:t>
            </a:r>
            <a:endParaRPr kumimoji="1" lang="ja-JP" altLang="en-US" sz="1400" dirty="0">
              <a:solidFill>
                <a:srgbClr val="FFFFFF"/>
              </a:solidFill>
              <a:latin typeface="+mn-ea"/>
              <a:ea typeface="+mn-ea"/>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a:t>
            </a:r>
            <a:r>
              <a:rPr lang="ja-JP" altLang="en-US" sz="1400">
                <a:solidFill>
                  <a:srgbClr val="FFFFFF"/>
                </a:solidFill>
                <a:latin typeface="+mn-ea"/>
                <a:ea typeface="+mn-ea"/>
                <a:cs typeface="小塚ゴシック Pr6N R"/>
              </a:rPr>
              <a:t> </a:t>
            </a:r>
            <a:r>
              <a:rPr lang="en-US" altLang="ja-JP" sz="1400" dirty="0">
                <a:solidFill>
                  <a:srgbClr val="FFFFFF"/>
                </a:solidFill>
                <a:latin typeface="+mn-ea"/>
                <a:ea typeface="+mn-ea"/>
                <a:cs typeface="小塚ゴシック Pr6N R"/>
              </a:rPr>
              <a:t>LINE</a:t>
            </a:r>
            <a:r>
              <a:rPr lang="ja-JP" altLang="en-US" sz="1400">
                <a:solidFill>
                  <a:srgbClr val="FFFFFF"/>
                </a:solidFill>
                <a:latin typeface="+mn-ea"/>
                <a:ea typeface="+mn-ea"/>
                <a:cs typeface="小塚ゴシック Pr6N R"/>
              </a:rPr>
              <a:t> </a:t>
            </a:r>
            <a:r>
              <a:rPr lang="en-US" altLang="ja-JP" sz="1400" dirty="0">
                <a:solidFill>
                  <a:srgbClr val="FFFFFF"/>
                </a:solidFill>
                <a:latin typeface="+mn-ea"/>
                <a:ea typeface="+mn-ea"/>
                <a:cs typeface="小塚ゴシック Pr6N R"/>
              </a:rPr>
              <a:t>Fukuoka</a:t>
            </a:r>
            <a:r>
              <a:rPr lang="ja-JP" altLang="en-US" sz="1400">
                <a:solidFill>
                  <a:srgbClr val="FFFFFF"/>
                </a:solidFill>
                <a:latin typeface="+mn-ea"/>
                <a:ea typeface="+mn-ea"/>
                <a:cs typeface="小塚ゴシック Pr6N R"/>
              </a:rPr>
              <a:t>、福岡市、</a:t>
            </a:r>
            <a:r>
              <a:rPr lang="en-US" altLang="ja-JP" sz="1400" dirty="0">
                <a:solidFill>
                  <a:srgbClr val="FFFFFF"/>
                </a:solidFill>
                <a:latin typeface="+mn-ea"/>
                <a:ea typeface="+mn-ea"/>
                <a:cs typeface="小塚ゴシック Pr6N R"/>
              </a:rPr>
              <a:t>ISIT</a:t>
            </a:r>
            <a:endParaRPr kumimoji="1" lang="ja-JP" altLang="en-US" sz="1400" dirty="0">
              <a:solidFill>
                <a:srgbClr val="FFFFFF"/>
              </a:solidFill>
              <a:latin typeface="+mn-ea"/>
              <a:ea typeface="+mn-ea"/>
              <a:cs typeface="小塚ゴシック Pr6N R"/>
            </a:endParaRPr>
          </a:p>
        </p:txBody>
      </p:sp>
      <p:sp>
        <p:nvSpPr>
          <p:cNvPr id="48" name="正方形/長方形 47"/>
          <p:cNvSpPr/>
          <p:nvPr/>
        </p:nvSpPr>
        <p:spPr>
          <a:xfrm>
            <a:off x="0" y="6577577"/>
            <a:ext cx="9906000" cy="280423"/>
          </a:xfrm>
          <a:prstGeom prst="rect">
            <a:avLst/>
          </a:prstGeom>
          <a:solidFill>
            <a:srgbClr val="40CCFB"/>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mn-ea"/>
              <a:cs typeface="+mn-cs"/>
            </a:endParaRPr>
          </a:p>
        </p:txBody>
      </p:sp>
      <p:sp>
        <p:nvSpPr>
          <p:cNvPr id="97" name="角丸四角形 96"/>
          <p:cNvSpPr/>
          <p:nvPr/>
        </p:nvSpPr>
        <p:spPr>
          <a:xfrm>
            <a:off x="5052210" y="4442481"/>
            <a:ext cx="4743817" cy="1982613"/>
          </a:xfrm>
          <a:prstGeom prst="roundRect">
            <a:avLst>
              <a:gd name="adj" fmla="val 10424"/>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98" name="片側の 2 つの角を丸めた四角形 97"/>
          <p:cNvSpPr/>
          <p:nvPr/>
        </p:nvSpPr>
        <p:spPr>
          <a:xfrm>
            <a:off x="5052210" y="4173874"/>
            <a:ext cx="4743817" cy="503242"/>
          </a:xfrm>
          <a:prstGeom prst="round2SameRect">
            <a:avLst>
              <a:gd name="adj1" fmla="val 40827"/>
              <a:gd name="adj2" fmla="val 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99" name="下矢印 98"/>
          <p:cNvSpPr/>
          <p:nvPr/>
        </p:nvSpPr>
        <p:spPr>
          <a:xfrm>
            <a:off x="7225487" y="3836416"/>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101" name="テキスト ボックス 100"/>
          <p:cNvSpPr txBox="1"/>
          <p:nvPr/>
        </p:nvSpPr>
        <p:spPr>
          <a:xfrm>
            <a:off x="5146818" y="2208039"/>
            <a:ext cx="2597186" cy="369332"/>
          </a:xfrm>
          <a:prstGeom prst="rect">
            <a:avLst/>
          </a:prstGeom>
          <a:noFill/>
        </p:spPr>
        <p:txBody>
          <a:bodyPr wrap="none" rtlCol="0">
            <a:spAutoFit/>
          </a:bodyPr>
          <a:lstStyle/>
          <a:p>
            <a:r>
              <a:rPr kumimoji="1" lang="ja-JP" altLang="en-US" dirty="0">
                <a:solidFill>
                  <a:srgbClr val="0E79FF"/>
                </a:solidFill>
                <a:latin typeface="+mn-ea"/>
                <a:cs typeface="小塚ゴシック Pr6N M"/>
              </a:rPr>
              <a:t>サービス</a:t>
            </a:r>
            <a:r>
              <a:rPr kumimoji="1" lang="en-US" altLang="ja-JP" dirty="0">
                <a:solidFill>
                  <a:srgbClr val="0E79FF"/>
                </a:solidFill>
                <a:latin typeface="+mn-ea"/>
                <a:cs typeface="小塚ゴシック Pr6N M"/>
              </a:rPr>
              <a:t> </a:t>
            </a:r>
            <a:r>
              <a:rPr kumimoji="1" lang="ja-JP" altLang="en-US" sz="1600" dirty="0">
                <a:solidFill>
                  <a:srgbClr val="0E79FF"/>
                </a:solidFill>
                <a:latin typeface="+mn-ea"/>
                <a:cs typeface="小塚ゴシック Pr6N M"/>
              </a:rPr>
              <a:t>誕生の</a:t>
            </a:r>
            <a:r>
              <a:rPr kumimoji="1" lang="en-US" altLang="ja-JP" dirty="0">
                <a:solidFill>
                  <a:srgbClr val="0E79FF"/>
                </a:solidFill>
                <a:latin typeface="+mn-ea"/>
                <a:cs typeface="小塚ゴシック Pr6N M"/>
              </a:rPr>
              <a:t> </a:t>
            </a:r>
            <a:r>
              <a:rPr kumimoji="1" lang="ja-JP" altLang="en-US" dirty="0">
                <a:solidFill>
                  <a:srgbClr val="0E79FF"/>
                </a:solidFill>
                <a:latin typeface="+mn-ea"/>
                <a:cs typeface="小塚ゴシック Pr6N M"/>
              </a:rPr>
              <a:t>キッカケ</a:t>
            </a:r>
          </a:p>
        </p:txBody>
      </p:sp>
      <p:sp>
        <p:nvSpPr>
          <p:cNvPr id="102" name="テキスト ボックス 101"/>
          <p:cNvSpPr txBox="1"/>
          <p:nvPr/>
        </p:nvSpPr>
        <p:spPr>
          <a:xfrm>
            <a:off x="5082099" y="2541299"/>
            <a:ext cx="4395749" cy="1292662"/>
          </a:xfrm>
          <a:prstGeom prst="rect">
            <a:avLst/>
          </a:prstGeom>
          <a:noFill/>
        </p:spPr>
        <p:txBody>
          <a:bodyPr wrap="square" rtlCol="0">
            <a:spAutoFit/>
          </a:bodyPr>
          <a:lstStyle/>
          <a:p>
            <a:r>
              <a:rPr lang="ja-JP" altLang="ja-JP" sz="1100">
                <a:latin typeface="+mn-ea"/>
              </a:rPr>
              <a:t>福岡市では小学生の</a:t>
            </a:r>
            <a:r>
              <a:rPr lang="en-US" altLang="ja-JP" sz="1100" dirty="0">
                <a:latin typeface="+mn-ea"/>
              </a:rPr>
              <a:t>3.1%</a:t>
            </a:r>
            <a:r>
              <a:rPr lang="ja-JP" altLang="ja-JP" sz="1100">
                <a:latin typeface="+mn-ea"/>
              </a:rPr>
              <a:t>（</a:t>
            </a:r>
            <a:r>
              <a:rPr lang="en-US" altLang="ja-JP" sz="1100" dirty="0">
                <a:latin typeface="+mn-ea"/>
              </a:rPr>
              <a:t>2019</a:t>
            </a:r>
            <a:r>
              <a:rPr lang="ja-JP" altLang="ja-JP" sz="1100">
                <a:latin typeface="+mn-ea"/>
              </a:rPr>
              <a:t>年</a:t>
            </a:r>
            <a:r>
              <a:rPr lang="en-US" altLang="ja-JP" sz="1100" dirty="0">
                <a:latin typeface="+mn-ea"/>
              </a:rPr>
              <a:t>5</a:t>
            </a:r>
            <a:r>
              <a:rPr lang="ja-JP" altLang="ja-JP" sz="1100">
                <a:latin typeface="+mn-ea"/>
              </a:rPr>
              <a:t>月</a:t>
            </a:r>
            <a:r>
              <a:rPr lang="en-US" altLang="ja-JP" sz="1100" dirty="0">
                <a:latin typeface="+mn-ea"/>
              </a:rPr>
              <a:t>1</a:t>
            </a:r>
            <a:r>
              <a:rPr lang="ja-JP" altLang="ja-JP" sz="1100">
                <a:latin typeface="+mn-ea"/>
              </a:rPr>
              <a:t>日時点</a:t>
            </a:r>
            <a:r>
              <a:rPr lang="en-US" altLang="ja-JP" sz="1100" dirty="0">
                <a:latin typeface="+mn-ea"/>
              </a:rPr>
              <a:t>*</a:t>
            </a:r>
            <a:r>
              <a:rPr lang="ja-JP" altLang="ja-JP" sz="1100">
                <a:latin typeface="+mn-ea"/>
              </a:rPr>
              <a:t>）に食物アレルギーがあり、学校給食での食物アレルギー事故対策は喫緊の課題となっています。給食でのアレルギー事故防止として、保護者や教職員は毎月配布される「詳細献立表」でアレルゲンの管理を行っていますが、</a:t>
            </a:r>
            <a:r>
              <a:rPr lang="ja-JP" altLang="en-US" sz="1100">
                <a:latin typeface="+mn-ea"/>
              </a:rPr>
              <a:t>目視で</a:t>
            </a:r>
            <a:r>
              <a:rPr lang="ja-JP" altLang="ja-JP" sz="1100">
                <a:latin typeface="+mn-ea"/>
              </a:rPr>
              <a:t>の作業ではチェック漏れのリスクが高く、家庭や学校現場での確認作業の負担が課題となっていました。</a:t>
            </a:r>
          </a:p>
          <a:p>
            <a:endParaRPr lang="en-US" altLang="ja-JP" sz="1200" dirty="0">
              <a:latin typeface="+mn-ea"/>
              <a:cs typeface="小塚ゴシック Pr6N L"/>
            </a:endParaRPr>
          </a:p>
        </p:txBody>
      </p:sp>
      <p:sp>
        <p:nvSpPr>
          <p:cNvPr id="104" name="テキスト ボックス 103"/>
          <p:cNvSpPr txBox="1"/>
          <p:nvPr/>
        </p:nvSpPr>
        <p:spPr>
          <a:xfrm>
            <a:off x="5146818" y="4273259"/>
            <a:ext cx="2771913" cy="369332"/>
          </a:xfrm>
          <a:prstGeom prst="rect">
            <a:avLst/>
          </a:prstGeom>
          <a:noFill/>
        </p:spPr>
        <p:txBody>
          <a:bodyPr wrap="none" rtlCol="0">
            <a:spAutoFit/>
          </a:bodyPr>
          <a:lstStyle/>
          <a:p>
            <a:r>
              <a:rPr lang="ja-JP" altLang="en-US" dirty="0">
                <a:solidFill>
                  <a:schemeClr val="bg1"/>
                </a:solidFill>
                <a:latin typeface="+mn-ea"/>
                <a:cs typeface="小塚ゴシック Pr6N M"/>
              </a:rPr>
              <a:t>サービス</a:t>
            </a:r>
            <a:r>
              <a:rPr kumimoji="1" lang="en-US" altLang="ja-JP" dirty="0">
                <a:solidFill>
                  <a:schemeClr val="bg1"/>
                </a:solidFill>
                <a:latin typeface="+mn-ea"/>
                <a:cs typeface="小塚ゴシック Pr6N M"/>
              </a:rPr>
              <a:t> </a:t>
            </a:r>
            <a:r>
              <a:rPr lang="ja-JP" altLang="en-US" sz="1600" dirty="0">
                <a:solidFill>
                  <a:schemeClr val="bg1"/>
                </a:solidFill>
                <a:latin typeface="+mn-ea"/>
                <a:cs typeface="小塚ゴシック Pr6N M"/>
              </a:rPr>
              <a:t>でこう</a:t>
            </a:r>
            <a:r>
              <a:rPr kumimoji="1" lang="en-US" altLang="ja-JP" dirty="0">
                <a:solidFill>
                  <a:schemeClr val="bg1"/>
                </a:solidFill>
                <a:latin typeface="+mn-ea"/>
                <a:cs typeface="小塚ゴシック Pr6N M"/>
              </a:rPr>
              <a:t> </a:t>
            </a:r>
            <a:r>
              <a:rPr lang="ja-JP" altLang="en-US" dirty="0">
                <a:solidFill>
                  <a:schemeClr val="bg1"/>
                </a:solidFill>
                <a:latin typeface="+mn-ea"/>
                <a:cs typeface="小塚ゴシック Pr6N M"/>
              </a:rPr>
              <a:t>変わった！</a:t>
            </a:r>
            <a:endParaRPr kumimoji="1" lang="ja-JP" altLang="en-US" dirty="0">
              <a:solidFill>
                <a:schemeClr val="bg1"/>
              </a:solidFill>
              <a:latin typeface="+mn-ea"/>
              <a:cs typeface="小塚ゴシック Pr6N M"/>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0E79FF"/>
                </a:solidFill>
                <a:latin typeface="+mn-ea"/>
                <a:ea typeface="+mn-ea"/>
                <a:cs typeface="小塚ゴシック Pr6N R"/>
              </a:rPr>
              <a:t>LINE</a:t>
            </a:r>
            <a:r>
              <a:rPr lang="ja-JP" altLang="en-US" sz="1400">
                <a:solidFill>
                  <a:srgbClr val="0E79FF"/>
                </a:solidFill>
                <a:latin typeface="+mn-ea"/>
                <a:ea typeface="+mn-ea"/>
                <a:cs typeface="小塚ゴシック Pr6N R"/>
              </a:rPr>
              <a:t>で学校給食のアレルギー品目や献立情報の通知が受け取れるように。</a:t>
            </a:r>
            <a:endParaRPr lang="en-US" altLang="ja-JP" sz="1400" dirty="0">
              <a:solidFill>
                <a:srgbClr val="0E79FF"/>
              </a:solidFill>
              <a:latin typeface="+mn-ea"/>
              <a:ea typeface="+mn-ea"/>
              <a:cs typeface="小塚ゴシック Pr6N R"/>
            </a:endParaRPr>
          </a:p>
          <a:p>
            <a:pPr algn="l"/>
            <a:r>
              <a:rPr lang="ja-JP" altLang="en-US" sz="1400">
                <a:solidFill>
                  <a:srgbClr val="0E79FF"/>
                </a:solidFill>
                <a:latin typeface="+mn-ea"/>
                <a:ea typeface="+mn-ea"/>
                <a:cs typeface="小塚ゴシック Pr6N R"/>
              </a:rPr>
              <a:t>これまで目視作業がメインだった学校給食の食物アレルギー管理作業を</a:t>
            </a:r>
            <a:r>
              <a:rPr lang="en-US" altLang="ja-JP" sz="1400" dirty="0">
                <a:solidFill>
                  <a:srgbClr val="0E79FF"/>
                </a:solidFill>
                <a:latin typeface="+mn-ea"/>
                <a:ea typeface="+mn-ea"/>
                <a:cs typeface="小塚ゴシック Pr6N R"/>
              </a:rPr>
              <a:t>IT</a:t>
            </a:r>
            <a:r>
              <a:rPr lang="ja-JP" altLang="en-US" sz="1400">
                <a:solidFill>
                  <a:srgbClr val="0E79FF"/>
                </a:solidFill>
                <a:latin typeface="+mn-ea"/>
                <a:ea typeface="+mn-ea"/>
                <a:cs typeface="小塚ゴシック Pr6N R"/>
              </a:rPr>
              <a:t>化することで、食物アレルギー事故</a:t>
            </a:r>
            <a:r>
              <a:rPr lang="en-US" altLang="ja-JP" sz="1400" dirty="0">
                <a:solidFill>
                  <a:srgbClr val="0E79FF"/>
                </a:solidFill>
                <a:latin typeface="+mn-ea"/>
                <a:ea typeface="+mn-ea"/>
                <a:cs typeface="小塚ゴシック Pr6N R"/>
              </a:rPr>
              <a:t>0</a:t>
            </a:r>
            <a:r>
              <a:rPr lang="ja-JP" altLang="en-US" sz="1400">
                <a:solidFill>
                  <a:srgbClr val="0E79FF"/>
                </a:solidFill>
                <a:latin typeface="+mn-ea"/>
                <a:ea typeface="+mn-ea"/>
                <a:cs typeface="小塚ゴシック Pr6N R"/>
              </a:rPr>
              <a:t>を目指す</a:t>
            </a:r>
            <a:endParaRPr lang="en-US" altLang="ja-JP" sz="1400" dirty="0">
              <a:solidFill>
                <a:srgbClr val="0E79FF"/>
              </a:solidFill>
              <a:latin typeface="+mn-ea"/>
              <a:ea typeface="+mn-ea"/>
              <a:cs typeface="小塚ゴシック Pr6N R"/>
            </a:endParaRPr>
          </a:p>
        </p:txBody>
      </p:sp>
      <p:cxnSp>
        <p:nvCxnSpPr>
          <p:cNvPr id="36" name="直線コネクタ 35"/>
          <p:cNvCxnSpPr/>
          <p:nvPr/>
        </p:nvCxnSpPr>
        <p:spPr>
          <a:xfrm flipH="1">
            <a:off x="4372" y="1405574"/>
            <a:ext cx="9901628"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2210" y="2123061"/>
            <a:ext cx="4743817" cy="1840961"/>
          </a:xfrm>
          <a:prstGeom prst="roundRect">
            <a:avLst>
              <a:gd name="adj" fmla="val 10424"/>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pic>
        <p:nvPicPr>
          <p:cNvPr id="40"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477848" y="3033413"/>
            <a:ext cx="404301" cy="834644"/>
          </a:xfrm>
          <a:prstGeom prst="rect">
            <a:avLst/>
          </a:prstGeom>
        </p:spPr>
      </p:pic>
      <p:pic>
        <p:nvPicPr>
          <p:cNvPr id="41"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490133" y="5488079"/>
            <a:ext cx="228827" cy="915308"/>
          </a:xfrm>
          <a:prstGeom prst="rect">
            <a:avLst/>
          </a:prstGeom>
        </p:spPr>
      </p:pic>
      <p:sp>
        <p:nvSpPr>
          <p:cNvPr id="33" name="テキスト ボックス 32"/>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令和２年</a:t>
            </a:r>
            <a:r>
              <a:rPr lang="en-US" altLang="ja-JP" sz="1400" dirty="0">
                <a:latin typeface="+mn-ea"/>
              </a:rPr>
              <a:t>10</a:t>
            </a:r>
            <a:r>
              <a:rPr lang="ja-JP" altLang="en-US" sz="1400" dirty="0">
                <a:latin typeface="+mn-ea"/>
              </a:rPr>
              <a:t>月７日版</a:t>
            </a:r>
          </a:p>
        </p:txBody>
      </p:sp>
      <p:sp>
        <p:nvSpPr>
          <p:cNvPr id="2" name="テキスト ボックス 1">
            <a:extLst>
              <a:ext uri="{FF2B5EF4-FFF2-40B4-BE49-F238E27FC236}">
                <a16:creationId xmlns:a16="http://schemas.microsoft.com/office/drawing/2014/main" id="{BA74AAAA-A50B-AD49-9001-42CB27674545}"/>
              </a:ext>
            </a:extLst>
          </p:cNvPr>
          <p:cNvSpPr txBox="1"/>
          <p:nvPr/>
        </p:nvSpPr>
        <p:spPr>
          <a:xfrm>
            <a:off x="5029342" y="4703325"/>
            <a:ext cx="4610490" cy="1446550"/>
          </a:xfrm>
          <a:prstGeom prst="rect">
            <a:avLst/>
          </a:prstGeom>
          <a:noFill/>
        </p:spPr>
        <p:txBody>
          <a:bodyPr wrap="square" rtlCol="0">
            <a:spAutoFit/>
          </a:bodyPr>
          <a:lstStyle/>
          <a:p>
            <a:r>
              <a:rPr lang="en-US" altLang="ja-JP" sz="1100" dirty="0">
                <a:latin typeface="+mn-ea"/>
              </a:rPr>
              <a:t>①</a:t>
            </a:r>
            <a:r>
              <a:rPr lang="ja-JP" altLang="ja-JP" sz="1100" dirty="0">
                <a:latin typeface="+mn-ea"/>
              </a:rPr>
              <a:t>ア</a:t>
            </a:r>
            <a:r>
              <a:rPr lang="ja-JP" altLang="en-US" sz="1100" dirty="0">
                <a:latin typeface="+mn-ea"/>
              </a:rPr>
              <a:t>レルゲン</a:t>
            </a:r>
            <a:r>
              <a:rPr lang="ja-JP" altLang="ja-JP" sz="1100" dirty="0">
                <a:latin typeface="+mn-ea"/>
              </a:rPr>
              <a:t>品目が含まれた献立の日は、</a:t>
            </a:r>
            <a:r>
              <a:rPr lang="en-US" altLang="ja-JP" sz="1100" dirty="0">
                <a:latin typeface="+mn-ea"/>
              </a:rPr>
              <a:t>LINE</a:t>
            </a:r>
            <a:r>
              <a:rPr lang="ja-JP" altLang="ja-JP" sz="1100" dirty="0">
                <a:latin typeface="+mn-ea"/>
              </a:rPr>
              <a:t>で事前に通知が受け取れる</a:t>
            </a:r>
            <a:endParaRPr lang="en-US" altLang="ja-JP" sz="1100" dirty="0">
              <a:latin typeface="+mn-ea"/>
            </a:endParaRPr>
          </a:p>
          <a:p>
            <a:r>
              <a:rPr lang="en-US" altLang="ja-JP" sz="1100" dirty="0">
                <a:latin typeface="+mn-ea"/>
              </a:rPr>
              <a:t>②</a:t>
            </a:r>
            <a:r>
              <a:rPr lang="ja-JP" altLang="en-US" sz="1100" dirty="0">
                <a:latin typeface="+mn-ea"/>
              </a:rPr>
              <a:t>学校給食の献立情報が毎日</a:t>
            </a:r>
            <a:r>
              <a:rPr lang="en-US" altLang="ja-JP" sz="1100" dirty="0">
                <a:latin typeface="+mn-ea"/>
              </a:rPr>
              <a:t>LINE</a:t>
            </a:r>
            <a:r>
              <a:rPr lang="ja-JP" altLang="en-US" sz="1100" dirty="0">
                <a:latin typeface="+mn-ea"/>
              </a:rPr>
              <a:t>で受け取れる</a:t>
            </a:r>
            <a:endParaRPr lang="en-US" altLang="ja-JP" sz="1100" dirty="0">
              <a:latin typeface="+mn-ea"/>
            </a:endParaRPr>
          </a:p>
          <a:p>
            <a:r>
              <a:rPr lang="en-US" altLang="ja-JP" sz="1100" dirty="0">
                <a:latin typeface="+mn-ea"/>
              </a:rPr>
              <a:t>③</a:t>
            </a:r>
            <a:r>
              <a:rPr lang="ja-JP" altLang="en-US" sz="1100" dirty="0">
                <a:latin typeface="+mn-ea"/>
              </a:rPr>
              <a:t>日付から、学校給食の献立メニューやアレルゲンが確認できる</a:t>
            </a:r>
            <a:endParaRPr lang="en-US" altLang="ja-JP" sz="1100" dirty="0">
              <a:latin typeface="+mn-ea"/>
            </a:endParaRPr>
          </a:p>
          <a:p>
            <a:endParaRPr kumimoji="1" lang="en-US" altLang="ja-JP" sz="1100" dirty="0">
              <a:latin typeface="+mn-ea"/>
            </a:endParaRPr>
          </a:p>
          <a:p>
            <a:r>
              <a:rPr lang="ja-JP" altLang="ja-JP" sz="1100" dirty="0">
                <a:latin typeface="+mn-ea"/>
              </a:rPr>
              <a:t>これにより毎月発生していた給食のアレルゲン確認作業の負担とチェック漏れのリスクが解消され</a:t>
            </a:r>
            <a:r>
              <a:rPr lang="ja-JP" altLang="en-US" sz="1100" dirty="0">
                <a:latin typeface="+mn-ea"/>
              </a:rPr>
              <a:t>ます。また、</a:t>
            </a:r>
            <a:r>
              <a:rPr lang="ja-JP" altLang="ja-JP" sz="1100" dirty="0">
                <a:latin typeface="+mn-ea"/>
              </a:rPr>
              <a:t>献立表が手元になくても</a:t>
            </a:r>
            <a:r>
              <a:rPr lang="en-US" altLang="ja-JP" sz="1100" dirty="0">
                <a:latin typeface="+mn-ea"/>
              </a:rPr>
              <a:t>LINE</a:t>
            </a:r>
            <a:r>
              <a:rPr lang="ja-JP" altLang="ja-JP" sz="1100" dirty="0">
                <a:latin typeface="+mn-ea"/>
              </a:rPr>
              <a:t>で確認できるので、</a:t>
            </a:r>
            <a:r>
              <a:rPr lang="ja-JP" altLang="en-US" sz="1100" dirty="0">
                <a:latin typeface="+mn-ea"/>
              </a:rPr>
              <a:t>夕食の準備の際に学校給食のメニューとの被りを防ぐ効果も。</a:t>
            </a:r>
            <a:endParaRPr lang="ja-JP" altLang="ja-JP" sz="1100" dirty="0">
              <a:latin typeface="+mn-ea"/>
            </a:endParaRPr>
          </a:p>
          <a:p>
            <a:endParaRPr kumimoji="1" lang="ja-JP" altLang="en-US" sz="1100" dirty="0">
              <a:latin typeface="+mn-ea"/>
            </a:endParaRPr>
          </a:p>
        </p:txBody>
      </p:sp>
      <p:pic>
        <p:nvPicPr>
          <p:cNvPr id="4" name="図 3">
            <a:extLst>
              <a:ext uri="{FF2B5EF4-FFF2-40B4-BE49-F238E27FC236}">
                <a16:creationId xmlns:a16="http://schemas.microsoft.com/office/drawing/2014/main" id="{47B468C8-6493-3E48-A605-C6C62FA2170D}"/>
              </a:ext>
            </a:extLst>
          </p:cNvPr>
          <p:cNvPicPr>
            <a:picLocks noChangeAspect="1"/>
          </p:cNvPicPr>
          <p:nvPr/>
        </p:nvPicPr>
        <p:blipFill rotWithShape="1">
          <a:blip r:embed="rId7"/>
          <a:srcRect l="26545" r="44944"/>
          <a:stretch/>
        </p:blipFill>
        <p:spPr>
          <a:xfrm>
            <a:off x="58425" y="2353164"/>
            <a:ext cx="2319728" cy="4068239"/>
          </a:xfrm>
          <a:prstGeom prst="rect">
            <a:avLst/>
          </a:prstGeom>
        </p:spPr>
      </p:pic>
      <p:sp>
        <p:nvSpPr>
          <p:cNvPr id="5" name="テキスト ボックス 4">
            <a:extLst>
              <a:ext uri="{FF2B5EF4-FFF2-40B4-BE49-F238E27FC236}">
                <a16:creationId xmlns:a16="http://schemas.microsoft.com/office/drawing/2014/main" id="{01E9E4FD-2397-0843-A130-111D94C9761B}"/>
              </a:ext>
            </a:extLst>
          </p:cNvPr>
          <p:cNvSpPr txBox="1"/>
          <p:nvPr/>
        </p:nvSpPr>
        <p:spPr>
          <a:xfrm>
            <a:off x="229393" y="6206966"/>
            <a:ext cx="1836124" cy="369332"/>
          </a:xfrm>
          <a:prstGeom prst="rect">
            <a:avLst/>
          </a:prstGeom>
          <a:noFill/>
        </p:spPr>
        <p:txBody>
          <a:bodyPr wrap="square" rtlCol="0">
            <a:spAutoFit/>
          </a:bodyPr>
          <a:lstStyle/>
          <a:p>
            <a:r>
              <a:rPr kumimoji="1" lang="ja-JP" altLang="en-US" sz="900">
                <a:latin typeface="+mn-ea"/>
              </a:rPr>
              <a:t>アレルゲンが含まれる献立の日に、事前に</a:t>
            </a:r>
            <a:r>
              <a:rPr lang="ja-JP" altLang="en-US" sz="900">
                <a:latin typeface="+mn-ea"/>
              </a:rPr>
              <a:t>通知が届く。</a:t>
            </a:r>
            <a:endParaRPr lang="en-US" altLang="ja-JP" sz="900" dirty="0">
              <a:latin typeface="+mn-ea"/>
            </a:endParaRPr>
          </a:p>
        </p:txBody>
      </p:sp>
      <p:pic>
        <p:nvPicPr>
          <p:cNvPr id="9" name="図 8">
            <a:extLst>
              <a:ext uri="{FF2B5EF4-FFF2-40B4-BE49-F238E27FC236}">
                <a16:creationId xmlns:a16="http://schemas.microsoft.com/office/drawing/2014/main" id="{F616ADA1-3D3B-2545-96BE-FA9E33BF663D}"/>
              </a:ext>
            </a:extLst>
          </p:cNvPr>
          <p:cNvPicPr>
            <a:picLocks noChangeAspect="1"/>
          </p:cNvPicPr>
          <p:nvPr/>
        </p:nvPicPr>
        <p:blipFill rotWithShape="1">
          <a:blip r:embed="rId8"/>
          <a:srcRect l="51104" r="15059"/>
          <a:stretch/>
        </p:blipFill>
        <p:spPr>
          <a:xfrm>
            <a:off x="2537862" y="2718732"/>
            <a:ext cx="2348549" cy="3470414"/>
          </a:xfrm>
          <a:prstGeom prst="rect">
            <a:avLst/>
          </a:prstGeom>
        </p:spPr>
      </p:pic>
      <p:sp>
        <p:nvSpPr>
          <p:cNvPr id="54" name="テキスト ボックス 53">
            <a:extLst>
              <a:ext uri="{FF2B5EF4-FFF2-40B4-BE49-F238E27FC236}">
                <a16:creationId xmlns:a16="http://schemas.microsoft.com/office/drawing/2014/main" id="{CA5321CE-23A4-BA43-AE9B-B8DED6A9BF37}"/>
              </a:ext>
            </a:extLst>
          </p:cNvPr>
          <p:cNvSpPr txBox="1"/>
          <p:nvPr/>
        </p:nvSpPr>
        <p:spPr>
          <a:xfrm>
            <a:off x="2706756" y="6211935"/>
            <a:ext cx="2000031" cy="369332"/>
          </a:xfrm>
          <a:prstGeom prst="rect">
            <a:avLst/>
          </a:prstGeom>
          <a:noFill/>
        </p:spPr>
        <p:txBody>
          <a:bodyPr wrap="square" rtlCol="0">
            <a:spAutoFit/>
          </a:bodyPr>
          <a:lstStyle/>
          <a:p>
            <a:r>
              <a:rPr kumimoji="1" lang="ja-JP" altLang="en-US" sz="900">
                <a:latin typeface="+mn-ea"/>
              </a:rPr>
              <a:t>日付検索でいつでもどこでも給食の献立が手軽に確認できる。</a:t>
            </a:r>
            <a:endParaRPr kumimoji="1" lang="en-US" altLang="ja-JP" sz="900" dirty="0">
              <a:latin typeface="+mn-ea"/>
            </a:endParaRPr>
          </a:p>
        </p:txBody>
      </p:sp>
      <p:sp>
        <p:nvSpPr>
          <p:cNvPr id="14" name="角丸四角形 13">
            <a:extLst>
              <a:ext uri="{FF2B5EF4-FFF2-40B4-BE49-F238E27FC236}">
                <a16:creationId xmlns:a16="http://schemas.microsoft.com/office/drawing/2014/main" id="{55AC2F61-DA72-4A4B-917B-7AC8C16B50C5}"/>
              </a:ext>
            </a:extLst>
          </p:cNvPr>
          <p:cNvSpPr/>
          <p:nvPr/>
        </p:nvSpPr>
        <p:spPr>
          <a:xfrm>
            <a:off x="317942" y="2219006"/>
            <a:ext cx="4203180" cy="529792"/>
          </a:xfrm>
          <a:prstGeom prst="roundRect">
            <a:avLst/>
          </a:prstGeom>
          <a:solidFill>
            <a:srgbClr val="0E79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12" name="テキスト ボックス 11">
            <a:extLst>
              <a:ext uri="{FF2B5EF4-FFF2-40B4-BE49-F238E27FC236}">
                <a16:creationId xmlns:a16="http://schemas.microsoft.com/office/drawing/2014/main" id="{82D50B45-438E-1548-8416-A9A07F3D5D3B}"/>
              </a:ext>
            </a:extLst>
          </p:cNvPr>
          <p:cNvSpPr txBox="1"/>
          <p:nvPr/>
        </p:nvSpPr>
        <p:spPr>
          <a:xfrm>
            <a:off x="364623" y="2229929"/>
            <a:ext cx="4156498" cy="461665"/>
          </a:xfrm>
          <a:prstGeom prst="rect">
            <a:avLst/>
          </a:prstGeom>
          <a:noFill/>
        </p:spPr>
        <p:txBody>
          <a:bodyPr wrap="square" rtlCol="0">
            <a:spAutoFit/>
          </a:bodyPr>
          <a:lstStyle/>
          <a:p>
            <a:r>
              <a:rPr lang="ja-JP" altLang="en-US" sz="1200">
                <a:solidFill>
                  <a:schemeClr val="bg1"/>
                </a:solidFill>
                <a:latin typeface="+mn-ea"/>
              </a:rPr>
              <a:t>使い方は、通っている小学校、地域、アレルゲン、通知を受け取りたい時間を福岡市</a:t>
            </a:r>
            <a:r>
              <a:rPr lang="en-US" altLang="ja-JP" sz="1200" dirty="0">
                <a:solidFill>
                  <a:schemeClr val="bg1"/>
                </a:solidFill>
                <a:latin typeface="+mn-ea"/>
              </a:rPr>
              <a:t>LINE</a:t>
            </a:r>
            <a:r>
              <a:rPr lang="ja-JP" altLang="en-US" sz="1200">
                <a:solidFill>
                  <a:schemeClr val="bg1"/>
                </a:solidFill>
                <a:latin typeface="+mn-ea"/>
              </a:rPr>
              <a:t>公式アカウントに設定するだけ。</a:t>
            </a:r>
            <a:endParaRPr kumimoji="1" lang="ja-JP" altLang="en-US" sz="1200">
              <a:solidFill>
                <a:schemeClr val="bg1"/>
              </a:solidFill>
              <a:latin typeface="+mn-ea"/>
            </a:endParaRPr>
          </a:p>
        </p:txBody>
      </p:sp>
      <p:sp>
        <p:nvSpPr>
          <p:cNvPr id="39" name="角丸四角形 50">
            <a:extLst>
              <a:ext uri="{FF2B5EF4-FFF2-40B4-BE49-F238E27FC236}">
                <a16:creationId xmlns:a16="http://schemas.microsoft.com/office/drawing/2014/main" id="{8BDA46E5-B0D4-4772-8679-9E7E344CB2C5}"/>
              </a:ext>
            </a:extLst>
          </p:cNvPr>
          <p:cNvSpPr/>
          <p:nvPr/>
        </p:nvSpPr>
        <p:spPr>
          <a:xfrm>
            <a:off x="6255233" y="335645"/>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46" name="テキスト ボックス 45">
            <a:extLst>
              <a:ext uri="{FF2B5EF4-FFF2-40B4-BE49-F238E27FC236}">
                <a16:creationId xmlns:a16="http://schemas.microsoft.com/office/drawing/2014/main" id="{186EA71A-16FC-4B12-8AD1-2E017715308E}"/>
              </a:ext>
            </a:extLst>
          </p:cNvPr>
          <p:cNvSpPr txBox="1"/>
          <p:nvPr/>
        </p:nvSpPr>
        <p:spPr>
          <a:xfrm>
            <a:off x="6308439" y="388851"/>
            <a:ext cx="646331" cy="646331"/>
          </a:xfrm>
          <a:prstGeom prst="rect">
            <a:avLst/>
          </a:prstGeom>
          <a:noFill/>
        </p:spPr>
        <p:txBody>
          <a:bodyPr wrap="none" rtlCol="0">
            <a:spAutoFit/>
          </a:bodyPr>
          <a:lstStyle/>
          <a:p>
            <a:r>
              <a:rPr kumimoji="1" lang="ja-JP" altLang="en-US" dirty="0">
                <a:solidFill>
                  <a:srgbClr val="DEFFFF"/>
                </a:solidFill>
                <a:latin typeface="+mn-ea"/>
                <a:cs typeface="小塚ゴシック Pr6N M"/>
              </a:rPr>
              <a:t>防災</a:t>
            </a:r>
            <a:endParaRPr kumimoji="1" lang="en-US" altLang="ja-JP" dirty="0">
              <a:solidFill>
                <a:srgbClr val="DEFFFF"/>
              </a:solidFill>
              <a:latin typeface="+mn-ea"/>
              <a:cs typeface="小塚ゴシック Pr6N M"/>
            </a:endParaRPr>
          </a:p>
          <a:p>
            <a:r>
              <a:rPr lang="ja-JP" altLang="en-US" dirty="0">
                <a:solidFill>
                  <a:srgbClr val="DEFFFF"/>
                </a:solidFill>
                <a:latin typeface="+mn-ea"/>
                <a:cs typeface="小塚ゴシック Pr6N M"/>
              </a:rPr>
              <a:t>減災</a:t>
            </a:r>
            <a:endParaRPr kumimoji="1" lang="ja-JP" altLang="en-US" dirty="0">
              <a:solidFill>
                <a:srgbClr val="DEFFFF"/>
              </a:solidFill>
              <a:latin typeface="+mn-ea"/>
              <a:cs typeface="小塚ゴシック Pr6N M"/>
            </a:endParaRPr>
          </a:p>
        </p:txBody>
      </p:sp>
      <p:grpSp>
        <p:nvGrpSpPr>
          <p:cNvPr id="53" name="図形グループ 52">
            <a:extLst>
              <a:ext uri="{FF2B5EF4-FFF2-40B4-BE49-F238E27FC236}">
                <a16:creationId xmlns:a16="http://schemas.microsoft.com/office/drawing/2014/main" id="{DD519E7A-EEF4-47EC-A823-B7518908186E}"/>
              </a:ext>
            </a:extLst>
          </p:cNvPr>
          <p:cNvGrpSpPr/>
          <p:nvPr/>
        </p:nvGrpSpPr>
        <p:grpSpPr>
          <a:xfrm>
            <a:off x="8089329" y="335645"/>
            <a:ext cx="752743" cy="752743"/>
            <a:chOff x="8060984" y="281179"/>
            <a:chExt cx="752743" cy="752743"/>
          </a:xfrm>
        </p:grpSpPr>
        <p:sp>
          <p:nvSpPr>
            <p:cNvPr id="57" name="角丸四角形 53">
              <a:extLst>
                <a:ext uri="{FF2B5EF4-FFF2-40B4-BE49-F238E27FC236}">
                  <a16:creationId xmlns:a16="http://schemas.microsoft.com/office/drawing/2014/main" id="{D9F24646-1520-4005-BAA1-A628710234A7}"/>
                </a:ext>
              </a:extLst>
            </p:cNvPr>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58" name="テキスト ボックス 57">
              <a:extLst>
                <a:ext uri="{FF2B5EF4-FFF2-40B4-BE49-F238E27FC236}">
                  <a16:creationId xmlns:a16="http://schemas.microsoft.com/office/drawing/2014/main" id="{6CF1F018-04B8-4986-8E19-A45E465C934C}"/>
                </a:ext>
              </a:extLst>
            </p:cNvPr>
            <p:cNvSpPr txBox="1"/>
            <p:nvPr/>
          </p:nvSpPr>
          <p:spPr>
            <a:xfrm>
              <a:off x="8114190" y="334385"/>
              <a:ext cx="646331" cy="646331"/>
            </a:xfrm>
            <a:prstGeom prst="rect">
              <a:avLst/>
            </a:prstGeom>
            <a:noFill/>
          </p:spPr>
          <p:txBody>
            <a:bodyPr wrap="none" rtlCol="0">
              <a:spAutoFit/>
            </a:bodyPr>
            <a:lstStyle/>
            <a:p>
              <a:r>
                <a:rPr lang="ja-JP" altLang="en-US" dirty="0">
                  <a:solidFill>
                    <a:srgbClr val="40CCFB"/>
                  </a:solidFill>
                  <a:latin typeface="+mn-ea"/>
                  <a:cs typeface="小塚ゴシック Pr6N M"/>
                </a:rPr>
                <a:t>産業</a:t>
              </a:r>
              <a:endParaRPr lang="en-US" altLang="ja-JP" dirty="0">
                <a:solidFill>
                  <a:srgbClr val="40CCFB"/>
                </a:solidFill>
                <a:latin typeface="+mn-ea"/>
                <a:cs typeface="小塚ゴシック Pr6N M"/>
              </a:endParaRPr>
            </a:p>
            <a:p>
              <a:r>
                <a:rPr lang="ja-JP" altLang="en-US" dirty="0">
                  <a:solidFill>
                    <a:srgbClr val="40CCFB"/>
                  </a:solidFill>
                  <a:latin typeface="+mn-ea"/>
                  <a:cs typeface="小塚ゴシック Pr6N M"/>
                </a:rPr>
                <a:t>創出</a:t>
              </a:r>
              <a:endParaRPr kumimoji="1" lang="en-US" altLang="ja-JP" dirty="0">
                <a:solidFill>
                  <a:srgbClr val="40CCFB"/>
                </a:solidFill>
                <a:latin typeface="+mn-ea"/>
                <a:cs typeface="小塚ゴシック Pr6N M"/>
              </a:endParaRPr>
            </a:p>
          </p:txBody>
        </p:sp>
      </p:grpSp>
      <p:sp>
        <p:nvSpPr>
          <p:cNvPr id="61" name="角丸四角形 58">
            <a:extLst>
              <a:ext uri="{FF2B5EF4-FFF2-40B4-BE49-F238E27FC236}">
                <a16:creationId xmlns:a16="http://schemas.microsoft.com/office/drawing/2014/main" id="{7EA0C7B5-A580-49F9-AFD8-BD6863E1AEBD}"/>
              </a:ext>
            </a:extLst>
          </p:cNvPr>
          <p:cNvSpPr/>
          <p:nvPr/>
        </p:nvSpPr>
        <p:spPr>
          <a:xfrm>
            <a:off x="7172281" y="335645"/>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latin typeface="+mn-ea"/>
            </a:endParaRPr>
          </a:p>
        </p:txBody>
      </p:sp>
      <p:sp>
        <p:nvSpPr>
          <p:cNvPr id="62" name="テキスト ボックス 61">
            <a:extLst>
              <a:ext uri="{FF2B5EF4-FFF2-40B4-BE49-F238E27FC236}">
                <a16:creationId xmlns:a16="http://schemas.microsoft.com/office/drawing/2014/main" id="{B0252F47-C747-41B9-A1C2-E8052B425CD8}"/>
              </a:ext>
            </a:extLst>
          </p:cNvPr>
          <p:cNvSpPr txBox="1"/>
          <p:nvPr/>
        </p:nvSpPr>
        <p:spPr>
          <a:xfrm>
            <a:off x="7225487" y="388851"/>
            <a:ext cx="646331" cy="646331"/>
          </a:xfrm>
          <a:prstGeom prst="rect">
            <a:avLst/>
          </a:prstGeom>
          <a:noFill/>
        </p:spPr>
        <p:txBody>
          <a:bodyPr wrap="none" rtlCol="0">
            <a:spAutoFit/>
          </a:bodyPr>
          <a:lstStyle/>
          <a:p>
            <a:r>
              <a:rPr lang="ja-JP" altLang="en-US" dirty="0">
                <a:solidFill>
                  <a:srgbClr val="DEFFFF"/>
                </a:solidFill>
                <a:latin typeface="+mn-ea"/>
                <a:cs typeface="小塚ゴシック Pr6N M"/>
              </a:rPr>
              <a:t>少子</a:t>
            </a:r>
            <a:endParaRPr lang="en-US" altLang="ja-JP" dirty="0">
              <a:solidFill>
                <a:srgbClr val="DEFFFF"/>
              </a:solidFill>
              <a:latin typeface="+mn-ea"/>
              <a:cs typeface="小塚ゴシック Pr6N M"/>
            </a:endParaRPr>
          </a:p>
          <a:p>
            <a:r>
              <a:rPr lang="ja-JP" altLang="en-US" dirty="0">
                <a:solidFill>
                  <a:srgbClr val="DEFFFF"/>
                </a:solidFill>
                <a:latin typeface="+mn-ea"/>
                <a:cs typeface="小塚ゴシック Pr6N M"/>
              </a:rPr>
              <a:t>高齢</a:t>
            </a:r>
            <a:endParaRPr lang="en-US" altLang="ja-JP" dirty="0">
              <a:solidFill>
                <a:srgbClr val="DEFFFF"/>
              </a:solidFill>
              <a:latin typeface="+mn-ea"/>
              <a:cs typeface="小塚ゴシック Pr6N M"/>
            </a:endParaRPr>
          </a:p>
        </p:txBody>
      </p:sp>
      <p:sp>
        <p:nvSpPr>
          <p:cNvPr id="63" name="角丸四角形 63">
            <a:extLst>
              <a:ext uri="{FF2B5EF4-FFF2-40B4-BE49-F238E27FC236}">
                <a16:creationId xmlns:a16="http://schemas.microsoft.com/office/drawing/2014/main" id="{B45452F4-0735-4A95-8240-C24B12D6CAD4}"/>
              </a:ext>
            </a:extLst>
          </p:cNvPr>
          <p:cNvSpPr/>
          <p:nvPr/>
        </p:nvSpPr>
        <p:spPr>
          <a:xfrm>
            <a:off x="9006672" y="335645"/>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64" name="テキスト ボックス 63">
            <a:extLst>
              <a:ext uri="{FF2B5EF4-FFF2-40B4-BE49-F238E27FC236}">
                <a16:creationId xmlns:a16="http://schemas.microsoft.com/office/drawing/2014/main" id="{A49AD531-C2B1-44CA-977F-061F940D4D65}"/>
              </a:ext>
            </a:extLst>
          </p:cNvPr>
          <p:cNvSpPr txBox="1"/>
          <p:nvPr/>
        </p:nvSpPr>
        <p:spPr>
          <a:xfrm>
            <a:off x="9059584" y="345222"/>
            <a:ext cx="684803" cy="738664"/>
          </a:xfrm>
          <a:prstGeom prst="rect">
            <a:avLst/>
          </a:prstGeom>
          <a:noFill/>
        </p:spPr>
        <p:txBody>
          <a:bodyPr wrap="none" rtlCol="0">
            <a:spAutoFit/>
          </a:bodyPr>
          <a:lstStyle/>
          <a:p>
            <a:r>
              <a:rPr lang="ja-JP" altLang="en-US" sz="1400" dirty="0">
                <a:solidFill>
                  <a:srgbClr val="DEFFFF"/>
                </a:solidFill>
                <a:latin typeface="+mn-ea"/>
                <a:cs typeface="小塚ゴシック Pr6N M"/>
              </a:rPr>
              <a:t>防犯</a:t>
            </a:r>
            <a:endParaRPr lang="en-US" altLang="ja-JP" sz="1400" dirty="0">
              <a:solidFill>
                <a:srgbClr val="DEFFFF"/>
              </a:solidFill>
              <a:latin typeface="+mn-ea"/>
              <a:cs typeface="小塚ゴシック Pr6N M"/>
            </a:endParaRPr>
          </a:p>
          <a:p>
            <a:r>
              <a:rPr lang="ja-JP" altLang="en-US" sz="1400" dirty="0">
                <a:solidFill>
                  <a:srgbClr val="DEFFFF"/>
                </a:solidFill>
                <a:latin typeface="+mn-ea"/>
                <a:cs typeface="小塚ゴシック Pr6N M"/>
              </a:rPr>
              <a:t>医療</a:t>
            </a:r>
            <a:endParaRPr lang="en-US" altLang="ja-JP" sz="1400" dirty="0">
              <a:solidFill>
                <a:srgbClr val="DEFFFF"/>
              </a:solidFill>
              <a:latin typeface="+mn-ea"/>
              <a:cs typeface="小塚ゴシック Pr6N M"/>
            </a:endParaRPr>
          </a:p>
          <a:p>
            <a:r>
              <a:rPr lang="ja-JP" altLang="en-US" sz="1400" dirty="0">
                <a:solidFill>
                  <a:srgbClr val="DEFFFF"/>
                </a:solidFill>
                <a:latin typeface="+mn-ea"/>
                <a:cs typeface="小塚ゴシック Pr6N M"/>
              </a:rPr>
              <a:t>教育</a:t>
            </a:r>
            <a:r>
              <a:rPr lang="ja-JP" altLang="en-US" sz="1000" dirty="0">
                <a:solidFill>
                  <a:srgbClr val="DEFFFF"/>
                </a:solidFill>
                <a:latin typeface="+mn-ea"/>
                <a:cs typeface="小塚ゴシック Pr6N M"/>
              </a:rPr>
              <a:t>等</a:t>
            </a:r>
            <a:endParaRPr lang="en-US" altLang="ja-JP" dirty="0">
              <a:solidFill>
                <a:srgbClr val="DEFFFF"/>
              </a:solidFill>
              <a:latin typeface="+mn-ea"/>
              <a:cs typeface="小塚ゴシック Pr6N M"/>
            </a:endParaRPr>
          </a:p>
        </p:txBody>
      </p:sp>
    </p:spTree>
    <p:extLst>
      <p:ext uri="{BB962C8B-B14F-4D97-AF65-F5344CB8AC3E}">
        <p14:creationId xmlns:p14="http://schemas.microsoft.com/office/powerpoint/2010/main" val="10504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046963" y="1499638"/>
            <a:ext cx="3116631"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mn-ea"/>
                <a:cs typeface="小塚ゴシック Pr6N L"/>
              </a:rPr>
              <a:t>　　給食献立情報</a:t>
            </a:r>
            <a:endParaRPr lang="en-US" altLang="ja-JP" sz="1100" dirty="0">
              <a:solidFill>
                <a:schemeClr val="tx1"/>
              </a:solidFill>
              <a:latin typeface="+mn-ea"/>
              <a:cs typeface="小塚ゴシック Pr6N L"/>
            </a:endParaRPr>
          </a:p>
        </p:txBody>
      </p:sp>
      <p:sp>
        <p:nvSpPr>
          <p:cNvPr id="57" name="正方形/長方形 56"/>
          <p:cNvSpPr/>
          <p:nvPr/>
        </p:nvSpPr>
        <p:spPr>
          <a:xfrm>
            <a:off x="6342965" y="2982689"/>
            <a:ext cx="3396089"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rgbClr val="000000"/>
              </a:solidFill>
              <a:latin typeface="+mn-ea"/>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mn-ea"/>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a:solidFill>
                  <a:schemeClr val="tx1"/>
                </a:solidFill>
                <a:latin typeface="+mn-ea"/>
                <a:cs typeface="小塚ゴシック Pr6N L"/>
              </a:rPr>
              <a:t>福岡市</a:t>
            </a:r>
            <a:endParaRPr kumimoji="1" lang="ja-JP" altLang="en-US" sz="1200" dirty="0">
              <a:solidFill>
                <a:schemeClr val="tx1"/>
              </a:solidFill>
              <a:latin typeface="+mn-ea"/>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mn-ea"/>
                <a:cs typeface="フォントポにほんご"/>
              </a:rPr>
              <a:t>地域</a:t>
            </a:r>
            <a:endParaRPr kumimoji="1" lang="ja-JP" altLang="en-US" sz="1400" dirty="0">
              <a:latin typeface="+mn-ea"/>
              <a:cs typeface="フォントポにほんご"/>
            </a:endParaRPr>
          </a:p>
        </p:txBody>
      </p:sp>
      <p:sp>
        <p:nvSpPr>
          <p:cNvPr id="65" name="テキスト ボックス 64"/>
          <p:cNvSpPr txBox="1"/>
          <p:nvPr/>
        </p:nvSpPr>
        <p:spPr>
          <a:xfrm>
            <a:off x="10124" y="1499638"/>
            <a:ext cx="4246675" cy="646331"/>
          </a:xfrm>
          <a:prstGeom prst="rect">
            <a:avLst/>
          </a:prstGeom>
          <a:noFill/>
          <a:ln>
            <a:noFill/>
          </a:ln>
        </p:spPr>
        <p:txBody>
          <a:bodyPr wrap="none" rtlCol="0">
            <a:spAutoFit/>
          </a:bodyPr>
          <a:lstStyle/>
          <a:p>
            <a:r>
              <a:rPr kumimoji="1" lang="ja-JP" altLang="en-US">
                <a:solidFill>
                  <a:srgbClr val="0E79FF"/>
                </a:solidFill>
                <a:latin typeface="+mn-ea"/>
                <a:cs typeface="小塚ゴシック Pro M"/>
              </a:rPr>
              <a:t>行政のオープンデータの利活用を促進し、</a:t>
            </a:r>
            <a:endParaRPr kumimoji="1" lang="en-US" altLang="ja-JP" dirty="0">
              <a:solidFill>
                <a:srgbClr val="0E79FF"/>
              </a:solidFill>
              <a:latin typeface="+mn-ea"/>
              <a:cs typeface="小塚ゴシック Pro M"/>
            </a:endParaRPr>
          </a:p>
          <a:p>
            <a:r>
              <a:rPr kumimoji="1" lang="ja-JP" altLang="en-US">
                <a:solidFill>
                  <a:srgbClr val="0E79FF"/>
                </a:solidFill>
                <a:latin typeface="+mn-ea"/>
                <a:cs typeface="小塚ゴシック Pro M"/>
              </a:rPr>
              <a:t>市民の暮らしをより便利に</a:t>
            </a:r>
            <a:endParaRPr kumimoji="1" lang="ja-JP" altLang="en-US" dirty="0">
              <a:solidFill>
                <a:srgbClr val="0E79FF"/>
              </a:solidFill>
              <a:latin typeface="+mn-ea"/>
              <a:cs typeface="小塚ゴシック Pro M"/>
            </a:endParaRPr>
          </a:p>
        </p:txBody>
      </p:sp>
      <p:cxnSp>
        <p:nvCxnSpPr>
          <p:cNvPr id="67" name="直線コネクタ 66"/>
          <p:cNvCxnSpPr/>
          <p:nvPr/>
        </p:nvCxnSpPr>
        <p:spPr>
          <a:xfrm flipH="1">
            <a:off x="10565" y="1405574"/>
            <a:ext cx="4922375"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205002"/>
            <a:ext cx="4942435" cy="0"/>
          </a:xfrm>
          <a:prstGeom prst="line">
            <a:avLst/>
          </a:prstGeom>
          <a:ln w="6350">
            <a:solidFill>
              <a:srgbClr val="0E79FF"/>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41" name="テキスト ボックス 40"/>
          <p:cNvSpPr txBox="1"/>
          <p:nvPr/>
        </p:nvSpPr>
        <p:spPr>
          <a:xfrm>
            <a:off x="5901530" y="4147557"/>
            <a:ext cx="2834430" cy="707886"/>
          </a:xfrm>
          <a:prstGeom prst="rect">
            <a:avLst/>
          </a:prstGeom>
          <a:noFill/>
          <a:ln>
            <a:noFill/>
          </a:ln>
        </p:spPr>
        <p:txBody>
          <a:bodyPr vert="horz" wrap="none" rtlCol="0">
            <a:spAutoFit/>
          </a:bodyPr>
          <a:lstStyle/>
          <a:p>
            <a:r>
              <a:rPr lang="ja-JP" altLang="en-US" sz="2000">
                <a:solidFill>
                  <a:srgbClr val="0E79FF"/>
                </a:solidFill>
                <a:latin typeface="+mn-ea"/>
                <a:cs typeface="フォントポにほんご"/>
              </a:rPr>
              <a:t>先進的かつ有意義な</a:t>
            </a:r>
            <a:endParaRPr lang="en-US" altLang="ja-JP" sz="2000" dirty="0">
              <a:solidFill>
                <a:srgbClr val="0E79FF"/>
              </a:solidFill>
              <a:latin typeface="+mn-ea"/>
              <a:cs typeface="フォントポにほんご"/>
            </a:endParaRPr>
          </a:p>
          <a:p>
            <a:r>
              <a:rPr lang="ja-JP" altLang="en-US" sz="2000">
                <a:solidFill>
                  <a:srgbClr val="0E79FF"/>
                </a:solidFill>
                <a:latin typeface="+mn-ea"/>
                <a:cs typeface="フォントポにほんご"/>
              </a:rPr>
              <a:t>オープンデータの活用例</a:t>
            </a:r>
            <a:endParaRPr lang="en-US" altLang="ja-JP" sz="2000" dirty="0">
              <a:solidFill>
                <a:srgbClr val="0E79FF"/>
              </a:solidFill>
              <a:latin typeface="+mn-ea"/>
              <a:cs typeface="フォントポにほんご"/>
            </a:endParaRPr>
          </a:p>
        </p:txBody>
      </p:sp>
      <p:sp>
        <p:nvSpPr>
          <p:cNvPr id="34" name="角丸四角形 33"/>
          <p:cNvSpPr/>
          <p:nvPr/>
        </p:nvSpPr>
        <p:spPr>
          <a:xfrm>
            <a:off x="5114549" y="1494164"/>
            <a:ext cx="1228416"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mn-ea"/>
                <a:cs typeface="フォントポにほんご"/>
              </a:rPr>
              <a:t>使用データ</a:t>
            </a:r>
            <a:endParaRPr kumimoji="1" lang="ja-JP" altLang="en-US" sz="1400" dirty="0">
              <a:latin typeface="+mn-ea"/>
              <a:cs typeface="フォントポにほんご"/>
            </a:endParaRPr>
          </a:p>
        </p:txBody>
      </p:sp>
      <p:sp>
        <p:nvSpPr>
          <p:cNvPr id="35" name="正方形/長方形 34"/>
          <p:cNvSpPr/>
          <p:nvPr/>
        </p:nvSpPr>
        <p:spPr>
          <a:xfrm>
            <a:off x="6342965" y="1989141"/>
            <a:ext cx="3396089"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mn-ea"/>
                <a:cs typeface="小塚ゴシック Pr6N L"/>
              </a:rPr>
              <a:t>Excel / Web API</a:t>
            </a:r>
          </a:p>
        </p:txBody>
      </p:sp>
      <p:sp>
        <p:nvSpPr>
          <p:cNvPr id="36" name="角丸四角形 35"/>
          <p:cNvSpPr/>
          <p:nvPr/>
        </p:nvSpPr>
        <p:spPr>
          <a:xfrm>
            <a:off x="5690006" y="1983667"/>
            <a:ext cx="1274749" cy="357163"/>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mn-ea"/>
                <a:cs typeface="フォントポにほんご"/>
              </a:rPr>
              <a:t>データ形式</a:t>
            </a:r>
            <a:endParaRPr kumimoji="1" lang="ja-JP" altLang="en-US" sz="1400" dirty="0">
              <a:latin typeface="+mn-ea"/>
              <a:cs typeface="フォントポにほんご"/>
            </a:endParaRPr>
          </a:p>
        </p:txBody>
      </p:sp>
      <p:sp>
        <p:nvSpPr>
          <p:cNvPr id="39" name="正方形/長方形 38"/>
          <p:cNvSpPr/>
          <p:nvPr/>
        </p:nvSpPr>
        <p:spPr>
          <a:xfrm>
            <a:off x="5292" y="0"/>
            <a:ext cx="9906000" cy="1252759"/>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mn-ea"/>
              <a:cs typeface="+mn-cs"/>
            </a:endParaRPr>
          </a:p>
        </p:txBody>
      </p:sp>
      <p:sp>
        <p:nvSpPr>
          <p:cNvPr id="46" name="正方形/長方形 45"/>
          <p:cNvSpPr/>
          <p:nvPr/>
        </p:nvSpPr>
        <p:spPr>
          <a:xfrm>
            <a:off x="0" y="6577577"/>
            <a:ext cx="9906000" cy="280423"/>
          </a:xfrm>
          <a:prstGeom prst="rect">
            <a:avLst/>
          </a:prstGeom>
          <a:solidFill>
            <a:srgbClr val="40CCFB"/>
          </a:solidFill>
          <a:ln w="9525" cap="flat" cmpd="sng" algn="ctr">
            <a:solidFill>
              <a:srgbClr val="40CCF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mn-ea"/>
              <a:cs typeface="+mn-cs"/>
            </a:endParaRPr>
          </a:p>
        </p:txBody>
      </p:sp>
      <p:sp>
        <p:nvSpPr>
          <p:cNvPr id="47"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a:solidFill>
                  <a:schemeClr val="bg1"/>
                </a:solidFill>
                <a:latin typeface="+mn-ea"/>
                <a:ea typeface="+mn-ea"/>
                <a:cs typeface="小塚ゴシック Pro M"/>
              </a:rPr>
              <a:t>あんしん給食管理</a:t>
            </a:r>
            <a:endParaRPr lang="ja-JP" altLang="en-US" sz="4000" dirty="0">
              <a:solidFill>
                <a:schemeClr val="bg1"/>
              </a:solidFill>
              <a:latin typeface="+mn-ea"/>
              <a:ea typeface="+mn-ea"/>
              <a:cs typeface="小塚ゴシック Pro M"/>
            </a:endParaRPr>
          </a:p>
        </p:txBody>
      </p:sp>
      <p:sp>
        <p:nvSpPr>
          <p:cNvPr id="4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a:solidFill>
                  <a:srgbClr val="FFFFFF"/>
                </a:solidFill>
                <a:latin typeface="+mn-ea"/>
                <a:ea typeface="+mn-ea"/>
                <a:cs typeface="小塚ゴシック Pr6N R"/>
              </a:rPr>
              <a:t>給食の献立の確認が</a:t>
            </a:r>
            <a:r>
              <a:rPr lang="en-US" altLang="ja-JP" sz="1400" dirty="0">
                <a:solidFill>
                  <a:srgbClr val="FFFFFF"/>
                </a:solidFill>
                <a:latin typeface="+mn-ea"/>
                <a:ea typeface="+mn-ea"/>
                <a:cs typeface="小塚ゴシック Pr6N R"/>
              </a:rPr>
              <a:t>LINE</a:t>
            </a:r>
            <a:r>
              <a:rPr lang="ja-JP" altLang="en-US" sz="1400">
                <a:solidFill>
                  <a:srgbClr val="FFFFFF"/>
                </a:solidFill>
                <a:latin typeface="+mn-ea"/>
                <a:ea typeface="+mn-ea"/>
                <a:cs typeface="小塚ゴシック Pr6N R"/>
              </a:rPr>
              <a:t>で楽チンに！</a:t>
            </a:r>
            <a:endParaRPr lang="ja-JP" altLang="en-US" sz="1400" dirty="0">
              <a:solidFill>
                <a:srgbClr val="FFFFFF"/>
              </a:solidFill>
              <a:latin typeface="+mn-ea"/>
              <a:ea typeface="+mn-ea"/>
              <a:cs typeface="小塚ゴシック Pr6N R"/>
            </a:endParaRPr>
          </a:p>
        </p:txBody>
      </p:sp>
      <p:sp>
        <p:nvSpPr>
          <p:cNvPr id="4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mn-ea"/>
                <a:ea typeface="+mn-ea"/>
                <a:cs typeface="小塚ゴシック Pr6N R"/>
              </a:rPr>
              <a:t>By LINE</a:t>
            </a:r>
            <a:r>
              <a:rPr lang="ja-JP" altLang="en-US" sz="1400">
                <a:solidFill>
                  <a:srgbClr val="FFFFFF"/>
                </a:solidFill>
                <a:latin typeface="+mn-ea"/>
                <a:ea typeface="+mn-ea"/>
                <a:cs typeface="小塚ゴシック Pr6N R"/>
              </a:rPr>
              <a:t> </a:t>
            </a:r>
            <a:r>
              <a:rPr lang="en-US" altLang="ja-JP" sz="1400" dirty="0">
                <a:solidFill>
                  <a:srgbClr val="FFFFFF"/>
                </a:solidFill>
                <a:latin typeface="+mn-ea"/>
                <a:ea typeface="+mn-ea"/>
                <a:cs typeface="小塚ゴシック Pr6N R"/>
              </a:rPr>
              <a:t>Fukuoka</a:t>
            </a:r>
            <a:r>
              <a:rPr lang="ja-JP" altLang="en-US" sz="1400">
                <a:solidFill>
                  <a:srgbClr val="FFFFFF"/>
                </a:solidFill>
                <a:latin typeface="+mn-ea"/>
                <a:ea typeface="+mn-ea"/>
                <a:cs typeface="小塚ゴシック Pr6N R"/>
              </a:rPr>
              <a:t>、福岡市、</a:t>
            </a:r>
            <a:r>
              <a:rPr lang="en-US" altLang="ja-JP" sz="1400" dirty="0">
                <a:solidFill>
                  <a:srgbClr val="FFFFFF"/>
                </a:solidFill>
                <a:latin typeface="+mn-ea"/>
                <a:ea typeface="+mn-ea"/>
                <a:cs typeface="小塚ゴシック Pr6N R"/>
              </a:rPr>
              <a:t>ISIT</a:t>
            </a:r>
            <a:endParaRPr kumimoji="1" lang="ja-JP" altLang="en-US" sz="1400" dirty="0">
              <a:solidFill>
                <a:srgbClr val="FFFFFF"/>
              </a:solidFill>
              <a:latin typeface="+mn-ea"/>
              <a:ea typeface="+mn-ea"/>
              <a:cs typeface="小塚ゴシック Pr6N R"/>
            </a:endParaRPr>
          </a:p>
        </p:txBody>
      </p:sp>
      <p:sp>
        <p:nvSpPr>
          <p:cNvPr id="51" name="角丸四角形 50"/>
          <p:cNvSpPr/>
          <p:nvPr/>
        </p:nvSpPr>
        <p:spPr>
          <a:xfrm>
            <a:off x="6255233" y="335645"/>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52" name="テキスト ボックス 51"/>
          <p:cNvSpPr txBox="1"/>
          <p:nvPr/>
        </p:nvSpPr>
        <p:spPr>
          <a:xfrm>
            <a:off x="6308439" y="388851"/>
            <a:ext cx="646331" cy="646331"/>
          </a:xfrm>
          <a:prstGeom prst="rect">
            <a:avLst/>
          </a:prstGeom>
          <a:noFill/>
        </p:spPr>
        <p:txBody>
          <a:bodyPr wrap="none" rtlCol="0">
            <a:spAutoFit/>
          </a:bodyPr>
          <a:lstStyle/>
          <a:p>
            <a:r>
              <a:rPr kumimoji="1" lang="ja-JP" altLang="en-US" dirty="0">
                <a:solidFill>
                  <a:srgbClr val="DEFFFF"/>
                </a:solidFill>
                <a:latin typeface="+mn-ea"/>
                <a:cs typeface="小塚ゴシック Pr6N M"/>
              </a:rPr>
              <a:t>防災</a:t>
            </a:r>
            <a:endParaRPr kumimoji="1" lang="en-US" altLang="ja-JP" dirty="0">
              <a:solidFill>
                <a:srgbClr val="DEFFFF"/>
              </a:solidFill>
              <a:latin typeface="+mn-ea"/>
              <a:cs typeface="小塚ゴシック Pr6N M"/>
            </a:endParaRPr>
          </a:p>
          <a:p>
            <a:r>
              <a:rPr lang="ja-JP" altLang="en-US" dirty="0">
                <a:solidFill>
                  <a:srgbClr val="DEFFFF"/>
                </a:solidFill>
                <a:latin typeface="+mn-ea"/>
                <a:cs typeface="小塚ゴシック Pr6N M"/>
              </a:rPr>
              <a:t>減災</a:t>
            </a:r>
            <a:endParaRPr kumimoji="1" lang="ja-JP" altLang="en-US" dirty="0">
              <a:solidFill>
                <a:srgbClr val="DEFFFF"/>
              </a:solidFill>
              <a:latin typeface="+mn-ea"/>
              <a:cs typeface="小塚ゴシック Pr6N M"/>
            </a:endParaRPr>
          </a:p>
        </p:txBody>
      </p:sp>
      <p:grpSp>
        <p:nvGrpSpPr>
          <p:cNvPr id="53" name="図形グループ 52"/>
          <p:cNvGrpSpPr/>
          <p:nvPr/>
        </p:nvGrpSpPr>
        <p:grpSpPr>
          <a:xfrm>
            <a:off x="8089329" y="335645"/>
            <a:ext cx="752743" cy="752743"/>
            <a:chOff x="8060984" y="281179"/>
            <a:chExt cx="752743" cy="752743"/>
          </a:xfrm>
        </p:grpSpPr>
        <p:sp>
          <p:nvSpPr>
            <p:cNvPr id="54" name="角丸四角形 53"/>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55" name="テキスト ボックス 54"/>
            <p:cNvSpPr txBox="1"/>
            <p:nvPr/>
          </p:nvSpPr>
          <p:spPr>
            <a:xfrm>
              <a:off x="8114190" y="334385"/>
              <a:ext cx="646331" cy="646331"/>
            </a:xfrm>
            <a:prstGeom prst="rect">
              <a:avLst/>
            </a:prstGeom>
            <a:noFill/>
          </p:spPr>
          <p:txBody>
            <a:bodyPr wrap="none" rtlCol="0">
              <a:spAutoFit/>
            </a:bodyPr>
            <a:lstStyle/>
            <a:p>
              <a:r>
                <a:rPr lang="ja-JP" altLang="en-US" dirty="0">
                  <a:solidFill>
                    <a:srgbClr val="40CCFB"/>
                  </a:solidFill>
                  <a:latin typeface="+mn-ea"/>
                  <a:cs typeface="小塚ゴシック Pr6N M"/>
                </a:rPr>
                <a:t>産業</a:t>
              </a:r>
              <a:endParaRPr lang="en-US" altLang="ja-JP" dirty="0">
                <a:solidFill>
                  <a:srgbClr val="40CCFB"/>
                </a:solidFill>
                <a:latin typeface="+mn-ea"/>
                <a:cs typeface="小塚ゴシック Pr6N M"/>
              </a:endParaRPr>
            </a:p>
            <a:p>
              <a:r>
                <a:rPr lang="ja-JP" altLang="en-US" dirty="0">
                  <a:solidFill>
                    <a:srgbClr val="40CCFB"/>
                  </a:solidFill>
                  <a:latin typeface="+mn-ea"/>
                  <a:cs typeface="小塚ゴシック Pr6N M"/>
                </a:rPr>
                <a:t>創出</a:t>
              </a:r>
              <a:endParaRPr kumimoji="1" lang="en-US" altLang="ja-JP" dirty="0">
                <a:solidFill>
                  <a:srgbClr val="40CCFB"/>
                </a:solidFill>
                <a:latin typeface="+mn-ea"/>
                <a:cs typeface="小塚ゴシック Pr6N M"/>
              </a:endParaRPr>
            </a:p>
          </p:txBody>
        </p:sp>
      </p:grpSp>
      <p:sp>
        <p:nvSpPr>
          <p:cNvPr id="59" name="角丸四角形 58"/>
          <p:cNvSpPr/>
          <p:nvPr/>
        </p:nvSpPr>
        <p:spPr>
          <a:xfrm>
            <a:off x="7172281" y="335645"/>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latin typeface="+mn-ea"/>
            </a:endParaRPr>
          </a:p>
        </p:txBody>
      </p:sp>
      <p:sp>
        <p:nvSpPr>
          <p:cNvPr id="60" name="テキスト ボックス 59"/>
          <p:cNvSpPr txBox="1"/>
          <p:nvPr/>
        </p:nvSpPr>
        <p:spPr>
          <a:xfrm>
            <a:off x="7225487" y="388851"/>
            <a:ext cx="646331" cy="646331"/>
          </a:xfrm>
          <a:prstGeom prst="rect">
            <a:avLst/>
          </a:prstGeom>
          <a:noFill/>
        </p:spPr>
        <p:txBody>
          <a:bodyPr wrap="none" rtlCol="0">
            <a:spAutoFit/>
          </a:bodyPr>
          <a:lstStyle/>
          <a:p>
            <a:r>
              <a:rPr lang="ja-JP" altLang="en-US" dirty="0">
                <a:solidFill>
                  <a:srgbClr val="DEFFFF"/>
                </a:solidFill>
                <a:latin typeface="+mn-ea"/>
                <a:cs typeface="小塚ゴシック Pr6N M"/>
              </a:rPr>
              <a:t>少子</a:t>
            </a:r>
            <a:endParaRPr lang="en-US" altLang="ja-JP" dirty="0">
              <a:solidFill>
                <a:srgbClr val="DEFFFF"/>
              </a:solidFill>
              <a:latin typeface="+mn-ea"/>
              <a:cs typeface="小塚ゴシック Pr6N M"/>
            </a:endParaRPr>
          </a:p>
          <a:p>
            <a:r>
              <a:rPr lang="ja-JP" altLang="en-US" dirty="0">
                <a:solidFill>
                  <a:srgbClr val="DEFFFF"/>
                </a:solidFill>
                <a:latin typeface="+mn-ea"/>
                <a:cs typeface="小塚ゴシック Pr6N M"/>
              </a:rPr>
              <a:t>高齢</a:t>
            </a:r>
            <a:endParaRPr lang="en-US" altLang="ja-JP" dirty="0">
              <a:solidFill>
                <a:srgbClr val="DEFFFF"/>
              </a:solidFill>
              <a:latin typeface="+mn-ea"/>
              <a:cs typeface="小塚ゴシック Pr6N M"/>
            </a:endParaRPr>
          </a:p>
        </p:txBody>
      </p:sp>
      <p:sp>
        <p:nvSpPr>
          <p:cNvPr id="64" name="角丸四角形 63"/>
          <p:cNvSpPr/>
          <p:nvPr/>
        </p:nvSpPr>
        <p:spPr>
          <a:xfrm>
            <a:off x="9006672" y="335645"/>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66" name="テキスト ボックス 65"/>
          <p:cNvSpPr txBox="1"/>
          <p:nvPr/>
        </p:nvSpPr>
        <p:spPr>
          <a:xfrm>
            <a:off x="9059584" y="345222"/>
            <a:ext cx="684803" cy="738664"/>
          </a:xfrm>
          <a:prstGeom prst="rect">
            <a:avLst/>
          </a:prstGeom>
          <a:noFill/>
        </p:spPr>
        <p:txBody>
          <a:bodyPr wrap="none" rtlCol="0">
            <a:spAutoFit/>
          </a:bodyPr>
          <a:lstStyle/>
          <a:p>
            <a:r>
              <a:rPr lang="ja-JP" altLang="en-US" sz="1400" dirty="0">
                <a:solidFill>
                  <a:srgbClr val="DEFFFF"/>
                </a:solidFill>
                <a:latin typeface="+mn-ea"/>
                <a:cs typeface="小塚ゴシック Pr6N M"/>
              </a:rPr>
              <a:t>防犯</a:t>
            </a:r>
            <a:endParaRPr lang="en-US" altLang="ja-JP" sz="1400" dirty="0">
              <a:solidFill>
                <a:srgbClr val="DEFFFF"/>
              </a:solidFill>
              <a:latin typeface="+mn-ea"/>
              <a:cs typeface="小塚ゴシック Pr6N M"/>
            </a:endParaRPr>
          </a:p>
          <a:p>
            <a:r>
              <a:rPr lang="ja-JP" altLang="en-US" sz="1400" dirty="0">
                <a:solidFill>
                  <a:srgbClr val="DEFFFF"/>
                </a:solidFill>
                <a:latin typeface="+mn-ea"/>
                <a:cs typeface="小塚ゴシック Pr6N M"/>
              </a:rPr>
              <a:t>医療</a:t>
            </a:r>
            <a:endParaRPr lang="en-US" altLang="ja-JP" sz="1400" dirty="0">
              <a:solidFill>
                <a:srgbClr val="DEFFFF"/>
              </a:solidFill>
              <a:latin typeface="+mn-ea"/>
              <a:cs typeface="小塚ゴシック Pr6N M"/>
            </a:endParaRPr>
          </a:p>
          <a:p>
            <a:r>
              <a:rPr lang="ja-JP" altLang="en-US" sz="1400" dirty="0">
                <a:solidFill>
                  <a:srgbClr val="DEFFFF"/>
                </a:solidFill>
                <a:latin typeface="+mn-ea"/>
                <a:cs typeface="小塚ゴシック Pr6N M"/>
              </a:rPr>
              <a:t>教育</a:t>
            </a:r>
            <a:r>
              <a:rPr lang="ja-JP" altLang="en-US" sz="1000" dirty="0">
                <a:solidFill>
                  <a:srgbClr val="DEFFFF"/>
                </a:solidFill>
                <a:latin typeface="+mn-ea"/>
                <a:cs typeface="小塚ゴシック Pr6N M"/>
              </a:rPr>
              <a:t>等</a:t>
            </a:r>
            <a:endParaRPr lang="en-US" altLang="ja-JP" dirty="0">
              <a:solidFill>
                <a:srgbClr val="DEFFFF"/>
              </a:solidFill>
              <a:latin typeface="+mn-ea"/>
              <a:cs typeface="小塚ゴシック Pr6N M"/>
            </a:endParaRPr>
          </a:p>
        </p:txBody>
      </p:sp>
      <p:sp>
        <p:nvSpPr>
          <p:cNvPr id="69" name="正方形/長方形 68"/>
          <p:cNvSpPr/>
          <p:nvPr/>
        </p:nvSpPr>
        <p:spPr>
          <a:xfrm>
            <a:off x="6095243" y="2485379"/>
            <a:ext cx="3049947" cy="351689"/>
          </a:xfrm>
          <a:prstGeom prst="rect">
            <a:avLst/>
          </a:prstGeom>
          <a:noFill/>
          <a:ln>
            <a:solidFill>
              <a:srgbClr val="0E7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mn-ea"/>
                <a:cs typeface="小塚ゴシック Pr6N L"/>
              </a:rPr>
              <a:t>LINE</a:t>
            </a:r>
            <a:endParaRPr kumimoji="1" lang="ja-JP" altLang="en-US" sz="1200" dirty="0">
              <a:solidFill>
                <a:schemeClr val="tx1"/>
              </a:solidFill>
              <a:latin typeface="+mn-ea"/>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E7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mn-ea"/>
                <a:cs typeface="フォントポにほんご"/>
              </a:rPr>
              <a:t>提供形態</a:t>
            </a:r>
            <a:endParaRPr kumimoji="1" lang="ja-JP" altLang="en-US" sz="1400" dirty="0">
              <a:latin typeface="+mn-ea"/>
              <a:cs typeface="フォントポにほんご"/>
            </a:endParaRPr>
          </a:p>
        </p:txBody>
      </p:sp>
      <p:sp>
        <p:nvSpPr>
          <p:cNvPr id="63" name="テキスト ボックス 62"/>
          <p:cNvSpPr txBox="1"/>
          <p:nvPr/>
        </p:nvSpPr>
        <p:spPr>
          <a:xfrm>
            <a:off x="-15579" y="2623853"/>
            <a:ext cx="4823073" cy="260456"/>
          </a:xfrm>
          <a:prstGeom prst="rect">
            <a:avLst/>
          </a:prstGeom>
          <a:noFill/>
        </p:spPr>
        <p:txBody>
          <a:bodyPr wrap="square" rtlCol="0">
            <a:spAutoFit/>
          </a:bodyPr>
          <a:lstStyle/>
          <a:p>
            <a:pPr>
              <a:lnSpc>
                <a:spcPct val="120000"/>
              </a:lnSpc>
            </a:pPr>
            <a:r>
              <a:rPr lang="ja-JP" altLang="en-US" sz="1050">
                <a:latin typeface="+mn-ea"/>
                <a:cs typeface="小塚ゴシック Pr6N L"/>
              </a:rPr>
              <a:t>　</a:t>
            </a:r>
            <a:endParaRPr lang="en-US" altLang="ja-JP" sz="1050" dirty="0">
              <a:latin typeface="+mn-ea"/>
              <a:cs typeface="小塚ゴシック Pr6N L"/>
            </a:endParaRPr>
          </a:p>
        </p:txBody>
      </p:sp>
      <p:sp>
        <p:nvSpPr>
          <p:cNvPr id="4" name="テキスト ボックス 3"/>
          <p:cNvSpPr txBox="1"/>
          <p:nvPr/>
        </p:nvSpPr>
        <p:spPr>
          <a:xfrm>
            <a:off x="7312526" y="3101474"/>
            <a:ext cx="184666" cy="369332"/>
          </a:xfrm>
          <a:prstGeom prst="rect">
            <a:avLst/>
          </a:prstGeom>
          <a:noFill/>
        </p:spPr>
        <p:txBody>
          <a:bodyPr wrap="none" rtlCol="0">
            <a:spAutoFit/>
          </a:bodyPr>
          <a:lstStyle/>
          <a:p>
            <a:endParaRPr kumimoji="1" lang="ja-JP" altLang="en-US" dirty="0">
              <a:latin typeface="+mn-ea"/>
            </a:endParaRPr>
          </a:p>
        </p:txBody>
      </p:sp>
      <p:sp>
        <p:nvSpPr>
          <p:cNvPr id="74" name="正方形/長方形 73"/>
          <p:cNvSpPr/>
          <p:nvPr/>
        </p:nvSpPr>
        <p:spPr>
          <a:xfrm>
            <a:off x="6669362" y="2977215"/>
            <a:ext cx="3049947"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mn-ea"/>
                <a:cs typeface="小塚ゴシック Pr6N L"/>
              </a:rPr>
              <a:t>-</a:t>
            </a:r>
            <a:endParaRPr kumimoji="1" lang="ja-JP" altLang="en-US" sz="1200" dirty="0">
              <a:solidFill>
                <a:schemeClr val="tx1"/>
              </a:solidFill>
              <a:latin typeface="+mn-ea"/>
              <a:cs typeface="小塚ゴシック Pr6N L"/>
            </a:endParaRPr>
          </a:p>
        </p:txBody>
      </p:sp>
      <p:pic>
        <p:nvPicPr>
          <p:cNvPr id="71" name="アイディアb.png" descr="/Users/meg/Desktop/特研/特研OD/アイコン/アイディア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264860" y="1395606"/>
            <a:ext cx="434025" cy="522660"/>
          </a:xfrm>
          <a:prstGeom prst="rect">
            <a:avLst/>
          </a:prstGeom>
        </p:spPr>
      </p:pic>
      <p:pic>
        <p:nvPicPr>
          <p:cNvPr id="73" name="パソコン作業b.png" descr="/Users/meg/Desktop/特研/特研OD/アイコン/パソコン作業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098870" y="1959611"/>
            <a:ext cx="526486" cy="440796"/>
          </a:xfrm>
          <a:prstGeom prst="rect">
            <a:avLst/>
          </a:prstGeom>
        </p:spPr>
      </p:pic>
      <p:pic>
        <p:nvPicPr>
          <p:cNvPr id="79" name="チームb.png" descr="/Users/meg/Desktop/特研/特研OD/アイコン/チーム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9252593" y="2400408"/>
            <a:ext cx="468705" cy="513122"/>
          </a:xfrm>
          <a:prstGeom prst="rect">
            <a:avLst/>
          </a:prstGeom>
        </p:spPr>
      </p:pic>
      <p:pic>
        <p:nvPicPr>
          <p:cNvPr id="80" name="受賞b.png" descr="/Users/meg/Desktop/特研/特研OD/アイコン/受賞b.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180085" y="2922112"/>
            <a:ext cx="311825" cy="491948"/>
          </a:xfrm>
          <a:prstGeom prst="rect">
            <a:avLst/>
          </a:prstGeom>
        </p:spPr>
      </p:pic>
      <p:pic>
        <p:nvPicPr>
          <p:cNvPr id="81" name="マーカーb.png" descr="/Users/meg/Desktop/特研/特研OD/アイコン/マーカーb.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9238609" y="3421531"/>
            <a:ext cx="482689" cy="494823"/>
          </a:xfrm>
          <a:prstGeom prst="rect">
            <a:avLst/>
          </a:prstGeom>
        </p:spPr>
      </p:pic>
      <p:pic>
        <p:nvPicPr>
          <p:cNvPr id="84" name="拡声器b.png" descr="/Users/meg/Desktop/特研/特研OD/アイコン/拡声器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5272473" y="4308661"/>
            <a:ext cx="688804" cy="703011"/>
          </a:xfrm>
          <a:prstGeom prst="rect">
            <a:avLst/>
          </a:prstGeom>
        </p:spPr>
      </p:pic>
      <p:sp>
        <p:nvSpPr>
          <p:cNvPr id="96" name="テキスト ボックス 95"/>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令和２年</a:t>
            </a:r>
            <a:r>
              <a:rPr lang="en-US" altLang="ja-JP" sz="1400" dirty="0">
                <a:latin typeface="+mn-ea"/>
              </a:rPr>
              <a:t>10</a:t>
            </a:r>
            <a:r>
              <a:rPr lang="ja-JP" altLang="en-US" sz="1400" dirty="0">
                <a:latin typeface="+mn-ea"/>
              </a:rPr>
              <a:t>月７日版</a:t>
            </a:r>
          </a:p>
        </p:txBody>
      </p:sp>
      <p:sp>
        <p:nvSpPr>
          <p:cNvPr id="2" name="テキスト ボックス 1">
            <a:extLst>
              <a:ext uri="{FF2B5EF4-FFF2-40B4-BE49-F238E27FC236}">
                <a16:creationId xmlns:a16="http://schemas.microsoft.com/office/drawing/2014/main" id="{15EDB541-0445-CC41-8A08-7D3A1F7D28F1}"/>
              </a:ext>
            </a:extLst>
          </p:cNvPr>
          <p:cNvSpPr txBox="1"/>
          <p:nvPr/>
        </p:nvSpPr>
        <p:spPr>
          <a:xfrm>
            <a:off x="57563" y="2357818"/>
            <a:ext cx="4882833" cy="5701561"/>
          </a:xfrm>
          <a:prstGeom prst="rect">
            <a:avLst/>
          </a:prstGeom>
          <a:noFill/>
        </p:spPr>
        <p:txBody>
          <a:bodyPr wrap="square" rtlCol="0">
            <a:spAutoFit/>
          </a:bodyPr>
          <a:lstStyle/>
          <a:p>
            <a:r>
              <a:rPr lang="ja-JP" altLang="en-US" sz="1050" dirty="0">
                <a:latin typeface="+mn-ea"/>
              </a:rPr>
              <a:t>「あんしん給食管理」は、</a:t>
            </a:r>
            <a:r>
              <a:rPr lang="en-US" altLang="ja-JP" sz="1050" dirty="0">
                <a:latin typeface="+mn-ea"/>
              </a:rPr>
              <a:t> </a:t>
            </a:r>
            <a:r>
              <a:rPr lang="ja-JP" altLang="en-US" sz="1050" dirty="0">
                <a:latin typeface="+mn-ea"/>
              </a:rPr>
              <a:t>福岡市</a:t>
            </a:r>
            <a:r>
              <a:rPr lang="en-US" altLang="ja-JP" sz="1050" dirty="0">
                <a:latin typeface="+mn-ea"/>
              </a:rPr>
              <a:t>LINE</a:t>
            </a:r>
            <a:r>
              <a:rPr lang="ja-JP" altLang="en-US" sz="1050" dirty="0">
                <a:latin typeface="+mn-ea"/>
              </a:rPr>
              <a:t>公式アカウント上で学校給食の献立情報やアレルギーの通知が受け取れたり、検索できる機能です。</a:t>
            </a:r>
            <a:endParaRPr lang="en-US" altLang="ja-JP" sz="1050" dirty="0">
              <a:latin typeface="+mn-ea"/>
            </a:endParaRPr>
          </a:p>
          <a:p>
            <a:r>
              <a:rPr lang="en-US" altLang="ja-JP" sz="1050" dirty="0">
                <a:latin typeface="+mn-ea"/>
              </a:rPr>
              <a:t>LINE Fukuoka</a:t>
            </a:r>
            <a:r>
              <a:rPr lang="ja-JP" altLang="en-US" sz="1050" dirty="0">
                <a:latin typeface="+mn-ea"/>
              </a:rPr>
              <a:t>・福岡市・</a:t>
            </a:r>
            <a:r>
              <a:rPr lang="en-US" altLang="ja-JP" sz="1050" dirty="0">
                <a:latin typeface="+mn-ea"/>
              </a:rPr>
              <a:t>ISIT</a:t>
            </a:r>
            <a:r>
              <a:rPr lang="ja-JP" altLang="en-US" sz="1050" dirty="0">
                <a:latin typeface="+mn-ea"/>
              </a:rPr>
              <a:t>は</a:t>
            </a:r>
            <a:r>
              <a:rPr lang="ja-JP" altLang="ja-JP" sz="1050" dirty="0">
                <a:latin typeface="+mn-ea"/>
              </a:rPr>
              <a:t>オープンデータの利活用促進を目的に</a:t>
            </a:r>
            <a:r>
              <a:rPr lang="en-US" altLang="ja-JP" sz="1050" dirty="0">
                <a:latin typeface="+mn-ea"/>
              </a:rPr>
              <a:t>3</a:t>
            </a:r>
            <a:r>
              <a:rPr lang="ja-JP" altLang="ja-JP" sz="1050" dirty="0">
                <a:latin typeface="+mn-ea"/>
              </a:rPr>
              <a:t>者で実証実験の協定を締結し</a:t>
            </a:r>
            <a:r>
              <a:rPr lang="ja-JP" altLang="en-US" sz="1050" dirty="0">
                <a:latin typeface="+mn-ea"/>
              </a:rPr>
              <a:t>ており、「あんしん給食管理」はその協定の第一弾目の取り組みとして開発されました。</a:t>
            </a:r>
            <a:endParaRPr lang="en-US" altLang="ja-JP" sz="1050" dirty="0">
              <a:latin typeface="+mn-ea"/>
            </a:endParaRPr>
          </a:p>
          <a:p>
            <a:endParaRPr lang="en-US" altLang="ja-JP" sz="1050" dirty="0">
              <a:latin typeface="+mn-ea"/>
            </a:endParaRPr>
          </a:p>
          <a:p>
            <a:r>
              <a:rPr lang="ja-JP" altLang="en-US" sz="1050" dirty="0">
                <a:latin typeface="+mn-ea"/>
              </a:rPr>
              <a:t>「あんしん給食管理」開発における３社の役割は次の通りです。</a:t>
            </a:r>
          </a:p>
          <a:p>
            <a:r>
              <a:rPr lang="ja-JP" altLang="en-US" sz="1050" dirty="0">
                <a:latin typeface="+mn-ea"/>
              </a:rPr>
              <a:t> </a:t>
            </a:r>
          </a:p>
          <a:p>
            <a:r>
              <a:rPr lang="en-US" altLang="ja-JP" sz="1050" dirty="0">
                <a:latin typeface="+mn-ea"/>
              </a:rPr>
              <a:t>【</a:t>
            </a:r>
            <a:r>
              <a:rPr lang="ja-JP" altLang="en-US" sz="1050" dirty="0">
                <a:latin typeface="+mn-ea"/>
              </a:rPr>
              <a:t>福岡市</a:t>
            </a:r>
            <a:r>
              <a:rPr lang="en-US" altLang="ja-JP" sz="1050" dirty="0">
                <a:latin typeface="+mn-ea"/>
              </a:rPr>
              <a:t>】</a:t>
            </a:r>
            <a:r>
              <a:rPr lang="ja-JP" altLang="en-US" sz="1050" dirty="0">
                <a:latin typeface="+mn-ea"/>
              </a:rPr>
              <a:t>小学校給食献立のオープンデータ公開</a:t>
            </a:r>
          </a:p>
          <a:p>
            <a:r>
              <a:rPr lang="en-US" altLang="ja-JP" sz="1050" dirty="0">
                <a:latin typeface="+mn-ea"/>
              </a:rPr>
              <a:t>【 </a:t>
            </a:r>
            <a:r>
              <a:rPr lang="en" altLang="ja-JP" sz="1050" dirty="0">
                <a:latin typeface="+mn-ea"/>
              </a:rPr>
              <a:t>ISIT</a:t>
            </a:r>
            <a:r>
              <a:rPr lang="en-US" altLang="ja-JP" sz="1050" dirty="0">
                <a:latin typeface="+mn-ea"/>
              </a:rPr>
              <a:t> 】</a:t>
            </a:r>
            <a:r>
              <a:rPr lang="ja-JP" altLang="en-US" sz="1050" dirty="0">
                <a:latin typeface="+mn-ea"/>
              </a:rPr>
              <a:t>小学校給食献立にアクセスするための</a:t>
            </a:r>
            <a:r>
              <a:rPr lang="en" altLang="ja-JP" sz="1050" dirty="0">
                <a:latin typeface="+mn-ea"/>
              </a:rPr>
              <a:t>API</a:t>
            </a:r>
            <a:r>
              <a:rPr lang="ja-JP" altLang="en" sz="1050" dirty="0">
                <a:latin typeface="+mn-ea"/>
              </a:rPr>
              <a:t>（</a:t>
            </a:r>
            <a:r>
              <a:rPr lang="ja-JP" altLang="en-US" sz="1050" dirty="0">
                <a:latin typeface="+mn-ea"/>
              </a:rPr>
              <a:t>アプリケーション・プログラミング・インタフェース）開発</a:t>
            </a:r>
          </a:p>
          <a:p>
            <a:r>
              <a:rPr lang="en-US" altLang="ja-JP" sz="1050" dirty="0">
                <a:latin typeface="+mn-ea"/>
              </a:rPr>
              <a:t>【 </a:t>
            </a:r>
            <a:r>
              <a:rPr lang="en" altLang="ja-JP" sz="1050" dirty="0">
                <a:latin typeface="+mn-ea"/>
              </a:rPr>
              <a:t>LINE Fukuoka</a:t>
            </a:r>
            <a:r>
              <a:rPr lang="en-US" altLang="ja-JP" sz="1050" dirty="0">
                <a:latin typeface="+mn-ea"/>
              </a:rPr>
              <a:t> 】</a:t>
            </a:r>
            <a:r>
              <a:rPr lang="ja-JP" altLang="en-US" sz="1050" dirty="0">
                <a:latin typeface="+mn-ea"/>
              </a:rPr>
              <a:t>福岡市</a:t>
            </a:r>
            <a:r>
              <a:rPr lang="en" altLang="ja-JP" sz="1050" dirty="0">
                <a:latin typeface="+mn-ea"/>
              </a:rPr>
              <a:t>LINE</a:t>
            </a:r>
            <a:r>
              <a:rPr lang="ja-JP" altLang="en-US" sz="1050" dirty="0">
                <a:latin typeface="+mn-ea"/>
              </a:rPr>
              <a:t>公式アカウントに実装する「あんしん給食管理」アプリケーション開発</a:t>
            </a:r>
            <a:endParaRPr lang="en-US" altLang="ja-JP" sz="1050" dirty="0">
              <a:latin typeface="+mn-ea"/>
            </a:endParaRPr>
          </a:p>
          <a:p>
            <a:endParaRPr lang="en-US" altLang="ja-JP" sz="1050" dirty="0">
              <a:latin typeface="+mn-ea"/>
            </a:endParaRPr>
          </a:p>
          <a:p>
            <a:endParaRPr lang="en-US" altLang="ja-JP" sz="1050" dirty="0">
              <a:latin typeface="+mn-ea"/>
            </a:endParaRPr>
          </a:p>
          <a:p>
            <a:endParaRPr lang="en-US" altLang="ja-JP" sz="1050" dirty="0">
              <a:latin typeface="+mn-ea"/>
            </a:endParaRPr>
          </a:p>
          <a:p>
            <a:endParaRPr lang="en-US" altLang="ja-JP" sz="1050" dirty="0">
              <a:latin typeface="+mn-ea"/>
            </a:endParaRPr>
          </a:p>
          <a:p>
            <a:endParaRPr lang="en-US" altLang="ja-JP" sz="1050" dirty="0">
              <a:latin typeface="+mn-ea"/>
            </a:endParaRPr>
          </a:p>
          <a:p>
            <a:endParaRPr lang="en-US" altLang="ja-JP" sz="1050" dirty="0">
              <a:latin typeface="+mn-ea"/>
            </a:endParaRPr>
          </a:p>
          <a:p>
            <a:endParaRPr lang="en-US" altLang="ja-JP" sz="1050" dirty="0">
              <a:latin typeface="+mn-ea"/>
            </a:endParaRPr>
          </a:p>
          <a:p>
            <a:endParaRPr lang="en-US" altLang="ja-JP" sz="1050" dirty="0">
              <a:latin typeface="+mn-ea"/>
            </a:endParaRPr>
          </a:p>
          <a:p>
            <a:endParaRPr lang="en-US" altLang="ja-JP" sz="1050" dirty="0">
              <a:latin typeface="+mn-ea"/>
            </a:endParaRPr>
          </a:p>
          <a:p>
            <a:endParaRPr lang="en-US" altLang="ja-JP" sz="1050" dirty="0">
              <a:latin typeface="+mn-ea"/>
            </a:endParaRPr>
          </a:p>
          <a:p>
            <a:r>
              <a:rPr lang="ja-JP" altLang="en-US" sz="1050" dirty="0">
                <a:latin typeface="+mn-ea"/>
              </a:rPr>
              <a:t>今回のサービス開発は、福岡市（オープンデータ）、</a:t>
            </a:r>
            <a:r>
              <a:rPr lang="en" altLang="ja-JP" sz="1050" dirty="0">
                <a:latin typeface="+mn-ea"/>
              </a:rPr>
              <a:t>ISIT</a:t>
            </a:r>
            <a:r>
              <a:rPr lang="ja-JP" altLang="en" sz="1050" dirty="0">
                <a:latin typeface="+mn-ea"/>
              </a:rPr>
              <a:t>（</a:t>
            </a:r>
            <a:r>
              <a:rPr lang="en" altLang="ja-JP" sz="1050" dirty="0">
                <a:latin typeface="+mn-ea"/>
              </a:rPr>
              <a:t>API</a:t>
            </a:r>
            <a:r>
              <a:rPr lang="ja-JP" altLang="en" sz="1050" dirty="0">
                <a:latin typeface="+mn-ea"/>
              </a:rPr>
              <a:t>）、</a:t>
            </a:r>
            <a:r>
              <a:rPr lang="en" altLang="ja-JP" sz="1050" dirty="0">
                <a:latin typeface="+mn-ea"/>
              </a:rPr>
              <a:t>LINE Fukuoka</a:t>
            </a:r>
            <a:r>
              <a:rPr lang="ja-JP" altLang="en" sz="1050" dirty="0">
                <a:latin typeface="+mn-ea"/>
              </a:rPr>
              <a:t>（</a:t>
            </a:r>
            <a:r>
              <a:rPr lang="ja-JP" altLang="en-US" sz="1050" dirty="0">
                <a:latin typeface="+mn-ea"/>
              </a:rPr>
              <a:t>アプリ）という多様な主体がそれぞれの長所を組み合わせて実現したオープンイノベーションの成功事例としても大いに意義があります。</a:t>
            </a:r>
          </a:p>
          <a:p>
            <a:endParaRPr lang="en-US" altLang="ja-JP" sz="1050" dirty="0">
              <a:latin typeface="+mn-ea"/>
            </a:endParaRPr>
          </a:p>
          <a:p>
            <a:endParaRPr lang="en-US" altLang="ja-JP" sz="1050" dirty="0">
              <a:latin typeface="+mn-ea"/>
            </a:endParaRPr>
          </a:p>
          <a:p>
            <a:endParaRPr lang="en-US" altLang="ja-JP" sz="1050" dirty="0">
              <a:latin typeface="+mn-ea"/>
            </a:endParaRPr>
          </a:p>
          <a:p>
            <a:endParaRPr lang="ja-JP" altLang="en-US" sz="1050" dirty="0">
              <a:latin typeface="+mn-ea"/>
            </a:endParaRPr>
          </a:p>
          <a:p>
            <a:endParaRPr lang="en-US" altLang="ja-JP" sz="1050" dirty="0">
              <a:latin typeface="+mn-ea"/>
            </a:endParaRPr>
          </a:p>
          <a:p>
            <a:endParaRPr lang="en-US" altLang="ja-JP" sz="1050" dirty="0">
              <a:latin typeface="+mn-ea"/>
            </a:endParaRPr>
          </a:p>
          <a:p>
            <a:endParaRPr kumimoji="1" lang="ja-JP" altLang="en-US" dirty="0">
              <a:latin typeface="+mn-ea"/>
            </a:endParaRPr>
          </a:p>
        </p:txBody>
      </p:sp>
      <p:sp>
        <p:nvSpPr>
          <p:cNvPr id="3" name="テキスト ボックス 2">
            <a:extLst>
              <a:ext uri="{FF2B5EF4-FFF2-40B4-BE49-F238E27FC236}">
                <a16:creationId xmlns:a16="http://schemas.microsoft.com/office/drawing/2014/main" id="{1EF5E841-92FE-1E49-B8FD-7D6018004165}"/>
              </a:ext>
            </a:extLst>
          </p:cNvPr>
          <p:cNvSpPr txBox="1"/>
          <p:nvPr/>
        </p:nvSpPr>
        <p:spPr>
          <a:xfrm>
            <a:off x="5571553" y="4628850"/>
            <a:ext cx="4045622" cy="1500411"/>
          </a:xfrm>
          <a:prstGeom prst="rect">
            <a:avLst/>
          </a:prstGeom>
          <a:noFill/>
        </p:spPr>
        <p:txBody>
          <a:bodyPr wrap="square" rtlCol="0">
            <a:spAutoFit/>
          </a:bodyPr>
          <a:lstStyle/>
          <a:p>
            <a:endParaRPr lang="en-US" altLang="ja-JP" dirty="0">
              <a:latin typeface="+mn-ea"/>
            </a:endParaRPr>
          </a:p>
          <a:p>
            <a:r>
              <a:rPr lang="ja-JP" altLang="en-US" sz="1050" dirty="0">
                <a:latin typeface="+mn-ea"/>
              </a:rPr>
              <a:t>政府は自治体に対してオープンデータとして公開を推奨するデータを「推奨データセット」として定めるとともに、民間企業によるオープンデータを活用したサービスの創出にも努めています。学校給食献立も推奨データセット化が議論されています。</a:t>
            </a:r>
            <a:endParaRPr lang="en-US" altLang="ja-JP" sz="1050" dirty="0">
              <a:latin typeface="+mn-ea"/>
            </a:endParaRPr>
          </a:p>
          <a:p>
            <a:r>
              <a:rPr lang="ja-JP" altLang="en-US" sz="1050" dirty="0">
                <a:latin typeface="+mn-ea"/>
              </a:rPr>
              <a:t>「あんしん給食管理」は、オープンデータの学校給食の献立情報を</a:t>
            </a:r>
            <a:r>
              <a:rPr lang="en" altLang="ja-JP" sz="1050" dirty="0">
                <a:latin typeface="+mn-ea"/>
              </a:rPr>
              <a:t>API</a:t>
            </a:r>
            <a:r>
              <a:rPr lang="ja-JP" altLang="en-US" sz="1050" dirty="0">
                <a:latin typeface="+mn-ea"/>
              </a:rPr>
              <a:t>化した点で先進的かつ、市民の暮らしの利便性と学校給食の安全性を向上させた点で有意義なオープンデータの利活用の事例です。</a:t>
            </a:r>
            <a:endParaRPr lang="en-US" altLang="ja-JP" sz="1050" dirty="0">
              <a:latin typeface="+mn-ea"/>
            </a:endParaRPr>
          </a:p>
        </p:txBody>
      </p:sp>
      <p:sp>
        <p:nvSpPr>
          <p:cNvPr id="43" name="フローチャート: 磁気ディスク 42">
            <a:extLst>
              <a:ext uri="{FF2B5EF4-FFF2-40B4-BE49-F238E27FC236}">
                <a16:creationId xmlns:a16="http://schemas.microsoft.com/office/drawing/2014/main" id="{0DB89BCC-F547-D846-AD2D-AE2544EADCF7}"/>
              </a:ext>
            </a:extLst>
          </p:cNvPr>
          <p:cNvSpPr/>
          <p:nvPr/>
        </p:nvSpPr>
        <p:spPr>
          <a:xfrm>
            <a:off x="250646" y="5284206"/>
            <a:ext cx="770604" cy="449519"/>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r>
              <a:rPr kumimoji="1" lang="en-US" altLang="ja-JP" sz="800" dirty="0">
                <a:solidFill>
                  <a:schemeClr val="tx1"/>
                </a:solidFill>
                <a:latin typeface="+mn-ea"/>
              </a:rPr>
              <a:t>OPEN</a:t>
            </a:r>
            <a:r>
              <a:rPr kumimoji="1" lang="ja-JP" altLang="en-US" sz="800">
                <a:solidFill>
                  <a:schemeClr val="tx1"/>
                </a:solidFill>
                <a:latin typeface="+mn-ea"/>
              </a:rPr>
              <a:t> </a:t>
            </a:r>
            <a:r>
              <a:rPr kumimoji="1" lang="en-US" altLang="ja-JP" sz="800" dirty="0">
                <a:solidFill>
                  <a:schemeClr val="tx1"/>
                </a:solidFill>
                <a:latin typeface="+mn-ea"/>
              </a:rPr>
              <a:t>DATA</a:t>
            </a:r>
          </a:p>
        </p:txBody>
      </p:sp>
      <p:sp>
        <p:nvSpPr>
          <p:cNvPr id="44" name="正方形/長方形 43">
            <a:extLst>
              <a:ext uri="{FF2B5EF4-FFF2-40B4-BE49-F238E27FC236}">
                <a16:creationId xmlns:a16="http://schemas.microsoft.com/office/drawing/2014/main" id="{A41B1447-7F40-6943-B1D6-0E8AC915A439}"/>
              </a:ext>
            </a:extLst>
          </p:cNvPr>
          <p:cNvSpPr/>
          <p:nvPr/>
        </p:nvSpPr>
        <p:spPr>
          <a:xfrm>
            <a:off x="856164" y="4550507"/>
            <a:ext cx="1728788"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r>
              <a:rPr kumimoji="1" lang="en-US" altLang="ja-JP" sz="1400" b="1" dirty="0">
                <a:solidFill>
                  <a:srgbClr val="EE7D30"/>
                </a:solidFill>
                <a:latin typeface="+mn-ea"/>
              </a:rPr>
              <a:t>I S I T</a:t>
            </a:r>
          </a:p>
        </p:txBody>
      </p:sp>
      <p:pic>
        <p:nvPicPr>
          <p:cNvPr id="45" name="図 44">
            <a:extLst>
              <a:ext uri="{FF2B5EF4-FFF2-40B4-BE49-F238E27FC236}">
                <a16:creationId xmlns:a16="http://schemas.microsoft.com/office/drawing/2014/main" id="{21158858-AD9C-214E-BB3D-122632C34C66}"/>
              </a:ext>
            </a:extLst>
          </p:cNvPr>
          <p:cNvPicPr>
            <a:picLocks noChangeAspect="1"/>
          </p:cNvPicPr>
          <p:nvPr/>
        </p:nvPicPr>
        <p:blipFill>
          <a:blip r:embed="rId14">
            <a:clrChange>
              <a:clrFrom>
                <a:srgbClr val="FEFEFE"/>
              </a:clrFrom>
              <a:clrTo>
                <a:srgbClr val="FEFEFE">
                  <a:alpha val="0"/>
                </a:srgbClr>
              </a:clrTo>
            </a:clrChange>
            <a:duotone>
              <a:srgbClr val="ED7D31">
                <a:shade val="45000"/>
                <a:satMod val="135000"/>
              </a:srgbClr>
              <a:prstClr val="white"/>
            </a:duotone>
          </a:blip>
          <a:stretch>
            <a:fillRect/>
          </a:stretch>
        </p:blipFill>
        <p:spPr>
          <a:xfrm>
            <a:off x="1477744" y="5233462"/>
            <a:ext cx="512409" cy="591957"/>
          </a:xfrm>
          <a:prstGeom prst="rect">
            <a:avLst/>
          </a:prstGeom>
        </p:spPr>
      </p:pic>
      <p:pic>
        <p:nvPicPr>
          <p:cNvPr id="50" name="図 5">
            <a:extLst>
              <a:ext uri="{FF2B5EF4-FFF2-40B4-BE49-F238E27FC236}">
                <a16:creationId xmlns:a16="http://schemas.microsoft.com/office/drawing/2014/main" id="{055BC604-9A4B-0345-ADC5-5E1AEB1DD554}"/>
              </a:ext>
            </a:extLst>
          </p:cNvPr>
          <p:cNvPicPr>
            <a:picLocks noChangeAspect="1" noChangeArrowheads="1"/>
          </p:cNvPicPr>
          <p:nvPr/>
        </p:nvPicPr>
        <p:blipFill>
          <a:blip r:embed="rId1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65371" y="5186533"/>
            <a:ext cx="866776"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図 40">
            <a:extLst>
              <a:ext uri="{FF2B5EF4-FFF2-40B4-BE49-F238E27FC236}">
                <a16:creationId xmlns:a16="http://schemas.microsoft.com/office/drawing/2014/main" id="{2EB2B248-2EBD-FF4E-9B49-0172BE722804}"/>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6024" y="4702026"/>
            <a:ext cx="214299" cy="36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図 41">
            <a:extLst>
              <a:ext uri="{FF2B5EF4-FFF2-40B4-BE49-F238E27FC236}">
                <a16:creationId xmlns:a16="http://schemas.microsoft.com/office/drawing/2014/main" id="{344DE2B5-E344-084E-9618-3F2B9C42A6FA}"/>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7511" y="5173083"/>
            <a:ext cx="214299" cy="36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図 42">
            <a:extLst>
              <a:ext uri="{FF2B5EF4-FFF2-40B4-BE49-F238E27FC236}">
                <a16:creationId xmlns:a16="http://schemas.microsoft.com/office/drawing/2014/main" id="{B57B3A1A-2E52-324D-A14A-943B8E2F1499}"/>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6438" y="5552467"/>
            <a:ext cx="214299" cy="36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直線矢印コネクタ 81">
            <a:extLst>
              <a:ext uri="{FF2B5EF4-FFF2-40B4-BE49-F238E27FC236}">
                <a16:creationId xmlns:a16="http://schemas.microsoft.com/office/drawing/2014/main" id="{6F03DE90-80BC-5646-A613-D9A1C8A0A48B}"/>
              </a:ext>
            </a:extLst>
          </p:cNvPr>
          <p:cNvCxnSpPr>
            <a:cxnSpLocks/>
          </p:cNvCxnSpPr>
          <p:nvPr/>
        </p:nvCxnSpPr>
        <p:spPr>
          <a:xfrm>
            <a:off x="3483622" y="5395397"/>
            <a:ext cx="487271" cy="48179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F717971B-9975-084D-B1B2-B02130933970}"/>
              </a:ext>
            </a:extLst>
          </p:cNvPr>
          <p:cNvCxnSpPr>
            <a:cxnSpLocks/>
          </p:cNvCxnSpPr>
          <p:nvPr/>
        </p:nvCxnSpPr>
        <p:spPr>
          <a:xfrm flipV="1">
            <a:off x="3483622" y="5376461"/>
            <a:ext cx="618994" cy="1893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605EC8D6-7894-4E49-A9F4-5F2B6C2BB4F4}"/>
              </a:ext>
            </a:extLst>
          </p:cNvPr>
          <p:cNvCxnSpPr>
            <a:cxnSpLocks/>
          </p:cNvCxnSpPr>
          <p:nvPr/>
        </p:nvCxnSpPr>
        <p:spPr>
          <a:xfrm flipV="1">
            <a:off x="3483622" y="4855443"/>
            <a:ext cx="574027" cy="539954"/>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27">
            <a:extLst>
              <a:ext uri="{FF2B5EF4-FFF2-40B4-BE49-F238E27FC236}">
                <a16:creationId xmlns:a16="http://schemas.microsoft.com/office/drawing/2014/main" id="{3DE875F8-2DF1-D44F-AA10-D75B196394FF}"/>
              </a:ext>
            </a:extLst>
          </p:cNvPr>
          <p:cNvSpPr txBox="1">
            <a:spLocks noChangeArrowheads="1"/>
          </p:cNvSpPr>
          <p:nvPr/>
        </p:nvSpPr>
        <p:spPr bwMode="auto">
          <a:xfrm>
            <a:off x="4134301" y="4439316"/>
            <a:ext cx="1109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a:solidFill>
                  <a:schemeClr val="tx1"/>
                </a:solidFill>
                <a:latin typeface="Calibri" panose="020F0502020204030204" pitchFamily="34" charset="0"/>
                <a:ea typeface="맑은 고딕" panose="020B0503020000020004" pitchFamily="34" charset="-127"/>
              </a:defRPr>
            </a:lvl1pPr>
            <a:lvl2pPr marL="742950" indent="-285750" latinLnBrk="1">
              <a:defRPr>
                <a:solidFill>
                  <a:schemeClr val="tx1"/>
                </a:solidFill>
                <a:latin typeface="Calibri" panose="020F0502020204030204" pitchFamily="34" charset="0"/>
                <a:ea typeface="맑은 고딕" panose="020B0503020000020004" pitchFamily="34" charset="-127"/>
              </a:defRPr>
            </a:lvl2pPr>
            <a:lvl3pPr marL="1143000" indent="-228600" latinLnBrk="1">
              <a:defRPr>
                <a:solidFill>
                  <a:schemeClr val="tx1"/>
                </a:solidFill>
                <a:latin typeface="Calibri" panose="020F0502020204030204" pitchFamily="34" charset="0"/>
                <a:ea typeface="맑은 고딕" panose="020B0503020000020004" pitchFamily="34" charset="-127"/>
              </a:defRPr>
            </a:lvl3pPr>
            <a:lvl4pPr marL="1600200" indent="-228600" latinLnBrk="1">
              <a:defRPr>
                <a:solidFill>
                  <a:schemeClr val="tx1"/>
                </a:solidFill>
                <a:latin typeface="Calibri" panose="020F0502020204030204" pitchFamily="34" charset="0"/>
                <a:ea typeface="맑은 고딕" panose="020B0503020000020004" pitchFamily="34" charset="-127"/>
              </a:defRPr>
            </a:lvl4pPr>
            <a:lvl5pPr marL="2057400" indent="-228600" latinLnBrk="1">
              <a:defRPr>
                <a:solidFill>
                  <a:schemeClr val="tx1"/>
                </a:solidFill>
                <a:latin typeface="Calibri" panose="020F0502020204030204" pitchFamily="34" charset="0"/>
                <a:ea typeface="맑은 고딕" panose="020B0503020000020004" pitchFamily="34" charset="-127"/>
              </a:defRPr>
            </a:lvl5pPr>
            <a:lvl6pPr marL="25146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6pPr>
            <a:lvl7pPr marL="29718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7pPr>
            <a:lvl8pPr marL="34290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8pPr>
            <a:lvl9pPr marL="38862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9pPr>
          </a:lstStyle>
          <a:p>
            <a:pPr eaLnBrk="1" hangingPunct="1"/>
            <a:r>
              <a:rPr kumimoji="1" lang="ja-JP" altLang="en-US" sz="1200">
                <a:latin typeface="+mn-ea"/>
                <a:ea typeface="+mn-ea"/>
              </a:rPr>
              <a:t>市民</a:t>
            </a:r>
          </a:p>
        </p:txBody>
      </p:sp>
      <p:grpSp>
        <p:nvGrpSpPr>
          <p:cNvPr id="87" name="グループ化 51">
            <a:extLst>
              <a:ext uri="{FF2B5EF4-FFF2-40B4-BE49-F238E27FC236}">
                <a16:creationId xmlns:a16="http://schemas.microsoft.com/office/drawing/2014/main" id="{28B8BEE5-5963-C542-A95E-BC0BE6C4B62A}"/>
              </a:ext>
            </a:extLst>
          </p:cNvPr>
          <p:cNvGrpSpPr>
            <a:grpSpLocks/>
          </p:cNvGrpSpPr>
          <p:nvPr/>
        </p:nvGrpSpPr>
        <p:grpSpPr bwMode="auto">
          <a:xfrm>
            <a:off x="2464713" y="4961157"/>
            <a:ext cx="836114" cy="215444"/>
            <a:chOff x="7624270" y="2622981"/>
            <a:chExt cx="1717828" cy="501270"/>
          </a:xfrm>
        </p:grpSpPr>
        <p:grpSp>
          <p:nvGrpSpPr>
            <p:cNvPr id="88" name="グループ化 87">
              <a:extLst>
                <a:ext uri="{FF2B5EF4-FFF2-40B4-BE49-F238E27FC236}">
                  <a16:creationId xmlns:a16="http://schemas.microsoft.com/office/drawing/2014/main" id="{8BE7CC89-58A6-4F4B-B627-E0853CF48FD0}"/>
                </a:ext>
              </a:extLst>
            </p:cNvPr>
            <p:cNvGrpSpPr/>
            <p:nvPr/>
          </p:nvGrpSpPr>
          <p:grpSpPr>
            <a:xfrm>
              <a:off x="7624270" y="2661574"/>
              <a:ext cx="1717828" cy="374091"/>
              <a:chOff x="6794163" y="-221673"/>
              <a:chExt cx="1120812" cy="374091"/>
            </a:xfrm>
            <a:solidFill>
              <a:srgbClr val="05BA05"/>
            </a:solidFill>
          </p:grpSpPr>
          <p:sp>
            <p:nvSpPr>
              <p:cNvPr id="90" name="円/楕円 89">
                <a:extLst>
                  <a:ext uri="{FF2B5EF4-FFF2-40B4-BE49-F238E27FC236}">
                    <a16:creationId xmlns:a16="http://schemas.microsoft.com/office/drawing/2014/main" id="{D6A470DE-CA2A-2942-BE90-83A13DAC1B31}"/>
                  </a:ext>
                </a:extLst>
              </p:cNvPr>
              <p:cNvSpPr/>
              <p:nvPr/>
            </p:nvSpPr>
            <p:spPr>
              <a:xfrm>
                <a:off x="6794163" y="-221673"/>
                <a:ext cx="362837" cy="3740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1" lang="ja-JP" altLang="en-US">
                  <a:solidFill>
                    <a:srgbClr val="EE7D30"/>
                  </a:solidFill>
                  <a:latin typeface="+mn-ea"/>
                </a:endParaRPr>
              </a:p>
            </p:txBody>
          </p:sp>
          <p:sp>
            <p:nvSpPr>
              <p:cNvPr id="91" name="円/楕円 90">
                <a:extLst>
                  <a:ext uri="{FF2B5EF4-FFF2-40B4-BE49-F238E27FC236}">
                    <a16:creationId xmlns:a16="http://schemas.microsoft.com/office/drawing/2014/main" id="{FDC7B78E-CA62-774C-A074-4CECC79E8C8A}"/>
                  </a:ext>
                </a:extLst>
              </p:cNvPr>
              <p:cNvSpPr/>
              <p:nvPr/>
            </p:nvSpPr>
            <p:spPr>
              <a:xfrm>
                <a:off x="7552138" y="-221655"/>
                <a:ext cx="362837" cy="3740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1" lang="ja-JP" altLang="en-US">
                  <a:solidFill>
                    <a:srgbClr val="EE7D30"/>
                  </a:solidFill>
                  <a:latin typeface="+mn-ea"/>
                </a:endParaRPr>
              </a:p>
            </p:txBody>
          </p:sp>
          <p:sp>
            <p:nvSpPr>
              <p:cNvPr id="92" name="正方形/長方形 91">
                <a:extLst>
                  <a:ext uri="{FF2B5EF4-FFF2-40B4-BE49-F238E27FC236}">
                    <a16:creationId xmlns:a16="http://schemas.microsoft.com/office/drawing/2014/main" id="{13CFB7B0-679D-E541-8F94-EB884B27A805}"/>
                  </a:ext>
                </a:extLst>
              </p:cNvPr>
              <p:cNvSpPr/>
              <p:nvPr/>
            </p:nvSpPr>
            <p:spPr>
              <a:xfrm>
                <a:off x="6975581" y="-220310"/>
                <a:ext cx="757976" cy="372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1" lang="ja-JP" altLang="en-US">
                  <a:solidFill>
                    <a:srgbClr val="EE7D30"/>
                  </a:solidFill>
                  <a:latin typeface="+mn-ea"/>
                </a:endParaRPr>
              </a:p>
            </p:txBody>
          </p:sp>
        </p:grpSp>
        <p:sp>
          <p:nvSpPr>
            <p:cNvPr id="89" name="テキスト ボックス 31">
              <a:extLst>
                <a:ext uri="{FF2B5EF4-FFF2-40B4-BE49-F238E27FC236}">
                  <a16:creationId xmlns:a16="http://schemas.microsoft.com/office/drawing/2014/main" id="{85334FBA-6B63-B74E-835A-D2906611E860}"/>
                </a:ext>
              </a:extLst>
            </p:cNvPr>
            <p:cNvSpPr txBox="1">
              <a:spLocks noChangeArrowheads="1"/>
            </p:cNvSpPr>
            <p:nvPr/>
          </p:nvSpPr>
          <p:spPr bwMode="auto">
            <a:xfrm>
              <a:off x="7890729" y="2622981"/>
              <a:ext cx="1250610" cy="50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a:solidFill>
                    <a:schemeClr val="tx1"/>
                  </a:solidFill>
                  <a:latin typeface="Calibri" panose="020F0502020204030204" pitchFamily="34" charset="0"/>
                  <a:ea typeface="맑은 고딕" panose="020B0503020000020004" pitchFamily="34" charset="-127"/>
                </a:defRPr>
              </a:lvl1pPr>
              <a:lvl2pPr marL="742950" indent="-285750" latinLnBrk="1">
                <a:defRPr>
                  <a:solidFill>
                    <a:schemeClr val="tx1"/>
                  </a:solidFill>
                  <a:latin typeface="Calibri" panose="020F0502020204030204" pitchFamily="34" charset="0"/>
                  <a:ea typeface="맑은 고딕" panose="020B0503020000020004" pitchFamily="34" charset="-127"/>
                </a:defRPr>
              </a:lvl2pPr>
              <a:lvl3pPr marL="1143000" indent="-228600" latinLnBrk="1">
                <a:defRPr>
                  <a:solidFill>
                    <a:schemeClr val="tx1"/>
                  </a:solidFill>
                  <a:latin typeface="Calibri" panose="020F0502020204030204" pitchFamily="34" charset="0"/>
                  <a:ea typeface="맑은 고딕" panose="020B0503020000020004" pitchFamily="34" charset="-127"/>
                </a:defRPr>
              </a:lvl3pPr>
              <a:lvl4pPr marL="1600200" indent="-228600" latinLnBrk="1">
                <a:defRPr>
                  <a:solidFill>
                    <a:schemeClr val="tx1"/>
                  </a:solidFill>
                  <a:latin typeface="Calibri" panose="020F0502020204030204" pitchFamily="34" charset="0"/>
                  <a:ea typeface="맑은 고딕" panose="020B0503020000020004" pitchFamily="34" charset="-127"/>
                </a:defRPr>
              </a:lvl4pPr>
              <a:lvl5pPr marL="2057400" indent="-228600" latinLnBrk="1">
                <a:defRPr>
                  <a:solidFill>
                    <a:schemeClr val="tx1"/>
                  </a:solidFill>
                  <a:latin typeface="Calibri" panose="020F0502020204030204" pitchFamily="34" charset="0"/>
                  <a:ea typeface="맑은 고딕" panose="020B0503020000020004" pitchFamily="34" charset="-127"/>
                </a:defRPr>
              </a:lvl5pPr>
              <a:lvl6pPr marL="25146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6pPr>
              <a:lvl7pPr marL="29718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7pPr>
              <a:lvl8pPr marL="34290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8pPr>
              <a:lvl9pPr marL="38862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9pPr>
            </a:lstStyle>
            <a:p>
              <a:pPr eaLnBrk="1" hangingPunct="1"/>
              <a:r>
                <a:rPr kumimoji="1" lang="ja-JP" altLang="en-US" sz="800" b="1">
                  <a:solidFill>
                    <a:schemeClr val="bg1"/>
                  </a:solidFill>
                  <a:latin typeface="+mn-ea"/>
                  <a:ea typeface="+mn-ea"/>
                </a:rPr>
                <a:t>情報発信</a:t>
              </a:r>
            </a:p>
          </p:txBody>
        </p:sp>
      </p:grpSp>
      <p:grpSp>
        <p:nvGrpSpPr>
          <p:cNvPr id="94" name="グループ化 50">
            <a:extLst>
              <a:ext uri="{FF2B5EF4-FFF2-40B4-BE49-F238E27FC236}">
                <a16:creationId xmlns:a16="http://schemas.microsoft.com/office/drawing/2014/main" id="{18187B94-7C52-114B-B661-B05B571B3127}"/>
              </a:ext>
            </a:extLst>
          </p:cNvPr>
          <p:cNvGrpSpPr>
            <a:grpSpLocks/>
          </p:cNvGrpSpPr>
          <p:nvPr/>
        </p:nvGrpSpPr>
        <p:grpSpPr bwMode="auto">
          <a:xfrm>
            <a:off x="1335588" y="4964072"/>
            <a:ext cx="967096" cy="215444"/>
            <a:chOff x="5478769" y="2652115"/>
            <a:chExt cx="1994471" cy="445501"/>
          </a:xfrm>
        </p:grpSpPr>
        <p:grpSp>
          <p:nvGrpSpPr>
            <p:cNvPr id="95" name="グループ化 94">
              <a:extLst>
                <a:ext uri="{FF2B5EF4-FFF2-40B4-BE49-F238E27FC236}">
                  <a16:creationId xmlns:a16="http://schemas.microsoft.com/office/drawing/2014/main" id="{6AAD1863-813B-F54C-81D9-9126E491C166}"/>
                </a:ext>
              </a:extLst>
            </p:cNvPr>
            <p:cNvGrpSpPr/>
            <p:nvPr/>
          </p:nvGrpSpPr>
          <p:grpSpPr>
            <a:xfrm>
              <a:off x="5492620" y="2654323"/>
              <a:ext cx="1717828" cy="374091"/>
              <a:chOff x="6794163" y="-221673"/>
              <a:chExt cx="1120812" cy="374091"/>
            </a:xfrm>
            <a:solidFill>
              <a:srgbClr val="EE7D30"/>
            </a:solidFill>
          </p:grpSpPr>
          <p:sp>
            <p:nvSpPr>
              <p:cNvPr id="98" name="円/楕円 97">
                <a:extLst>
                  <a:ext uri="{FF2B5EF4-FFF2-40B4-BE49-F238E27FC236}">
                    <a16:creationId xmlns:a16="http://schemas.microsoft.com/office/drawing/2014/main" id="{0F11F334-D0A1-814E-92C6-11137B9CFC88}"/>
                  </a:ext>
                </a:extLst>
              </p:cNvPr>
              <p:cNvSpPr/>
              <p:nvPr/>
            </p:nvSpPr>
            <p:spPr>
              <a:xfrm>
                <a:off x="6794163" y="-221673"/>
                <a:ext cx="362837" cy="3740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1" lang="ja-JP" altLang="en-US">
                  <a:latin typeface="+mn-ea"/>
                </a:endParaRPr>
              </a:p>
            </p:txBody>
          </p:sp>
          <p:sp>
            <p:nvSpPr>
              <p:cNvPr id="99" name="円/楕円 98">
                <a:extLst>
                  <a:ext uri="{FF2B5EF4-FFF2-40B4-BE49-F238E27FC236}">
                    <a16:creationId xmlns:a16="http://schemas.microsoft.com/office/drawing/2014/main" id="{710047A7-BEA8-D74F-B17B-3A64CBEFE138}"/>
                  </a:ext>
                </a:extLst>
              </p:cNvPr>
              <p:cNvSpPr/>
              <p:nvPr/>
            </p:nvSpPr>
            <p:spPr>
              <a:xfrm>
                <a:off x="7552138" y="-221655"/>
                <a:ext cx="362837" cy="3740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1" lang="ja-JP" altLang="en-US">
                  <a:latin typeface="+mn-ea"/>
                </a:endParaRPr>
              </a:p>
            </p:txBody>
          </p:sp>
          <p:sp>
            <p:nvSpPr>
              <p:cNvPr id="100" name="正方形/長方形 99">
                <a:extLst>
                  <a:ext uri="{FF2B5EF4-FFF2-40B4-BE49-F238E27FC236}">
                    <a16:creationId xmlns:a16="http://schemas.microsoft.com/office/drawing/2014/main" id="{8E143F28-C20D-F64D-A98C-3121B391E79D}"/>
                  </a:ext>
                </a:extLst>
              </p:cNvPr>
              <p:cNvSpPr/>
              <p:nvPr/>
            </p:nvSpPr>
            <p:spPr>
              <a:xfrm>
                <a:off x="6975581" y="-220310"/>
                <a:ext cx="757976" cy="372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1" lang="ja-JP" altLang="en-US">
                  <a:latin typeface="+mn-ea"/>
                </a:endParaRPr>
              </a:p>
            </p:txBody>
          </p:sp>
        </p:grpSp>
        <p:sp>
          <p:nvSpPr>
            <p:cNvPr id="97" name="テキスト ボックス 34">
              <a:extLst>
                <a:ext uri="{FF2B5EF4-FFF2-40B4-BE49-F238E27FC236}">
                  <a16:creationId xmlns:a16="http://schemas.microsoft.com/office/drawing/2014/main" id="{5CFE6DAE-EAD4-C04A-B1FB-1687C78430E7}"/>
                </a:ext>
              </a:extLst>
            </p:cNvPr>
            <p:cNvSpPr txBox="1">
              <a:spLocks noChangeArrowheads="1"/>
            </p:cNvSpPr>
            <p:nvPr/>
          </p:nvSpPr>
          <p:spPr bwMode="auto">
            <a:xfrm>
              <a:off x="5478769" y="2652115"/>
              <a:ext cx="1994471" cy="44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a:solidFill>
                    <a:schemeClr val="tx1"/>
                  </a:solidFill>
                  <a:latin typeface="Calibri" panose="020F0502020204030204" pitchFamily="34" charset="0"/>
                  <a:ea typeface="맑은 고딕" panose="020B0503020000020004" pitchFamily="34" charset="-127"/>
                </a:defRPr>
              </a:lvl1pPr>
              <a:lvl2pPr marL="742950" indent="-285750" latinLnBrk="1">
                <a:defRPr>
                  <a:solidFill>
                    <a:schemeClr val="tx1"/>
                  </a:solidFill>
                  <a:latin typeface="Calibri" panose="020F0502020204030204" pitchFamily="34" charset="0"/>
                  <a:ea typeface="맑은 고딕" panose="020B0503020000020004" pitchFamily="34" charset="-127"/>
                </a:defRPr>
              </a:lvl2pPr>
              <a:lvl3pPr marL="1143000" indent="-228600" latinLnBrk="1">
                <a:defRPr>
                  <a:solidFill>
                    <a:schemeClr val="tx1"/>
                  </a:solidFill>
                  <a:latin typeface="Calibri" panose="020F0502020204030204" pitchFamily="34" charset="0"/>
                  <a:ea typeface="맑은 고딕" panose="020B0503020000020004" pitchFamily="34" charset="-127"/>
                </a:defRPr>
              </a:lvl3pPr>
              <a:lvl4pPr marL="1600200" indent="-228600" latinLnBrk="1">
                <a:defRPr>
                  <a:solidFill>
                    <a:schemeClr val="tx1"/>
                  </a:solidFill>
                  <a:latin typeface="Calibri" panose="020F0502020204030204" pitchFamily="34" charset="0"/>
                  <a:ea typeface="맑은 고딕" panose="020B0503020000020004" pitchFamily="34" charset="-127"/>
                </a:defRPr>
              </a:lvl4pPr>
              <a:lvl5pPr marL="2057400" indent="-228600" latinLnBrk="1">
                <a:defRPr>
                  <a:solidFill>
                    <a:schemeClr val="tx1"/>
                  </a:solidFill>
                  <a:latin typeface="Calibri" panose="020F0502020204030204" pitchFamily="34" charset="0"/>
                  <a:ea typeface="맑은 고딕" panose="020B0503020000020004" pitchFamily="34" charset="-127"/>
                </a:defRPr>
              </a:lvl5pPr>
              <a:lvl6pPr marL="25146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6pPr>
              <a:lvl7pPr marL="29718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7pPr>
              <a:lvl8pPr marL="34290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8pPr>
              <a:lvl9pPr marL="38862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9pPr>
            </a:lstStyle>
            <a:p>
              <a:pPr eaLnBrk="1" hangingPunct="1"/>
              <a:r>
                <a:rPr kumimoji="1" lang="ja-JP" altLang="en-US" sz="800" b="1">
                  <a:solidFill>
                    <a:schemeClr val="bg1"/>
                  </a:solidFill>
                  <a:latin typeface="+mn-ea"/>
                  <a:ea typeface="+mn-ea"/>
                </a:rPr>
                <a:t>データ</a:t>
              </a:r>
              <a:r>
                <a:rPr kumimoji="1" lang="en-US" altLang="ja-JP" sz="800" b="1" dirty="0">
                  <a:solidFill>
                    <a:schemeClr val="bg1"/>
                  </a:solidFill>
                  <a:latin typeface="+mn-ea"/>
                  <a:ea typeface="+mn-ea"/>
                </a:rPr>
                <a:t>API</a:t>
              </a:r>
              <a:r>
                <a:rPr kumimoji="1" lang="ja-JP" altLang="en-US" sz="800" b="1">
                  <a:solidFill>
                    <a:schemeClr val="bg1"/>
                  </a:solidFill>
                  <a:latin typeface="+mn-ea"/>
                  <a:ea typeface="+mn-ea"/>
                </a:rPr>
                <a:t>加工</a:t>
              </a:r>
            </a:p>
          </p:txBody>
        </p:sp>
      </p:grpSp>
      <p:grpSp>
        <p:nvGrpSpPr>
          <p:cNvPr id="101" name="グループ化 47">
            <a:extLst>
              <a:ext uri="{FF2B5EF4-FFF2-40B4-BE49-F238E27FC236}">
                <a16:creationId xmlns:a16="http://schemas.microsoft.com/office/drawing/2014/main" id="{EA87306E-F960-6440-A046-1EE8F560C013}"/>
              </a:ext>
            </a:extLst>
          </p:cNvPr>
          <p:cNvGrpSpPr>
            <a:grpSpLocks/>
          </p:cNvGrpSpPr>
          <p:nvPr/>
        </p:nvGrpSpPr>
        <p:grpSpPr bwMode="auto">
          <a:xfrm>
            <a:off x="244576" y="4969662"/>
            <a:ext cx="847156" cy="215444"/>
            <a:chOff x="3234371" y="2645686"/>
            <a:chExt cx="1802636" cy="459659"/>
          </a:xfrm>
        </p:grpSpPr>
        <p:grpSp>
          <p:nvGrpSpPr>
            <p:cNvPr id="102" name="グループ化 101">
              <a:extLst>
                <a:ext uri="{FF2B5EF4-FFF2-40B4-BE49-F238E27FC236}">
                  <a16:creationId xmlns:a16="http://schemas.microsoft.com/office/drawing/2014/main" id="{7F369024-9B79-DE46-9B88-5777A4D99ECF}"/>
                </a:ext>
              </a:extLst>
            </p:cNvPr>
            <p:cNvGrpSpPr/>
            <p:nvPr/>
          </p:nvGrpSpPr>
          <p:grpSpPr>
            <a:xfrm>
              <a:off x="3234371" y="2654323"/>
              <a:ext cx="1717828" cy="374091"/>
              <a:chOff x="6794163" y="-221673"/>
              <a:chExt cx="1120812" cy="374091"/>
            </a:xfrm>
            <a:solidFill>
              <a:srgbClr val="2F528F"/>
            </a:solidFill>
          </p:grpSpPr>
          <p:sp>
            <p:nvSpPr>
              <p:cNvPr id="104" name="円/楕円 103">
                <a:extLst>
                  <a:ext uri="{FF2B5EF4-FFF2-40B4-BE49-F238E27FC236}">
                    <a16:creationId xmlns:a16="http://schemas.microsoft.com/office/drawing/2014/main" id="{64BFD737-CF82-B74A-85B2-4331FAB4082B}"/>
                  </a:ext>
                </a:extLst>
              </p:cNvPr>
              <p:cNvSpPr/>
              <p:nvPr/>
            </p:nvSpPr>
            <p:spPr>
              <a:xfrm>
                <a:off x="6794163" y="-221673"/>
                <a:ext cx="362837" cy="3740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1" lang="ja-JP" altLang="en-US">
                  <a:latin typeface="+mn-ea"/>
                </a:endParaRPr>
              </a:p>
            </p:txBody>
          </p:sp>
          <p:sp>
            <p:nvSpPr>
              <p:cNvPr id="105" name="円/楕円 104">
                <a:extLst>
                  <a:ext uri="{FF2B5EF4-FFF2-40B4-BE49-F238E27FC236}">
                    <a16:creationId xmlns:a16="http://schemas.microsoft.com/office/drawing/2014/main" id="{304CA675-9C14-284B-9D93-383377F9BA21}"/>
                  </a:ext>
                </a:extLst>
              </p:cNvPr>
              <p:cNvSpPr/>
              <p:nvPr/>
            </p:nvSpPr>
            <p:spPr>
              <a:xfrm>
                <a:off x="7552138" y="-221655"/>
                <a:ext cx="362837" cy="3740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1" lang="ja-JP" altLang="en-US">
                  <a:latin typeface="+mn-ea"/>
                </a:endParaRPr>
              </a:p>
            </p:txBody>
          </p:sp>
          <p:sp>
            <p:nvSpPr>
              <p:cNvPr id="106" name="正方形/長方形 105">
                <a:extLst>
                  <a:ext uri="{FF2B5EF4-FFF2-40B4-BE49-F238E27FC236}">
                    <a16:creationId xmlns:a16="http://schemas.microsoft.com/office/drawing/2014/main" id="{69BDE88F-3EB0-8140-A2A7-3E63DEB15301}"/>
                  </a:ext>
                </a:extLst>
              </p:cNvPr>
              <p:cNvSpPr/>
              <p:nvPr/>
            </p:nvSpPr>
            <p:spPr>
              <a:xfrm>
                <a:off x="6975581" y="-220310"/>
                <a:ext cx="757976" cy="372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1" lang="ja-JP" altLang="en-US">
                  <a:latin typeface="+mn-ea"/>
                </a:endParaRPr>
              </a:p>
            </p:txBody>
          </p:sp>
        </p:grpSp>
        <p:sp>
          <p:nvSpPr>
            <p:cNvPr id="103" name="テキスト ボックス 39">
              <a:extLst>
                <a:ext uri="{FF2B5EF4-FFF2-40B4-BE49-F238E27FC236}">
                  <a16:creationId xmlns:a16="http://schemas.microsoft.com/office/drawing/2014/main" id="{E0C67DB6-6FB4-064C-BE64-33F3AA418F77}"/>
                </a:ext>
              </a:extLst>
            </p:cNvPr>
            <p:cNvSpPr txBox="1">
              <a:spLocks noChangeArrowheads="1"/>
            </p:cNvSpPr>
            <p:nvPr/>
          </p:nvSpPr>
          <p:spPr bwMode="auto">
            <a:xfrm>
              <a:off x="3344839" y="2645686"/>
              <a:ext cx="1692168" cy="45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defRPr>
                  <a:solidFill>
                    <a:schemeClr val="tx1"/>
                  </a:solidFill>
                  <a:latin typeface="Calibri" panose="020F0502020204030204" pitchFamily="34" charset="0"/>
                  <a:ea typeface="맑은 고딕" panose="020B0503020000020004" pitchFamily="34" charset="-127"/>
                </a:defRPr>
              </a:lvl1pPr>
              <a:lvl2pPr marL="742950" indent="-285750" latinLnBrk="1">
                <a:defRPr>
                  <a:solidFill>
                    <a:schemeClr val="tx1"/>
                  </a:solidFill>
                  <a:latin typeface="Calibri" panose="020F0502020204030204" pitchFamily="34" charset="0"/>
                  <a:ea typeface="맑은 고딕" panose="020B0503020000020004" pitchFamily="34" charset="-127"/>
                </a:defRPr>
              </a:lvl2pPr>
              <a:lvl3pPr marL="1143000" indent="-228600" latinLnBrk="1">
                <a:defRPr>
                  <a:solidFill>
                    <a:schemeClr val="tx1"/>
                  </a:solidFill>
                  <a:latin typeface="Calibri" panose="020F0502020204030204" pitchFamily="34" charset="0"/>
                  <a:ea typeface="맑은 고딕" panose="020B0503020000020004" pitchFamily="34" charset="-127"/>
                </a:defRPr>
              </a:lvl3pPr>
              <a:lvl4pPr marL="1600200" indent="-228600" latinLnBrk="1">
                <a:defRPr>
                  <a:solidFill>
                    <a:schemeClr val="tx1"/>
                  </a:solidFill>
                  <a:latin typeface="Calibri" panose="020F0502020204030204" pitchFamily="34" charset="0"/>
                  <a:ea typeface="맑은 고딕" panose="020B0503020000020004" pitchFamily="34" charset="-127"/>
                </a:defRPr>
              </a:lvl4pPr>
              <a:lvl5pPr marL="2057400" indent="-228600" latinLnBrk="1">
                <a:defRPr>
                  <a:solidFill>
                    <a:schemeClr val="tx1"/>
                  </a:solidFill>
                  <a:latin typeface="Calibri" panose="020F0502020204030204" pitchFamily="34" charset="0"/>
                  <a:ea typeface="맑은 고딕" panose="020B0503020000020004" pitchFamily="34" charset="-127"/>
                </a:defRPr>
              </a:lvl5pPr>
              <a:lvl6pPr marL="25146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6pPr>
              <a:lvl7pPr marL="29718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7pPr>
              <a:lvl8pPr marL="34290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8pPr>
              <a:lvl9pPr marL="3886200" indent="-228600" fontAlgn="base" latinLnBrk="1">
                <a:spcBef>
                  <a:spcPct val="0"/>
                </a:spcBef>
                <a:spcAft>
                  <a:spcPct val="0"/>
                </a:spcAft>
                <a:defRPr>
                  <a:solidFill>
                    <a:schemeClr val="tx1"/>
                  </a:solidFill>
                  <a:latin typeface="Calibri" panose="020F0502020204030204" pitchFamily="34" charset="0"/>
                  <a:ea typeface="맑은 고딕" panose="020B0503020000020004" pitchFamily="34" charset="-127"/>
                </a:defRPr>
              </a:lvl9pPr>
            </a:lstStyle>
            <a:p>
              <a:pPr eaLnBrk="1" hangingPunct="1"/>
              <a:r>
                <a:rPr kumimoji="1" lang="ja-JP" altLang="en-US" sz="800" b="1" dirty="0">
                  <a:solidFill>
                    <a:schemeClr val="bg1"/>
                  </a:solidFill>
                  <a:latin typeface="+mn-ea"/>
                  <a:ea typeface="+mn-ea"/>
                </a:rPr>
                <a:t>データ提供</a:t>
              </a:r>
            </a:p>
          </p:txBody>
        </p:sp>
      </p:grpSp>
      <p:pic>
        <p:nvPicPr>
          <p:cNvPr id="114" name="図 35">
            <a:extLst>
              <a:ext uri="{FF2B5EF4-FFF2-40B4-BE49-F238E27FC236}">
                <a16:creationId xmlns:a16="http://schemas.microsoft.com/office/drawing/2014/main" id="{377C7240-FEDF-2245-A58D-6734B53A372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t="-9473" r="64967" b="-2"/>
          <a:stretch>
            <a:fillRect/>
          </a:stretch>
        </p:blipFill>
        <p:spPr bwMode="auto">
          <a:xfrm>
            <a:off x="2630607" y="4580697"/>
            <a:ext cx="588194" cy="22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図 77">
            <a:extLst>
              <a:ext uri="{FF2B5EF4-FFF2-40B4-BE49-F238E27FC236}">
                <a16:creationId xmlns:a16="http://schemas.microsoft.com/office/drawing/2014/main" id="{E89FE537-C017-CB4C-8005-A043F40A547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b="21475"/>
          <a:stretch>
            <a:fillRect/>
          </a:stretch>
        </p:blipFill>
        <p:spPr bwMode="auto">
          <a:xfrm>
            <a:off x="124164" y="4446279"/>
            <a:ext cx="870464" cy="48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三角形 27">
            <a:extLst>
              <a:ext uri="{FF2B5EF4-FFF2-40B4-BE49-F238E27FC236}">
                <a16:creationId xmlns:a16="http://schemas.microsoft.com/office/drawing/2014/main" id="{3B46A16F-B868-9640-9122-5639FED42851}"/>
              </a:ext>
            </a:extLst>
          </p:cNvPr>
          <p:cNvSpPr/>
          <p:nvPr/>
        </p:nvSpPr>
        <p:spPr>
          <a:xfrm rot="5400000">
            <a:off x="1161387" y="5436621"/>
            <a:ext cx="250459" cy="176006"/>
          </a:xfrm>
          <a:prstGeom prst="triangle">
            <a:avLst/>
          </a:prstGeom>
          <a:solidFill>
            <a:srgbClr val="4ED7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
        <p:nvSpPr>
          <p:cNvPr id="120" name="三角形 119">
            <a:extLst>
              <a:ext uri="{FF2B5EF4-FFF2-40B4-BE49-F238E27FC236}">
                <a16:creationId xmlns:a16="http://schemas.microsoft.com/office/drawing/2014/main" id="{91E6B288-2B57-2246-B92D-08AB95DD1628}"/>
              </a:ext>
            </a:extLst>
          </p:cNvPr>
          <p:cNvSpPr/>
          <p:nvPr/>
        </p:nvSpPr>
        <p:spPr>
          <a:xfrm rot="5400000">
            <a:off x="2206844" y="5456025"/>
            <a:ext cx="250459" cy="176006"/>
          </a:xfrm>
          <a:prstGeom prst="triangle">
            <a:avLst/>
          </a:prstGeom>
          <a:solidFill>
            <a:srgbClr val="4ED7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n-ea"/>
            </a:endParaRPr>
          </a:p>
        </p:txBody>
      </p:sp>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719</Words>
  <Application>Microsoft Office PowerPoint</Application>
  <PresentationFormat>A4 210 x 297 mm</PresentationFormat>
  <Paragraphs>88</Paragraphs>
  <Slides>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游ゴシック</vt:lpstr>
      <vt:lpstr>Arial</vt:lpstr>
      <vt:lpstr>Calibri</vt:lpstr>
      <vt:lpstr>ホワイト</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2022-03-26T14:27:28Z</dcterms:created>
  <dcterms:modified xsi:type="dcterms:W3CDTF">2022-03-26T14:27:44Z</dcterms:modified>
</cp:coreProperties>
</file>