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4"/>
  </p:notesMasterIdLst>
  <p:sldIdLst>
    <p:sldId id="257" r:id="rId2"/>
    <p:sldId id="256" r:id="rId3"/>
  </p:sldIdLst>
  <p:sldSz cx="9906000" cy="6858000" type="A4"/>
  <p:notesSz cx="6858000" cy="91440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4ED762"/>
    <a:srgbClr val="CCFFCC"/>
    <a:srgbClr val="6633FF"/>
    <a:srgbClr val="663399"/>
    <a:srgbClr val="6633CC"/>
    <a:srgbClr val="6600FF"/>
    <a:srgbClr val="9933FF"/>
    <a:srgbClr val="CC6666"/>
    <a:srgbClr val="FF333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9" d="100"/>
          <a:sy n="69" d="100"/>
        </p:scale>
        <p:origin x="1038" y="45"/>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78AE26-6A78-4822-BB1D-63DAEA9AB7FB}" type="datetimeFigureOut">
              <a:rPr kumimoji="1" lang="ja-JP" altLang="en-US" smtClean="0"/>
              <a:t>2022/3/26</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5197ED-0B1A-4758-9EAC-6926B5C0FAC6}" type="slidenum">
              <a:rPr kumimoji="1" lang="ja-JP" altLang="en-US" smtClean="0"/>
              <a:t>‹#›</a:t>
            </a:fld>
            <a:endParaRPr kumimoji="1" lang="ja-JP" altLang="en-US"/>
          </a:p>
        </p:txBody>
      </p:sp>
    </p:spTree>
    <p:extLst>
      <p:ext uri="{BB962C8B-B14F-4D97-AF65-F5344CB8AC3E}">
        <p14:creationId xmlns:p14="http://schemas.microsoft.com/office/powerpoint/2010/main" val="7304005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55197ED-0B1A-4758-9EAC-6926B5C0FAC6}" type="slidenum">
              <a:rPr kumimoji="1" lang="ja-JP" altLang="en-US" smtClean="0"/>
              <a:t>2</a:t>
            </a:fld>
            <a:endParaRPr kumimoji="1" lang="ja-JP" altLang="en-US"/>
          </a:p>
        </p:txBody>
      </p:sp>
    </p:spTree>
    <p:extLst>
      <p:ext uri="{BB962C8B-B14F-4D97-AF65-F5344CB8AC3E}">
        <p14:creationId xmlns:p14="http://schemas.microsoft.com/office/powerpoint/2010/main" val="17022378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2022/3/26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245687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2022/3/26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222402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36575" y="274639"/>
            <a:ext cx="7078663"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2022/3/26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439874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2022/3/26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181181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2022/3/26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322022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2022/3/26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829566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C1CA040-FF31-2246-8E1D-7AE78751E0CD}" type="datetimeFigureOut">
              <a:rPr kumimoji="1" lang="ja-JP" altLang="en-US" smtClean="0"/>
              <a:t>2022/3/26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23988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C1CA040-FF31-2246-8E1D-7AE78751E0CD}" type="datetimeFigureOut">
              <a:rPr kumimoji="1" lang="ja-JP" altLang="en-US" smtClean="0"/>
              <a:t>2022/3/26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197321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C1CA040-FF31-2246-8E1D-7AE78751E0CD}" type="datetimeFigureOut">
              <a:rPr kumimoji="1" lang="ja-JP" altLang="en-US" smtClean="0"/>
              <a:t>2022/3/26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973972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2022/3/26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41984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2022/3/26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971563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1CA040-FF31-2246-8E1D-7AE78751E0CD}" type="datetimeFigureOut">
              <a:rPr kumimoji="1" lang="ja-JP" altLang="en-US" smtClean="0"/>
              <a:t>2022/3/26</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8422135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file://localhost/Users/meg/Desktop/%E7%89%B9%E7%A0%94/%E7%89%B9%E7%A0%94OD/%E3%82%A2%E3%82%A4%E3%82%B3%E3%83%B3/%E3%83%8F%E3%83%86%E3%83%8A.png" TargetMode="External"/><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file://localhost/Users/meg/Desktop/%E7%89%B9%E7%A0%94/%E7%89%B9%E7%A0%94OD/%E3%82%A2%E3%82%A4%E3%82%B3%E3%83%B3/%E3%81%B2%E3%82%89%E3%82%81%E3%81%8D.png"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正方形/長方形 48"/>
          <p:cNvSpPr/>
          <p:nvPr/>
        </p:nvSpPr>
        <p:spPr>
          <a:xfrm>
            <a:off x="5292" y="0"/>
            <a:ext cx="9906000" cy="1252759"/>
          </a:xfrm>
          <a:prstGeom prst="rect">
            <a:avLst/>
          </a:prstGeom>
          <a:solidFill>
            <a:srgbClr val="00D861"/>
          </a:solidFill>
          <a:ln w="9525" cap="flat" cmpd="sng" algn="ctr">
            <a:solidFill>
              <a:srgbClr val="00FF6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dirty="0">
              <a:ln>
                <a:noFill/>
              </a:ln>
              <a:solidFill>
                <a:sysClr val="window" lastClr="FFFFFF"/>
              </a:solidFill>
              <a:effectLst/>
              <a:uLnTx/>
              <a:uFillTx/>
              <a:latin typeface="Corbel"/>
              <a:ea typeface="ヒラギノ角ゴ Pro W3"/>
              <a:cs typeface="+mn-cs"/>
            </a:endParaRPr>
          </a:p>
        </p:txBody>
      </p:sp>
      <p:sp>
        <p:nvSpPr>
          <p:cNvPr id="42" name="タイトル 1"/>
          <p:cNvSpPr txBox="1">
            <a:spLocks/>
          </p:cNvSpPr>
          <p:nvPr/>
        </p:nvSpPr>
        <p:spPr>
          <a:xfrm>
            <a:off x="45112" y="223283"/>
            <a:ext cx="4749931" cy="744513"/>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4000" dirty="0">
                <a:solidFill>
                  <a:schemeClr val="bg1"/>
                </a:solidFill>
                <a:latin typeface="小塚ゴシック Pro M"/>
                <a:ea typeface="小塚ゴシック Pro M"/>
                <a:cs typeface="小塚ゴシック Pro M"/>
              </a:rPr>
              <a:t>生活ガイド</a:t>
            </a:r>
            <a:r>
              <a:rPr lang="en-US" altLang="ja-JP" sz="4000" dirty="0">
                <a:solidFill>
                  <a:schemeClr val="bg1"/>
                </a:solidFill>
                <a:latin typeface="小塚ゴシック Pro M"/>
                <a:ea typeface="小塚ゴシック Pro M"/>
                <a:cs typeface="小塚ゴシック Pro M"/>
              </a:rPr>
              <a:t>.com</a:t>
            </a:r>
            <a:endParaRPr lang="ja-JP" altLang="en-US" sz="4000" dirty="0">
              <a:solidFill>
                <a:schemeClr val="bg1"/>
              </a:solidFill>
              <a:latin typeface="小塚ゴシック Pro M"/>
              <a:ea typeface="小塚ゴシック Pro M"/>
              <a:cs typeface="小塚ゴシック Pro M"/>
            </a:endParaRPr>
          </a:p>
        </p:txBody>
      </p:sp>
      <p:sp>
        <p:nvSpPr>
          <p:cNvPr id="43" name="タイトル 1"/>
          <p:cNvSpPr txBox="1">
            <a:spLocks/>
          </p:cNvSpPr>
          <p:nvPr/>
        </p:nvSpPr>
        <p:spPr>
          <a:xfrm>
            <a:off x="57562" y="-26855"/>
            <a:ext cx="9893549"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400" dirty="0">
                <a:solidFill>
                  <a:srgbClr val="FFFFFF"/>
                </a:solidFill>
                <a:latin typeface="小塚ゴシック Pr6N R"/>
                <a:ea typeface="小塚ゴシック Pr6N R"/>
                <a:cs typeface="小塚ゴシック Pr6N R"/>
              </a:rPr>
              <a:t>行政サービス、助成制度で住みたい街を選ぶ・住んでいる街を知る</a:t>
            </a:r>
          </a:p>
        </p:txBody>
      </p:sp>
      <p:sp>
        <p:nvSpPr>
          <p:cNvPr id="44" name="タイトル 1"/>
          <p:cNvSpPr txBox="1">
            <a:spLocks/>
          </p:cNvSpPr>
          <p:nvPr/>
        </p:nvSpPr>
        <p:spPr>
          <a:xfrm>
            <a:off x="57563" y="827741"/>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altLang="ja-JP" sz="1400" dirty="0">
                <a:solidFill>
                  <a:srgbClr val="FFFFFF"/>
                </a:solidFill>
                <a:latin typeface="小塚ゴシック Pr6N R"/>
                <a:ea typeface="小塚ゴシック Pr6N R"/>
                <a:cs typeface="小塚ゴシック Pr6N R"/>
              </a:rPr>
              <a:t>By </a:t>
            </a:r>
            <a:r>
              <a:rPr lang="ja-JP" altLang="en-US" sz="1400" dirty="0">
                <a:solidFill>
                  <a:srgbClr val="FFFFFF"/>
                </a:solidFill>
                <a:latin typeface="小塚ゴシック Pr6N R"/>
                <a:ea typeface="小塚ゴシック Pr6N R"/>
                <a:cs typeface="小塚ゴシック Pr6N R"/>
              </a:rPr>
              <a:t>株式会社ウェイブダッシュ</a:t>
            </a:r>
          </a:p>
        </p:txBody>
      </p:sp>
      <p:sp>
        <p:nvSpPr>
          <p:cNvPr id="48" name="正方形/長方形 47"/>
          <p:cNvSpPr/>
          <p:nvPr/>
        </p:nvSpPr>
        <p:spPr>
          <a:xfrm>
            <a:off x="0" y="6577577"/>
            <a:ext cx="9906000" cy="280423"/>
          </a:xfrm>
          <a:prstGeom prst="rect">
            <a:avLst/>
          </a:prstGeom>
          <a:solidFill>
            <a:srgbClr val="00D861"/>
          </a:solidFill>
          <a:ln w="9525" cap="flat" cmpd="sng" algn="ctr">
            <a:solidFill>
              <a:srgbClr val="00FF6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sysClr val="window" lastClr="FFFFFF"/>
              </a:solidFill>
              <a:effectLst/>
              <a:uLnTx/>
              <a:uFillTx/>
              <a:latin typeface="Corbel"/>
              <a:ea typeface="ヒラギノ角ゴ Pro W3"/>
              <a:cs typeface="+mn-cs"/>
            </a:endParaRPr>
          </a:p>
        </p:txBody>
      </p:sp>
      <p:grpSp>
        <p:nvGrpSpPr>
          <p:cNvPr id="53" name="図形グループ 52"/>
          <p:cNvGrpSpPr/>
          <p:nvPr/>
        </p:nvGrpSpPr>
        <p:grpSpPr>
          <a:xfrm>
            <a:off x="6255233" y="250008"/>
            <a:ext cx="752743" cy="752743"/>
            <a:chOff x="6255233" y="281179"/>
            <a:chExt cx="752743" cy="752743"/>
          </a:xfrm>
        </p:grpSpPr>
        <p:sp>
          <p:nvSpPr>
            <p:cNvPr id="54" name="角丸四角形 53"/>
            <p:cNvSpPr/>
            <p:nvPr/>
          </p:nvSpPr>
          <p:spPr>
            <a:xfrm>
              <a:off x="6255233" y="281179"/>
              <a:ext cx="752743" cy="752743"/>
            </a:xfrm>
            <a:prstGeom prst="roundRect">
              <a:avLst/>
            </a:prstGeom>
            <a:noFill/>
            <a:ln w="38100">
              <a:solidFill>
                <a:srgbClr val="CCFF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sp>
          <p:nvSpPr>
            <p:cNvPr id="57" name="テキスト ボックス 56"/>
            <p:cNvSpPr txBox="1"/>
            <p:nvPr/>
          </p:nvSpPr>
          <p:spPr>
            <a:xfrm>
              <a:off x="6308439" y="334385"/>
              <a:ext cx="646331" cy="646331"/>
            </a:xfrm>
            <a:prstGeom prst="rect">
              <a:avLst/>
            </a:prstGeom>
            <a:noFill/>
          </p:spPr>
          <p:txBody>
            <a:bodyPr wrap="none" rtlCol="0">
              <a:spAutoFit/>
            </a:bodyPr>
            <a:lstStyle/>
            <a:p>
              <a:r>
                <a:rPr kumimoji="1" lang="ja-JP" altLang="en-US" dirty="0">
                  <a:solidFill>
                    <a:srgbClr val="CCFFCC"/>
                  </a:solidFill>
                  <a:latin typeface="小塚ゴシック Pr6N M"/>
                  <a:ea typeface="小塚ゴシック Pr6N M"/>
                  <a:cs typeface="小塚ゴシック Pr6N M"/>
                </a:rPr>
                <a:t>防災</a:t>
              </a:r>
              <a:endParaRPr kumimoji="1" lang="en-US" altLang="ja-JP" dirty="0">
                <a:solidFill>
                  <a:srgbClr val="CCFFCC"/>
                </a:solidFill>
                <a:latin typeface="小塚ゴシック Pr6N M"/>
                <a:ea typeface="小塚ゴシック Pr6N M"/>
                <a:cs typeface="小塚ゴシック Pr6N M"/>
              </a:endParaRPr>
            </a:p>
            <a:p>
              <a:r>
                <a:rPr lang="ja-JP" altLang="en-US" dirty="0">
                  <a:solidFill>
                    <a:srgbClr val="CCFFCC"/>
                  </a:solidFill>
                  <a:latin typeface="小塚ゴシック Pr6N M"/>
                  <a:ea typeface="小塚ゴシック Pr6N M"/>
                  <a:cs typeface="小塚ゴシック Pr6N M"/>
                </a:rPr>
                <a:t>減災</a:t>
              </a:r>
              <a:endParaRPr kumimoji="1" lang="ja-JP" altLang="en-US" dirty="0">
                <a:solidFill>
                  <a:srgbClr val="CCFFCC"/>
                </a:solidFill>
                <a:latin typeface="小塚ゴシック Pr6N M"/>
                <a:ea typeface="小塚ゴシック Pr6N M"/>
                <a:cs typeface="小塚ゴシック Pr6N M"/>
              </a:endParaRPr>
            </a:p>
          </p:txBody>
        </p:sp>
      </p:grpSp>
      <p:grpSp>
        <p:nvGrpSpPr>
          <p:cNvPr id="58" name="図形グループ 57"/>
          <p:cNvGrpSpPr/>
          <p:nvPr/>
        </p:nvGrpSpPr>
        <p:grpSpPr>
          <a:xfrm>
            <a:off x="8089329" y="250008"/>
            <a:ext cx="752743" cy="752743"/>
            <a:chOff x="8060984" y="281179"/>
            <a:chExt cx="752743" cy="752743"/>
          </a:xfrm>
          <a:noFill/>
        </p:grpSpPr>
        <p:sp>
          <p:nvSpPr>
            <p:cNvPr id="86" name="角丸四角形 85"/>
            <p:cNvSpPr/>
            <p:nvPr/>
          </p:nvSpPr>
          <p:spPr>
            <a:xfrm>
              <a:off x="8060984" y="281179"/>
              <a:ext cx="752743" cy="752743"/>
            </a:xfrm>
            <a:prstGeom prst="roundRect">
              <a:avLst/>
            </a:prstGeom>
            <a:grpFill/>
            <a:ln w="38100">
              <a:solidFill>
                <a:srgbClr val="CCFF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7" name="テキスト ボックス 86"/>
            <p:cNvSpPr txBox="1"/>
            <p:nvPr/>
          </p:nvSpPr>
          <p:spPr>
            <a:xfrm>
              <a:off x="8114190" y="334385"/>
              <a:ext cx="646331" cy="646331"/>
            </a:xfrm>
            <a:prstGeom prst="rect">
              <a:avLst/>
            </a:prstGeom>
            <a:grpFill/>
            <a:ln>
              <a:noFill/>
            </a:ln>
          </p:spPr>
          <p:txBody>
            <a:bodyPr wrap="none" rtlCol="0">
              <a:spAutoFit/>
            </a:bodyPr>
            <a:lstStyle/>
            <a:p>
              <a:r>
                <a:rPr lang="ja-JP" altLang="en-US" dirty="0">
                  <a:solidFill>
                    <a:srgbClr val="CCFFCC"/>
                  </a:solidFill>
                  <a:latin typeface="小塚ゴシック Pr6N M"/>
                  <a:ea typeface="小塚ゴシック Pr6N M"/>
                  <a:cs typeface="小塚ゴシック Pr6N M"/>
                </a:rPr>
                <a:t>産業</a:t>
              </a:r>
              <a:endParaRPr lang="en-US" altLang="ja-JP" dirty="0">
                <a:solidFill>
                  <a:srgbClr val="CCFFCC"/>
                </a:solidFill>
                <a:latin typeface="小塚ゴシック Pr6N M"/>
                <a:ea typeface="小塚ゴシック Pr6N M"/>
                <a:cs typeface="小塚ゴシック Pr6N M"/>
              </a:endParaRPr>
            </a:p>
            <a:p>
              <a:r>
                <a:rPr lang="ja-JP" altLang="en-US" dirty="0">
                  <a:solidFill>
                    <a:srgbClr val="CCFFCC"/>
                  </a:solidFill>
                  <a:latin typeface="小塚ゴシック Pr6N M"/>
                  <a:ea typeface="小塚ゴシック Pr6N M"/>
                  <a:cs typeface="小塚ゴシック Pr6N M"/>
                </a:rPr>
                <a:t>創出</a:t>
              </a:r>
              <a:endParaRPr kumimoji="1" lang="en-US" altLang="ja-JP" dirty="0">
                <a:solidFill>
                  <a:srgbClr val="CCFFCC"/>
                </a:solidFill>
                <a:latin typeface="小塚ゴシック Pr6N M"/>
                <a:ea typeface="小塚ゴシック Pr6N M"/>
                <a:cs typeface="小塚ゴシック Pr6N M"/>
              </a:endParaRPr>
            </a:p>
          </p:txBody>
        </p:sp>
      </p:grpSp>
      <p:grpSp>
        <p:nvGrpSpPr>
          <p:cNvPr id="88" name="図形グループ 87"/>
          <p:cNvGrpSpPr/>
          <p:nvPr/>
        </p:nvGrpSpPr>
        <p:grpSpPr>
          <a:xfrm>
            <a:off x="7172281" y="250008"/>
            <a:ext cx="752743" cy="752743"/>
            <a:chOff x="7154801" y="281179"/>
            <a:chExt cx="752743" cy="752743"/>
          </a:xfrm>
        </p:grpSpPr>
        <p:sp>
          <p:nvSpPr>
            <p:cNvPr id="89" name="角丸四角形 88"/>
            <p:cNvSpPr/>
            <p:nvPr/>
          </p:nvSpPr>
          <p:spPr>
            <a:xfrm>
              <a:off x="7154801" y="281179"/>
              <a:ext cx="752743" cy="752743"/>
            </a:xfrm>
            <a:prstGeom prst="roundRect">
              <a:avLst/>
            </a:prstGeom>
            <a:noFill/>
            <a:ln w="38100">
              <a:solidFill>
                <a:srgbClr val="CCFF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0" name="テキスト ボックス 89"/>
            <p:cNvSpPr txBox="1"/>
            <p:nvPr/>
          </p:nvSpPr>
          <p:spPr>
            <a:xfrm>
              <a:off x="7208007" y="334385"/>
              <a:ext cx="646331" cy="646331"/>
            </a:xfrm>
            <a:prstGeom prst="rect">
              <a:avLst/>
            </a:prstGeom>
            <a:noFill/>
          </p:spPr>
          <p:txBody>
            <a:bodyPr wrap="none" rtlCol="0">
              <a:spAutoFit/>
            </a:bodyPr>
            <a:lstStyle/>
            <a:p>
              <a:r>
                <a:rPr lang="ja-JP" altLang="en-US" dirty="0">
                  <a:solidFill>
                    <a:srgbClr val="CCFFCC"/>
                  </a:solidFill>
                  <a:latin typeface="小塚ゴシック Pr6N M"/>
                  <a:ea typeface="小塚ゴシック Pr6N M"/>
                  <a:cs typeface="小塚ゴシック Pr6N M"/>
                </a:rPr>
                <a:t>少子</a:t>
              </a:r>
              <a:endParaRPr lang="en-US" altLang="ja-JP" dirty="0">
                <a:solidFill>
                  <a:srgbClr val="CCFFCC"/>
                </a:solidFill>
                <a:latin typeface="小塚ゴシック Pr6N M"/>
                <a:ea typeface="小塚ゴシック Pr6N M"/>
                <a:cs typeface="小塚ゴシック Pr6N M"/>
              </a:endParaRPr>
            </a:p>
            <a:p>
              <a:r>
                <a:rPr lang="ja-JP" altLang="en-US" dirty="0">
                  <a:solidFill>
                    <a:srgbClr val="CCFFCC"/>
                  </a:solidFill>
                  <a:latin typeface="小塚ゴシック Pr6N M"/>
                  <a:ea typeface="小塚ゴシック Pr6N M"/>
                  <a:cs typeface="小塚ゴシック Pr6N M"/>
                </a:rPr>
                <a:t>高齢</a:t>
              </a:r>
              <a:endParaRPr lang="en-US" altLang="ja-JP" dirty="0">
                <a:solidFill>
                  <a:srgbClr val="CCFFCC"/>
                </a:solidFill>
                <a:latin typeface="小塚ゴシック Pr6N M"/>
                <a:ea typeface="小塚ゴシック Pr6N M"/>
                <a:cs typeface="小塚ゴシック Pr6N M"/>
              </a:endParaRPr>
            </a:p>
          </p:txBody>
        </p:sp>
      </p:grpSp>
      <p:sp>
        <p:nvSpPr>
          <p:cNvPr id="91" name="角丸四角形 90"/>
          <p:cNvSpPr/>
          <p:nvPr/>
        </p:nvSpPr>
        <p:spPr>
          <a:xfrm>
            <a:off x="9006672" y="250008"/>
            <a:ext cx="752743" cy="752743"/>
          </a:xfrm>
          <a:prstGeom prst="roundRect">
            <a:avLst/>
          </a:prstGeom>
          <a:solidFill>
            <a:schemeClr val="bg1"/>
          </a:solid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2" name="テキスト ボックス 91"/>
          <p:cNvSpPr txBox="1"/>
          <p:nvPr/>
        </p:nvSpPr>
        <p:spPr>
          <a:xfrm>
            <a:off x="9059584" y="259585"/>
            <a:ext cx="684803" cy="738664"/>
          </a:xfrm>
          <a:prstGeom prst="rect">
            <a:avLst/>
          </a:prstGeom>
          <a:noFill/>
        </p:spPr>
        <p:txBody>
          <a:bodyPr wrap="none" rtlCol="0">
            <a:spAutoFit/>
          </a:bodyPr>
          <a:lstStyle/>
          <a:p>
            <a:r>
              <a:rPr lang="ja-JP" altLang="en-US" sz="1400" dirty="0">
                <a:solidFill>
                  <a:srgbClr val="4ED762"/>
                </a:solidFill>
                <a:latin typeface="小塚ゴシック Pr6N M"/>
                <a:ea typeface="小塚ゴシック Pr6N M"/>
                <a:cs typeface="小塚ゴシック Pr6N M"/>
              </a:rPr>
              <a:t>防犯</a:t>
            </a:r>
            <a:endParaRPr lang="en-US" altLang="ja-JP" sz="1400" dirty="0">
              <a:solidFill>
                <a:srgbClr val="4ED762"/>
              </a:solidFill>
              <a:latin typeface="小塚ゴシック Pr6N M"/>
              <a:ea typeface="小塚ゴシック Pr6N M"/>
              <a:cs typeface="小塚ゴシック Pr6N M"/>
            </a:endParaRPr>
          </a:p>
          <a:p>
            <a:r>
              <a:rPr lang="ja-JP" altLang="en-US" sz="1400" dirty="0">
                <a:solidFill>
                  <a:srgbClr val="4ED762"/>
                </a:solidFill>
                <a:latin typeface="小塚ゴシック Pr6N M"/>
                <a:ea typeface="小塚ゴシック Pr6N M"/>
                <a:cs typeface="小塚ゴシック Pr6N M"/>
              </a:rPr>
              <a:t>医療</a:t>
            </a:r>
            <a:endParaRPr lang="en-US" altLang="ja-JP" sz="1400" dirty="0">
              <a:solidFill>
                <a:srgbClr val="4ED762"/>
              </a:solidFill>
              <a:latin typeface="小塚ゴシック Pr6N M"/>
              <a:ea typeface="小塚ゴシック Pr6N M"/>
              <a:cs typeface="小塚ゴシック Pr6N M"/>
            </a:endParaRPr>
          </a:p>
          <a:p>
            <a:r>
              <a:rPr lang="ja-JP" altLang="en-US" sz="1400" dirty="0">
                <a:solidFill>
                  <a:srgbClr val="4ED762"/>
                </a:solidFill>
                <a:latin typeface="小塚ゴシック Pr6N M"/>
                <a:ea typeface="小塚ゴシック Pr6N M"/>
                <a:cs typeface="小塚ゴシック Pr6N M"/>
              </a:rPr>
              <a:t>教育</a:t>
            </a:r>
            <a:r>
              <a:rPr lang="ja-JP" altLang="en-US" sz="1000" dirty="0">
                <a:solidFill>
                  <a:srgbClr val="4ED762"/>
                </a:solidFill>
                <a:latin typeface="小塚ゴシック Pr6N M"/>
                <a:ea typeface="小塚ゴシック Pr6N M"/>
                <a:cs typeface="小塚ゴシック Pr6N M"/>
              </a:rPr>
              <a:t>等</a:t>
            </a:r>
            <a:endParaRPr lang="en-US" altLang="ja-JP" dirty="0">
              <a:solidFill>
                <a:srgbClr val="4ED762"/>
              </a:solidFill>
              <a:latin typeface="小塚ゴシック Pr6N M"/>
              <a:ea typeface="小塚ゴシック Pr6N M"/>
              <a:cs typeface="小塚ゴシック Pr6N M"/>
            </a:endParaRPr>
          </a:p>
        </p:txBody>
      </p:sp>
      <p:sp>
        <p:nvSpPr>
          <p:cNvPr id="97" name="角丸四角形 96"/>
          <p:cNvSpPr/>
          <p:nvPr/>
        </p:nvSpPr>
        <p:spPr>
          <a:xfrm>
            <a:off x="5052210" y="4442481"/>
            <a:ext cx="4743817" cy="1982613"/>
          </a:xfrm>
          <a:prstGeom prst="roundRect">
            <a:avLst>
              <a:gd name="adj" fmla="val 10424"/>
            </a:avLst>
          </a:prstGeom>
          <a:noFill/>
          <a:ln>
            <a:solidFill>
              <a:srgbClr val="30800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8" name="片側の 2 つの角を丸めた四角形 97"/>
          <p:cNvSpPr/>
          <p:nvPr/>
        </p:nvSpPr>
        <p:spPr>
          <a:xfrm>
            <a:off x="5052210" y="4442481"/>
            <a:ext cx="4743817" cy="503242"/>
          </a:xfrm>
          <a:prstGeom prst="round2SameRect">
            <a:avLst>
              <a:gd name="adj1" fmla="val 40827"/>
              <a:gd name="adj2" fmla="val 0"/>
            </a:avLst>
          </a:prstGeom>
          <a:solidFill>
            <a:srgbClr val="30800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9" name="下矢印 98"/>
          <p:cNvSpPr/>
          <p:nvPr/>
        </p:nvSpPr>
        <p:spPr>
          <a:xfrm>
            <a:off x="7241356" y="3996116"/>
            <a:ext cx="377535" cy="396213"/>
          </a:xfrm>
          <a:prstGeom prst="downArrow">
            <a:avLst>
              <a:gd name="adj1" fmla="val 30686"/>
              <a:gd name="adj2" fmla="val 50000"/>
            </a:avLst>
          </a:prstGeom>
          <a:solidFill>
            <a:srgbClr val="30800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pic>
        <p:nvPicPr>
          <p:cNvPr id="100" name="ハテナ.png" descr="/Users/meg/Desktop/特研/特研OD/アイコン/ハテナ.png"/>
          <p:cNvPicPr>
            <a:picLocks noChangeAspect="1"/>
          </p:cNvPicPr>
          <p:nvPr/>
        </p:nvPicPr>
        <p:blipFill>
          <a:blip r:embed="rId2" r:link="rId3">
            <a:extLst>
              <a:ext uri="{28A0092B-C50C-407E-A947-70E740481C1C}">
                <a14:useLocalDpi xmlns:a14="http://schemas.microsoft.com/office/drawing/2010/main" val="0"/>
              </a:ext>
            </a:extLst>
          </a:blip>
          <a:stretch>
            <a:fillRect/>
          </a:stretch>
        </p:blipFill>
        <p:spPr>
          <a:xfrm>
            <a:off x="8990691" y="3204730"/>
            <a:ext cx="915309" cy="915309"/>
          </a:xfrm>
          <a:prstGeom prst="rect">
            <a:avLst/>
          </a:prstGeom>
        </p:spPr>
      </p:pic>
      <p:sp>
        <p:nvSpPr>
          <p:cNvPr id="101" name="テキスト ボックス 100"/>
          <p:cNvSpPr txBox="1"/>
          <p:nvPr/>
        </p:nvSpPr>
        <p:spPr>
          <a:xfrm>
            <a:off x="5217611" y="2409264"/>
            <a:ext cx="3443250" cy="369332"/>
          </a:xfrm>
          <a:prstGeom prst="rect">
            <a:avLst/>
          </a:prstGeom>
          <a:noFill/>
        </p:spPr>
        <p:txBody>
          <a:bodyPr wrap="none" rtlCol="0">
            <a:spAutoFit/>
          </a:bodyPr>
          <a:lstStyle/>
          <a:p>
            <a:r>
              <a:rPr kumimoji="1" lang="ja-JP" altLang="en-US" dirty="0">
                <a:solidFill>
                  <a:srgbClr val="308007"/>
                </a:solidFill>
                <a:latin typeface="小塚ゴシック Pr6N M"/>
                <a:ea typeface="小塚ゴシック Pr6N M"/>
                <a:cs typeface="小塚ゴシック Pr6N M"/>
              </a:rPr>
              <a:t>生活ガイド</a:t>
            </a:r>
            <a:r>
              <a:rPr kumimoji="1" lang="en-US" altLang="ja-JP" dirty="0">
                <a:solidFill>
                  <a:srgbClr val="308007"/>
                </a:solidFill>
                <a:latin typeface="小塚ゴシック Pr6N M"/>
                <a:ea typeface="小塚ゴシック Pr6N M"/>
                <a:cs typeface="小塚ゴシック Pr6N M"/>
              </a:rPr>
              <a:t>.com </a:t>
            </a:r>
            <a:r>
              <a:rPr kumimoji="1" lang="ja-JP" altLang="en-US" sz="1600" dirty="0">
                <a:solidFill>
                  <a:srgbClr val="308007"/>
                </a:solidFill>
                <a:latin typeface="小塚ゴシック Pr6N M"/>
                <a:ea typeface="小塚ゴシック Pr6N M"/>
                <a:cs typeface="小塚ゴシック Pr6N M"/>
              </a:rPr>
              <a:t>誕生の</a:t>
            </a:r>
            <a:r>
              <a:rPr kumimoji="1" lang="en-US" altLang="ja-JP" dirty="0">
                <a:solidFill>
                  <a:srgbClr val="308007"/>
                </a:solidFill>
                <a:latin typeface="小塚ゴシック Pr6N M"/>
                <a:ea typeface="小塚ゴシック Pr6N M"/>
                <a:cs typeface="小塚ゴシック Pr6N M"/>
              </a:rPr>
              <a:t> </a:t>
            </a:r>
            <a:r>
              <a:rPr kumimoji="1" lang="ja-JP" altLang="en-US" dirty="0">
                <a:solidFill>
                  <a:srgbClr val="308007"/>
                </a:solidFill>
                <a:latin typeface="小塚ゴシック Pr6N M"/>
                <a:ea typeface="小塚ゴシック Pr6N M"/>
                <a:cs typeface="小塚ゴシック Pr6N M"/>
              </a:rPr>
              <a:t>キッカケ</a:t>
            </a:r>
          </a:p>
        </p:txBody>
      </p:sp>
      <p:sp>
        <p:nvSpPr>
          <p:cNvPr id="102" name="テキスト ボックス 101"/>
          <p:cNvSpPr txBox="1"/>
          <p:nvPr/>
        </p:nvSpPr>
        <p:spPr>
          <a:xfrm>
            <a:off x="5069983" y="2829653"/>
            <a:ext cx="4395749" cy="1200329"/>
          </a:xfrm>
          <a:prstGeom prst="rect">
            <a:avLst/>
          </a:prstGeom>
          <a:noFill/>
        </p:spPr>
        <p:txBody>
          <a:bodyPr wrap="square" rtlCol="0">
            <a:spAutoFit/>
          </a:bodyPr>
          <a:lstStyle/>
          <a:p>
            <a:pPr marL="171450" indent="-171450">
              <a:buFont typeface="Wingdings" charset="2"/>
              <a:buChar char="l"/>
            </a:pPr>
            <a:r>
              <a:rPr lang="ja-JP" altLang="en-US" sz="1200" dirty="0">
                <a:latin typeface="小塚ゴシック Pr6N L"/>
                <a:ea typeface="小塚ゴシック Pr6N L"/>
                <a:cs typeface="小塚ゴシック Pr6N L"/>
              </a:rPr>
              <a:t>住む場所によって、行政サービスや助成制度などに大きな違いがあるが、それらを事前に知り、住みたい街を選ぶことができたらというコンセプトからサイトを開設</a:t>
            </a:r>
            <a:endParaRPr lang="en-US" altLang="ja-JP" sz="1200" dirty="0">
              <a:latin typeface="小塚ゴシック Pr6N L"/>
              <a:ea typeface="小塚ゴシック Pr6N L"/>
              <a:cs typeface="小塚ゴシック Pr6N L"/>
            </a:endParaRPr>
          </a:p>
          <a:p>
            <a:pPr marL="171450" indent="-171450">
              <a:buFont typeface="Wingdings" charset="2"/>
              <a:buChar char="l"/>
            </a:pPr>
            <a:r>
              <a:rPr lang="ja-JP" altLang="en-US" sz="1200" dirty="0">
                <a:latin typeface="小塚ゴシック Pr6N L"/>
                <a:ea typeface="小塚ゴシック Pr6N L"/>
                <a:cs typeface="小塚ゴシック Pr6N L"/>
              </a:rPr>
              <a:t>統計などのデータだけでなく住んでいる人の評価や口コミも加わることで、住むことを検討している街についてわかるサイトになりました</a:t>
            </a:r>
            <a:endParaRPr lang="en-US" altLang="ja-JP" sz="1200" dirty="0">
              <a:latin typeface="小塚ゴシック Pr6N L"/>
              <a:ea typeface="小塚ゴシック Pr6N L"/>
              <a:cs typeface="小塚ゴシック Pr6N L"/>
            </a:endParaRPr>
          </a:p>
        </p:txBody>
      </p:sp>
      <p:pic>
        <p:nvPicPr>
          <p:cNvPr id="103" name="ひらめき.png" descr="/Users/meg/Desktop/特研/特研OD/アイコン/ひらめき.png"/>
          <p:cNvPicPr>
            <a:picLocks noChangeAspect="1"/>
          </p:cNvPicPr>
          <p:nvPr/>
        </p:nvPicPr>
        <p:blipFill>
          <a:blip r:embed="rId4" r:link="rId5">
            <a:extLst>
              <a:ext uri="{28A0092B-C50C-407E-A947-70E740481C1C}">
                <a14:useLocalDpi xmlns:a14="http://schemas.microsoft.com/office/drawing/2010/main" val="0"/>
              </a:ext>
            </a:extLst>
          </a:blip>
          <a:stretch>
            <a:fillRect/>
          </a:stretch>
        </p:blipFill>
        <p:spPr>
          <a:xfrm>
            <a:off x="9090963" y="5390367"/>
            <a:ext cx="915309" cy="915309"/>
          </a:xfrm>
          <a:prstGeom prst="rect">
            <a:avLst/>
          </a:prstGeom>
          <a:noFill/>
        </p:spPr>
      </p:pic>
      <p:sp>
        <p:nvSpPr>
          <p:cNvPr id="104" name="テキスト ボックス 103"/>
          <p:cNvSpPr txBox="1"/>
          <p:nvPr/>
        </p:nvSpPr>
        <p:spPr>
          <a:xfrm>
            <a:off x="5166303" y="4518001"/>
            <a:ext cx="3674083" cy="369332"/>
          </a:xfrm>
          <a:prstGeom prst="rect">
            <a:avLst/>
          </a:prstGeom>
          <a:noFill/>
        </p:spPr>
        <p:txBody>
          <a:bodyPr wrap="none" rtlCol="0">
            <a:spAutoFit/>
          </a:bodyPr>
          <a:lstStyle/>
          <a:p>
            <a:r>
              <a:rPr kumimoji="1" lang="ja-JP" altLang="en-US" dirty="0">
                <a:solidFill>
                  <a:schemeClr val="bg1"/>
                </a:solidFill>
                <a:latin typeface="小塚ゴシック Pr6N M"/>
                <a:ea typeface="小塚ゴシック Pr6N M"/>
                <a:cs typeface="小塚ゴシック Pr6N M"/>
              </a:rPr>
              <a:t>生活ガイド</a:t>
            </a:r>
            <a:r>
              <a:rPr kumimoji="1" lang="en-US" altLang="ja-JP" dirty="0">
                <a:solidFill>
                  <a:schemeClr val="bg1"/>
                </a:solidFill>
                <a:latin typeface="小塚ゴシック Pr6N M"/>
                <a:ea typeface="小塚ゴシック Pr6N M"/>
                <a:cs typeface="小塚ゴシック Pr6N M"/>
              </a:rPr>
              <a:t>.com </a:t>
            </a:r>
            <a:r>
              <a:rPr lang="ja-JP" altLang="en-US" sz="1600" dirty="0">
                <a:solidFill>
                  <a:schemeClr val="bg1"/>
                </a:solidFill>
                <a:latin typeface="小塚ゴシック Pr6N M"/>
                <a:ea typeface="小塚ゴシック Pr6N M"/>
                <a:cs typeface="小塚ゴシック Pr6N M"/>
              </a:rPr>
              <a:t>でこう</a:t>
            </a:r>
            <a:r>
              <a:rPr kumimoji="1" lang="en-US" altLang="ja-JP" dirty="0">
                <a:solidFill>
                  <a:schemeClr val="bg1"/>
                </a:solidFill>
                <a:latin typeface="小塚ゴシック Pr6N M"/>
                <a:ea typeface="小塚ゴシック Pr6N M"/>
                <a:cs typeface="小塚ゴシック Pr6N M"/>
              </a:rPr>
              <a:t> </a:t>
            </a:r>
            <a:r>
              <a:rPr lang="ja-JP" altLang="en-US" dirty="0">
                <a:solidFill>
                  <a:schemeClr val="bg1"/>
                </a:solidFill>
                <a:latin typeface="小塚ゴシック Pr6N M"/>
                <a:ea typeface="小塚ゴシック Pr6N M"/>
                <a:cs typeface="小塚ゴシック Pr6N M"/>
              </a:rPr>
              <a:t>変わった！</a:t>
            </a:r>
            <a:endParaRPr kumimoji="1" lang="ja-JP" altLang="en-US" dirty="0">
              <a:solidFill>
                <a:schemeClr val="bg1"/>
              </a:solidFill>
              <a:latin typeface="小塚ゴシック Pr6N M"/>
              <a:ea typeface="小塚ゴシック Pr6N M"/>
              <a:cs typeface="小塚ゴシック Pr6N M"/>
            </a:endParaRPr>
          </a:p>
        </p:txBody>
      </p:sp>
      <p:sp>
        <p:nvSpPr>
          <p:cNvPr id="105" name="テキスト ボックス 104"/>
          <p:cNvSpPr txBox="1"/>
          <p:nvPr/>
        </p:nvSpPr>
        <p:spPr>
          <a:xfrm>
            <a:off x="5069985" y="5039816"/>
            <a:ext cx="4395748" cy="1384995"/>
          </a:xfrm>
          <a:prstGeom prst="rect">
            <a:avLst/>
          </a:prstGeom>
          <a:noFill/>
        </p:spPr>
        <p:txBody>
          <a:bodyPr wrap="square" rtlCol="0">
            <a:spAutoFit/>
          </a:bodyPr>
          <a:lstStyle/>
          <a:p>
            <a:pPr marL="171450" indent="-171450">
              <a:buFont typeface="Wingdings" charset="2"/>
              <a:buChar char="l"/>
            </a:pPr>
            <a:r>
              <a:rPr lang="ja-JP" altLang="en-US" sz="1200" dirty="0">
                <a:latin typeface="小塚ゴシック Pr6N L"/>
                <a:ea typeface="小塚ゴシック Pr6N L"/>
                <a:cs typeface="小塚ゴシック Pr6N L"/>
              </a:rPr>
              <a:t>特に家を買って引越しする際に、子育て助成等、こどもが産まれることなども勘案して検討できるようになりました</a:t>
            </a:r>
            <a:endParaRPr lang="en-US" altLang="ja-JP" sz="1200" dirty="0">
              <a:latin typeface="小塚ゴシック Pr6N L"/>
              <a:ea typeface="小塚ゴシック Pr6N L"/>
              <a:cs typeface="小塚ゴシック Pr6N L"/>
            </a:endParaRPr>
          </a:p>
          <a:p>
            <a:pPr marL="171450" indent="-171450">
              <a:buFont typeface="Wingdings" charset="2"/>
              <a:buChar char="l"/>
            </a:pPr>
            <a:r>
              <a:rPr lang="ja-JP" altLang="en-US" sz="1200" dirty="0">
                <a:latin typeface="小塚ゴシック Pr6N L"/>
                <a:ea typeface="小塚ゴシック Pr6N L"/>
                <a:cs typeface="小塚ゴシック Pr6N L"/>
              </a:rPr>
              <a:t>自分の住んでいる街の制度についても、近隣の市などと比較でき、より理解しやすくなりました</a:t>
            </a:r>
            <a:endParaRPr lang="en-US" altLang="ja-JP" sz="1200" dirty="0">
              <a:latin typeface="小塚ゴシック Pr6N L"/>
              <a:ea typeface="小塚ゴシック Pr6N L"/>
              <a:cs typeface="小塚ゴシック Pr6N L"/>
            </a:endParaRPr>
          </a:p>
          <a:p>
            <a:pPr marL="171450" indent="-171450">
              <a:buFont typeface="Wingdings" charset="2"/>
              <a:buChar char="l"/>
            </a:pPr>
            <a:r>
              <a:rPr lang="ja-JP" altLang="en-US" sz="1200" dirty="0">
                <a:latin typeface="小塚ゴシック Pr6N L"/>
                <a:ea typeface="小塚ゴシック Pr6N L"/>
                <a:cs typeface="小塚ゴシック Pr6N L"/>
              </a:rPr>
              <a:t>家を買う際、どのような住宅助成制度がどの市にあるか、すぐに分かるようになりました</a:t>
            </a:r>
            <a:endParaRPr lang="en-US" altLang="ja-JP" sz="1200" dirty="0">
              <a:latin typeface="小塚ゴシック Pr6N L"/>
              <a:ea typeface="小塚ゴシック Pr6N L"/>
              <a:cs typeface="小塚ゴシック Pr6N L"/>
            </a:endParaRPr>
          </a:p>
          <a:p>
            <a:pPr marL="171450" indent="-171450">
              <a:buFont typeface="Wingdings" charset="2"/>
              <a:buChar char="l"/>
            </a:pPr>
            <a:endParaRPr lang="en-US" altLang="ja-JP" sz="1200" dirty="0">
              <a:latin typeface="小塚ゴシック Pr6N L"/>
              <a:ea typeface="小塚ゴシック Pr6N L"/>
              <a:cs typeface="小塚ゴシック Pr6N L"/>
            </a:endParaRPr>
          </a:p>
        </p:txBody>
      </p:sp>
      <p:sp>
        <p:nvSpPr>
          <p:cNvPr id="35" name="タイトル 1"/>
          <p:cNvSpPr txBox="1">
            <a:spLocks/>
          </p:cNvSpPr>
          <p:nvPr/>
        </p:nvSpPr>
        <p:spPr>
          <a:xfrm>
            <a:off x="-350" y="1425316"/>
            <a:ext cx="9911641" cy="466184"/>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600" dirty="0">
                <a:solidFill>
                  <a:srgbClr val="308007"/>
                </a:solidFill>
                <a:latin typeface="小塚ゴシック Pr6N R"/>
                <a:ea typeface="小塚ゴシック Pr6N R"/>
                <a:cs typeface="小塚ゴシック Pr6N R"/>
              </a:rPr>
              <a:t>全国の市の統計データおよび、独自アンケートにより収集したオリジナルデータを掲載。気になる街の助成制度やデータを調べたり、他の街と比較したり、ランキングを見られるサイトです。</a:t>
            </a:r>
            <a:endParaRPr lang="en-US" altLang="ja-JP" sz="1600" dirty="0">
              <a:solidFill>
                <a:srgbClr val="308007"/>
              </a:solidFill>
              <a:latin typeface="小塚ゴシック Pr6N R"/>
              <a:ea typeface="小塚ゴシック Pr6N R"/>
              <a:cs typeface="小塚ゴシック Pr6N R"/>
            </a:endParaRPr>
          </a:p>
        </p:txBody>
      </p:sp>
      <p:cxnSp>
        <p:nvCxnSpPr>
          <p:cNvPr id="36" name="直線コネクタ 35"/>
          <p:cNvCxnSpPr/>
          <p:nvPr/>
        </p:nvCxnSpPr>
        <p:spPr>
          <a:xfrm flipH="1">
            <a:off x="4372" y="1405574"/>
            <a:ext cx="9901628"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7" name="直線コネクタ 36"/>
          <p:cNvCxnSpPr/>
          <p:nvPr/>
        </p:nvCxnSpPr>
        <p:spPr>
          <a:xfrm flipH="1">
            <a:off x="-348" y="2166033"/>
            <a:ext cx="9911640"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sp>
        <p:nvSpPr>
          <p:cNvPr id="38" name="角丸四角形 37"/>
          <p:cNvSpPr/>
          <p:nvPr/>
        </p:nvSpPr>
        <p:spPr>
          <a:xfrm>
            <a:off x="5050292" y="2327966"/>
            <a:ext cx="4743817" cy="1840961"/>
          </a:xfrm>
          <a:prstGeom prst="roundRect">
            <a:avLst>
              <a:gd name="adj" fmla="val 10424"/>
            </a:avLst>
          </a:prstGeom>
          <a:noFill/>
          <a:ln>
            <a:solidFill>
              <a:srgbClr val="30800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pic>
        <p:nvPicPr>
          <p:cNvPr id="1026" name="Picture 2">
            <a:extLst>
              <a:ext uri="{FF2B5EF4-FFF2-40B4-BE49-F238E27FC236}">
                <a16:creationId xmlns:a16="http://schemas.microsoft.com/office/drawing/2014/main" id="{F23EF80D-F85B-4E11-A022-3FE5F3A26A3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4777" y="2854948"/>
            <a:ext cx="2374309" cy="3570141"/>
          </a:xfrm>
          <a:prstGeom prst="rect">
            <a:avLst/>
          </a:prstGeom>
          <a:noFill/>
          <a:ln>
            <a:solidFill>
              <a:schemeClr val="bg1">
                <a:lumMod val="75000"/>
              </a:schemeClr>
            </a:solidFill>
          </a:ln>
          <a:extLst>
            <a:ext uri="{909E8E84-426E-40DD-AFC4-6F175D3DCCD1}">
              <a14:hiddenFill xmlns:a14="http://schemas.microsoft.com/office/drawing/2010/main">
                <a:solidFill>
                  <a:srgbClr val="FFFFFF"/>
                </a:solidFill>
              </a14:hiddenFill>
            </a:ext>
          </a:extLst>
        </p:spPr>
      </p:pic>
      <p:sp>
        <p:nvSpPr>
          <p:cNvPr id="2" name="テキスト ボックス 1">
            <a:extLst>
              <a:ext uri="{FF2B5EF4-FFF2-40B4-BE49-F238E27FC236}">
                <a16:creationId xmlns:a16="http://schemas.microsoft.com/office/drawing/2014/main" id="{4BEAD5E4-E785-49A8-A1DC-1A373925E6CB}"/>
              </a:ext>
            </a:extLst>
          </p:cNvPr>
          <p:cNvSpPr txBox="1"/>
          <p:nvPr/>
        </p:nvSpPr>
        <p:spPr>
          <a:xfrm>
            <a:off x="-30006" y="1841192"/>
            <a:ext cx="2494594" cy="338554"/>
          </a:xfrm>
          <a:prstGeom prst="rect">
            <a:avLst/>
          </a:prstGeom>
          <a:noFill/>
        </p:spPr>
        <p:txBody>
          <a:bodyPr wrap="none" rtlCol="0">
            <a:spAutoFit/>
          </a:bodyPr>
          <a:lstStyle/>
          <a:p>
            <a:r>
              <a:rPr lang="ja-JP" altLang="en-US" sz="1600" b="1" dirty="0">
                <a:solidFill>
                  <a:srgbClr val="FF0000"/>
                </a:solidFill>
                <a:latin typeface="小塚ゴシック Pr6N R"/>
                <a:ea typeface="小塚ゴシック Pr6N R"/>
                <a:cs typeface="小塚ゴシック Pr6N R"/>
              </a:rPr>
              <a:t>（</a:t>
            </a:r>
            <a:r>
              <a:rPr lang="en-US" altLang="ja-JP" sz="1600" b="1" dirty="0">
                <a:solidFill>
                  <a:srgbClr val="FF0000"/>
                </a:solidFill>
                <a:latin typeface="小塚ゴシック Pr6N R"/>
                <a:ea typeface="小塚ゴシック Pr6N R"/>
                <a:cs typeface="小塚ゴシック Pr6N R"/>
              </a:rPr>
              <a:t>2005</a:t>
            </a:r>
            <a:r>
              <a:rPr lang="ja-JP" altLang="en-US" sz="1600" b="1" dirty="0">
                <a:solidFill>
                  <a:srgbClr val="FF0000"/>
                </a:solidFill>
                <a:latin typeface="小塚ゴシック Pr6N R"/>
                <a:ea typeface="小塚ゴシック Pr6N R"/>
                <a:cs typeface="小塚ゴシック Pr6N R"/>
              </a:rPr>
              <a:t>年 サービス開始）</a:t>
            </a:r>
            <a:endParaRPr lang="en-US" altLang="ja-JP" sz="1600" b="1" dirty="0">
              <a:solidFill>
                <a:srgbClr val="FF0000"/>
              </a:solidFill>
              <a:latin typeface="小塚ゴシック Pr6N R"/>
              <a:ea typeface="小塚ゴシック Pr6N R"/>
              <a:cs typeface="小塚ゴシック Pr6N R"/>
            </a:endParaRPr>
          </a:p>
        </p:txBody>
      </p:sp>
      <p:sp>
        <p:nvSpPr>
          <p:cNvPr id="39" name="角丸四角形吹き出し 32">
            <a:extLst>
              <a:ext uri="{FF2B5EF4-FFF2-40B4-BE49-F238E27FC236}">
                <a16:creationId xmlns:a16="http://schemas.microsoft.com/office/drawing/2014/main" id="{3ABF4E08-407B-4AA4-AA92-C478EAA89E12}"/>
              </a:ext>
            </a:extLst>
          </p:cNvPr>
          <p:cNvSpPr/>
          <p:nvPr/>
        </p:nvSpPr>
        <p:spPr>
          <a:xfrm>
            <a:off x="174777" y="2242258"/>
            <a:ext cx="2191657" cy="525921"/>
          </a:xfrm>
          <a:prstGeom prst="wedgeRoundRectCallout">
            <a:avLst>
              <a:gd name="adj1" fmla="val -577"/>
              <a:gd name="adj2" fmla="val 72932"/>
              <a:gd name="adj3" fmla="val 16667"/>
            </a:avLst>
          </a:prstGeom>
          <a:solidFill>
            <a:srgbClr val="FFFF99"/>
          </a:solidFill>
        </p:spPr>
        <p:style>
          <a:lnRef idx="1">
            <a:schemeClr val="accent1"/>
          </a:lnRef>
          <a:fillRef idx="3">
            <a:schemeClr val="accent1"/>
          </a:fillRef>
          <a:effectRef idx="2">
            <a:schemeClr val="accent1"/>
          </a:effectRef>
          <a:fontRef idx="minor">
            <a:schemeClr val="lt1"/>
          </a:fontRef>
        </p:style>
        <p:txBody>
          <a:bodyPr rtlCol="0" anchor="ctr"/>
          <a:lstStyle/>
          <a:p>
            <a:r>
              <a:rPr lang="en-US" altLang="ja-JP" sz="1200" b="1" dirty="0">
                <a:solidFill>
                  <a:schemeClr val="tx1"/>
                </a:solidFill>
              </a:rPr>
              <a:t>2</a:t>
            </a:r>
            <a:r>
              <a:rPr lang="ja-JP" altLang="en-US" sz="1200" b="1" dirty="0">
                <a:solidFill>
                  <a:schemeClr val="tx1"/>
                </a:solidFill>
              </a:rPr>
              <a:t>市のデータを比較してみることができます</a:t>
            </a:r>
            <a:endParaRPr kumimoji="1" lang="ja-JP" altLang="en-US" sz="1200" dirty="0">
              <a:solidFill>
                <a:schemeClr val="tx1"/>
              </a:solidFill>
            </a:endParaRPr>
          </a:p>
        </p:txBody>
      </p:sp>
      <p:pic>
        <p:nvPicPr>
          <p:cNvPr id="1034" name="Picture 10">
            <a:extLst>
              <a:ext uri="{FF2B5EF4-FFF2-40B4-BE49-F238E27FC236}">
                <a16:creationId xmlns:a16="http://schemas.microsoft.com/office/drawing/2014/main" id="{782D2470-E782-47EB-B65F-F14FABB6FEE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25445" y="2844893"/>
            <a:ext cx="2338115" cy="3579254"/>
          </a:xfrm>
          <a:prstGeom prst="rect">
            <a:avLst/>
          </a:prstGeom>
          <a:noFill/>
          <a:ln>
            <a:solidFill>
              <a:schemeClr val="bg1">
                <a:lumMod val="75000"/>
              </a:schemeClr>
            </a:solidFill>
          </a:ln>
          <a:extLst>
            <a:ext uri="{909E8E84-426E-40DD-AFC4-6F175D3DCCD1}">
              <a14:hiddenFill xmlns:a14="http://schemas.microsoft.com/office/drawing/2010/main">
                <a:solidFill>
                  <a:srgbClr val="FFFFFF"/>
                </a:solidFill>
              </a14:hiddenFill>
            </a:ext>
          </a:extLst>
        </p:spPr>
      </p:pic>
      <p:sp>
        <p:nvSpPr>
          <p:cNvPr id="41" name="角丸四角形吹き出し 32">
            <a:extLst>
              <a:ext uri="{FF2B5EF4-FFF2-40B4-BE49-F238E27FC236}">
                <a16:creationId xmlns:a16="http://schemas.microsoft.com/office/drawing/2014/main" id="{EBD3F5B0-F48F-447F-BAD5-3674A8F41A94}"/>
              </a:ext>
            </a:extLst>
          </p:cNvPr>
          <p:cNvSpPr/>
          <p:nvPr/>
        </p:nvSpPr>
        <p:spPr>
          <a:xfrm>
            <a:off x="2774975" y="2242258"/>
            <a:ext cx="2191657" cy="525921"/>
          </a:xfrm>
          <a:prstGeom prst="wedgeRoundRectCallout">
            <a:avLst>
              <a:gd name="adj1" fmla="val -35200"/>
              <a:gd name="adj2" fmla="val 67258"/>
              <a:gd name="adj3" fmla="val 16667"/>
            </a:avLst>
          </a:prstGeom>
          <a:solidFill>
            <a:srgbClr val="FFFF99"/>
          </a:solidFill>
        </p:spPr>
        <p:style>
          <a:lnRef idx="1">
            <a:schemeClr val="accent1"/>
          </a:lnRef>
          <a:fillRef idx="3">
            <a:schemeClr val="accent1"/>
          </a:fillRef>
          <a:effectRef idx="2">
            <a:schemeClr val="accent1"/>
          </a:effectRef>
          <a:fontRef idx="minor">
            <a:schemeClr val="lt1"/>
          </a:fontRef>
        </p:style>
        <p:txBody>
          <a:bodyPr rtlCol="0" anchor="ctr"/>
          <a:lstStyle/>
          <a:p>
            <a:r>
              <a:rPr lang="ja-JP" altLang="en-US" sz="1200" b="1">
                <a:solidFill>
                  <a:schemeClr val="tx1"/>
                </a:solidFill>
              </a:rPr>
              <a:t>項目ごとに</a:t>
            </a:r>
            <a:r>
              <a:rPr lang="ja-JP" altLang="en-US" sz="1200" b="1" dirty="0">
                <a:solidFill>
                  <a:schemeClr val="tx1"/>
                </a:solidFill>
              </a:rPr>
              <a:t>ランキングでみること</a:t>
            </a:r>
            <a:r>
              <a:rPr lang="ja-JP" altLang="en-US" sz="1200" b="1">
                <a:solidFill>
                  <a:schemeClr val="tx1"/>
                </a:solidFill>
              </a:rPr>
              <a:t>も可能です</a:t>
            </a:r>
            <a:endParaRPr kumimoji="1" lang="ja-JP" altLang="en-US" sz="1200" dirty="0">
              <a:solidFill>
                <a:schemeClr val="tx1"/>
              </a:solidFill>
            </a:endParaRPr>
          </a:p>
        </p:txBody>
      </p:sp>
      <p:sp>
        <p:nvSpPr>
          <p:cNvPr id="40" name="テキスト ボックス 39"/>
          <p:cNvSpPr txBox="1"/>
          <p:nvPr/>
        </p:nvSpPr>
        <p:spPr>
          <a:xfrm>
            <a:off x="7179387" y="-39358"/>
            <a:ext cx="2664081" cy="307777"/>
          </a:xfrm>
          <a:prstGeom prst="rect">
            <a:avLst/>
          </a:prstGeom>
          <a:noFill/>
        </p:spPr>
        <p:txBody>
          <a:bodyPr wrap="square" rtlCol="0">
            <a:spAutoFit/>
          </a:bodyPr>
          <a:ls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pPr algn="r"/>
            <a:r>
              <a:rPr lang="ja-JP" altLang="en-US" sz="1400" dirty="0">
                <a:latin typeface="+mn-ea"/>
              </a:rPr>
              <a:t>令和２年３月２日版</a:t>
            </a:r>
          </a:p>
        </p:txBody>
      </p:sp>
    </p:spTree>
    <p:extLst>
      <p:ext uri="{BB962C8B-B14F-4D97-AF65-F5344CB8AC3E}">
        <p14:creationId xmlns:p14="http://schemas.microsoft.com/office/powerpoint/2010/main" val="1050403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descr="アイディア.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63596" y="1292394"/>
            <a:ext cx="643434" cy="643434"/>
          </a:xfrm>
          <a:prstGeom prst="rect">
            <a:avLst/>
          </a:prstGeom>
        </p:spPr>
      </p:pic>
      <p:pic>
        <p:nvPicPr>
          <p:cNvPr id="10" name="図 9" descr="チーム.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63596" y="2333781"/>
            <a:ext cx="643434" cy="643434"/>
          </a:xfrm>
          <a:prstGeom prst="rect">
            <a:avLst/>
          </a:prstGeom>
        </p:spPr>
      </p:pic>
      <p:pic>
        <p:nvPicPr>
          <p:cNvPr id="11" name="図 10" descr="パソコン作業.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105667" y="1745423"/>
            <a:ext cx="643434" cy="643434"/>
          </a:xfrm>
          <a:prstGeom prst="rect">
            <a:avLst/>
          </a:prstGeom>
        </p:spPr>
      </p:pic>
      <p:pic>
        <p:nvPicPr>
          <p:cNvPr id="33" name="図 32" descr="マーカー.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163596" y="3334378"/>
            <a:ext cx="643434" cy="643434"/>
          </a:xfrm>
          <a:prstGeom prst="rect">
            <a:avLst/>
          </a:prstGeom>
        </p:spPr>
      </p:pic>
      <p:sp>
        <p:nvSpPr>
          <p:cNvPr id="40" name="正方形/長方形 39"/>
          <p:cNvSpPr/>
          <p:nvPr/>
        </p:nvSpPr>
        <p:spPr>
          <a:xfrm>
            <a:off x="6046963" y="1388278"/>
            <a:ext cx="3116631" cy="46304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100" dirty="0">
                <a:solidFill>
                  <a:schemeClr val="tx1"/>
                </a:solidFill>
                <a:latin typeface="小塚ゴシック Pr6N L"/>
                <a:ea typeface="小塚ゴシック Pr6N L"/>
                <a:cs typeface="小塚ゴシック Pr6N L"/>
              </a:rPr>
              <a:t>　　国勢調査、住民基本台帳、人口動態調査、学校基本調査、経済センサス等</a:t>
            </a:r>
            <a:endParaRPr lang="en-US" altLang="ja-JP" sz="1100" dirty="0">
              <a:solidFill>
                <a:schemeClr val="tx1"/>
              </a:solidFill>
              <a:latin typeface="小塚ゴシック Pr6N L"/>
              <a:ea typeface="小塚ゴシック Pr6N L"/>
              <a:cs typeface="小塚ゴシック Pr6N L"/>
            </a:endParaRPr>
          </a:p>
        </p:txBody>
      </p:sp>
      <p:sp>
        <p:nvSpPr>
          <p:cNvPr id="57" name="正方形/長方形 56"/>
          <p:cNvSpPr/>
          <p:nvPr/>
        </p:nvSpPr>
        <p:spPr>
          <a:xfrm>
            <a:off x="6342965" y="2982689"/>
            <a:ext cx="3396089"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tLang="ja-JP" sz="1200" dirty="0">
              <a:solidFill>
                <a:srgbClr val="000000"/>
              </a:solidFill>
              <a:latin typeface="小塚ゴシック Pr6N L"/>
              <a:ea typeface="小塚ゴシック Pr6N L"/>
              <a:cs typeface="小塚ゴシック Pr6N L"/>
            </a:endParaRPr>
          </a:p>
        </p:txBody>
      </p:sp>
      <p:sp>
        <p:nvSpPr>
          <p:cNvPr id="58" name="角丸四角形 57"/>
          <p:cNvSpPr/>
          <p:nvPr/>
        </p:nvSpPr>
        <p:spPr>
          <a:xfrm>
            <a:off x="5690007" y="2977215"/>
            <a:ext cx="950821" cy="357163"/>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400" dirty="0">
                <a:latin typeface="フォントポにほんご"/>
                <a:ea typeface="フォントポにほんご"/>
                <a:cs typeface="フォントポにほんご"/>
              </a:rPr>
              <a:t>受賞歴</a:t>
            </a:r>
          </a:p>
        </p:txBody>
      </p:sp>
      <p:sp>
        <p:nvSpPr>
          <p:cNvPr id="61" name="正方形/長方形 60"/>
          <p:cNvSpPr/>
          <p:nvPr/>
        </p:nvSpPr>
        <p:spPr>
          <a:xfrm>
            <a:off x="5749101" y="3485130"/>
            <a:ext cx="3396089"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a:solidFill>
                  <a:schemeClr val="tx1"/>
                </a:solidFill>
                <a:latin typeface="小塚ゴシック Pr6N L"/>
                <a:ea typeface="小塚ゴシック Pr6N L"/>
                <a:cs typeface="小塚ゴシック Pr6N L"/>
              </a:rPr>
              <a:t>全国の市＋東京</a:t>
            </a:r>
            <a:r>
              <a:rPr lang="en-US" altLang="ja-JP" sz="1200" dirty="0">
                <a:solidFill>
                  <a:schemeClr val="tx1"/>
                </a:solidFill>
                <a:latin typeface="小塚ゴシック Pr6N L"/>
                <a:ea typeface="小塚ゴシック Pr6N L"/>
                <a:cs typeface="小塚ゴシック Pr6N L"/>
              </a:rPr>
              <a:t>23</a:t>
            </a:r>
            <a:r>
              <a:rPr lang="ja-JP" altLang="en-US" sz="1200" dirty="0">
                <a:solidFill>
                  <a:schemeClr val="tx1"/>
                </a:solidFill>
                <a:latin typeface="小塚ゴシック Pr6N L"/>
                <a:ea typeface="小塚ゴシック Pr6N L"/>
                <a:cs typeface="小塚ゴシック Pr6N L"/>
              </a:rPr>
              <a:t>区</a:t>
            </a:r>
            <a:endParaRPr kumimoji="1" lang="ja-JP" altLang="en-US" sz="1200" dirty="0">
              <a:solidFill>
                <a:schemeClr val="tx1"/>
              </a:solidFill>
              <a:latin typeface="小塚ゴシック Pr6N L"/>
              <a:ea typeface="小塚ゴシック Pr6N L"/>
              <a:cs typeface="小塚ゴシック Pr6N L"/>
            </a:endParaRPr>
          </a:p>
        </p:txBody>
      </p:sp>
      <p:sp>
        <p:nvSpPr>
          <p:cNvPr id="62" name="角丸四角形 61"/>
          <p:cNvSpPr/>
          <p:nvPr/>
        </p:nvSpPr>
        <p:spPr>
          <a:xfrm>
            <a:off x="5096143" y="3479656"/>
            <a:ext cx="950821" cy="357163"/>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a:latin typeface="フォントポにほんご"/>
                <a:ea typeface="フォントポにほんご"/>
                <a:cs typeface="フォントポにほんご"/>
              </a:rPr>
              <a:t>地域</a:t>
            </a:r>
            <a:endParaRPr kumimoji="1" lang="ja-JP" altLang="en-US" sz="1400" dirty="0">
              <a:latin typeface="フォントポにほんご"/>
              <a:ea typeface="フォントポにほんご"/>
              <a:cs typeface="フォントポにほんご"/>
            </a:endParaRPr>
          </a:p>
        </p:txBody>
      </p:sp>
      <p:sp>
        <p:nvSpPr>
          <p:cNvPr id="65" name="テキスト ボックス 64"/>
          <p:cNvSpPr txBox="1"/>
          <p:nvPr/>
        </p:nvSpPr>
        <p:spPr>
          <a:xfrm>
            <a:off x="10124" y="1410738"/>
            <a:ext cx="3647152" cy="646331"/>
          </a:xfrm>
          <a:prstGeom prst="rect">
            <a:avLst/>
          </a:prstGeom>
          <a:noFill/>
        </p:spPr>
        <p:txBody>
          <a:bodyPr wrap="none" rtlCol="0">
            <a:spAutoFit/>
          </a:bodyPr>
          <a:lstStyle/>
          <a:p>
            <a:r>
              <a:rPr lang="ja-JP" altLang="en-US" b="1" dirty="0">
                <a:solidFill>
                  <a:srgbClr val="008000"/>
                </a:solidFill>
                <a:latin typeface="小塚ゴシック Pro M"/>
                <a:ea typeface="小塚ゴシック Pro M"/>
                <a:cs typeface="小塚ゴシック Pro M"/>
              </a:rPr>
              <a:t>項目数は</a:t>
            </a:r>
            <a:r>
              <a:rPr lang="en-US" altLang="ja-JP" b="1" dirty="0">
                <a:solidFill>
                  <a:srgbClr val="008000"/>
                </a:solidFill>
                <a:latin typeface="小塚ゴシック Pro M"/>
                <a:ea typeface="小塚ゴシック Pro M"/>
                <a:cs typeface="小塚ゴシック Pro M"/>
              </a:rPr>
              <a:t>300</a:t>
            </a:r>
            <a:r>
              <a:rPr lang="ja-JP" altLang="en-US" b="1" dirty="0">
                <a:solidFill>
                  <a:srgbClr val="008000"/>
                </a:solidFill>
                <a:latin typeface="小塚ゴシック Pro M"/>
                <a:ea typeface="小塚ゴシック Pro M"/>
                <a:cs typeface="小塚ゴシック Pro M"/>
              </a:rPr>
              <a:t>以上！</a:t>
            </a:r>
            <a:endParaRPr lang="en-US" altLang="ja-JP" b="1" dirty="0">
              <a:solidFill>
                <a:srgbClr val="008000"/>
              </a:solidFill>
              <a:latin typeface="小塚ゴシック Pro M"/>
              <a:ea typeface="小塚ゴシック Pro M"/>
              <a:cs typeface="小塚ゴシック Pro M"/>
            </a:endParaRPr>
          </a:p>
          <a:p>
            <a:r>
              <a:rPr kumimoji="1" lang="ja-JP" altLang="en-US" b="1" dirty="0">
                <a:solidFill>
                  <a:srgbClr val="008000"/>
                </a:solidFill>
                <a:latin typeface="小塚ゴシック Pro M"/>
                <a:ea typeface="小塚ゴシック Pro M"/>
                <a:cs typeface="小塚ゴシック Pro M"/>
              </a:rPr>
              <a:t>街について様々な角度からわかる</a:t>
            </a:r>
            <a:endParaRPr kumimoji="1" lang="en-US" altLang="ja-JP" b="1" dirty="0">
              <a:solidFill>
                <a:srgbClr val="008000"/>
              </a:solidFill>
              <a:latin typeface="小塚ゴシック Pro M"/>
              <a:ea typeface="小塚ゴシック Pro M"/>
              <a:cs typeface="小塚ゴシック Pro M"/>
            </a:endParaRPr>
          </a:p>
        </p:txBody>
      </p:sp>
      <p:cxnSp>
        <p:nvCxnSpPr>
          <p:cNvPr id="67" name="直線コネクタ 66"/>
          <p:cNvCxnSpPr/>
          <p:nvPr/>
        </p:nvCxnSpPr>
        <p:spPr>
          <a:xfrm flipH="1">
            <a:off x="10565" y="1405574"/>
            <a:ext cx="4922375"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8" name="直線コネクタ 67"/>
          <p:cNvCxnSpPr/>
          <p:nvPr/>
        </p:nvCxnSpPr>
        <p:spPr>
          <a:xfrm flipH="1">
            <a:off x="10565" y="2038988"/>
            <a:ext cx="4942435"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2" name="直線コネクタ 71"/>
          <p:cNvCxnSpPr/>
          <p:nvPr/>
        </p:nvCxnSpPr>
        <p:spPr>
          <a:xfrm flipH="1">
            <a:off x="10565" y="6428143"/>
            <a:ext cx="4922375"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sp>
        <p:nvSpPr>
          <p:cNvPr id="75" name="角丸四角形 74"/>
          <p:cNvSpPr/>
          <p:nvPr/>
        </p:nvSpPr>
        <p:spPr>
          <a:xfrm>
            <a:off x="5084282" y="4080778"/>
            <a:ext cx="4711409" cy="2347365"/>
          </a:xfrm>
          <a:prstGeom prst="roundRect">
            <a:avLst>
              <a:gd name="adj" fmla="val 9905"/>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pic>
        <p:nvPicPr>
          <p:cNvPr id="76" name="図 75" descr="拡声器.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114548" y="4091278"/>
            <a:ext cx="903101" cy="903101"/>
          </a:xfrm>
          <a:prstGeom prst="rect">
            <a:avLst/>
          </a:prstGeom>
        </p:spPr>
      </p:pic>
      <p:sp>
        <p:nvSpPr>
          <p:cNvPr id="41" name="テキスト ボックス 40"/>
          <p:cNvSpPr txBox="1"/>
          <p:nvPr/>
        </p:nvSpPr>
        <p:spPr>
          <a:xfrm>
            <a:off x="5964176" y="4142389"/>
            <a:ext cx="3433823" cy="707886"/>
          </a:xfrm>
          <a:prstGeom prst="rect">
            <a:avLst/>
          </a:prstGeom>
          <a:noFill/>
        </p:spPr>
        <p:txBody>
          <a:bodyPr vert="horz" wrap="square" rtlCol="0">
            <a:spAutoFit/>
          </a:bodyPr>
          <a:lstStyle/>
          <a:p>
            <a:r>
              <a:rPr lang="ja-JP" altLang="en-US" sz="2000" dirty="0">
                <a:solidFill>
                  <a:srgbClr val="008000"/>
                </a:solidFill>
                <a:latin typeface="フォントポにほんご"/>
                <a:ea typeface="フォントポにほんご"/>
                <a:cs typeface="フォントポにほんご"/>
              </a:rPr>
              <a:t>ロケ地写真やご当地キャラなど楽しいコンテンツも！</a:t>
            </a:r>
            <a:endParaRPr lang="en-US" altLang="ja-JP" sz="2000" dirty="0">
              <a:solidFill>
                <a:srgbClr val="008000"/>
              </a:solidFill>
              <a:latin typeface="フォントポにほんご"/>
              <a:ea typeface="フォントポにほんご"/>
              <a:cs typeface="フォントポにほんご"/>
            </a:endParaRPr>
          </a:p>
        </p:txBody>
      </p:sp>
      <p:sp>
        <p:nvSpPr>
          <p:cNvPr id="44" name="テキスト ボックス 43"/>
          <p:cNvSpPr txBox="1"/>
          <p:nvPr/>
        </p:nvSpPr>
        <p:spPr>
          <a:xfrm>
            <a:off x="5305251" y="5035232"/>
            <a:ext cx="4199216" cy="1240148"/>
          </a:xfrm>
          <a:prstGeom prst="rect">
            <a:avLst/>
          </a:prstGeom>
          <a:noFill/>
        </p:spPr>
        <p:txBody>
          <a:bodyPr wrap="square" rtlCol="0">
            <a:spAutoFit/>
          </a:bodyPr>
          <a:lstStyle/>
          <a:p>
            <a:pPr>
              <a:lnSpc>
                <a:spcPct val="120000"/>
              </a:lnSpc>
            </a:pPr>
            <a:r>
              <a:rPr lang="ja-JP" altLang="en-US" sz="1050" dirty="0">
                <a:latin typeface="小塚ゴシック Pr6N L"/>
                <a:ea typeface="小塚ゴシック Pr6N L"/>
                <a:cs typeface="小塚ゴシック Pr6N L"/>
              </a:rPr>
              <a:t>数字や文字が多くなると、抵抗がある人もいるので、ロケ地の写真やご当地キャラのイラストなども掲載し、多くの人に興味を持ってもらえるサイトになるよう工夫しています。</a:t>
            </a:r>
            <a:endParaRPr lang="en-US" altLang="ja-JP" sz="1050" dirty="0">
              <a:latin typeface="小塚ゴシック Pr6N L"/>
              <a:ea typeface="小塚ゴシック Pr6N L"/>
              <a:cs typeface="小塚ゴシック Pr6N L"/>
            </a:endParaRPr>
          </a:p>
          <a:p>
            <a:pPr>
              <a:lnSpc>
                <a:spcPct val="120000"/>
              </a:lnSpc>
            </a:pPr>
            <a:r>
              <a:rPr kumimoji="1" lang="ja-JP" altLang="en-US" sz="1050" dirty="0">
                <a:latin typeface="小塚ゴシック Pr6N L"/>
                <a:ea typeface="小塚ゴシック Pr6N L"/>
                <a:cs typeface="小塚ゴシック Pr6N L"/>
              </a:rPr>
              <a:t>また「みんなのランキング」では地域に関わるお題を設定し、会員に投票してもらっています。投票結果はランキングになり、多様な切り口で様々な街にスポットを当てています。</a:t>
            </a:r>
            <a:endParaRPr kumimoji="1" lang="en-US" altLang="ja-JP" sz="1050" dirty="0">
              <a:latin typeface="小塚ゴシック Pr6N L"/>
              <a:ea typeface="小塚ゴシック Pr6N L"/>
              <a:cs typeface="小塚ゴシック Pr6N L"/>
            </a:endParaRPr>
          </a:p>
        </p:txBody>
      </p:sp>
      <p:sp>
        <p:nvSpPr>
          <p:cNvPr id="34" name="角丸四角形 33"/>
          <p:cNvSpPr/>
          <p:nvPr/>
        </p:nvSpPr>
        <p:spPr>
          <a:xfrm>
            <a:off x="5114549" y="1494164"/>
            <a:ext cx="1228416" cy="357163"/>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a:latin typeface="フォントポにほんご"/>
                <a:ea typeface="フォントポにほんご"/>
                <a:cs typeface="フォントポにほんご"/>
              </a:rPr>
              <a:t>使用データ</a:t>
            </a:r>
            <a:endParaRPr kumimoji="1" lang="ja-JP" altLang="en-US" sz="1400" dirty="0">
              <a:latin typeface="フォントポにほんご"/>
              <a:ea typeface="フォントポにほんご"/>
              <a:cs typeface="フォントポにほんご"/>
            </a:endParaRPr>
          </a:p>
        </p:txBody>
      </p:sp>
      <p:sp>
        <p:nvSpPr>
          <p:cNvPr id="35" name="正方形/長方形 34"/>
          <p:cNvSpPr/>
          <p:nvPr/>
        </p:nvSpPr>
        <p:spPr>
          <a:xfrm>
            <a:off x="6342965" y="1989141"/>
            <a:ext cx="3396089"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1200" dirty="0">
                <a:solidFill>
                  <a:schemeClr val="tx1"/>
                </a:solidFill>
                <a:latin typeface="小塚ゴシック Pr6N L"/>
                <a:ea typeface="小塚ゴシック Pr6N L"/>
                <a:cs typeface="小塚ゴシック Pr6N L"/>
              </a:rPr>
              <a:t>CSV</a:t>
            </a:r>
            <a:r>
              <a:rPr lang="ja-JP" altLang="en-US" sz="1200" dirty="0">
                <a:solidFill>
                  <a:schemeClr val="tx1"/>
                </a:solidFill>
                <a:latin typeface="小塚ゴシック Pr6N L"/>
                <a:ea typeface="小塚ゴシック Pr6N L"/>
                <a:cs typeface="小塚ゴシック Pr6N L"/>
              </a:rPr>
              <a:t>、</a:t>
            </a:r>
            <a:r>
              <a:rPr lang="en-US" altLang="ja-JP" sz="1200" dirty="0">
                <a:solidFill>
                  <a:schemeClr val="tx1"/>
                </a:solidFill>
                <a:latin typeface="小塚ゴシック Pr6N L"/>
                <a:ea typeface="小塚ゴシック Pr6N L"/>
                <a:cs typeface="小塚ゴシック Pr6N L"/>
              </a:rPr>
              <a:t>XLSX</a:t>
            </a:r>
          </a:p>
        </p:txBody>
      </p:sp>
      <p:sp>
        <p:nvSpPr>
          <p:cNvPr id="36" name="角丸四角形 35"/>
          <p:cNvSpPr/>
          <p:nvPr/>
        </p:nvSpPr>
        <p:spPr>
          <a:xfrm>
            <a:off x="5690006" y="1983667"/>
            <a:ext cx="1274749" cy="357163"/>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a:latin typeface="フォントポにほんご"/>
                <a:ea typeface="フォントポにほんご"/>
                <a:cs typeface="フォントポにほんご"/>
              </a:rPr>
              <a:t>データ形式</a:t>
            </a:r>
            <a:endParaRPr kumimoji="1" lang="ja-JP" altLang="en-US" sz="1400" dirty="0">
              <a:latin typeface="フォントポにほんご"/>
              <a:ea typeface="フォントポにほんご"/>
              <a:cs typeface="フォントポにほんご"/>
            </a:endParaRPr>
          </a:p>
        </p:txBody>
      </p:sp>
      <p:sp>
        <p:nvSpPr>
          <p:cNvPr id="39" name="正方形/長方形 38"/>
          <p:cNvSpPr/>
          <p:nvPr/>
        </p:nvSpPr>
        <p:spPr>
          <a:xfrm>
            <a:off x="5292" y="0"/>
            <a:ext cx="9906000" cy="1252759"/>
          </a:xfrm>
          <a:prstGeom prst="rect">
            <a:avLst/>
          </a:prstGeom>
          <a:solidFill>
            <a:srgbClr val="00D861"/>
          </a:solidFill>
          <a:ln w="9525" cap="flat" cmpd="sng" algn="ctr">
            <a:solidFill>
              <a:srgbClr val="00FF6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sysClr val="window" lastClr="FFFFFF"/>
              </a:solidFill>
              <a:effectLst/>
              <a:uLnTx/>
              <a:uFillTx/>
              <a:latin typeface="Corbel"/>
              <a:ea typeface="ヒラギノ角ゴ Pro W3"/>
              <a:cs typeface="+mn-cs"/>
            </a:endParaRPr>
          </a:p>
        </p:txBody>
      </p:sp>
      <p:sp>
        <p:nvSpPr>
          <p:cNvPr id="46" name="正方形/長方形 45"/>
          <p:cNvSpPr/>
          <p:nvPr/>
        </p:nvSpPr>
        <p:spPr>
          <a:xfrm>
            <a:off x="0" y="6577577"/>
            <a:ext cx="9906000" cy="280423"/>
          </a:xfrm>
          <a:prstGeom prst="rect">
            <a:avLst/>
          </a:prstGeom>
          <a:solidFill>
            <a:srgbClr val="00D861"/>
          </a:solidFill>
          <a:ln w="9525" cap="flat" cmpd="sng" algn="ctr">
            <a:solidFill>
              <a:srgbClr val="00FF6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sysClr val="window" lastClr="FFFFFF"/>
              </a:solidFill>
              <a:effectLst/>
              <a:uLnTx/>
              <a:uFillTx/>
              <a:latin typeface="Corbel"/>
              <a:ea typeface="ヒラギノ角ゴ Pro W3"/>
              <a:cs typeface="+mn-cs"/>
            </a:endParaRPr>
          </a:p>
        </p:txBody>
      </p:sp>
      <p:sp>
        <p:nvSpPr>
          <p:cNvPr id="47" name="タイトル 1"/>
          <p:cNvSpPr txBox="1">
            <a:spLocks/>
          </p:cNvSpPr>
          <p:nvPr/>
        </p:nvSpPr>
        <p:spPr>
          <a:xfrm>
            <a:off x="45112" y="223283"/>
            <a:ext cx="4749931" cy="744513"/>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4000" dirty="0">
                <a:solidFill>
                  <a:schemeClr val="bg1"/>
                </a:solidFill>
                <a:latin typeface="小塚ゴシック Pro M"/>
                <a:ea typeface="小塚ゴシック Pro M"/>
                <a:cs typeface="小塚ゴシック Pro M"/>
              </a:rPr>
              <a:t>生活ガイド</a:t>
            </a:r>
            <a:r>
              <a:rPr lang="en-US" altLang="ja-JP" sz="4000" dirty="0">
                <a:solidFill>
                  <a:schemeClr val="bg1"/>
                </a:solidFill>
                <a:latin typeface="小塚ゴシック Pro M"/>
                <a:ea typeface="小塚ゴシック Pro M"/>
                <a:cs typeface="小塚ゴシック Pro M"/>
              </a:rPr>
              <a:t>.com</a:t>
            </a:r>
            <a:endParaRPr lang="ja-JP" altLang="en-US" sz="4000" dirty="0">
              <a:solidFill>
                <a:schemeClr val="bg1"/>
              </a:solidFill>
              <a:latin typeface="小塚ゴシック Pro M"/>
              <a:ea typeface="小塚ゴシック Pro M"/>
              <a:cs typeface="小塚ゴシック Pro M"/>
            </a:endParaRPr>
          </a:p>
        </p:txBody>
      </p:sp>
      <p:sp>
        <p:nvSpPr>
          <p:cNvPr id="48" name="タイトル 1"/>
          <p:cNvSpPr txBox="1">
            <a:spLocks/>
          </p:cNvSpPr>
          <p:nvPr/>
        </p:nvSpPr>
        <p:spPr>
          <a:xfrm>
            <a:off x="57562" y="-26855"/>
            <a:ext cx="9803325"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400" dirty="0">
                <a:solidFill>
                  <a:srgbClr val="FFFFFF"/>
                </a:solidFill>
                <a:latin typeface="小塚ゴシック Pr6N R"/>
                <a:ea typeface="小塚ゴシック Pr6N R"/>
                <a:cs typeface="小塚ゴシック Pr6N R"/>
              </a:rPr>
              <a:t>行政サービス、助成制度で住みたい街を選ぶ・住んでいる街を知る</a:t>
            </a:r>
          </a:p>
        </p:txBody>
      </p:sp>
      <p:sp>
        <p:nvSpPr>
          <p:cNvPr id="49" name="タイトル 1"/>
          <p:cNvSpPr txBox="1">
            <a:spLocks/>
          </p:cNvSpPr>
          <p:nvPr/>
        </p:nvSpPr>
        <p:spPr>
          <a:xfrm>
            <a:off x="57563" y="827741"/>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altLang="ja-JP" sz="1400" dirty="0">
                <a:solidFill>
                  <a:srgbClr val="FFFFFF"/>
                </a:solidFill>
                <a:latin typeface="小塚ゴシック Pr6N R"/>
                <a:ea typeface="小塚ゴシック Pr6N R"/>
                <a:cs typeface="小塚ゴシック Pr6N R"/>
              </a:rPr>
              <a:t>By </a:t>
            </a:r>
            <a:r>
              <a:rPr lang="ja-JP" altLang="en-US" sz="1400" dirty="0">
                <a:solidFill>
                  <a:srgbClr val="FFFFFF"/>
                </a:solidFill>
                <a:latin typeface="小塚ゴシック Pr6N R"/>
                <a:ea typeface="小塚ゴシック Pr6N R"/>
                <a:cs typeface="小塚ゴシック Pr6N R"/>
              </a:rPr>
              <a:t>株式会社ウェイブダッシュ</a:t>
            </a:r>
          </a:p>
        </p:txBody>
      </p:sp>
      <p:sp>
        <p:nvSpPr>
          <p:cNvPr id="64" name="角丸四角形 63"/>
          <p:cNvSpPr/>
          <p:nvPr/>
        </p:nvSpPr>
        <p:spPr>
          <a:xfrm>
            <a:off x="9006672" y="250008"/>
            <a:ext cx="752743" cy="752743"/>
          </a:xfrm>
          <a:prstGeom prst="roundRect">
            <a:avLst/>
          </a:prstGeom>
          <a:noFill/>
          <a:ln w="38100">
            <a:solidFill>
              <a:srgbClr val="CCFF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9" name="正方形/長方形 68"/>
          <p:cNvSpPr/>
          <p:nvPr/>
        </p:nvSpPr>
        <p:spPr>
          <a:xfrm>
            <a:off x="6095243" y="2485379"/>
            <a:ext cx="3049947"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1200" dirty="0">
                <a:solidFill>
                  <a:schemeClr val="tx1"/>
                </a:solidFill>
                <a:latin typeface="小塚ゴシック Pr6N L"/>
                <a:ea typeface="小塚ゴシック Pr6N L"/>
                <a:cs typeface="小塚ゴシック Pr6N L"/>
              </a:rPr>
              <a:t>Web</a:t>
            </a:r>
            <a:r>
              <a:rPr lang="ja-JP" altLang="en-US" sz="1200" dirty="0">
                <a:solidFill>
                  <a:schemeClr val="tx1"/>
                </a:solidFill>
                <a:latin typeface="小塚ゴシック Pr6N L"/>
                <a:ea typeface="小塚ゴシック Pr6N L"/>
                <a:cs typeface="小塚ゴシック Pr6N L"/>
              </a:rPr>
              <a:t>サービス</a:t>
            </a:r>
            <a:endParaRPr kumimoji="1" lang="ja-JP" altLang="en-US" sz="1200" dirty="0">
              <a:solidFill>
                <a:schemeClr val="tx1"/>
              </a:solidFill>
              <a:latin typeface="小塚ゴシック Pr6N L"/>
              <a:ea typeface="小塚ゴシック Pr6N L"/>
              <a:cs typeface="小塚ゴシック Pr6N L"/>
            </a:endParaRPr>
          </a:p>
        </p:txBody>
      </p:sp>
      <p:sp>
        <p:nvSpPr>
          <p:cNvPr id="4" name="テキスト ボックス 3"/>
          <p:cNvSpPr txBox="1"/>
          <p:nvPr/>
        </p:nvSpPr>
        <p:spPr>
          <a:xfrm>
            <a:off x="7312526" y="3101474"/>
            <a:ext cx="184666" cy="369332"/>
          </a:xfrm>
          <a:prstGeom prst="rect">
            <a:avLst/>
          </a:prstGeom>
          <a:noFill/>
        </p:spPr>
        <p:txBody>
          <a:bodyPr wrap="none" rtlCol="0">
            <a:spAutoFit/>
          </a:bodyPr>
          <a:lstStyle/>
          <a:p>
            <a:endParaRPr kumimoji="1" lang="ja-JP" altLang="en-US" dirty="0"/>
          </a:p>
        </p:txBody>
      </p:sp>
      <p:sp>
        <p:nvSpPr>
          <p:cNvPr id="74" name="正方形/長方形 73"/>
          <p:cNvSpPr/>
          <p:nvPr/>
        </p:nvSpPr>
        <p:spPr>
          <a:xfrm>
            <a:off x="6669362" y="2977215"/>
            <a:ext cx="3049947" cy="351689"/>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en-US" altLang="ja-JP" sz="1200" dirty="0">
                <a:solidFill>
                  <a:schemeClr val="tx1"/>
                </a:solidFill>
                <a:latin typeface="小塚ゴシック Pr6N L"/>
                <a:ea typeface="小塚ゴシック Pr6N L"/>
                <a:cs typeface="小塚ゴシック Pr6N L"/>
              </a:rPr>
              <a:t>--</a:t>
            </a:r>
            <a:endParaRPr kumimoji="1" lang="ja-JP" altLang="en-US" sz="1200" dirty="0">
              <a:solidFill>
                <a:schemeClr val="tx1"/>
              </a:solidFill>
              <a:latin typeface="小塚ゴシック Pr6N L"/>
              <a:ea typeface="小塚ゴシック Pr6N L"/>
              <a:cs typeface="小塚ゴシック Pr6N L"/>
            </a:endParaRPr>
          </a:p>
        </p:txBody>
      </p:sp>
      <p:grpSp>
        <p:nvGrpSpPr>
          <p:cNvPr id="71" name="図形グループ 52">
            <a:extLst>
              <a:ext uri="{FF2B5EF4-FFF2-40B4-BE49-F238E27FC236}">
                <a16:creationId xmlns:a16="http://schemas.microsoft.com/office/drawing/2014/main" id="{FB7E15BE-C71C-4783-9B46-5FEA80C39048}"/>
              </a:ext>
            </a:extLst>
          </p:cNvPr>
          <p:cNvGrpSpPr/>
          <p:nvPr/>
        </p:nvGrpSpPr>
        <p:grpSpPr>
          <a:xfrm>
            <a:off x="6255233" y="250008"/>
            <a:ext cx="752743" cy="752743"/>
            <a:chOff x="6255233" y="281179"/>
            <a:chExt cx="752743" cy="752743"/>
          </a:xfrm>
        </p:grpSpPr>
        <p:sp>
          <p:nvSpPr>
            <p:cNvPr id="73" name="角丸四角形 53">
              <a:extLst>
                <a:ext uri="{FF2B5EF4-FFF2-40B4-BE49-F238E27FC236}">
                  <a16:creationId xmlns:a16="http://schemas.microsoft.com/office/drawing/2014/main" id="{872A6C64-67D1-46F1-8552-11E7823EFB4A}"/>
                </a:ext>
              </a:extLst>
            </p:cNvPr>
            <p:cNvSpPr/>
            <p:nvPr/>
          </p:nvSpPr>
          <p:spPr>
            <a:xfrm>
              <a:off x="6255233" y="281179"/>
              <a:ext cx="752743" cy="752743"/>
            </a:xfrm>
            <a:prstGeom prst="roundRect">
              <a:avLst/>
            </a:prstGeom>
            <a:noFill/>
            <a:ln w="38100">
              <a:solidFill>
                <a:srgbClr val="CCFF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sp>
          <p:nvSpPr>
            <p:cNvPr id="79" name="テキスト ボックス 78">
              <a:extLst>
                <a:ext uri="{FF2B5EF4-FFF2-40B4-BE49-F238E27FC236}">
                  <a16:creationId xmlns:a16="http://schemas.microsoft.com/office/drawing/2014/main" id="{8B51A418-66BE-4202-9BB8-53275C28D570}"/>
                </a:ext>
              </a:extLst>
            </p:cNvPr>
            <p:cNvSpPr txBox="1"/>
            <p:nvPr/>
          </p:nvSpPr>
          <p:spPr>
            <a:xfrm>
              <a:off x="6308439" y="334385"/>
              <a:ext cx="646331" cy="646331"/>
            </a:xfrm>
            <a:prstGeom prst="rect">
              <a:avLst/>
            </a:prstGeom>
            <a:noFill/>
          </p:spPr>
          <p:txBody>
            <a:bodyPr wrap="none" rtlCol="0">
              <a:spAutoFit/>
            </a:bodyPr>
            <a:lstStyle/>
            <a:p>
              <a:r>
                <a:rPr kumimoji="1" lang="ja-JP" altLang="en-US" dirty="0">
                  <a:solidFill>
                    <a:srgbClr val="CCFFCC"/>
                  </a:solidFill>
                  <a:latin typeface="小塚ゴシック Pr6N M"/>
                  <a:ea typeface="小塚ゴシック Pr6N M"/>
                  <a:cs typeface="小塚ゴシック Pr6N M"/>
                </a:rPr>
                <a:t>防災</a:t>
              </a:r>
              <a:endParaRPr kumimoji="1" lang="en-US" altLang="ja-JP" dirty="0">
                <a:solidFill>
                  <a:srgbClr val="CCFFCC"/>
                </a:solidFill>
                <a:latin typeface="小塚ゴシック Pr6N M"/>
                <a:ea typeface="小塚ゴシック Pr6N M"/>
                <a:cs typeface="小塚ゴシック Pr6N M"/>
              </a:endParaRPr>
            </a:p>
            <a:p>
              <a:r>
                <a:rPr lang="ja-JP" altLang="en-US" dirty="0">
                  <a:solidFill>
                    <a:srgbClr val="CCFFCC"/>
                  </a:solidFill>
                  <a:latin typeface="小塚ゴシック Pr6N M"/>
                  <a:ea typeface="小塚ゴシック Pr6N M"/>
                  <a:cs typeface="小塚ゴシック Pr6N M"/>
                </a:rPr>
                <a:t>減災</a:t>
              </a:r>
              <a:endParaRPr kumimoji="1" lang="ja-JP" altLang="en-US" dirty="0">
                <a:solidFill>
                  <a:srgbClr val="CCFFCC"/>
                </a:solidFill>
                <a:latin typeface="小塚ゴシック Pr6N M"/>
                <a:ea typeface="小塚ゴシック Pr6N M"/>
                <a:cs typeface="小塚ゴシック Pr6N M"/>
              </a:endParaRPr>
            </a:p>
          </p:txBody>
        </p:sp>
      </p:grpSp>
      <p:grpSp>
        <p:nvGrpSpPr>
          <p:cNvPr id="80" name="図形グループ 57">
            <a:extLst>
              <a:ext uri="{FF2B5EF4-FFF2-40B4-BE49-F238E27FC236}">
                <a16:creationId xmlns:a16="http://schemas.microsoft.com/office/drawing/2014/main" id="{A2555480-30E5-4B8E-BE20-D298E6562CB1}"/>
              </a:ext>
            </a:extLst>
          </p:cNvPr>
          <p:cNvGrpSpPr/>
          <p:nvPr/>
        </p:nvGrpSpPr>
        <p:grpSpPr>
          <a:xfrm>
            <a:off x="8089329" y="250008"/>
            <a:ext cx="752743" cy="752743"/>
            <a:chOff x="8060984" y="281179"/>
            <a:chExt cx="752743" cy="752743"/>
          </a:xfrm>
          <a:noFill/>
        </p:grpSpPr>
        <p:sp>
          <p:nvSpPr>
            <p:cNvPr id="81" name="角丸四角形 85">
              <a:extLst>
                <a:ext uri="{FF2B5EF4-FFF2-40B4-BE49-F238E27FC236}">
                  <a16:creationId xmlns:a16="http://schemas.microsoft.com/office/drawing/2014/main" id="{532984A2-A381-4AF1-9318-CC15E1C2C272}"/>
                </a:ext>
              </a:extLst>
            </p:cNvPr>
            <p:cNvSpPr/>
            <p:nvPr/>
          </p:nvSpPr>
          <p:spPr>
            <a:xfrm>
              <a:off x="8060984" y="281179"/>
              <a:ext cx="752743" cy="752743"/>
            </a:xfrm>
            <a:prstGeom prst="roundRect">
              <a:avLst/>
            </a:prstGeom>
            <a:grpFill/>
            <a:ln w="38100">
              <a:solidFill>
                <a:srgbClr val="CCFF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2" name="テキスト ボックス 81">
              <a:extLst>
                <a:ext uri="{FF2B5EF4-FFF2-40B4-BE49-F238E27FC236}">
                  <a16:creationId xmlns:a16="http://schemas.microsoft.com/office/drawing/2014/main" id="{1D891E40-EB8B-48D0-93ED-E78AC036DBCB}"/>
                </a:ext>
              </a:extLst>
            </p:cNvPr>
            <p:cNvSpPr txBox="1"/>
            <p:nvPr/>
          </p:nvSpPr>
          <p:spPr>
            <a:xfrm>
              <a:off x="8114190" y="334385"/>
              <a:ext cx="646331" cy="646331"/>
            </a:xfrm>
            <a:prstGeom prst="rect">
              <a:avLst/>
            </a:prstGeom>
            <a:grpFill/>
            <a:ln>
              <a:noFill/>
            </a:ln>
          </p:spPr>
          <p:txBody>
            <a:bodyPr wrap="none" rtlCol="0">
              <a:spAutoFit/>
            </a:bodyPr>
            <a:lstStyle/>
            <a:p>
              <a:r>
                <a:rPr lang="ja-JP" altLang="en-US" dirty="0">
                  <a:solidFill>
                    <a:srgbClr val="CCFFCC"/>
                  </a:solidFill>
                  <a:latin typeface="小塚ゴシック Pr6N M"/>
                  <a:ea typeface="小塚ゴシック Pr6N M"/>
                  <a:cs typeface="小塚ゴシック Pr6N M"/>
                </a:rPr>
                <a:t>産業</a:t>
              </a:r>
              <a:endParaRPr lang="en-US" altLang="ja-JP" dirty="0">
                <a:solidFill>
                  <a:srgbClr val="CCFFCC"/>
                </a:solidFill>
                <a:latin typeface="小塚ゴシック Pr6N M"/>
                <a:ea typeface="小塚ゴシック Pr6N M"/>
                <a:cs typeface="小塚ゴシック Pr6N M"/>
              </a:endParaRPr>
            </a:p>
            <a:p>
              <a:r>
                <a:rPr lang="ja-JP" altLang="en-US" dirty="0">
                  <a:solidFill>
                    <a:srgbClr val="CCFFCC"/>
                  </a:solidFill>
                  <a:latin typeface="小塚ゴシック Pr6N M"/>
                  <a:ea typeface="小塚ゴシック Pr6N M"/>
                  <a:cs typeface="小塚ゴシック Pr6N M"/>
                </a:rPr>
                <a:t>創出</a:t>
              </a:r>
              <a:endParaRPr kumimoji="1" lang="en-US" altLang="ja-JP" dirty="0">
                <a:solidFill>
                  <a:srgbClr val="CCFFCC"/>
                </a:solidFill>
                <a:latin typeface="小塚ゴシック Pr6N M"/>
                <a:ea typeface="小塚ゴシック Pr6N M"/>
                <a:cs typeface="小塚ゴシック Pr6N M"/>
              </a:endParaRPr>
            </a:p>
          </p:txBody>
        </p:sp>
      </p:grpSp>
      <p:grpSp>
        <p:nvGrpSpPr>
          <p:cNvPr id="83" name="図形グループ 87">
            <a:extLst>
              <a:ext uri="{FF2B5EF4-FFF2-40B4-BE49-F238E27FC236}">
                <a16:creationId xmlns:a16="http://schemas.microsoft.com/office/drawing/2014/main" id="{650F4C70-E117-4163-B118-045691DE5005}"/>
              </a:ext>
            </a:extLst>
          </p:cNvPr>
          <p:cNvGrpSpPr/>
          <p:nvPr/>
        </p:nvGrpSpPr>
        <p:grpSpPr>
          <a:xfrm>
            <a:off x="7172281" y="250008"/>
            <a:ext cx="752743" cy="752743"/>
            <a:chOff x="7154801" y="281179"/>
            <a:chExt cx="752743" cy="752743"/>
          </a:xfrm>
        </p:grpSpPr>
        <p:sp>
          <p:nvSpPr>
            <p:cNvPr id="84" name="角丸四角形 88">
              <a:extLst>
                <a:ext uri="{FF2B5EF4-FFF2-40B4-BE49-F238E27FC236}">
                  <a16:creationId xmlns:a16="http://schemas.microsoft.com/office/drawing/2014/main" id="{04B43CCB-CFF7-4B5B-B5FB-AC4760DAC571}"/>
                </a:ext>
              </a:extLst>
            </p:cNvPr>
            <p:cNvSpPr/>
            <p:nvPr/>
          </p:nvSpPr>
          <p:spPr>
            <a:xfrm>
              <a:off x="7154801" y="281179"/>
              <a:ext cx="752743" cy="752743"/>
            </a:xfrm>
            <a:prstGeom prst="roundRect">
              <a:avLst/>
            </a:prstGeom>
            <a:noFill/>
            <a:ln w="38100">
              <a:solidFill>
                <a:srgbClr val="CCFF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5" name="テキスト ボックス 84">
              <a:extLst>
                <a:ext uri="{FF2B5EF4-FFF2-40B4-BE49-F238E27FC236}">
                  <a16:creationId xmlns:a16="http://schemas.microsoft.com/office/drawing/2014/main" id="{CF8EC8F4-13E7-4BD5-9290-46155A1AC8BA}"/>
                </a:ext>
              </a:extLst>
            </p:cNvPr>
            <p:cNvSpPr txBox="1"/>
            <p:nvPr/>
          </p:nvSpPr>
          <p:spPr>
            <a:xfrm>
              <a:off x="7208007" y="334385"/>
              <a:ext cx="646331" cy="646331"/>
            </a:xfrm>
            <a:prstGeom prst="rect">
              <a:avLst/>
            </a:prstGeom>
            <a:noFill/>
          </p:spPr>
          <p:txBody>
            <a:bodyPr wrap="none" rtlCol="0">
              <a:spAutoFit/>
            </a:bodyPr>
            <a:lstStyle/>
            <a:p>
              <a:r>
                <a:rPr lang="ja-JP" altLang="en-US" dirty="0">
                  <a:solidFill>
                    <a:srgbClr val="CCFFCC"/>
                  </a:solidFill>
                  <a:latin typeface="小塚ゴシック Pr6N M"/>
                  <a:ea typeface="小塚ゴシック Pr6N M"/>
                  <a:cs typeface="小塚ゴシック Pr6N M"/>
                </a:rPr>
                <a:t>少子</a:t>
              </a:r>
              <a:endParaRPr lang="en-US" altLang="ja-JP" dirty="0">
                <a:solidFill>
                  <a:srgbClr val="CCFFCC"/>
                </a:solidFill>
                <a:latin typeface="小塚ゴシック Pr6N M"/>
                <a:ea typeface="小塚ゴシック Pr6N M"/>
                <a:cs typeface="小塚ゴシック Pr6N M"/>
              </a:endParaRPr>
            </a:p>
            <a:p>
              <a:r>
                <a:rPr lang="ja-JP" altLang="en-US" dirty="0">
                  <a:solidFill>
                    <a:srgbClr val="CCFFCC"/>
                  </a:solidFill>
                  <a:latin typeface="小塚ゴシック Pr6N M"/>
                  <a:ea typeface="小塚ゴシック Pr6N M"/>
                  <a:cs typeface="小塚ゴシック Pr6N M"/>
                </a:rPr>
                <a:t>高齢</a:t>
              </a:r>
              <a:endParaRPr lang="en-US" altLang="ja-JP" dirty="0">
                <a:solidFill>
                  <a:srgbClr val="CCFFCC"/>
                </a:solidFill>
                <a:latin typeface="小塚ゴシック Pr6N M"/>
                <a:ea typeface="小塚ゴシック Pr6N M"/>
                <a:cs typeface="小塚ゴシック Pr6N M"/>
              </a:endParaRPr>
            </a:p>
          </p:txBody>
        </p:sp>
      </p:grpSp>
      <p:sp>
        <p:nvSpPr>
          <p:cNvPr id="86" name="テキスト ボックス 85">
            <a:extLst>
              <a:ext uri="{FF2B5EF4-FFF2-40B4-BE49-F238E27FC236}">
                <a16:creationId xmlns:a16="http://schemas.microsoft.com/office/drawing/2014/main" id="{D10E9677-CE6F-4489-A714-AD3A942D1AAD}"/>
              </a:ext>
            </a:extLst>
          </p:cNvPr>
          <p:cNvSpPr txBox="1"/>
          <p:nvPr/>
        </p:nvSpPr>
        <p:spPr>
          <a:xfrm>
            <a:off x="9059584" y="259585"/>
            <a:ext cx="684803" cy="738664"/>
          </a:xfrm>
          <a:prstGeom prst="rect">
            <a:avLst/>
          </a:prstGeom>
          <a:noFill/>
        </p:spPr>
        <p:txBody>
          <a:bodyPr wrap="none" rtlCol="0">
            <a:spAutoFit/>
          </a:bodyPr>
          <a:lstStyle/>
          <a:p>
            <a:r>
              <a:rPr lang="ja-JP" altLang="en-US" sz="1400" dirty="0">
                <a:solidFill>
                  <a:srgbClr val="4ED762"/>
                </a:solidFill>
                <a:latin typeface="小塚ゴシック Pr6N M"/>
                <a:ea typeface="小塚ゴシック Pr6N M"/>
                <a:cs typeface="小塚ゴシック Pr6N M"/>
              </a:rPr>
              <a:t>防犯</a:t>
            </a:r>
            <a:endParaRPr lang="en-US" altLang="ja-JP" sz="1400" dirty="0">
              <a:solidFill>
                <a:srgbClr val="4ED762"/>
              </a:solidFill>
              <a:latin typeface="小塚ゴシック Pr6N M"/>
              <a:ea typeface="小塚ゴシック Pr6N M"/>
              <a:cs typeface="小塚ゴシック Pr6N M"/>
            </a:endParaRPr>
          </a:p>
          <a:p>
            <a:r>
              <a:rPr lang="ja-JP" altLang="en-US" sz="1400" dirty="0">
                <a:solidFill>
                  <a:srgbClr val="4ED762"/>
                </a:solidFill>
                <a:latin typeface="小塚ゴシック Pr6N M"/>
                <a:ea typeface="小塚ゴシック Pr6N M"/>
                <a:cs typeface="小塚ゴシック Pr6N M"/>
              </a:rPr>
              <a:t>医療</a:t>
            </a:r>
            <a:endParaRPr lang="en-US" altLang="ja-JP" sz="1400" dirty="0">
              <a:solidFill>
                <a:srgbClr val="4ED762"/>
              </a:solidFill>
              <a:latin typeface="小塚ゴシック Pr6N M"/>
              <a:ea typeface="小塚ゴシック Pr6N M"/>
              <a:cs typeface="小塚ゴシック Pr6N M"/>
            </a:endParaRPr>
          </a:p>
          <a:p>
            <a:r>
              <a:rPr lang="ja-JP" altLang="en-US" sz="1400" dirty="0">
                <a:solidFill>
                  <a:srgbClr val="4ED762"/>
                </a:solidFill>
                <a:latin typeface="小塚ゴシック Pr6N M"/>
                <a:ea typeface="小塚ゴシック Pr6N M"/>
                <a:cs typeface="小塚ゴシック Pr6N M"/>
              </a:rPr>
              <a:t>教育</a:t>
            </a:r>
            <a:r>
              <a:rPr lang="ja-JP" altLang="en-US" sz="1000" dirty="0">
                <a:solidFill>
                  <a:srgbClr val="4ED762"/>
                </a:solidFill>
                <a:latin typeface="小塚ゴシック Pr6N M"/>
                <a:ea typeface="小塚ゴシック Pr6N M"/>
                <a:cs typeface="小塚ゴシック Pr6N M"/>
              </a:rPr>
              <a:t>等</a:t>
            </a:r>
            <a:endParaRPr lang="en-US" altLang="ja-JP" dirty="0">
              <a:solidFill>
                <a:srgbClr val="4ED762"/>
              </a:solidFill>
              <a:latin typeface="小塚ゴシック Pr6N M"/>
              <a:ea typeface="小塚ゴシック Pr6N M"/>
              <a:cs typeface="小塚ゴシック Pr6N M"/>
            </a:endParaRPr>
          </a:p>
        </p:txBody>
      </p:sp>
      <p:sp>
        <p:nvSpPr>
          <p:cNvPr id="87" name="角丸四角形 90">
            <a:extLst>
              <a:ext uri="{FF2B5EF4-FFF2-40B4-BE49-F238E27FC236}">
                <a16:creationId xmlns:a16="http://schemas.microsoft.com/office/drawing/2014/main" id="{4060F50F-F1E1-403F-AEB6-7D2C16287497}"/>
              </a:ext>
            </a:extLst>
          </p:cNvPr>
          <p:cNvSpPr/>
          <p:nvPr/>
        </p:nvSpPr>
        <p:spPr>
          <a:xfrm>
            <a:off x="9006672" y="251387"/>
            <a:ext cx="752743" cy="752743"/>
          </a:xfrm>
          <a:prstGeom prst="roundRect">
            <a:avLst/>
          </a:prstGeom>
          <a:solidFill>
            <a:schemeClr val="bg1"/>
          </a:solid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8" name="テキスト ボックス 87">
            <a:extLst>
              <a:ext uri="{FF2B5EF4-FFF2-40B4-BE49-F238E27FC236}">
                <a16:creationId xmlns:a16="http://schemas.microsoft.com/office/drawing/2014/main" id="{23133B1C-377D-48EB-BED8-5AFF84968E0D}"/>
              </a:ext>
            </a:extLst>
          </p:cNvPr>
          <p:cNvSpPr txBox="1"/>
          <p:nvPr/>
        </p:nvSpPr>
        <p:spPr>
          <a:xfrm>
            <a:off x="9059584" y="260964"/>
            <a:ext cx="684803" cy="738664"/>
          </a:xfrm>
          <a:prstGeom prst="rect">
            <a:avLst/>
          </a:prstGeom>
          <a:noFill/>
        </p:spPr>
        <p:txBody>
          <a:bodyPr wrap="none" rtlCol="0">
            <a:spAutoFit/>
          </a:bodyPr>
          <a:lstStyle/>
          <a:p>
            <a:r>
              <a:rPr lang="ja-JP" altLang="en-US" sz="1400" dirty="0">
                <a:solidFill>
                  <a:srgbClr val="4ED762"/>
                </a:solidFill>
                <a:latin typeface="小塚ゴシック Pr6N M"/>
                <a:ea typeface="小塚ゴシック Pr6N M"/>
                <a:cs typeface="小塚ゴシック Pr6N M"/>
              </a:rPr>
              <a:t>防犯</a:t>
            </a:r>
            <a:endParaRPr lang="en-US" altLang="ja-JP" sz="1400" dirty="0">
              <a:solidFill>
                <a:srgbClr val="4ED762"/>
              </a:solidFill>
              <a:latin typeface="小塚ゴシック Pr6N M"/>
              <a:ea typeface="小塚ゴシック Pr6N M"/>
              <a:cs typeface="小塚ゴシック Pr6N M"/>
            </a:endParaRPr>
          </a:p>
          <a:p>
            <a:r>
              <a:rPr lang="ja-JP" altLang="en-US" sz="1400" dirty="0">
                <a:solidFill>
                  <a:srgbClr val="4ED762"/>
                </a:solidFill>
                <a:latin typeface="小塚ゴシック Pr6N M"/>
                <a:ea typeface="小塚ゴシック Pr6N M"/>
                <a:cs typeface="小塚ゴシック Pr6N M"/>
              </a:rPr>
              <a:t>医療</a:t>
            </a:r>
            <a:endParaRPr lang="en-US" altLang="ja-JP" sz="1400" dirty="0">
              <a:solidFill>
                <a:srgbClr val="4ED762"/>
              </a:solidFill>
              <a:latin typeface="小塚ゴシック Pr6N M"/>
              <a:ea typeface="小塚ゴシック Pr6N M"/>
              <a:cs typeface="小塚ゴシック Pr6N M"/>
            </a:endParaRPr>
          </a:p>
          <a:p>
            <a:r>
              <a:rPr lang="ja-JP" altLang="en-US" sz="1400" dirty="0">
                <a:solidFill>
                  <a:srgbClr val="4ED762"/>
                </a:solidFill>
                <a:latin typeface="小塚ゴシック Pr6N M"/>
                <a:ea typeface="小塚ゴシック Pr6N M"/>
                <a:cs typeface="小塚ゴシック Pr6N M"/>
              </a:rPr>
              <a:t>教育</a:t>
            </a:r>
            <a:r>
              <a:rPr lang="ja-JP" altLang="en-US" sz="1000" dirty="0">
                <a:solidFill>
                  <a:srgbClr val="4ED762"/>
                </a:solidFill>
                <a:latin typeface="小塚ゴシック Pr6N M"/>
                <a:ea typeface="小塚ゴシック Pr6N M"/>
                <a:cs typeface="小塚ゴシック Pr6N M"/>
              </a:rPr>
              <a:t>等</a:t>
            </a:r>
            <a:endParaRPr lang="en-US" altLang="ja-JP" dirty="0">
              <a:solidFill>
                <a:srgbClr val="4ED762"/>
              </a:solidFill>
              <a:latin typeface="小塚ゴシック Pr6N M"/>
              <a:ea typeface="小塚ゴシック Pr6N M"/>
              <a:cs typeface="小塚ゴシック Pr6N M"/>
            </a:endParaRPr>
          </a:p>
        </p:txBody>
      </p:sp>
      <p:pic>
        <p:nvPicPr>
          <p:cNvPr id="2052" name="Picture 4">
            <a:extLst>
              <a:ext uri="{FF2B5EF4-FFF2-40B4-BE49-F238E27FC236}">
                <a16:creationId xmlns:a16="http://schemas.microsoft.com/office/drawing/2014/main" id="{36F034FC-DDD4-4E2F-A31F-3C8C8D67FFFD}"/>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637" y="2124446"/>
            <a:ext cx="3801571" cy="1184096"/>
          </a:xfrm>
          <a:prstGeom prst="rect">
            <a:avLst/>
          </a:prstGeom>
          <a:noFill/>
          <a:extLst>
            <a:ext uri="{909E8E84-426E-40DD-AFC4-6F175D3DCCD1}">
              <a14:hiddenFill xmlns:a14="http://schemas.microsoft.com/office/drawing/2010/main">
                <a:solidFill>
                  <a:srgbClr val="FFFFFF"/>
                </a:solidFill>
              </a14:hiddenFill>
            </a:ext>
          </a:extLst>
        </p:spPr>
      </p:pic>
      <p:sp>
        <p:nvSpPr>
          <p:cNvPr id="89" name="角丸四角形吹き出し 2">
            <a:extLst>
              <a:ext uri="{FF2B5EF4-FFF2-40B4-BE49-F238E27FC236}">
                <a16:creationId xmlns:a16="http://schemas.microsoft.com/office/drawing/2014/main" id="{45013907-A976-4E5F-9FA9-C370F9562AE9}"/>
              </a:ext>
            </a:extLst>
          </p:cNvPr>
          <p:cNvSpPr/>
          <p:nvPr/>
        </p:nvSpPr>
        <p:spPr>
          <a:xfrm>
            <a:off x="3726177" y="2340830"/>
            <a:ext cx="1479050" cy="956631"/>
          </a:xfrm>
          <a:prstGeom prst="wedgeRoundRectCallout">
            <a:avLst>
              <a:gd name="adj1" fmla="val -70942"/>
              <a:gd name="adj2" fmla="val 13044"/>
              <a:gd name="adj3" fmla="val 16667"/>
            </a:avLst>
          </a:prstGeom>
          <a:solidFill>
            <a:srgbClr val="FFFF99"/>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r>
              <a:rPr lang="ja-JP" altLang="en-US" sz="1200" b="1" dirty="0">
                <a:solidFill>
                  <a:schemeClr val="tx1"/>
                </a:solidFill>
              </a:rPr>
              <a:t>安心・安全</a:t>
            </a:r>
            <a:endParaRPr lang="en-US" altLang="ja-JP" sz="1200" b="1" dirty="0">
              <a:solidFill>
                <a:schemeClr val="tx1"/>
              </a:solidFill>
            </a:endParaRPr>
          </a:p>
          <a:p>
            <a:r>
              <a:rPr lang="ja-JP" altLang="en-US" sz="1200" dirty="0">
                <a:solidFill>
                  <a:schemeClr val="tx1"/>
                </a:solidFill>
              </a:rPr>
              <a:t>データや順位から治安の良し悪しがわかる</a:t>
            </a:r>
            <a:endParaRPr lang="en-US" altLang="ja-JP" sz="1200" dirty="0">
              <a:solidFill>
                <a:schemeClr val="tx1"/>
              </a:solidFill>
            </a:endParaRPr>
          </a:p>
        </p:txBody>
      </p:sp>
      <p:pic>
        <p:nvPicPr>
          <p:cNvPr id="2" name="図 1">
            <a:extLst>
              <a:ext uri="{FF2B5EF4-FFF2-40B4-BE49-F238E27FC236}">
                <a16:creationId xmlns:a16="http://schemas.microsoft.com/office/drawing/2014/main" id="{CCA83A1C-AF71-4EE1-968C-5F0B2FD08394}"/>
              </a:ext>
            </a:extLst>
          </p:cNvPr>
          <p:cNvPicPr>
            <a:picLocks noChangeAspect="1"/>
          </p:cNvPicPr>
          <p:nvPr/>
        </p:nvPicPr>
        <p:blipFill>
          <a:blip r:embed="rId9"/>
          <a:stretch>
            <a:fillRect/>
          </a:stretch>
        </p:blipFill>
        <p:spPr>
          <a:xfrm>
            <a:off x="1697246" y="3366846"/>
            <a:ext cx="3330921" cy="1782670"/>
          </a:xfrm>
          <a:prstGeom prst="rect">
            <a:avLst/>
          </a:prstGeom>
        </p:spPr>
      </p:pic>
      <p:sp>
        <p:nvSpPr>
          <p:cNvPr id="90" name="角丸四角形吹き出し 2">
            <a:extLst>
              <a:ext uri="{FF2B5EF4-FFF2-40B4-BE49-F238E27FC236}">
                <a16:creationId xmlns:a16="http://schemas.microsoft.com/office/drawing/2014/main" id="{211F2567-8085-43C0-9649-6FA8C5F1061F}"/>
              </a:ext>
            </a:extLst>
          </p:cNvPr>
          <p:cNvSpPr/>
          <p:nvPr/>
        </p:nvSpPr>
        <p:spPr>
          <a:xfrm>
            <a:off x="131581" y="3393999"/>
            <a:ext cx="1479050" cy="1035645"/>
          </a:xfrm>
          <a:prstGeom prst="wedgeRoundRectCallout">
            <a:avLst>
              <a:gd name="adj1" fmla="val 60433"/>
              <a:gd name="adj2" fmla="val 1096"/>
              <a:gd name="adj3" fmla="val 16667"/>
            </a:avLst>
          </a:prstGeom>
          <a:solidFill>
            <a:srgbClr val="FFFF99"/>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r>
              <a:rPr lang="ja-JP" altLang="en-US" sz="1200" b="1" dirty="0">
                <a:solidFill>
                  <a:schemeClr val="tx1"/>
                </a:solidFill>
              </a:rPr>
              <a:t>生活環境</a:t>
            </a:r>
            <a:endParaRPr lang="en-US" altLang="ja-JP" sz="1200" b="1" dirty="0">
              <a:solidFill>
                <a:schemeClr val="tx1"/>
              </a:solidFill>
            </a:endParaRPr>
          </a:p>
          <a:p>
            <a:r>
              <a:rPr lang="ja-JP" altLang="en-US" sz="1200" dirty="0">
                <a:solidFill>
                  <a:schemeClr val="tx1"/>
                </a:solidFill>
              </a:rPr>
              <a:t>賑わいや施設・公園の充実度がわかる</a:t>
            </a:r>
            <a:endParaRPr lang="en-US" altLang="ja-JP" sz="1200" dirty="0">
              <a:solidFill>
                <a:schemeClr val="tx1"/>
              </a:solidFill>
            </a:endParaRPr>
          </a:p>
        </p:txBody>
      </p:sp>
      <p:pic>
        <p:nvPicPr>
          <p:cNvPr id="2054" name="Picture 6">
            <a:extLst>
              <a:ext uri="{FF2B5EF4-FFF2-40B4-BE49-F238E27FC236}">
                <a16:creationId xmlns:a16="http://schemas.microsoft.com/office/drawing/2014/main" id="{61F9D3F7-1001-412D-B478-53574569D0F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171" y="5207820"/>
            <a:ext cx="3666697" cy="1085996"/>
          </a:xfrm>
          <a:prstGeom prst="rect">
            <a:avLst/>
          </a:prstGeom>
          <a:noFill/>
          <a:extLst>
            <a:ext uri="{909E8E84-426E-40DD-AFC4-6F175D3DCCD1}">
              <a14:hiddenFill xmlns:a14="http://schemas.microsoft.com/office/drawing/2010/main">
                <a:solidFill>
                  <a:srgbClr val="FFFFFF"/>
                </a:solidFill>
              </a14:hiddenFill>
            </a:ext>
          </a:extLst>
        </p:spPr>
      </p:pic>
      <p:sp>
        <p:nvSpPr>
          <p:cNvPr id="91" name="角丸四角形吹き出し 2">
            <a:extLst>
              <a:ext uri="{FF2B5EF4-FFF2-40B4-BE49-F238E27FC236}">
                <a16:creationId xmlns:a16="http://schemas.microsoft.com/office/drawing/2014/main" id="{5787A954-B435-4D2C-A4B8-C0FA5F4C7CFE}"/>
              </a:ext>
            </a:extLst>
          </p:cNvPr>
          <p:cNvSpPr/>
          <p:nvPr/>
        </p:nvSpPr>
        <p:spPr>
          <a:xfrm>
            <a:off x="3549117" y="5337185"/>
            <a:ext cx="1479050" cy="956631"/>
          </a:xfrm>
          <a:prstGeom prst="wedgeRoundRectCallout">
            <a:avLst>
              <a:gd name="adj1" fmla="val -70942"/>
              <a:gd name="adj2" fmla="val 13044"/>
              <a:gd name="adj3" fmla="val 16667"/>
            </a:avLst>
          </a:prstGeom>
          <a:solidFill>
            <a:srgbClr val="FFFF99"/>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r>
              <a:rPr lang="ja-JP" altLang="en-US" sz="1200" b="1" dirty="0">
                <a:solidFill>
                  <a:schemeClr val="tx1"/>
                </a:solidFill>
              </a:rPr>
              <a:t>医療</a:t>
            </a:r>
            <a:endParaRPr lang="en-US" altLang="ja-JP" sz="1200" b="1" dirty="0">
              <a:solidFill>
                <a:schemeClr val="tx1"/>
              </a:solidFill>
            </a:endParaRPr>
          </a:p>
          <a:p>
            <a:r>
              <a:rPr lang="ja-JP" altLang="en-US" sz="1200" dirty="0">
                <a:solidFill>
                  <a:schemeClr val="tx1"/>
                </a:solidFill>
              </a:rPr>
              <a:t>医療の充実度がわかる</a:t>
            </a:r>
            <a:endParaRPr lang="en-US" altLang="ja-JP" sz="1200" dirty="0">
              <a:solidFill>
                <a:schemeClr val="tx1"/>
              </a:solidFill>
            </a:endParaRPr>
          </a:p>
        </p:txBody>
      </p:sp>
      <p:sp>
        <p:nvSpPr>
          <p:cNvPr id="70" name="角丸四角形 69"/>
          <p:cNvSpPr/>
          <p:nvPr/>
        </p:nvSpPr>
        <p:spPr>
          <a:xfrm>
            <a:off x="5096142" y="2479905"/>
            <a:ext cx="1246823" cy="361791"/>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a:latin typeface="フォントポにほんご"/>
                <a:ea typeface="フォントポにほんご"/>
                <a:cs typeface="フォントポにほんご"/>
              </a:rPr>
              <a:t>提供形態</a:t>
            </a:r>
            <a:endParaRPr kumimoji="1" lang="ja-JP" altLang="en-US" sz="1400" dirty="0">
              <a:latin typeface="フォントポにほんご"/>
              <a:ea typeface="フォントポにほんご"/>
              <a:cs typeface="フォントポにほんご"/>
            </a:endParaRPr>
          </a:p>
        </p:txBody>
      </p:sp>
      <p:pic>
        <p:nvPicPr>
          <p:cNvPr id="8" name="図 7" descr="受賞.png"/>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046573" y="2841696"/>
            <a:ext cx="643434" cy="643434"/>
          </a:xfrm>
          <a:prstGeom prst="rect">
            <a:avLst/>
          </a:prstGeom>
        </p:spPr>
      </p:pic>
      <p:sp>
        <p:nvSpPr>
          <p:cNvPr id="52" name="テキスト ボックス 51"/>
          <p:cNvSpPr txBox="1"/>
          <p:nvPr/>
        </p:nvSpPr>
        <p:spPr>
          <a:xfrm>
            <a:off x="7179387" y="-39358"/>
            <a:ext cx="2664081" cy="307777"/>
          </a:xfrm>
          <a:prstGeom prst="rect">
            <a:avLst/>
          </a:prstGeom>
          <a:noFill/>
        </p:spPr>
        <p:txBody>
          <a:bodyPr wrap="square" rtlCol="0">
            <a:spAutoFit/>
          </a:bodyPr>
          <a:ls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pPr algn="r"/>
            <a:r>
              <a:rPr lang="ja-JP" altLang="en-US" sz="1400" dirty="0">
                <a:latin typeface="+mn-ea"/>
              </a:rPr>
              <a:t>令和２年３月２日版</a:t>
            </a:r>
          </a:p>
        </p:txBody>
      </p:sp>
    </p:spTree>
    <p:extLst>
      <p:ext uri="{BB962C8B-B14F-4D97-AF65-F5344CB8AC3E}">
        <p14:creationId xmlns:p14="http://schemas.microsoft.com/office/powerpoint/2010/main" val="1176099422"/>
      </p:ext>
    </p:extLst>
  </p:cSld>
  <p:clrMapOvr>
    <a:masterClrMapping/>
  </p:clrMapOvr>
</p:sld>
</file>

<file path=ppt/theme/theme1.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490</Words>
  <Application>Microsoft Office PowerPoint</Application>
  <PresentationFormat>A4 210 x 297 mm</PresentationFormat>
  <Paragraphs>62</Paragraphs>
  <Slides>2</Slides>
  <Notes>1</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2</vt:i4>
      </vt:variant>
    </vt:vector>
  </HeadingPairs>
  <TitlesOfParts>
    <vt:vector size="14" baseType="lpstr">
      <vt:lpstr>ＭＳ Ｐゴシック</vt:lpstr>
      <vt:lpstr>フォントポにほんご</vt:lpstr>
      <vt:lpstr>小塚ゴシック Pr6N L</vt:lpstr>
      <vt:lpstr>小塚ゴシック Pr6N M</vt:lpstr>
      <vt:lpstr>小塚ゴシック Pr6N R</vt:lpstr>
      <vt:lpstr>小塚ゴシック Pro M</vt:lpstr>
      <vt:lpstr>游ゴシック</vt:lpstr>
      <vt:lpstr>Arial</vt:lpstr>
      <vt:lpstr>Calibri</vt:lpstr>
      <vt:lpstr>Corbel</vt:lpstr>
      <vt:lpstr>Wingdings</vt:lpstr>
      <vt:lpstr>ホワイト</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2022-03-26T14:26:27Z</dcterms:created>
  <dcterms:modified xsi:type="dcterms:W3CDTF">2022-03-26T14:26:34Z</dcterms:modified>
</cp:coreProperties>
</file>