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D762"/>
    <a:srgbClr val="FF3333"/>
    <a:srgbClr val="6633FF"/>
    <a:srgbClr val="6600FF"/>
    <a:srgbClr val="40CCFB"/>
    <a:srgbClr val="008000"/>
    <a:srgbClr val="663399"/>
    <a:srgbClr val="6633CC"/>
    <a:srgbClr val="9933FF"/>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4660"/>
  </p:normalViewPr>
  <p:slideViewPr>
    <p:cSldViewPr snapToGrid="0" snapToObjects="1">
      <p:cViewPr varScale="1">
        <p:scale>
          <a:sx n="68" d="100"/>
          <a:sy n="68" d="100"/>
        </p:scale>
        <p:origin x="1445" y="8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2C7E9EC-3823-4EC5-831F-6237C8C2B382}" type="datetimeFigureOut">
              <a:rPr kumimoji="1" lang="ja-JP" altLang="en-US" smtClean="0"/>
              <a:t>2019/1/25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6762BED-09A1-47D6-97D1-84AF2A3E60AB}" type="slidenum">
              <a:rPr kumimoji="1" lang="ja-JP" altLang="en-US" smtClean="0"/>
              <a:t>‹#›</a:t>
            </a:fld>
            <a:endParaRPr kumimoji="1" lang="ja-JP" altLang="en-US"/>
          </a:p>
        </p:txBody>
      </p:sp>
    </p:spTree>
    <p:extLst>
      <p:ext uri="{BB962C8B-B14F-4D97-AF65-F5344CB8AC3E}">
        <p14:creationId xmlns:p14="http://schemas.microsoft.com/office/powerpoint/2010/main" val="921570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762BED-09A1-47D6-97D1-84AF2A3E60AB}" type="slidenum">
              <a:rPr kumimoji="1" lang="ja-JP" altLang="en-US" smtClean="0"/>
              <a:t>2</a:t>
            </a:fld>
            <a:endParaRPr kumimoji="1" lang="ja-JP" altLang="en-US"/>
          </a:p>
        </p:txBody>
      </p:sp>
    </p:spTree>
    <p:extLst>
      <p:ext uri="{BB962C8B-B14F-4D97-AF65-F5344CB8AC3E}">
        <p14:creationId xmlns:p14="http://schemas.microsoft.com/office/powerpoint/2010/main" val="101266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2019/1/25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file://localhost/Users/meg/Desktop/%E7%89%B9%E7%A0%94/%E7%89%B9%E7%A0%94OD/%E3%82%A2%E3%82%A4%E3%82%B3%E3%83%B3/%E3%83%8F%E3%83%86%E3%83%8Ab.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b.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file://localhost/Users/meg/Desktop/%E7%89%B9%E7%A0%94/%E7%89%B9%E7%A0%94OD/%E3%82%A2%E3%82%A4%E3%82%B3%E3%83%B3/%E3%83%9E%E3%83%BC%E3%82%AB%E3%83%BCb.png" TargetMode="External"/><Relationship Id="rId18" Type="http://schemas.openxmlformats.org/officeDocument/2006/relationships/image" Target="../media/image16.png"/><Relationship Id="rId3" Type="http://schemas.openxmlformats.org/officeDocument/2006/relationships/image" Target="../media/image6.emf"/><Relationship Id="rId7" Type="http://schemas.openxmlformats.org/officeDocument/2006/relationships/image" Target="file://localhost/Users/meg/Desktop/%E7%89%B9%E7%A0%94/%E7%89%B9%E7%A0%94OD/%E3%82%A2%E3%82%A4%E3%82%B3%E3%83%B3/%E3%83%8F%E3%82%9A%E3%82%BD%E3%82%B3%E3%83%B3%E4%BD%9C%E6%A5%ADb.png" TargetMode="External"/><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file://localhost/Users/meg/Desktop/%E7%89%B9%E7%A0%94/%E7%89%B9%E7%A0%94OD/%E3%82%A2%E3%82%A4%E3%82%B3%E3%83%B3/%E5%8F%97%E8%B3%9Eb.png" TargetMode="External"/><Relationship Id="rId5" Type="http://schemas.openxmlformats.org/officeDocument/2006/relationships/image" Target="file://localhost/Users/meg/Desktop/%E7%89%B9%E7%A0%94/%E7%89%B9%E7%A0%94OD/%E3%82%A2%E3%82%A4%E3%82%B3%E3%83%B3/%E3%82%A2%E3%82%A4%E3%83%86%E3%82%99%E3%82%A3%E3%82%A2b.png" TargetMode="External"/><Relationship Id="rId1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file://localhost/Users/meg/Desktop/%E7%89%B9%E7%A0%94/%E7%89%B9%E7%A0%94OD/%E3%82%A2%E3%82%A4%E3%82%B3%E3%83%B3/%E3%83%81%E3%83%BC%E3%83%A0b.png"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12110" y="-32606"/>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5309403"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地域イベントカレンダー</a:t>
            </a: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オープンデータで利用者の好みに合った情報を配信</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株式会社ジョルテ</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40CCFB"/>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4" name="角丸四角形 53"/>
          <p:cNvSpPr/>
          <p:nvPr/>
        </p:nvSpPr>
        <p:spPr>
          <a:xfrm>
            <a:off x="6255233" y="329136"/>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6308439" y="382342"/>
            <a:ext cx="646331" cy="646331"/>
          </a:xfrm>
          <a:prstGeom prst="rect">
            <a:avLst/>
          </a:prstGeom>
          <a:noFill/>
        </p:spPr>
        <p:txBody>
          <a:bodyPr wrap="none" rtlCol="0">
            <a:spAutoFit/>
          </a:bodyPr>
          <a:lstStyle/>
          <a:p>
            <a:r>
              <a:rPr kumimoji="1" lang="ja-JP" altLang="en-US" dirty="0">
                <a:solidFill>
                  <a:schemeClr val="bg1"/>
                </a:solidFill>
                <a:latin typeface="小塚ゴシック Pr6N M"/>
                <a:ea typeface="小塚ゴシック Pr6N M"/>
                <a:cs typeface="小塚ゴシック Pr6N M"/>
              </a:rPr>
              <a:t>防災</a:t>
            </a:r>
            <a:endParaRPr kumimoji="1"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減災</a:t>
            </a:r>
            <a:endParaRPr kumimoji="1" lang="ja-JP" altLang="en-US" dirty="0">
              <a:solidFill>
                <a:schemeClr val="bg1"/>
              </a:solidFill>
              <a:latin typeface="小塚ゴシック Pr6N M"/>
              <a:ea typeface="小塚ゴシック Pr6N M"/>
              <a:cs typeface="小塚ゴシック Pr6N M"/>
            </a:endParaRPr>
          </a:p>
        </p:txBody>
      </p:sp>
      <p:grpSp>
        <p:nvGrpSpPr>
          <p:cNvPr id="58" name="図形グループ 57"/>
          <p:cNvGrpSpPr/>
          <p:nvPr/>
        </p:nvGrpSpPr>
        <p:grpSpPr>
          <a:xfrm>
            <a:off x="8071927" y="340073"/>
            <a:ext cx="752743" cy="752743"/>
            <a:chOff x="8060984" y="281179"/>
            <a:chExt cx="752743" cy="752743"/>
          </a:xfrm>
          <a:solidFill>
            <a:schemeClr val="bg1"/>
          </a:solidFill>
        </p:grpSpPr>
        <p:sp>
          <p:nvSpPr>
            <p:cNvPr id="86" name="角丸四角形 85"/>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0CCFB"/>
                </a:solidFill>
              </a:endParaRPr>
            </a:p>
          </p:txBody>
        </p:sp>
        <p:sp>
          <p:nvSpPr>
            <p:cNvPr id="87" name="テキスト ボックス 86"/>
            <p:cNvSpPr txBox="1"/>
            <p:nvPr/>
          </p:nvSpPr>
          <p:spPr>
            <a:xfrm>
              <a:off x="8114190" y="334385"/>
              <a:ext cx="646331" cy="646331"/>
            </a:xfrm>
            <a:prstGeom prst="rect">
              <a:avLst/>
            </a:prstGeom>
            <a:grpFill/>
          </p:spPr>
          <p:txBody>
            <a:bodyPr wrap="none" rtlCol="0">
              <a:spAutoFit/>
            </a:bodyPr>
            <a:lstStyle/>
            <a:p>
              <a:r>
                <a:rPr lang="ja-JP" altLang="en-US" dirty="0">
                  <a:solidFill>
                    <a:srgbClr val="40CCFB"/>
                  </a:solidFill>
                  <a:latin typeface="小塚ゴシック Pr6N M"/>
                  <a:ea typeface="小塚ゴシック Pr6N M"/>
                  <a:cs typeface="小塚ゴシック Pr6N M"/>
                </a:rPr>
                <a:t>産業</a:t>
              </a:r>
              <a:endParaRPr lang="en-US" altLang="ja-JP" dirty="0">
                <a:solidFill>
                  <a:srgbClr val="40CCFB"/>
                </a:solidFill>
                <a:latin typeface="小塚ゴシック Pr6N M"/>
                <a:ea typeface="小塚ゴシック Pr6N M"/>
                <a:cs typeface="小塚ゴシック Pr6N M"/>
              </a:endParaRPr>
            </a:p>
            <a:p>
              <a:r>
                <a:rPr lang="ja-JP" altLang="en-US" dirty="0">
                  <a:solidFill>
                    <a:srgbClr val="40CCFB"/>
                  </a:solidFill>
                  <a:latin typeface="小塚ゴシック Pr6N M"/>
                  <a:ea typeface="小塚ゴシック Pr6N M"/>
                  <a:cs typeface="小塚ゴシック Pr6N M"/>
                </a:rPr>
                <a:t>創出</a:t>
              </a:r>
              <a:endParaRPr kumimoji="1" lang="en-US" altLang="ja-JP" dirty="0">
                <a:solidFill>
                  <a:srgbClr val="40CCFB"/>
                </a:solidFill>
                <a:latin typeface="小塚ゴシック Pr6N M"/>
                <a:ea typeface="小塚ゴシック Pr6N M"/>
                <a:cs typeface="小塚ゴシック Pr6N M"/>
              </a:endParaRPr>
            </a:p>
          </p:txBody>
        </p:sp>
      </p:grpSp>
      <p:sp>
        <p:nvSpPr>
          <p:cNvPr id="89" name="角丸四角形 88"/>
          <p:cNvSpPr/>
          <p:nvPr/>
        </p:nvSpPr>
        <p:spPr>
          <a:xfrm>
            <a:off x="7172281" y="329136"/>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25487" y="382342"/>
            <a:ext cx="646331" cy="646331"/>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少子</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高齢</a:t>
            </a:r>
            <a:endParaRPr lang="en-US" altLang="ja-JP" dirty="0">
              <a:solidFill>
                <a:schemeClr val="bg1"/>
              </a:solidFill>
              <a:latin typeface="小塚ゴシック Pr6N M"/>
              <a:ea typeface="小塚ゴシック Pr6N M"/>
              <a:cs typeface="小塚ゴシック Pr6N M"/>
            </a:endParaRPr>
          </a:p>
        </p:txBody>
      </p:sp>
      <p:sp>
        <p:nvSpPr>
          <p:cNvPr id="91" name="角丸四角形 90"/>
          <p:cNvSpPr/>
          <p:nvPr/>
        </p:nvSpPr>
        <p:spPr>
          <a:xfrm>
            <a:off x="9006672" y="337930"/>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338713"/>
            <a:ext cx="684803" cy="738664"/>
          </a:xfrm>
          <a:prstGeom prst="rect">
            <a:avLst/>
          </a:prstGeom>
          <a:noFill/>
        </p:spPr>
        <p:txBody>
          <a:bodyPr wrap="none" rtlCol="0">
            <a:spAutoFit/>
          </a:bodyPr>
          <a:lstStyle/>
          <a:p>
            <a:r>
              <a:rPr lang="ja-JP" altLang="en-US" sz="1400" dirty="0">
                <a:solidFill>
                  <a:schemeClr val="bg1"/>
                </a:solidFill>
                <a:latin typeface="小塚ゴシック Pr6N M"/>
                <a:ea typeface="小塚ゴシック Pr6N M"/>
                <a:cs typeface="小塚ゴシック Pr6N M"/>
              </a:rPr>
              <a:t>防犯</a:t>
            </a:r>
            <a:endParaRPr lang="en-US" altLang="ja-JP" sz="1400" dirty="0">
              <a:solidFill>
                <a:schemeClr val="bg1"/>
              </a:solidFill>
              <a:latin typeface="小塚ゴシック Pr6N M"/>
              <a:ea typeface="小塚ゴシック Pr6N M"/>
              <a:cs typeface="小塚ゴシック Pr6N M"/>
            </a:endParaRPr>
          </a:p>
          <a:p>
            <a:r>
              <a:rPr lang="ja-JP" altLang="en-US" sz="1400" dirty="0">
                <a:solidFill>
                  <a:schemeClr val="bg1"/>
                </a:solidFill>
                <a:latin typeface="小塚ゴシック Pr6N M"/>
                <a:ea typeface="小塚ゴシック Pr6N M"/>
                <a:cs typeface="小塚ゴシック Pr6N M"/>
              </a:rPr>
              <a:t>医療</a:t>
            </a:r>
            <a:endParaRPr lang="en-US" altLang="ja-JP" sz="1400" dirty="0">
              <a:solidFill>
                <a:schemeClr val="bg1"/>
              </a:solidFill>
              <a:latin typeface="小塚ゴシック Pr6N M"/>
              <a:ea typeface="小塚ゴシック Pr6N M"/>
              <a:cs typeface="小塚ゴシック Pr6N M"/>
            </a:endParaRPr>
          </a:p>
          <a:p>
            <a:r>
              <a:rPr lang="ja-JP" altLang="en-US" sz="1400" dirty="0">
                <a:solidFill>
                  <a:schemeClr val="bg1"/>
                </a:solidFill>
                <a:latin typeface="小塚ゴシック Pr6N M"/>
                <a:ea typeface="小塚ゴシック Pr6N M"/>
                <a:cs typeface="小塚ゴシック Pr6N M"/>
              </a:rPr>
              <a:t>教育</a:t>
            </a:r>
            <a:r>
              <a:rPr lang="ja-JP" altLang="en-US" sz="1000" dirty="0">
                <a:solidFill>
                  <a:schemeClr val="bg1"/>
                </a:solidFill>
                <a:latin typeface="小塚ゴシック Pr6N M"/>
                <a:ea typeface="小塚ゴシック Pr6N M"/>
                <a:cs typeface="小塚ゴシック Pr6N M"/>
              </a:rPr>
              <a:t>等</a:t>
            </a:r>
            <a:endParaRPr lang="en-US" altLang="ja-JP" dirty="0">
              <a:solidFill>
                <a:schemeClr val="bg1"/>
              </a:solidFill>
              <a:latin typeface="小塚ゴシック Pr6N M"/>
              <a:ea typeface="小塚ゴシック Pr6N M"/>
              <a:cs typeface="小塚ゴシック Pr6N M"/>
            </a:endParaRPr>
          </a:p>
        </p:txBody>
      </p:sp>
      <p:sp>
        <p:nvSpPr>
          <p:cNvPr id="97" name="角丸四角形 96"/>
          <p:cNvSpPr/>
          <p:nvPr/>
        </p:nvSpPr>
        <p:spPr>
          <a:xfrm>
            <a:off x="5067091" y="4749726"/>
            <a:ext cx="4743817" cy="1756073"/>
          </a:xfrm>
          <a:prstGeom prst="roundRect">
            <a:avLst>
              <a:gd name="adj" fmla="val 10424"/>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64041" y="4749726"/>
            <a:ext cx="4743817" cy="430751"/>
          </a:xfrm>
          <a:prstGeom prst="round2SameRect">
            <a:avLst>
              <a:gd name="adj1" fmla="val 40827"/>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5217611" y="2173476"/>
            <a:ext cx="3038011" cy="369332"/>
          </a:xfrm>
          <a:prstGeom prst="rect">
            <a:avLst/>
          </a:prstGeom>
          <a:noFill/>
        </p:spPr>
        <p:txBody>
          <a:bodyPr wrap="none" rtlCol="0">
            <a:spAutoFit/>
          </a:bodyPr>
          <a:lstStyle/>
          <a:p>
            <a:r>
              <a:rPr kumimoji="1" lang="en-US" altLang="ja-JP" dirty="0">
                <a:solidFill>
                  <a:srgbClr val="0070C0"/>
                </a:solidFill>
                <a:latin typeface="小塚ゴシック Pr6N M"/>
                <a:ea typeface="小塚ゴシック Pr6N M"/>
                <a:cs typeface="小塚ゴシック Pr6N M"/>
              </a:rPr>
              <a:t> </a:t>
            </a:r>
            <a:r>
              <a:rPr lang="ja-JP" altLang="en-US" sz="1600" dirty="0">
                <a:solidFill>
                  <a:srgbClr val="0070C0"/>
                </a:solidFill>
                <a:latin typeface="小塚ゴシック Pr6N M"/>
                <a:ea typeface="小塚ゴシック Pr6N M"/>
                <a:cs typeface="小塚ゴシック Pr6N M"/>
              </a:rPr>
              <a:t>オープンデータ活用</a:t>
            </a:r>
            <a:r>
              <a:rPr kumimoji="1" lang="ja-JP" altLang="en-US" sz="1600" dirty="0">
                <a:solidFill>
                  <a:srgbClr val="0070C0"/>
                </a:solidFill>
                <a:latin typeface="小塚ゴシック Pr6N M"/>
                <a:ea typeface="小塚ゴシック Pr6N M"/>
                <a:cs typeface="小塚ゴシック Pr6N M"/>
              </a:rPr>
              <a:t>の</a:t>
            </a:r>
            <a:r>
              <a:rPr kumimoji="1" lang="en-US" altLang="ja-JP" dirty="0">
                <a:solidFill>
                  <a:srgbClr val="0070C0"/>
                </a:solidFill>
                <a:latin typeface="小塚ゴシック Pr6N M"/>
                <a:ea typeface="小塚ゴシック Pr6N M"/>
                <a:cs typeface="小塚ゴシック Pr6N M"/>
              </a:rPr>
              <a:t> </a:t>
            </a:r>
            <a:r>
              <a:rPr kumimoji="1" lang="ja-JP" altLang="en-US" dirty="0">
                <a:solidFill>
                  <a:srgbClr val="0070C0"/>
                </a:solidFill>
                <a:latin typeface="小塚ゴシック Pr6N M"/>
                <a:ea typeface="小塚ゴシック Pr6N M"/>
                <a:cs typeface="小塚ゴシック Pr6N M"/>
              </a:rPr>
              <a:t>キッカケ</a:t>
            </a:r>
          </a:p>
        </p:txBody>
      </p:sp>
      <p:sp>
        <p:nvSpPr>
          <p:cNvPr id="104" name="テキスト ボックス 103"/>
          <p:cNvSpPr txBox="1"/>
          <p:nvPr/>
        </p:nvSpPr>
        <p:spPr>
          <a:xfrm>
            <a:off x="5175174" y="4792416"/>
            <a:ext cx="3831498" cy="369332"/>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オープンデータ活用</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cxnSp>
        <p:nvCxnSpPr>
          <p:cNvPr id="36" name="直線コネクタ 35"/>
          <p:cNvCxnSpPr/>
          <p:nvPr/>
        </p:nvCxnSpPr>
        <p:spPr>
          <a:xfrm flipH="1">
            <a:off x="4372" y="1313654"/>
            <a:ext cx="9901628" cy="0"/>
          </a:xfrm>
          <a:prstGeom prst="line">
            <a:avLst/>
          </a:prstGeom>
          <a:ln w="6350">
            <a:solidFill>
              <a:srgbClr val="40CCFB"/>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4149" y="2104341"/>
            <a:ext cx="9911640"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149328"/>
            <a:ext cx="4743817" cy="2236407"/>
          </a:xfrm>
          <a:prstGeom prst="roundRect">
            <a:avLst>
              <a:gd name="adj" fmla="val 10424"/>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5" name="ハテナb.png" descr="/Users/meg/Desktop/特研/特研OD/アイコン/ハテナ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97704" y="2886715"/>
            <a:ext cx="561790" cy="1159766"/>
          </a:xfrm>
          <a:prstGeom prst="rect">
            <a:avLst/>
          </a:prstGeom>
        </p:spPr>
      </p:pic>
      <p:pic>
        <p:nvPicPr>
          <p:cNvPr id="47" name="ひらめきb.png" descr="/Users/meg/Desktop/特研/特研OD/アイコン/ひらめき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582809" y="5298820"/>
            <a:ext cx="318819" cy="1110260"/>
          </a:xfrm>
          <a:prstGeom prst="rect">
            <a:avLst/>
          </a:prstGeom>
        </p:spPr>
      </p:pic>
      <p:sp>
        <p:nvSpPr>
          <p:cNvPr id="5" name="正方形/長方形 4"/>
          <p:cNvSpPr/>
          <p:nvPr/>
        </p:nvSpPr>
        <p:spPr>
          <a:xfrm>
            <a:off x="-5168" y="1286209"/>
            <a:ext cx="9899057" cy="830997"/>
          </a:xfrm>
          <a:prstGeom prst="rect">
            <a:avLst/>
          </a:prstGeom>
        </p:spPr>
        <p:txBody>
          <a:bodyPr wrap="square">
            <a:spAutoFit/>
          </a:bodyPr>
          <a:lstStyle/>
          <a:p>
            <a:pPr>
              <a:spcAft>
                <a:spcPts val="0"/>
              </a:spcAft>
            </a:pPr>
            <a:r>
              <a:rPr lang="ja-JP" altLang="ja-JP" sz="1600" kern="100" dirty="0">
                <a:latin typeface="+mj-ea"/>
                <a:ea typeface="+mj-ea"/>
                <a:cs typeface="Courier New" panose="02070309020205020404" pitchFamily="49" charset="0"/>
              </a:rPr>
              <a:t>世界で</a:t>
            </a:r>
            <a:r>
              <a:rPr lang="en-US" altLang="ja-JP" sz="1600" kern="100" dirty="0">
                <a:latin typeface="+mj-ea"/>
                <a:ea typeface="+mj-ea"/>
                <a:cs typeface="Courier New" panose="02070309020205020404" pitchFamily="49" charset="0"/>
              </a:rPr>
              <a:t>3,200</a:t>
            </a:r>
            <a:r>
              <a:rPr lang="ja-JP" altLang="ja-JP" sz="1600" kern="100" dirty="0">
                <a:latin typeface="+mj-ea"/>
                <a:ea typeface="+mj-ea"/>
                <a:cs typeface="Courier New" panose="02070309020205020404" pitchFamily="49" charset="0"/>
              </a:rPr>
              <a:t>万人以上に利用されているカレンダー＆システム手帳アプリ「ジョルテ」が地方自治体等から提供されるオープンデータの活用を開始。自身のスケジュール等に加え、地域のイベント情報や</a:t>
            </a:r>
            <a:r>
              <a:rPr lang="ja-JP" altLang="en-US" sz="1600" kern="100" dirty="0">
                <a:latin typeface="+mj-ea"/>
                <a:ea typeface="+mj-ea"/>
                <a:cs typeface="Courier New" panose="02070309020205020404" pitchFamily="49" charset="0"/>
              </a:rPr>
              <a:t>学校給食献立、</a:t>
            </a:r>
            <a:r>
              <a:rPr lang="ja-JP" altLang="ja-JP" sz="1600" kern="100" dirty="0">
                <a:latin typeface="+mj-ea"/>
                <a:ea typeface="+mj-ea"/>
                <a:cs typeface="Courier New" panose="02070309020205020404" pitchFamily="49" charset="0"/>
              </a:rPr>
              <a:t>ごみ収集日</a:t>
            </a:r>
            <a:r>
              <a:rPr lang="ja-JP" altLang="en-US" sz="1600" kern="100" dirty="0">
                <a:latin typeface="+mj-ea"/>
                <a:ea typeface="+mj-ea"/>
                <a:cs typeface="Courier New" panose="02070309020205020404" pitchFamily="49" charset="0"/>
              </a:rPr>
              <a:t>等</a:t>
            </a:r>
            <a:r>
              <a:rPr lang="ja-JP" altLang="ja-JP" sz="1600" kern="100" dirty="0">
                <a:latin typeface="+mj-ea"/>
                <a:ea typeface="+mj-ea"/>
                <a:cs typeface="Courier New" panose="02070309020205020404" pitchFamily="49" charset="0"/>
              </a:rPr>
              <a:t>を閲覧可能に</a:t>
            </a:r>
            <a:r>
              <a:rPr lang="ja-JP" altLang="en-US" sz="1600" kern="100" dirty="0">
                <a:latin typeface="+mj-ea"/>
                <a:ea typeface="+mj-ea"/>
                <a:cs typeface="Courier New" panose="02070309020205020404" pitchFamily="49" charset="0"/>
              </a:rPr>
              <a:t>するアプリです。</a:t>
            </a:r>
            <a:r>
              <a:rPr lang="ja-JP" altLang="ja-JP" sz="1600" kern="100" dirty="0">
                <a:solidFill>
                  <a:srgbClr val="FF0000"/>
                </a:solidFill>
                <a:latin typeface="+mj-ea"/>
                <a:ea typeface="+mj-ea"/>
                <a:cs typeface="Courier New" panose="02070309020205020404" pitchFamily="49" charset="0"/>
              </a:rPr>
              <a:t>（２０１７年　</a:t>
            </a:r>
            <a:r>
              <a:rPr lang="ja-JP" altLang="en-US" sz="1600" kern="100" dirty="0">
                <a:solidFill>
                  <a:srgbClr val="FF0000"/>
                </a:solidFill>
                <a:latin typeface="+mj-ea"/>
                <a:ea typeface="+mj-ea"/>
                <a:cs typeface="Courier New" panose="02070309020205020404" pitchFamily="49" charset="0"/>
              </a:rPr>
              <a:t>生駒市にて配信</a:t>
            </a:r>
            <a:r>
              <a:rPr lang="ja-JP" altLang="ja-JP" sz="1600" kern="100" dirty="0">
                <a:solidFill>
                  <a:srgbClr val="FF0000"/>
                </a:solidFill>
                <a:latin typeface="+mj-ea"/>
                <a:ea typeface="+mj-ea"/>
                <a:cs typeface="Courier New" panose="02070309020205020404" pitchFamily="49" charset="0"/>
              </a:rPr>
              <a:t>サービス開始）</a:t>
            </a:r>
          </a:p>
        </p:txBody>
      </p:sp>
      <p:sp>
        <p:nvSpPr>
          <p:cNvPr id="39" name="角丸四角形吹き出し 38"/>
          <p:cNvSpPr/>
          <p:nvPr/>
        </p:nvSpPr>
        <p:spPr>
          <a:xfrm>
            <a:off x="1774819" y="2886714"/>
            <a:ext cx="3258336" cy="2887312"/>
          </a:xfrm>
          <a:prstGeom prst="wedgeRoundRectCallout">
            <a:avLst>
              <a:gd name="adj1" fmla="val -46035"/>
              <a:gd name="adj2" fmla="val -1040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6"/>
          <a:stretch>
            <a:fillRect/>
          </a:stretch>
        </p:blipFill>
        <p:spPr>
          <a:xfrm>
            <a:off x="2058506" y="3223449"/>
            <a:ext cx="2891884" cy="2200346"/>
          </a:xfrm>
          <a:prstGeom prst="rect">
            <a:avLst/>
          </a:prstGeom>
        </p:spPr>
      </p:pic>
      <p:sp>
        <p:nvSpPr>
          <p:cNvPr id="46" name="テキスト ボックス 45"/>
          <p:cNvSpPr txBox="1"/>
          <p:nvPr/>
        </p:nvSpPr>
        <p:spPr>
          <a:xfrm>
            <a:off x="1636895" y="2161799"/>
            <a:ext cx="3506682" cy="738664"/>
          </a:xfrm>
          <a:prstGeom prst="rect">
            <a:avLst/>
          </a:prstGeom>
          <a:noFill/>
        </p:spPr>
        <p:txBody>
          <a:bodyPr wrap="square" rtlCol="0">
            <a:spAutoFit/>
          </a:bodyPr>
          <a:lstStyle/>
          <a:p>
            <a:r>
              <a:rPr kumimoji="1" lang="ja-JP" altLang="en-US" sz="1400" dirty="0"/>
              <a:t>●地方自治体のオープンデータを追加する</a:t>
            </a:r>
            <a:endParaRPr kumimoji="1" lang="en-US" altLang="ja-JP" sz="1400" dirty="0"/>
          </a:p>
          <a:p>
            <a:r>
              <a:rPr lang="ja-JP" altLang="en-US" sz="1400" dirty="0"/>
              <a:t>　 </a:t>
            </a:r>
            <a:r>
              <a:rPr kumimoji="1" lang="ja-JP" altLang="en-US" sz="1400" dirty="0"/>
              <a:t>ことが可能</a:t>
            </a:r>
            <a:endParaRPr kumimoji="1" lang="en-US" altLang="ja-JP" sz="1400" dirty="0"/>
          </a:p>
          <a:p>
            <a:r>
              <a:rPr lang="ja-JP" altLang="en-US" sz="1400" dirty="0"/>
              <a:t>（例：生駒市カレンダー）</a:t>
            </a:r>
            <a:endParaRPr lang="en-US" altLang="ja-JP" sz="1400" dirty="0"/>
          </a:p>
        </p:txBody>
      </p:sp>
      <p:sp>
        <p:nvSpPr>
          <p:cNvPr id="50" name="テキスト ボックス 49"/>
          <p:cNvSpPr txBox="1"/>
          <p:nvPr/>
        </p:nvSpPr>
        <p:spPr>
          <a:xfrm>
            <a:off x="20933" y="5872471"/>
            <a:ext cx="5086014" cy="738664"/>
          </a:xfrm>
          <a:prstGeom prst="rect">
            <a:avLst/>
          </a:prstGeom>
          <a:noFill/>
        </p:spPr>
        <p:txBody>
          <a:bodyPr wrap="square" rtlCol="0">
            <a:spAutoFit/>
          </a:bodyPr>
          <a:lstStyle/>
          <a:p>
            <a:r>
              <a:rPr lang="ja-JP" altLang="en-US" sz="1400" dirty="0">
                <a:latin typeface="小塚ゴシック Pr6N L"/>
              </a:rPr>
              <a:t>●カレンダー下に表示される予定をタップすると、詳細画面が表示</a:t>
            </a:r>
            <a:endParaRPr lang="en-US" altLang="ja-JP" sz="1400" dirty="0">
              <a:latin typeface="小塚ゴシック Pr6N L"/>
            </a:endParaRPr>
          </a:p>
          <a:p>
            <a:r>
              <a:rPr kumimoji="1" lang="ja-JP" altLang="en-US" sz="1400" dirty="0">
                <a:latin typeface="小塚ゴシック Pr6N L"/>
              </a:rPr>
              <a:t>●「詳細はこちら」から予定の詳細情報に移ることができる</a:t>
            </a:r>
            <a:endParaRPr kumimoji="1" lang="en-US" altLang="ja-JP" sz="1400" dirty="0">
              <a:latin typeface="小塚ゴシック Pr6N L"/>
            </a:endParaRPr>
          </a:p>
          <a:p>
            <a:r>
              <a:rPr lang="ja-JP" altLang="en-US" sz="1400" dirty="0">
                <a:latin typeface="小塚ゴシック Pr6N L"/>
              </a:rPr>
              <a:t>（例：生駒市ホームページ）</a:t>
            </a:r>
            <a:endParaRPr lang="en-US" altLang="ja-JP" sz="1400" dirty="0">
              <a:latin typeface="小塚ゴシック Pr6N L"/>
            </a:endParaRPr>
          </a:p>
        </p:txBody>
      </p:sp>
      <p:sp>
        <p:nvSpPr>
          <p:cNvPr id="56" name="テキスト ボックス 55">
            <a:extLst>
              <a:ext uri="{FF2B5EF4-FFF2-40B4-BE49-F238E27FC236}">
                <a16:creationId xmlns:a16="http://schemas.microsoft.com/office/drawing/2014/main" id="{9CEBA6F1-87A9-470C-9988-EE196C3141C0}"/>
              </a:ext>
            </a:extLst>
          </p:cNvPr>
          <p:cNvSpPr txBox="1"/>
          <p:nvPr/>
        </p:nvSpPr>
        <p:spPr>
          <a:xfrm>
            <a:off x="5050292" y="5207569"/>
            <a:ext cx="4801314" cy="646331"/>
          </a:xfrm>
          <a:prstGeom prst="rect">
            <a:avLst/>
          </a:prstGeom>
          <a:noFill/>
        </p:spPr>
        <p:txBody>
          <a:bodyPr wrap="none" rtlCol="0">
            <a:spAutoFit/>
          </a:bodyPr>
          <a:lstStyle/>
          <a:p>
            <a:pPr marL="171450" indent="-171450">
              <a:buFont typeface="Wingdings" panose="05000000000000000000" pitchFamily="2" charset="2"/>
              <a:buChar char="l"/>
            </a:pPr>
            <a:r>
              <a:rPr lang="ja-JP" altLang="en-US" sz="1200" dirty="0">
                <a:latin typeface="小塚ゴシック Pr6N L"/>
                <a:ea typeface="小塚ゴシック Pr6N L"/>
                <a:cs typeface="小塚ゴシック Pr6N L"/>
              </a:rPr>
              <a:t>市民向けのイベント・セミナー情報やゴミ収集日、学校給食の</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献立など、市民の生活に密着した情報を自分のスマートフォンの</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カレンダー上に表示することができ、市民の利便性が向上した。</a:t>
            </a:r>
            <a:endParaRPr lang="en-US" altLang="ja-JP" sz="1200" dirty="0">
              <a:latin typeface="小塚ゴシック Pr6N L"/>
              <a:ea typeface="小塚ゴシック Pr6N L"/>
              <a:cs typeface="小塚ゴシック Pr6N L"/>
            </a:endParaRPr>
          </a:p>
        </p:txBody>
      </p:sp>
      <p:sp>
        <p:nvSpPr>
          <p:cNvPr id="59" name="テキスト ボックス 58">
            <a:extLst>
              <a:ext uri="{FF2B5EF4-FFF2-40B4-BE49-F238E27FC236}">
                <a16:creationId xmlns:a16="http://schemas.microsoft.com/office/drawing/2014/main" id="{19E16AA5-1E45-40DC-9AA2-AC4C08ADF3AF}"/>
              </a:ext>
            </a:extLst>
          </p:cNvPr>
          <p:cNvSpPr txBox="1"/>
          <p:nvPr/>
        </p:nvSpPr>
        <p:spPr>
          <a:xfrm>
            <a:off x="5106947" y="2475630"/>
            <a:ext cx="4395749" cy="1938992"/>
          </a:xfrm>
          <a:prstGeom prst="rect">
            <a:avLst/>
          </a:prstGeom>
          <a:noFill/>
        </p:spPr>
        <p:txBody>
          <a:bodyPr wrap="square" rtlCol="0">
            <a:spAutoFit/>
          </a:bodyPr>
          <a:lstStyle/>
          <a:p>
            <a:pPr marL="171450" indent="-171450">
              <a:buFont typeface="Wingdings" panose="05000000000000000000" pitchFamily="2" charset="2"/>
              <a:buChar char="l"/>
            </a:pPr>
            <a:r>
              <a:rPr lang="ja-JP" altLang="en-US" sz="1200" dirty="0">
                <a:latin typeface="小塚ゴシック Pr6N L"/>
                <a:ea typeface="小塚ゴシック Pr6N L"/>
                <a:cs typeface="小塚ゴシック Pr6N L"/>
              </a:rPr>
              <a:t>自治体が保有する市民にとって有益な生活情報が、届ける</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ツールやフィールドが少ないために利活用が進みにくく、</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オープンデータが市民生活に十分活かされていないのでは</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ないか？</a:t>
            </a:r>
            <a:endParaRPr lang="en-US" altLang="ja-JP" sz="1200" dirty="0">
              <a:latin typeface="小塚ゴシック Pr6N L"/>
              <a:ea typeface="小塚ゴシック Pr6N L"/>
              <a:cs typeface="小塚ゴシック Pr6N L"/>
            </a:endParaRPr>
          </a:p>
          <a:p>
            <a:pPr marL="171450" indent="-171450">
              <a:buFont typeface="Wingdings" panose="05000000000000000000" pitchFamily="2" charset="2"/>
              <a:buChar char="l"/>
            </a:pPr>
            <a:r>
              <a:rPr lang="ja-JP" altLang="en-US" sz="1200" dirty="0">
                <a:latin typeface="小塚ゴシック Pr6N L"/>
                <a:ea typeface="小塚ゴシック Pr6N L"/>
                <a:cs typeface="小塚ゴシック Pr6N L"/>
              </a:rPr>
              <a:t>アプリでスケジュール管理する方が増えているので、散在している生活情報を一元化すれば、利用者それぞれが自分に必要な情報を気軽にチェックできるのではないか？</a:t>
            </a:r>
            <a:endParaRPr lang="en-US" altLang="ja-JP" sz="1200" dirty="0">
              <a:latin typeface="小塚ゴシック Pr6N L"/>
              <a:ea typeface="小塚ゴシック Pr6N L"/>
              <a:cs typeface="小塚ゴシック Pr6N L"/>
            </a:endParaRPr>
          </a:p>
          <a:p>
            <a:pPr marL="171450" indent="-171450">
              <a:buFont typeface="Wingdings" panose="05000000000000000000" pitchFamily="2" charset="2"/>
              <a:buChar char="l"/>
            </a:pPr>
            <a:r>
              <a:rPr lang="ja-JP" altLang="en-US" sz="1200" dirty="0">
                <a:latin typeface="小塚ゴシック Pr6N L"/>
                <a:ea typeface="小塚ゴシック Pr6N L"/>
                <a:cs typeface="小塚ゴシック Pr6N L"/>
              </a:rPr>
              <a:t>地域イベントの集客の可能性をもっと広げることはできないか？（オープンデータ活用によるビジネスチャンスの創出ができないか？）</a:t>
            </a:r>
            <a:endParaRPr lang="en-US" altLang="ja-JP" sz="1200" dirty="0">
              <a:latin typeface="小塚ゴシック Pr6N L"/>
              <a:ea typeface="小塚ゴシック Pr6N L"/>
              <a:cs typeface="小塚ゴシック Pr6N L"/>
            </a:endParaRPr>
          </a:p>
        </p:txBody>
      </p:sp>
      <p:sp>
        <p:nvSpPr>
          <p:cNvPr id="70" name="テキスト ボックス 69">
            <a:extLst>
              <a:ext uri="{FF2B5EF4-FFF2-40B4-BE49-F238E27FC236}">
                <a16:creationId xmlns:a16="http://schemas.microsoft.com/office/drawing/2014/main" id="{E4D5715D-74B6-4AF2-B3DC-1392D0A2E508}"/>
              </a:ext>
            </a:extLst>
          </p:cNvPr>
          <p:cNvSpPr txBox="1"/>
          <p:nvPr/>
        </p:nvSpPr>
        <p:spPr>
          <a:xfrm>
            <a:off x="5044954" y="5841863"/>
            <a:ext cx="4801314" cy="646331"/>
          </a:xfrm>
          <a:prstGeom prst="rect">
            <a:avLst/>
          </a:prstGeom>
          <a:noFill/>
        </p:spPr>
        <p:txBody>
          <a:bodyPr wrap="none" rtlCol="0">
            <a:spAutoFit/>
          </a:bodyPr>
          <a:lstStyle/>
          <a:p>
            <a:pPr marL="171450" indent="-171450">
              <a:buFont typeface="Wingdings" panose="05000000000000000000" pitchFamily="2" charset="2"/>
              <a:buChar char="l"/>
            </a:pPr>
            <a:r>
              <a:rPr lang="ja-JP" altLang="en-US" sz="1200" dirty="0">
                <a:latin typeface="小塚ゴシック Pr6N L"/>
                <a:ea typeface="小塚ゴシック Pr6N L"/>
                <a:cs typeface="小塚ゴシック Pr6N L"/>
              </a:rPr>
              <a:t>利用者それぞれの「スキマ時間」に興味があるイベントを探し</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たり、重要予定や参加したいセミナーの申込締切日や書類の</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提出日をメモ代わりにカレンダーに登録できるようになった。</a:t>
            </a:r>
            <a:endParaRPr lang="en-US" altLang="ja-JP" sz="1200" dirty="0">
              <a:latin typeface="小塚ゴシック Pr6N L"/>
              <a:ea typeface="小塚ゴシック Pr6N L"/>
              <a:cs typeface="小塚ゴシック Pr6N L"/>
            </a:endParaRPr>
          </a:p>
        </p:txBody>
      </p:sp>
      <p:sp>
        <p:nvSpPr>
          <p:cNvPr id="4" name="四角形: 角を丸くする 3">
            <a:extLst>
              <a:ext uri="{FF2B5EF4-FFF2-40B4-BE49-F238E27FC236}">
                <a16:creationId xmlns:a16="http://schemas.microsoft.com/office/drawing/2014/main" id="{61B0D702-337B-4428-AE83-BCFB84662976}"/>
              </a:ext>
            </a:extLst>
          </p:cNvPr>
          <p:cNvSpPr/>
          <p:nvPr/>
        </p:nvSpPr>
        <p:spPr>
          <a:xfrm>
            <a:off x="48792" y="4548298"/>
            <a:ext cx="1680277" cy="1305519"/>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88362561-9E7D-4FB5-9F0F-03BD903AE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615" y="4943729"/>
            <a:ext cx="869456" cy="927509"/>
          </a:xfrm>
          <a:prstGeom prst="rect">
            <a:avLst/>
          </a:prstGeom>
        </p:spPr>
      </p:pic>
      <p:sp>
        <p:nvSpPr>
          <p:cNvPr id="52" name="正方形/長方形 51">
            <a:extLst>
              <a:ext uri="{FF2B5EF4-FFF2-40B4-BE49-F238E27FC236}">
                <a16:creationId xmlns:a16="http://schemas.microsoft.com/office/drawing/2014/main" id="{48BB9C02-129A-43E9-BEEC-FD5F615F4CE7}"/>
              </a:ext>
            </a:extLst>
          </p:cNvPr>
          <p:cNvSpPr/>
          <p:nvPr/>
        </p:nvSpPr>
        <p:spPr>
          <a:xfrm>
            <a:off x="45112" y="4573936"/>
            <a:ext cx="1737840" cy="461665"/>
          </a:xfrm>
          <a:prstGeom prst="rect">
            <a:avLst/>
          </a:prstGeom>
        </p:spPr>
        <p:txBody>
          <a:bodyPr wrap="square">
            <a:spAutoFit/>
          </a:bodyPr>
          <a:lstStyle/>
          <a:p>
            <a:r>
              <a:rPr lang="ja-JP" altLang="en-US" sz="800" b="1" dirty="0">
                <a:latin typeface="Gen Jyuu Gothic" panose="020B0302020203020207" pitchFamily="34" charset="-128"/>
                <a:ea typeface="Gen Jyuu Gothic" panose="020B0302020203020207" pitchFamily="34" charset="-128"/>
                <a:cs typeface="Gen Jyuu Gothic" panose="020B0302020203020207" pitchFamily="34" charset="-128"/>
              </a:rPr>
              <a:t>ジョルテをインストールした後、</a:t>
            </a:r>
            <a:endParaRPr lang="en-US" altLang="ja-JP" sz="800" b="1" dirty="0">
              <a:latin typeface="Gen Jyuu Gothic" panose="020B0302020203020207" pitchFamily="34" charset="-128"/>
              <a:ea typeface="Gen Jyuu Gothic" panose="020B0302020203020207" pitchFamily="34" charset="-128"/>
              <a:cs typeface="Gen Jyuu Gothic" panose="020B0302020203020207" pitchFamily="34" charset="-128"/>
            </a:endParaRPr>
          </a:p>
          <a:p>
            <a:r>
              <a:rPr lang="ja-JP" altLang="en-US" sz="800" b="1" dirty="0">
                <a:latin typeface="Gen Jyuu Gothic" panose="020B0302020203020207" pitchFamily="34" charset="-128"/>
                <a:ea typeface="Gen Jyuu Gothic" panose="020B0302020203020207" pitchFamily="34" charset="-128"/>
                <a:cs typeface="Gen Jyuu Gothic" panose="020B0302020203020207" pitchFamily="34" charset="-128"/>
              </a:rPr>
              <a:t>生駒市ホームページ等で公表されているQRコードを読み取る</a:t>
            </a:r>
          </a:p>
        </p:txBody>
      </p:sp>
      <p:sp>
        <p:nvSpPr>
          <p:cNvPr id="99" name="下矢印 98"/>
          <p:cNvSpPr/>
          <p:nvPr/>
        </p:nvSpPr>
        <p:spPr>
          <a:xfrm>
            <a:off x="7172281" y="4353513"/>
            <a:ext cx="421218" cy="396213"/>
          </a:xfrm>
          <a:prstGeom prst="downArrow">
            <a:avLst>
              <a:gd name="adj1" fmla="val 30686"/>
              <a:gd name="adj2" fmla="val 50000"/>
            </a:avLst>
          </a:prstGeom>
          <a:solidFill>
            <a:srgbClr val="6600FF"/>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006C9536-E502-4A2B-BF27-6B6743C6E0B5}"/>
              </a:ext>
            </a:extLst>
          </p:cNvPr>
          <p:cNvPicPr>
            <a:picLocks noChangeAspect="1"/>
          </p:cNvPicPr>
          <p:nvPr/>
        </p:nvPicPr>
        <p:blipFill rotWithShape="1">
          <a:blip r:embed="rId8"/>
          <a:srcRect t="3646" b="7692"/>
          <a:stretch/>
        </p:blipFill>
        <p:spPr>
          <a:xfrm>
            <a:off x="160089" y="2153323"/>
            <a:ext cx="1376904" cy="2170299"/>
          </a:xfrm>
          <a:prstGeom prst="rect">
            <a:avLst/>
          </a:prstGeom>
          <a:ln>
            <a:solidFill>
              <a:schemeClr val="tx1">
                <a:lumMod val="50000"/>
                <a:lumOff val="50000"/>
              </a:schemeClr>
            </a:solidFill>
          </a:ln>
        </p:spPr>
      </p:pic>
      <p:sp>
        <p:nvSpPr>
          <p:cNvPr id="68" name="矢印: 右 67">
            <a:extLst>
              <a:ext uri="{FF2B5EF4-FFF2-40B4-BE49-F238E27FC236}">
                <a16:creationId xmlns:a16="http://schemas.microsoft.com/office/drawing/2014/main" id="{3F0BABC6-3440-478C-8C17-6322BED486D8}"/>
              </a:ext>
            </a:extLst>
          </p:cNvPr>
          <p:cNvSpPr/>
          <p:nvPr/>
        </p:nvSpPr>
        <p:spPr>
          <a:xfrm rot="5400000" flipV="1">
            <a:off x="635928" y="4067664"/>
            <a:ext cx="396000" cy="540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A51A0D89-7965-40CB-A922-CF93CCC49410}"/>
              </a:ext>
            </a:extLst>
          </p:cNvPr>
          <p:cNvSpPr/>
          <p:nvPr/>
        </p:nvSpPr>
        <p:spPr>
          <a:xfrm flipV="1">
            <a:off x="1674667" y="4731873"/>
            <a:ext cx="396000" cy="540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a:p>
        </p:txBody>
      </p:sp>
      <p:sp>
        <p:nvSpPr>
          <p:cNvPr id="64" name="正方形/長方形 63">
            <a:extLst>
              <a:ext uri="{FF2B5EF4-FFF2-40B4-BE49-F238E27FC236}">
                <a16:creationId xmlns:a16="http://schemas.microsoft.com/office/drawing/2014/main" id="{42718FEF-12FA-4C58-AFDE-3234B13CD302}"/>
              </a:ext>
            </a:extLst>
          </p:cNvPr>
          <p:cNvSpPr/>
          <p:nvPr/>
        </p:nvSpPr>
        <p:spPr>
          <a:xfrm>
            <a:off x="1974917" y="2907499"/>
            <a:ext cx="2832577" cy="338554"/>
          </a:xfrm>
          <a:prstGeom prst="rect">
            <a:avLst/>
          </a:prstGeom>
        </p:spPr>
        <p:txBody>
          <a:bodyPr wrap="square">
            <a:spAutoFit/>
          </a:bodyPr>
          <a:lstStyle/>
          <a:p>
            <a:r>
              <a:rPr lang="ja-JP" altLang="en-US" sz="800" b="1" dirty="0">
                <a:latin typeface="Gen Jyuu Gothic" panose="020B0302020203020207" pitchFamily="34" charset="-128"/>
                <a:ea typeface="Gen Jyuu Gothic" panose="020B0302020203020207" pitchFamily="34" charset="-128"/>
                <a:cs typeface="Gen Jyuu Gothic" panose="020B0302020203020207" pitchFamily="34" charset="-128"/>
              </a:rPr>
              <a:t>オープンデータの情報が自分のジョルテカレンダー上に</a:t>
            </a:r>
            <a:endParaRPr lang="en-US" altLang="ja-JP" sz="800" b="1" dirty="0">
              <a:latin typeface="Gen Jyuu Gothic" panose="020B0302020203020207" pitchFamily="34" charset="-128"/>
              <a:ea typeface="Gen Jyuu Gothic" panose="020B0302020203020207" pitchFamily="34" charset="-128"/>
              <a:cs typeface="Gen Jyuu Gothic" panose="020B0302020203020207" pitchFamily="34" charset="-128"/>
            </a:endParaRPr>
          </a:p>
          <a:p>
            <a:r>
              <a:rPr lang="ja-JP" altLang="en-US" sz="800" b="1" dirty="0">
                <a:latin typeface="Gen Jyuu Gothic" panose="020B0302020203020207" pitchFamily="34" charset="-128"/>
                <a:ea typeface="Gen Jyuu Gothic" panose="020B0302020203020207" pitchFamily="34" charset="-128"/>
                <a:cs typeface="Gen Jyuu Gothic" panose="020B0302020203020207" pitchFamily="34" charset="-128"/>
              </a:rPr>
              <a:t>表示される。</a:t>
            </a:r>
          </a:p>
        </p:txBody>
      </p:sp>
      <p:sp>
        <p:nvSpPr>
          <p:cNvPr id="2" name="テキスト ボックス 1"/>
          <p:cNvSpPr txBox="1"/>
          <p:nvPr/>
        </p:nvSpPr>
        <p:spPr>
          <a:xfrm>
            <a:off x="7639352" y="-62024"/>
            <a:ext cx="2154757" cy="369332"/>
          </a:xfrm>
          <a:prstGeom prst="rect">
            <a:avLst/>
          </a:prstGeom>
          <a:noFill/>
        </p:spPr>
        <p:txBody>
          <a:bodyPr wrap="none" rtlCol="0">
            <a:spAutoFit/>
          </a:bodyPr>
          <a:lstStyle/>
          <a:p>
            <a:r>
              <a:rPr kumimoji="1" lang="ja-JP" altLang="en-US" dirty="0" smtClean="0"/>
              <a:t>平成</a:t>
            </a:r>
            <a:r>
              <a:rPr kumimoji="1" lang="en-US" altLang="ja-JP" dirty="0" smtClean="0"/>
              <a:t>31</a:t>
            </a:r>
            <a:r>
              <a:rPr kumimoji="1" lang="ja-JP" altLang="en-US" dirty="0" smtClean="0"/>
              <a:t>年</a:t>
            </a:r>
            <a:r>
              <a:rPr kumimoji="1" lang="en-US" altLang="ja-JP" dirty="0" smtClean="0"/>
              <a:t>1</a:t>
            </a:r>
            <a:r>
              <a:rPr kumimoji="1" lang="ja-JP" altLang="en-US" dirty="0" smtClean="0"/>
              <a:t>月</a:t>
            </a:r>
            <a:r>
              <a:rPr kumimoji="1" lang="en-US" altLang="ja-JP" dirty="0" smtClean="0"/>
              <a:t>25</a:t>
            </a:r>
            <a:r>
              <a:rPr kumimoji="1" lang="ja-JP" altLang="en-US" dirty="0" smtClean="0"/>
              <a:t>日版</a:t>
            </a:r>
            <a:endParaRPr kumimoji="1" lang="ja-JP" altLang="en-US" dirty="0"/>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046963" y="1499638"/>
            <a:ext cx="326829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イベント情報　給食献立　ゴミ収集日程表　</a:t>
            </a:r>
            <a:endParaRPr lang="en-US" altLang="ja-JP" sz="1100" dirty="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生駒市</a:t>
            </a:r>
            <a:r>
              <a:rPr kumimoji="1" lang="ja-JP" altLang="en-US" sz="1200" dirty="0" smtClean="0">
                <a:solidFill>
                  <a:schemeClr val="tx1"/>
                </a:solidFill>
                <a:latin typeface="小塚ゴシック Pr6N L"/>
                <a:ea typeface="小塚ゴシック Pr6N L"/>
                <a:cs typeface="小塚ゴシック Pr6N L"/>
              </a:rPr>
              <a:t>（</a:t>
            </a:r>
            <a:r>
              <a:rPr lang="ja-JP" altLang="en-US" sz="1200" dirty="0" smtClean="0">
                <a:solidFill>
                  <a:schemeClr val="tx1"/>
                </a:solidFill>
                <a:latin typeface="小塚ゴシック Pr6N L"/>
                <a:ea typeface="小塚ゴシック Pr6N L"/>
                <a:cs typeface="小塚ゴシック Pr6N L"/>
              </a:rPr>
              <a:t>今後、</a:t>
            </a:r>
            <a:r>
              <a:rPr kumimoji="1" lang="ja-JP" altLang="en-US" sz="1200" dirty="0" smtClean="0">
                <a:solidFill>
                  <a:schemeClr val="tx1"/>
                </a:solidFill>
                <a:latin typeface="小塚ゴシック Pr6N L"/>
                <a:ea typeface="小塚ゴシック Pr6N L"/>
                <a:cs typeface="小塚ゴシック Pr6N L"/>
              </a:rPr>
              <a:t>全国的</a:t>
            </a:r>
            <a:r>
              <a:rPr kumimoji="1" lang="ja-JP" altLang="en-US" sz="1200" dirty="0">
                <a:solidFill>
                  <a:schemeClr val="tx1"/>
                </a:solidFill>
                <a:latin typeface="小塚ゴシック Pr6N L"/>
                <a:ea typeface="小塚ゴシック Pr6N L"/>
                <a:cs typeface="小塚ゴシック Pr6N L"/>
              </a:rPr>
              <a:t>に展開を予定）</a:t>
            </a:r>
          </a:p>
        </p:txBody>
      </p:sp>
      <p:sp>
        <p:nvSpPr>
          <p:cNvPr id="62" name="角丸四角形 61"/>
          <p:cNvSpPr/>
          <p:nvPr/>
        </p:nvSpPr>
        <p:spPr>
          <a:xfrm>
            <a:off x="5096143" y="3479656"/>
            <a:ext cx="950821"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7" name="直線コネクタ 66"/>
          <p:cNvCxnSpPr/>
          <p:nvPr/>
        </p:nvCxnSpPr>
        <p:spPr>
          <a:xfrm flipH="1">
            <a:off x="20594" y="1303189"/>
            <a:ext cx="4922375"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407378"/>
          </a:xfrm>
          <a:prstGeom prst="roundRect">
            <a:avLst>
              <a:gd name="adj" fmla="val 9905"/>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825673" y="4168063"/>
            <a:ext cx="3941824" cy="369332"/>
          </a:xfrm>
          <a:prstGeom prst="rect">
            <a:avLst/>
          </a:prstGeom>
          <a:noFill/>
        </p:spPr>
        <p:txBody>
          <a:bodyPr vert="horz" wrap="square" rtlCol="0">
            <a:spAutoFit/>
          </a:bodyPr>
          <a:lstStyle/>
          <a:p>
            <a:r>
              <a:rPr lang="ja-JP" altLang="en-US" dirty="0">
                <a:solidFill>
                  <a:srgbClr val="0070C0"/>
                </a:solidFill>
                <a:latin typeface="フォントポにほんご"/>
                <a:ea typeface="フォントポにほんご"/>
                <a:cs typeface="フォントポにほんご"/>
              </a:rPr>
              <a:t>オープンデータ </a:t>
            </a:r>
            <a:r>
              <a:rPr lang="en-US" altLang="ja-JP" dirty="0">
                <a:solidFill>
                  <a:srgbClr val="0070C0"/>
                </a:solidFill>
                <a:latin typeface="フォントポにほんご"/>
                <a:ea typeface="フォントポにほんご"/>
                <a:cs typeface="フォントポにほんご"/>
              </a:rPr>
              <a:t>× </a:t>
            </a:r>
            <a:r>
              <a:rPr lang="ja-JP" altLang="en-US" dirty="0">
                <a:solidFill>
                  <a:srgbClr val="0070C0"/>
                </a:solidFill>
                <a:latin typeface="フォントポにほんご"/>
                <a:ea typeface="フォントポにほんご"/>
                <a:cs typeface="フォントポにほんご"/>
              </a:rPr>
              <a:t>自分と家族の予定</a:t>
            </a:r>
            <a:endParaRPr lang="en-US" altLang="ja-JP" dirty="0">
              <a:solidFill>
                <a:srgbClr val="0070C0"/>
              </a:solidFill>
              <a:latin typeface="フォントポにほんご"/>
              <a:ea typeface="フォントポにほんご"/>
              <a:cs typeface="フォントポにほんご"/>
            </a:endParaRPr>
          </a:p>
        </p:txBody>
      </p:sp>
      <p:sp>
        <p:nvSpPr>
          <p:cNvPr id="34" name="角丸四角形 33"/>
          <p:cNvSpPr/>
          <p:nvPr/>
        </p:nvSpPr>
        <p:spPr>
          <a:xfrm>
            <a:off x="5114549" y="1494164"/>
            <a:ext cx="1228416"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HTML</a:t>
            </a:r>
            <a:r>
              <a:rPr lang="ja-JP" altLang="en-US" sz="1200" dirty="0" err="1">
                <a:solidFill>
                  <a:schemeClr val="tx1"/>
                </a:solidFill>
                <a:latin typeface="小塚ゴシック Pr6N L"/>
                <a:ea typeface="小塚ゴシック Pr6N L"/>
                <a:cs typeface="小塚ゴシック Pr6N L"/>
              </a:rPr>
              <a:t>、</a:t>
            </a:r>
            <a:r>
              <a:rPr lang="en-US" altLang="ja-JP" sz="1200" dirty="0">
                <a:solidFill>
                  <a:schemeClr val="tx1"/>
                </a:solidFill>
                <a:latin typeface="小塚ゴシック Pr6N L"/>
                <a:ea typeface="小塚ゴシック Pr6N L"/>
                <a:cs typeface="小塚ゴシック Pr6N L"/>
              </a:rPr>
              <a:t>CSV</a:t>
            </a:r>
          </a:p>
        </p:txBody>
      </p:sp>
      <p:sp>
        <p:nvSpPr>
          <p:cNvPr id="36" name="角丸四角形 35"/>
          <p:cNvSpPr/>
          <p:nvPr/>
        </p:nvSpPr>
        <p:spPr>
          <a:xfrm>
            <a:off x="5690006" y="1983667"/>
            <a:ext cx="1274749"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67334"/>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40CCFB"/>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オープンデータで利用者の好みに合った情報を配信</a:t>
            </a: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株式会社ジョルテ</a:t>
            </a:r>
            <a:endParaRPr kumimoji="1" lang="ja-JP" altLang="en-US" sz="1400" dirty="0">
              <a:solidFill>
                <a:srgbClr val="FFFFFF"/>
              </a:solidFill>
              <a:latin typeface="小塚ゴシック Pr6N R"/>
              <a:ea typeface="小塚ゴシック Pr6N R"/>
              <a:cs typeface="小塚ゴシック Pr6N R"/>
            </a:endParaRPr>
          </a:p>
        </p:txBody>
      </p:sp>
      <p:grpSp>
        <p:nvGrpSpPr>
          <p:cNvPr id="2" name="グループ化 1"/>
          <p:cNvGrpSpPr/>
          <p:nvPr/>
        </p:nvGrpSpPr>
        <p:grpSpPr>
          <a:xfrm>
            <a:off x="6254938" y="333515"/>
            <a:ext cx="752743" cy="752743"/>
            <a:chOff x="10843706" y="949545"/>
            <a:chExt cx="752743" cy="752743"/>
          </a:xfrm>
        </p:grpSpPr>
        <p:sp>
          <p:nvSpPr>
            <p:cNvPr id="51" name="角丸四角形 50"/>
            <p:cNvSpPr/>
            <p:nvPr/>
          </p:nvSpPr>
          <p:spPr>
            <a:xfrm>
              <a:off x="10843706" y="949545"/>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52" name="テキスト ボックス 51"/>
            <p:cNvSpPr txBox="1"/>
            <p:nvPr/>
          </p:nvSpPr>
          <p:spPr>
            <a:xfrm>
              <a:off x="10896912" y="1002751"/>
              <a:ext cx="646331" cy="646331"/>
            </a:xfrm>
            <a:prstGeom prst="rect">
              <a:avLst/>
            </a:prstGeom>
            <a:noFill/>
            <a:ln>
              <a:noFill/>
            </a:ln>
          </p:spPr>
          <p:txBody>
            <a:bodyPr wrap="none" rtlCol="0">
              <a:spAutoFit/>
            </a:bodyPr>
            <a:lstStyle/>
            <a:p>
              <a:r>
                <a:rPr kumimoji="1" lang="ja-JP" altLang="en-US" dirty="0">
                  <a:solidFill>
                    <a:schemeClr val="bg1"/>
                  </a:solidFill>
                  <a:latin typeface="小塚ゴシック Pr6N M"/>
                  <a:ea typeface="小塚ゴシック Pr6N M"/>
                  <a:cs typeface="小塚ゴシック Pr6N M"/>
                </a:rPr>
                <a:t>防災</a:t>
              </a:r>
              <a:endParaRPr kumimoji="1"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減災</a:t>
              </a:r>
              <a:endParaRPr kumimoji="1" lang="ja-JP" altLang="en-US" dirty="0">
                <a:solidFill>
                  <a:schemeClr val="bg1"/>
                </a:solidFill>
                <a:latin typeface="小塚ゴシック Pr6N M"/>
                <a:ea typeface="小塚ゴシック Pr6N M"/>
                <a:cs typeface="小塚ゴシック Pr6N M"/>
              </a:endParaRPr>
            </a:p>
          </p:txBody>
        </p:sp>
      </p:grpSp>
      <p:grpSp>
        <p:nvGrpSpPr>
          <p:cNvPr id="53" name="図形グループ 52"/>
          <p:cNvGrpSpPr/>
          <p:nvPr/>
        </p:nvGrpSpPr>
        <p:grpSpPr>
          <a:xfrm>
            <a:off x="8089329" y="346723"/>
            <a:ext cx="752743" cy="752743"/>
            <a:chOff x="8060984" y="281179"/>
            <a:chExt cx="752743" cy="752743"/>
          </a:xfrm>
        </p:grpSpPr>
        <p:sp>
          <p:nvSpPr>
            <p:cNvPr id="54" name="角丸四角形 5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114190" y="334385"/>
              <a:ext cx="646331" cy="646331"/>
            </a:xfrm>
            <a:prstGeom prst="rect">
              <a:avLst/>
            </a:prstGeom>
            <a:noFill/>
          </p:spPr>
          <p:txBody>
            <a:bodyPr wrap="none" rtlCol="0">
              <a:spAutoFit/>
            </a:bodyPr>
            <a:lstStyle/>
            <a:p>
              <a:r>
                <a:rPr lang="ja-JP" altLang="en-US" dirty="0">
                  <a:solidFill>
                    <a:srgbClr val="40CCFB"/>
                  </a:solidFill>
                  <a:latin typeface="小塚ゴシック Pr6N M"/>
                  <a:ea typeface="小塚ゴシック Pr6N M"/>
                  <a:cs typeface="小塚ゴシック Pr6N M"/>
                </a:rPr>
                <a:t>産業</a:t>
              </a:r>
              <a:endParaRPr lang="en-US" altLang="ja-JP" dirty="0">
                <a:solidFill>
                  <a:srgbClr val="40CCFB"/>
                </a:solidFill>
                <a:latin typeface="小塚ゴシック Pr6N M"/>
                <a:ea typeface="小塚ゴシック Pr6N M"/>
                <a:cs typeface="小塚ゴシック Pr6N M"/>
              </a:endParaRPr>
            </a:p>
            <a:p>
              <a:r>
                <a:rPr lang="ja-JP" altLang="en-US" dirty="0">
                  <a:solidFill>
                    <a:srgbClr val="40CCFB"/>
                  </a:solidFill>
                  <a:latin typeface="小塚ゴシック Pr6N M"/>
                  <a:ea typeface="小塚ゴシック Pr6N M"/>
                  <a:cs typeface="小塚ゴシック Pr6N M"/>
                </a:rPr>
                <a:t>創出</a:t>
              </a:r>
              <a:endParaRPr kumimoji="1" lang="en-US" altLang="ja-JP" dirty="0">
                <a:solidFill>
                  <a:srgbClr val="40CCFB"/>
                </a:solidFill>
                <a:latin typeface="小塚ゴシック Pr6N M"/>
                <a:ea typeface="小塚ゴシック Pr6N M"/>
                <a:cs typeface="小塚ゴシック Pr6N M"/>
              </a:endParaRPr>
            </a:p>
          </p:txBody>
        </p:sp>
      </p:grpSp>
      <p:grpSp>
        <p:nvGrpSpPr>
          <p:cNvPr id="3" name="グループ化 2"/>
          <p:cNvGrpSpPr/>
          <p:nvPr/>
        </p:nvGrpSpPr>
        <p:grpSpPr>
          <a:xfrm>
            <a:off x="7172281" y="346723"/>
            <a:ext cx="752743" cy="752743"/>
            <a:chOff x="7172281" y="250008"/>
            <a:chExt cx="752743" cy="752743"/>
          </a:xfrm>
        </p:grpSpPr>
        <p:sp>
          <p:nvSpPr>
            <p:cNvPr id="59" name="角丸四角形 58"/>
            <p:cNvSpPr/>
            <p:nvPr/>
          </p:nvSpPr>
          <p:spPr>
            <a:xfrm>
              <a:off x="7172281" y="250008"/>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60" name="テキスト ボックス 59"/>
            <p:cNvSpPr txBox="1"/>
            <p:nvPr/>
          </p:nvSpPr>
          <p:spPr>
            <a:xfrm>
              <a:off x="7225487" y="303214"/>
              <a:ext cx="646331" cy="646331"/>
            </a:xfrm>
            <a:prstGeom prst="rect">
              <a:avLst/>
            </a:prstGeom>
            <a:noFill/>
            <a:ln>
              <a:noFill/>
            </a:ln>
          </p:spPr>
          <p:txBody>
            <a:bodyPr wrap="none" rtlCol="0">
              <a:spAutoFit/>
            </a:bodyPr>
            <a:lstStyle/>
            <a:p>
              <a:r>
                <a:rPr lang="ja-JP" altLang="en-US" dirty="0">
                  <a:solidFill>
                    <a:schemeClr val="bg1"/>
                  </a:solidFill>
                  <a:latin typeface="小塚ゴシック Pr6N M"/>
                  <a:ea typeface="小塚ゴシック Pr6N M"/>
                  <a:cs typeface="小塚ゴシック Pr6N M"/>
                </a:rPr>
                <a:t>少子</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高齢</a:t>
              </a:r>
              <a:endParaRPr lang="en-US" altLang="ja-JP" dirty="0">
                <a:solidFill>
                  <a:schemeClr val="bg1"/>
                </a:solidFill>
                <a:latin typeface="小塚ゴシック Pr6N M"/>
                <a:ea typeface="小塚ゴシック Pr6N M"/>
                <a:cs typeface="小塚ゴシック Pr6N M"/>
              </a:endParaRPr>
            </a:p>
          </p:txBody>
        </p:sp>
      </p:grpSp>
      <p:sp>
        <p:nvSpPr>
          <p:cNvPr id="64" name="角丸四角形 63"/>
          <p:cNvSpPr/>
          <p:nvPr/>
        </p:nvSpPr>
        <p:spPr>
          <a:xfrm>
            <a:off x="9006672" y="346723"/>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66" name="テキスト ボックス 65"/>
          <p:cNvSpPr txBox="1"/>
          <p:nvPr/>
        </p:nvSpPr>
        <p:spPr>
          <a:xfrm>
            <a:off x="9059584" y="356300"/>
            <a:ext cx="684803" cy="738664"/>
          </a:xfrm>
          <a:prstGeom prst="rect">
            <a:avLst/>
          </a:prstGeom>
          <a:noFill/>
        </p:spPr>
        <p:txBody>
          <a:bodyPr wrap="none" rtlCol="0">
            <a:spAutoFit/>
          </a:bodyPr>
          <a:lstStyle/>
          <a:p>
            <a:r>
              <a:rPr lang="ja-JP" altLang="en-US" sz="1400" dirty="0">
                <a:solidFill>
                  <a:schemeClr val="bg1"/>
                </a:solidFill>
                <a:latin typeface="小塚ゴシック Pr6N M"/>
                <a:ea typeface="小塚ゴシック Pr6N M"/>
                <a:cs typeface="小塚ゴシック Pr6N M"/>
              </a:rPr>
              <a:t>防犯</a:t>
            </a:r>
            <a:endParaRPr lang="en-US" altLang="ja-JP" sz="1400" dirty="0">
              <a:solidFill>
                <a:schemeClr val="bg1"/>
              </a:solidFill>
              <a:latin typeface="小塚ゴシック Pr6N M"/>
              <a:ea typeface="小塚ゴシック Pr6N M"/>
              <a:cs typeface="小塚ゴシック Pr6N M"/>
            </a:endParaRPr>
          </a:p>
          <a:p>
            <a:r>
              <a:rPr lang="ja-JP" altLang="en-US" sz="1400" dirty="0">
                <a:solidFill>
                  <a:schemeClr val="bg1"/>
                </a:solidFill>
                <a:latin typeface="小塚ゴシック Pr6N M"/>
                <a:ea typeface="小塚ゴシック Pr6N M"/>
                <a:cs typeface="小塚ゴシック Pr6N M"/>
              </a:rPr>
              <a:t>医療</a:t>
            </a:r>
            <a:endParaRPr lang="en-US" altLang="ja-JP" sz="1400" dirty="0">
              <a:solidFill>
                <a:schemeClr val="bg1"/>
              </a:solidFill>
              <a:latin typeface="小塚ゴシック Pr6N M"/>
              <a:ea typeface="小塚ゴシック Pr6N M"/>
              <a:cs typeface="小塚ゴシック Pr6N M"/>
            </a:endParaRPr>
          </a:p>
          <a:p>
            <a:r>
              <a:rPr lang="ja-JP" altLang="en-US" sz="1400" dirty="0">
                <a:solidFill>
                  <a:schemeClr val="bg1"/>
                </a:solidFill>
                <a:latin typeface="小塚ゴシック Pr6N M"/>
                <a:ea typeface="小塚ゴシック Pr6N M"/>
                <a:cs typeface="小塚ゴシック Pr6N M"/>
              </a:rPr>
              <a:t>教育</a:t>
            </a:r>
            <a:r>
              <a:rPr lang="ja-JP" altLang="en-US" sz="1000" dirty="0">
                <a:solidFill>
                  <a:schemeClr val="bg1"/>
                </a:solidFill>
                <a:latin typeface="小塚ゴシック Pr6N M"/>
                <a:ea typeface="小塚ゴシック Pr6N M"/>
                <a:cs typeface="小塚ゴシック Pr6N M"/>
              </a:rPr>
              <a:t>等</a:t>
            </a:r>
            <a:endParaRPr lang="en-US" altLang="ja-JP" dirty="0">
              <a:solidFill>
                <a:schemeClr val="bg1"/>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スマートフォンアプリ</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p>
        </p:txBody>
      </p:sp>
      <p:sp>
        <p:nvSpPr>
          <p:cNvPr id="74" name="正方形/長方形 73"/>
          <p:cNvSpPr/>
          <p:nvPr/>
        </p:nvSpPr>
        <p:spPr>
          <a:xfrm>
            <a:off x="6669362" y="2977215"/>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err="1">
                <a:solidFill>
                  <a:schemeClr val="tx1"/>
                </a:solidFill>
                <a:latin typeface="小塚ゴシック Pr6N L"/>
                <a:ea typeface="小塚ゴシック Pr6N L"/>
                <a:cs typeface="小塚ゴシック Pr6N L"/>
              </a:rPr>
              <a:t>ー</a:t>
            </a:r>
            <a:endParaRPr kumimoji="1" lang="ja-JP" altLang="en-US" sz="1200" dirty="0">
              <a:solidFill>
                <a:schemeClr val="tx1"/>
              </a:solidFill>
              <a:latin typeface="小塚ゴシック Pr6N L"/>
              <a:ea typeface="小塚ゴシック Pr6N L"/>
              <a:cs typeface="小塚ゴシック Pr6N L"/>
            </a:endParaRPr>
          </a:p>
        </p:txBody>
      </p:sp>
      <p:pic>
        <p:nvPicPr>
          <p:cNvPr id="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58" y="4191222"/>
            <a:ext cx="716798"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アイディアb.png" descr="/Users/meg/Desktop/特研/特研OD/アイコン/アイディア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354051" y="1418087"/>
            <a:ext cx="434025" cy="522660"/>
          </a:xfrm>
          <a:prstGeom prst="rect">
            <a:avLst/>
          </a:prstGeom>
        </p:spPr>
      </p:pic>
      <p:pic>
        <p:nvPicPr>
          <p:cNvPr id="81" name="パソコン作業b.png" descr="/Users/meg/Desktop/特研/特研OD/アイコン/パソコン作業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5205622" y="2085068"/>
            <a:ext cx="439473" cy="367945"/>
          </a:xfrm>
          <a:prstGeom prst="rect">
            <a:avLst/>
          </a:prstGeom>
        </p:spPr>
      </p:pic>
      <p:pic>
        <p:nvPicPr>
          <p:cNvPr id="82" name="チームb.png" descr="/Users/meg/Desktop/特研/特研OD/アイコン/チーム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9315262" y="2529938"/>
            <a:ext cx="374650" cy="410154"/>
          </a:xfrm>
          <a:prstGeom prst="rect">
            <a:avLst/>
          </a:prstGeom>
        </p:spPr>
      </p:pic>
      <p:pic>
        <p:nvPicPr>
          <p:cNvPr id="83" name="受賞b.png" descr="/Users/meg/Desktop/特研/特研OD/アイコン/受賞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5297776" y="3175680"/>
            <a:ext cx="240659" cy="379673"/>
          </a:xfrm>
          <a:prstGeom prst="rect">
            <a:avLst/>
          </a:prstGeom>
        </p:spPr>
      </p:pic>
      <p:pic>
        <p:nvPicPr>
          <p:cNvPr id="84" name="マーカーb.png" descr="/Users/meg/Desktop/特研/特研OD/アイコン/マーカー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9306927" y="3586150"/>
            <a:ext cx="381641" cy="391235"/>
          </a:xfrm>
          <a:prstGeom prst="rect">
            <a:avLst/>
          </a:prstGeom>
        </p:spPr>
      </p:pic>
      <p:sp>
        <p:nvSpPr>
          <p:cNvPr id="63" name="テキスト ボックス 62"/>
          <p:cNvSpPr txBox="1"/>
          <p:nvPr/>
        </p:nvSpPr>
        <p:spPr>
          <a:xfrm>
            <a:off x="10124" y="1427221"/>
            <a:ext cx="4903907" cy="446276"/>
          </a:xfrm>
          <a:prstGeom prst="rect">
            <a:avLst/>
          </a:prstGeom>
          <a:noFill/>
        </p:spPr>
        <p:txBody>
          <a:bodyPr wrap="none" rtlCol="0">
            <a:spAutoFit/>
          </a:bodyPr>
          <a:lstStyle/>
          <a:p>
            <a:r>
              <a:rPr lang="ja-JP" altLang="en-US" sz="2300" dirty="0">
                <a:solidFill>
                  <a:schemeClr val="accent1"/>
                </a:solidFill>
                <a:latin typeface="小塚ゴシック Pro M"/>
                <a:ea typeface="小塚ゴシック Pro M"/>
                <a:cs typeface="小塚ゴシック Pro M"/>
              </a:rPr>
              <a:t>スキマ時間に地域の情報をチェック</a:t>
            </a:r>
            <a:endParaRPr kumimoji="1" lang="ja-JP" altLang="en-US" sz="2300" dirty="0">
              <a:solidFill>
                <a:schemeClr val="accent1"/>
              </a:solidFill>
              <a:latin typeface="小塚ゴシック Pro M"/>
              <a:ea typeface="小塚ゴシック Pro M"/>
              <a:cs typeface="小塚ゴシック Pro M"/>
            </a:endParaRPr>
          </a:p>
        </p:txBody>
      </p:sp>
      <p:sp>
        <p:nvSpPr>
          <p:cNvPr id="78" name="テキスト ボックス 77">
            <a:extLst>
              <a:ext uri="{FF2B5EF4-FFF2-40B4-BE49-F238E27FC236}">
                <a16:creationId xmlns:a16="http://schemas.microsoft.com/office/drawing/2014/main" id="{68078F7D-2244-4085-9BF7-60F43B54B73A}"/>
              </a:ext>
            </a:extLst>
          </p:cNvPr>
          <p:cNvSpPr txBox="1"/>
          <p:nvPr/>
        </p:nvSpPr>
        <p:spPr>
          <a:xfrm>
            <a:off x="70671" y="2181888"/>
            <a:ext cx="4802161" cy="830997"/>
          </a:xfrm>
          <a:prstGeom prst="rect">
            <a:avLst/>
          </a:prstGeom>
          <a:noFill/>
        </p:spPr>
        <p:txBody>
          <a:bodyPr wrap="square" rtlCol="0">
            <a:spAutoFit/>
          </a:bodyPr>
          <a:lstStyle/>
          <a:p>
            <a:r>
              <a:rPr lang="ja-JP" altLang="en-US" sz="1200" dirty="0">
                <a:latin typeface="小塚ゴシック Pr6N L"/>
              </a:rPr>
              <a:t>カレンダーアプリ「ジョルテ」の月カレンダー上に</a:t>
            </a:r>
            <a:r>
              <a:rPr lang="ja-JP" altLang="en-US" sz="1200" b="1" dirty="0">
                <a:solidFill>
                  <a:schemeClr val="accent2"/>
                </a:solidFill>
                <a:latin typeface="小塚ゴシック Pr6N L"/>
              </a:rPr>
              <a:t>生駒市のオープンデータを活用した</a:t>
            </a:r>
            <a:r>
              <a:rPr lang="ja-JP" altLang="en-US" sz="1200" dirty="0">
                <a:latin typeface="小塚ゴシック Pr6N L"/>
              </a:rPr>
              <a:t>地域住民向けのイベント情報を表示。</a:t>
            </a:r>
            <a:endParaRPr lang="en-US" altLang="ja-JP" sz="1200" dirty="0">
              <a:latin typeface="小塚ゴシック Pr6N L"/>
            </a:endParaRPr>
          </a:p>
          <a:p>
            <a:r>
              <a:rPr lang="ja-JP" altLang="en-US" sz="1200" dirty="0">
                <a:latin typeface="小塚ゴシック Pr6N L"/>
              </a:rPr>
              <a:t>さらに</a:t>
            </a:r>
            <a:r>
              <a:rPr lang="ja-JP" altLang="en-US" sz="1200" b="1" dirty="0">
                <a:latin typeface="小塚ゴシック Pr6N L"/>
              </a:rPr>
              <a:t>カレンダーに登録した自分や家族の「今日の予定」</a:t>
            </a:r>
            <a:r>
              <a:rPr lang="ja-JP" altLang="en-US" sz="1200" dirty="0">
                <a:latin typeface="小塚ゴシック Pr6N L"/>
              </a:rPr>
              <a:t>一覧と一緒に、オープンデータに登録されたイベントを表示します。</a:t>
            </a:r>
            <a:endParaRPr lang="en-US" altLang="ja-JP" sz="1200" dirty="0">
              <a:latin typeface="小塚ゴシック Pr6N L"/>
            </a:endParaRPr>
          </a:p>
        </p:txBody>
      </p:sp>
      <p:pic>
        <p:nvPicPr>
          <p:cNvPr id="90" name="図 89">
            <a:extLst>
              <a:ext uri="{FF2B5EF4-FFF2-40B4-BE49-F238E27FC236}">
                <a16:creationId xmlns:a16="http://schemas.microsoft.com/office/drawing/2014/main" id="{8E07E3DD-D1EB-45F5-BED3-FFE0E768385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4115" y="3229932"/>
            <a:ext cx="1622007" cy="2588666"/>
          </a:xfrm>
          <a:prstGeom prst="rect">
            <a:avLst/>
          </a:prstGeom>
          <a:ln w="19050">
            <a:solidFill>
              <a:schemeClr val="tx1">
                <a:lumMod val="65000"/>
                <a:lumOff val="35000"/>
              </a:schemeClr>
            </a:solidFill>
          </a:ln>
        </p:spPr>
      </p:pic>
      <p:pic>
        <p:nvPicPr>
          <p:cNvPr id="91" name="図 90">
            <a:extLst>
              <a:ext uri="{FF2B5EF4-FFF2-40B4-BE49-F238E27FC236}">
                <a16:creationId xmlns:a16="http://schemas.microsoft.com/office/drawing/2014/main" id="{2781F2B4-557D-48AF-B6E9-23C04804DB9E}"/>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792372" y="3229932"/>
            <a:ext cx="1622006" cy="2588094"/>
          </a:xfrm>
          <a:prstGeom prst="rect">
            <a:avLst/>
          </a:prstGeom>
          <a:ln w="19050">
            <a:solidFill>
              <a:schemeClr val="tx1">
                <a:lumMod val="65000"/>
                <a:lumOff val="35000"/>
              </a:schemeClr>
            </a:solidFill>
          </a:ln>
        </p:spPr>
      </p:pic>
      <p:sp>
        <p:nvSpPr>
          <p:cNvPr id="95" name="正方形/長方形 94">
            <a:extLst>
              <a:ext uri="{FF2B5EF4-FFF2-40B4-BE49-F238E27FC236}">
                <a16:creationId xmlns:a16="http://schemas.microsoft.com/office/drawing/2014/main" id="{21A85347-55B6-4293-8BD5-19C5D1F3B5C7}"/>
              </a:ext>
            </a:extLst>
          </p:cNvPr>
          <p:cNvSpPr/>
          <p:nvPr/>
        </p:nvSpPr>
        <p:spPr>
          <a:xfrm>
            <a:off x="48844" y="5582155"/>
            <a:ext cx="305850" cy="26776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6" name="矢印: 右 95">
            <a:extLst>
              <a:ext uri="{FF2B5EF4-FFF2-40B4-BE49-F238E27FC236}">
                <a16:creationId xmlns:a16="http://schemas.microsoft.com/office/drawing/2014/main" id="{03A492CE-28CB-4DE9-B2BD-314DD65F7720}"/>
              </a:ext>
            </a:extLst>
          </p:cNvPr>
          <p:cNvSpPr/>
          <p:nvPr/>
        </p:nvSpPr>
        <p:spPr>
          <a:xfrm rot="20760000">
            <a:off x="344384" y="5152127"/>
            <a:ext cx="1402407" cy="291560"/>
          </a:xfrm>
          <a:prstGeom prst="rightArrow">
            <a:avLst>
              <a:gd name="adj1" fmla="val 50000"/>
              <a:gd name="adj2" fmla="val 602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7" name="吹き出し: 角を丸めた四角形 96">
            <a:extLst>
              <a:ext uri="{FF2B5EF4-FFF2-40B4-BE49-F238E27FC236}">
                <a16:creationId xmlns:a16="http://schemas.microsoft.com/office/drawing/2014/main" id="{8E35CCD1-B549-43BE-B6A3-DB13E45B0B13}"/>
              </a:ext>
            </a:extLst>
          </p:cNvPr>
          <p:cNvSpPr/>
          <p:nvPr/>
        </p:nvSpPr>
        <p:spPr>
          <a:xfrm>
            <a:off x="208200" y="4234121"/>
            <a:ext cx="1440638" cy="570108"/>
          </a:xfrm>
          <a:prstGeom prst="wedgeRoundRectCallout">
            <a:avLst>
              <a:gd name="adj1" fmla="val 58709"/>
              <a:gd name="adj2" fmla="val 33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t>「今日の予定」と一緒に、</a:t>
            </a:r>
            <a:endParaRPr lang="en-US" altLang="ja-JP" sz="900" b="1" dirty="0"/>
          </a:p>
          <a:p>
            <a:pPr algn="ctr"/>
            <a:r>
              <a:rPr lang="ja-JP" altLang="en-US" sz="900" b="1" dirty="0"/>
              <a:t>地域のイベント情報</a:t>
            </a:r>
            <a:endParaRPr lang="en-US" altLang="ja-JP" sz="900" b="1" dirty="0"/>
          </a:p>
          <a:p>
            <a:pPr algn="ctr"/>
            <a:r>
              <a:rPr lang="ja-JP" altLang="en-US" sz="900" b="1" dirty="0"/>
              <a:t>を表示。</a:t>
            </a:r>
          </a:p>
        </p:txBody>
      </p:sp>
      <p:sp>
        <p:nvSpPr>
          <p:cNvPr id="101" name="正方形/長方形 100">
            <a:extLst>
              <a:ext uri="{FF2B5EF4-FFF2-40B4-BE49-F238E27FC236}">
                <a16:creationId xmlns:a16="http://schemas.microsoft.com/office/drawing/2014/main" id="{C07E2144-96A3-4C23-8F85-159AA4D5C6EF}"/>
              </a:ext>
            </a:extLst>
          </p:cNvPr>
          <p:cNvSpPr/>
          <p:nvPr/>
        </p:nvSpPr>
        <p:spPr>
          <a:xfrm flipV="1">
            <a:off x="1778333" y="4372741"/>
            <a:ext cx="1072172" cy="119994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4" name="テキスト ボックス 43"/>
          <p:cNvSpPr txBox="1"/>
          <p:nvPr/>
        </p:nvSpPr>
        <p:spPr>
          <a:xfrm>
            <a:off x="5627597" y="4459479"/>
            <a:ext cx="4010405" cy="2073388"/>
          </a:xfrm>
          <a:prstGeom prst="rect">
            <a:avLst/>
          </a:prstGeom>
          <a:noFill/>
        </p:spPr>
        <p:txBody>
          <a:bodyPr wrap="square" rtlCol="0">
            <a:spAutoFit/>
          </a:bodyPr>
          <a:lstStyle/>
          <a:p>
            <a:pPr>
              <a:lnSpc>
                <a:spcPct val="120000"/>
              </a:lnSpc>
            </a:pPr>
            <a:r>
              <a:rPr kumimoji="1" lang="ja-JP" altLang="en-US" sz="900" dirty="0" smtClean="0">
                <a:latin typeface="小塚ゴシック Pr6N L"/>
                <a:ea typeface="小塚ゴシック Pr6N L"/>
                <a:cs typeface="小塚ゴシック Pr6N L"/>
              </a:rPr>
              <a:t>●　自治体</a:t>
            </a:r>
            <a:r>
              <a:rPr kumimoji="1" lang="ja-JP" altLang="en-US" sz="900" dirty="0">
                <a:latin typeface="小塚ゴシック Pr6N L"/>
                <a:ea typeface="小塚ゴシック Pr6N L"/>
                <a:cs typeface="小塚ゴシック Pr6N L"/>
              </a:rPr>
              <a:t>が公表しているオープンデータは</a:t>
            </a:r>
            <a:r>
              <a:rPr lang="ja-JP" altLang="en-US" sz="900" dirty="0">
                <a:latin typeface="小塚ゴシック Pr6N L"/>
                <a:ea typeface="小塚ゴシック Pr6N L"/>
                <a:cs typeface="小塚ゴシック Pr6N L"/>
              </a:rPr>
              <a:t>、生活に密着した必要な情報が多いのに、自分が必要な情報を得る為に検索したり調べたりする時間がなかなか取れないもの。</a:t>
            </a:r>
            <a:endParaRPr lang="en-US" altLang="ja-JP" sz="900" dirty="0">
              <a:latin typeface="小塚ゴシック Pr6N L"/>
              <a:ea typeface="小塚ゴシック Pr6N L"/>
              <a:cs typeface="小塚ゴシック Pr6N L"/>
            </a:endParaRPr>
          </a:p>
          <a:p>
            <a:pPr>
              <a:lnSpc>
                <a:spcPct val="120000"/>
              </a:lnSpc>
            </a:pPr>
            <a:r>
              <a:rPr kumimoji="1" lang="ja-JP" altLang="en-US" sz="900" dirty="0" smtClean="0">
                <a:latin typeface="小塚ゴシック Pr6N L"/>
                <a:ea typeface="小塚ゴシック Pr6N L"/>
                <a:cs typeface="小塚ゴシック Pr6N L"/>
              </a:rPr>
              <a:t>●　肌身</a:t>
            </a:r>
            <a:r>
              <a:rPr kumimoji="1" lang="ja-JP" altLang="en-US" sz="900" dirty="0">
                <a:latin typeface="小塚ゴシック Pr6N L"/>
                <a:ea typeface="小塚ゴシック Pr6N L"/>
                <a:cs typeface="小塚ゴシック Pr6N L"/>
              </a:rPr>
              <a:t>離さず持ち歩く</a:t>
            </a:r>
            <a:r>
              <a:rPr lang="ja-JP" altLang="en-US" sz="900" dirty="0">
                <a:latin typeface="小塚ゴシック Pr6N L"/>
                <a:ea typeface="小塚ゴシック Pr6N L"/>
                <a:cs typeface="小塚ゴシック Pr6N L"/>
              </a:rPr>
              <a:t>スマートフォンの日常的に使うカレンダーアプリに、子供の学校の給食献立やゴミ出し日程表の情報があれば、移動中や病院の待ち時間などのスキマ時間に簡単にチェックができ、とても便利。</a:t>
            </a:r>
            <a:endParaRPr lang="en-US" altLang="ja-JP" sz="900" dirty="0">
              <a:latin typeface="小塚ゴシック Pr6N L"/>
              <a:ea typeface="小塚ゴシック Pr6N L"/>
              <a:cs typeface="小塚ゴシック Pr6N L"/>
            </a:endParaRPr>
          </a:p>
          <a:p>
            <a:pPr>
              <a:lnSpc>
                <a:spcPct val="120000"/>
              </a:lnSpc>
            </a:pPr>
            <a:r>
              <a:rPr lang="ja-JP" altLang="en-US" sz="900" dirty="0" smtClean="0">
                <a:latin typeface="小塚ゴシック Pr6N L"/>
                <a:ea typeface="小塚ゴシック Pr6N L"/>
                <a:cs typeface="小塚ゴシック Pr6N L"/>
              </a:rPr>
              <a:t>●　スーパー</a:t>
            </a:r>
            <a:r>
              <a:rPr lang="ja-JP" altLang="en-US" sz="900" dirty="0">
                <a:latin typeface="小塚ゴシック Pr6N L"/>
                <a:ea typeface="小塚ゴシック Pr6N L"/>
                <a:cs typeface="小塚ゴシック Pr6N L"/>
              </a:rPr>
              <a:t>で買い物中に給食と被らない夕食メニューを考えたり、カレンダーに登録している子供の予定をチェックしながら給食がないお弁当が必要な日を</a:t>
            </a:r>
            <a:r>
              <a:rPr kumimoji="1" lang="ja-JP" altLang="en-US" sz="900" dirty="0">
                <a:latin typeface="小塚ゴシック Pr6N L"/>
                <a:ea typeface="小塚ゴシック Pr6N L"/>
                <a:cs typeface="小塚ゴシック Pr6N L"/>
              </a:rPr>
              <a:t>確かめたり、予定</a:t>
            </a:r>
            <a:r>
              <a:rPr lang="ja-JP" altLang="en-US" sz="900" dirty="0">
                <a:latin typeface="小塚ゴシック Pr6N L"/>
                <a:ea typeface="小塚ゴシック Pr6N L"/>
                <a:cs typeface="小塚ゴシック Pr6N L"/>
              </a:rPr>
              <a:t>がない</a:t>
            </a:r>
            <a:r>
              <a:rPr kumimoji="1" lang="ja-JP" altLang="en-US" sz="900" dirty="0">
                <a:latin typeface="小塚ゴシック Pr6N L"/>
                <a:ea typeface="小塚ゴシック Pr6N L"/>
                <a:cs typeface="小塚ゴシック Pr6N L"/>
              </a:rPr>
              <a:t>日に</a:t>
            </a:r>
            <a:r>
              <a:rPr lang="ja-JP" altLang="en-US" sz="900" dirty="0">
                <a:latin typeface="小塚ゴシック Pr6N L"/>
                <a:ea typeface="小塚ゴシック Pr6N L"/>
                <a:cs typeface="小塚ゴシック Pr6N L"/>
              </a:rPr>
              <a:t>市民向けの</a:t>
            </a:r>
            <a:r>
              <a:rPr kumimoji="1" lang="ja-JP" altLang="en-US" sz="900" dirty="0">
                <a:latin typeface="小塚ゴシック Pr6N L"/>
                <a:ea typeface="小塚ゴシック Pr6N L"/>
                <a:cs typeface="小塚ゴシック Pr6N L"/>
              </a:rPr>
              <a:t>イベントに申込をしたり、月に１度の粗大ゴミの日をチェックしたり</a:t>
            </a:r>
            <a:r>
              <a:rPr kumimoji="1" lang="en-US" altLang="ja-JP" sz="900" dirty="0" err="1">
                <a:latin typeface="小塚ゴシック Pr6N L"/>
                <a:ea typeface="小塚ゴシック Pr6N L"/>
                <a:cs typeface="小塚ゴシック Pr6N L"/>
              </a:rPr>
              <a:t>etc</a:t>
            </a:r>
            <a:r>
              <a:rPr kumimoji="1" lang="en-US" altLang="ja-JP" sz="900" dirty="0">
                <a:latin typeface="小塚ゴシック Pr6N L"/>
                <a:ea typeface="小塚ゴシック Pr6N L"/>
                <a:cs typeface="小塚ゴシック Pr6N L"/>
              </a:rPr>
              <a:t>…</a:t>
            </a:r>
            <a:r>
              <a:rPr kumimoji="1" lang="ja-JP" altLang="en-US" sz="900" dirty="0" err="1">
                <a:latin typeface="小塚ゴシック Pr6N L"/>
                <a:ea typeface="小塚ゴシック Pr6N L"/>
                <a:cs typeface="小塚ゴシック Pr6N L"/>
              </a:rPr>
              <a:t>。</a:t>
            </a:r>
            <a:endParaRPr kumimoji="1" lang="en-US" altLang="ja-JP" sz="900" dirty="0">
              <a:latin typeface="小塚ゴシック Pr6N L"/>
              <a:ea typeface="小塚ゴシック Pr6N L"/>
              <a:cs typeface="小塚ゴシック Pr6N L"/>
            </a:endParaRPr>
          </a:p>
          <a:p>
            <a:pPr>
              <a:lnSpc>
                <a:spcPct val="120000"/>
              </a:lnSpc>
            </a:pPr>
            <a:r>
              <a:rPr kumimoji="1" lang="ja-JP" altLang="en-US" sz="900" dirty="0" smtClean="0">
                <a:latin typeface="小塚ゴシック Pr6N L"/>
                <a:ea typeface="小塚ゴシック Pr6N L"/>
                <a:cs typeface="小塚ゴシック Pr6N L"/>
              </a:rPr>
              <a:t>●　「</a:t>
            </a:r>
            <a:r>
              <a:rPr lang="ja-JP" altLang="en-US" sz="900" dirty="0" smtClean="0">
                <a:latin typeface="小塚ゴシック Pr6N L"/>
                <a:ea typeface="小塚ゴシック Pr6N L"/>
                <a:cs typeface="小塚ゴシック Pr6N L"/>
              </a:rPr>
              <a:t>オープンデータ</a:t>
            </a:r>
            <a:r>
              <a:rPr lang="en-US" altLang="ja-JP" sz="900" dirty="0">
                <a:latin typeface="小塚ゴシック Pr6N L"/>
                <a:ea typeface="小塚ゴシック Pr6N L"/>
                <a:cs typeface="小塚ゴシック Pr6N L"/>
              </a:rPr>
              <a:t>×</a:t>
            </a:r>
            <a:r>
              <a:rPr lang="ja-JP" altLang="en-US" sz="900" dirty="0">
                <a:latin typeface="小塚ゴシック Pr6N L"/>
                <a:ea typeface="小塚ゴシック Pr6N L"/>
                <a:cs typeface="小塚ゴシック Pr6N L"/>
              </a:rPr>
              <a:t>自分と家族の予定</a:t>
            </a:r>
            <a:r>
              <a:rPr kumimoji="1" lang="ja-JP" altLang="en-US" sz="900" dirty="0">
                <a:latin typeface="小塚ゴシック Pr6N L"/>
                <a:ea typeface="小塚ゴシック Pr6N L"/>
                <a:cs typeface="小塚ゴシック Pr6N L"/>
              </a:rPr>
              <a:t>」の両方をカレンダーアプリで見る事で</a:t>
            </a:r>
            <a:r>
              <a:rPr lang="ja-JP" altLang="en-US" sz="900" dirty="0">
                <a:latin typeface="小塚ゴシック Pr6N L"/>
                <a:ea typeface="小塚ゴシック Pr6N L"/>
                <a:cs typeface="小塚ゴシック Pr6N L"/>
              </a:rPr>
              <a:t>これまでより便利で快適な市民生活を提供していきます。</a:t>
            </a:r>
            <a:endParaRPr lang="en-US" altLang="ja-JP" sz="900" dirty="0">
              <a:latin typeface="小塚ゴシック Pr6N L"/>
              <a:ea typeface="小塚ゴシック Pr6N L"/>
              <a:cs typeface="小塚ゴシック Pr6N L"/>
            </a:endParaRPr>
          </a:p>
        </p:txBody>
      </p:sp>
      <p:sp>
        <p:nvSpPr>
          <p:cNvPr id="65" name="タイトル 1"/>
          <p:cNvSpPr txBox="1">
            <a:spLocks/>
          </p:cNvSpPr>
          <p:nvPr/>
        </p:nvSpPr>
        <p:spPr>
          <a:xfrm>
            <a:off x="0" y="300755"/>
            <a:ext cx="4749931" cy="744513"/>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地域イベントカレンダー</a:t>
            </a:r>
          </a:p>
        </p:txBody>
      </p:sp>
      <p:pic>
        <p:nvPicPr>
          <p:cNvPr id="9" name="図 8">
            <a:extLst>
              <a:ext uri="{FF2B5EF4-FFF2-40B4-BE49-F238E27FC236}">
                <a16:creationId xmlns:a16="http://schemas.microsoft.com/office/drawing/2014/main" id="{FDBD9F6A-FA93-4AC8-9924-12CE01473AB8}"/>
              </a:ext>
            </a:extLst>
          </p:cNvPr>
          <p:cNvPicPr>
            <a:picLocks noChangeAspect="1"/>
          </p:cNvPicPr>
          <p:nvPr/>
        </p:nvPicPr>
        <p:blipFill rotWithShape="1">
          <a:blip r:embed="rId16"/>
          <a:srcRect l="3617" t="5393" r="3450" b="64764"/>
          <a:stretch/>
        </p:blipFill>
        <p:spPr>
          <a:xfrm>
            <a:off x="3471107" y="3220612"/>
            <a:ext cx="1522596" cy="869236"/>
          </a:xfrm>
          <a:prstGeom prst="rect">
            <a:avLst/>
          </a:prstGeom>
          <a:ln w="19050">
            <a:solidFill>
              <a:schemeClr val="tx1">
                <a:lumMod val="50000"/>
                <a:lumOff val="50000"/>
              </a:schemeClr>
            </a:solidFill>
          </a:ln>
        </p:spPr>
      </p:pic>
      <p:pic>
        <p:nvPicPr>
          <p:cNvPr id="7" name="図 6">
            <a:extLst>
              <a:ext uri="{FF2B5EF4-FFF2-40B4-BE49-F238E27FC236}">
                <a16:creationId xmlns:a16="http://schemas.microsoft.com/office/drawing/2014/main" id="{45792A79-8CF9-449A-B951-F5B60A6D66D0}"/>
              </a:ext>
            </a:extLst>
          </p:cNvPr>
          <p:cNvPicPr>
            <a:picLocks noChangeAspect="1"/>
          </p:cNvPicPr>
          <p:nvPr/>
        </p:nvPicPr>
        <p:blipFill rotWithShape="1">
          <a:blip r:embed="rId17"/>
          <a:srcRect t="12986" b="7572"/>
          <a:stretch/>
        </p:blipFill>
        <p:spPr>
          <a:xfrm>
            <a:off x="3476040" y="4137591"/>
            <a:ext cx="1504665" cy="2125060"/>
          </a:xfrm>
          <a:prstGeom prst="rect">
            <a:avLst/>
          </a:prstGeom>
          <a:ln w="19050">
            <a:solidFill>
              <a:schemeClr val="tx1">
                <a:lumMod val="50000"/>
                <a:lumOff val="50000"/>
              </a:schemeClr>
            </a:solidFill>
          </a:ln>
        </p:spPr>
      </p:pic>
      <p:pic>
        <p:nvPicPr>
          <p:cNvPr id="11" name="図 10">
            <a:extLst>
              <a:ext uri="{FF2B5EF4-FFF2-40B4-BE49-F238E27FC236}">
                <a16:creationId xmlns:a16="http://schemas.microsoft.com/office/drawing/2014/main" id="{A95A15D3-F565-43C4-9046-52006F6CB449}"/>
              </a:ext>
            </a:extLst>
          </p:cNvPr>
          <p:cNvPicPr>
            <a:picLocks noChangeAspect="1"/>
          </p:cNvPicPr>
          <p:nvPr/>
        </p:nvPicPr>
        <p:blipFill rotWithShape="1">
          <a:blip r:embed="rId18"/>
          <a:srcRect t="34133" r="36929" b="44870"/>
          <a:stretch/>
        </p:blipFill>
        <p:spPr>
          <a:xfrm>
            <a:off x="1790291" y="4381958"/>
            <a:ext cx="1051260" cy="622174"/>
          </a:xfrm>
          <a:prstGeom prst="rect">
            <a:avLst/>
          </a:prstGeom>
        </p:spPr>
      </p:pic>
      <p:pic>
        <p:nvPicPr>
          <p:cNvPr id="14" name="図 13">
            <a:extLst>
              <a:ext uri="{FF2B5EF4-FFF2-40B4-BE49-F238E27FC236}">
                <a16:creationId xmlns:a16="http://schemas.microsoft.com/office/drawing/2014/main" id="{52412692-C68B-4F53-A3E3-EB6CB98F9CC4}"/>
              </a:ext>
            </a:extLst>
          </p:cNvPr>
          <p:cNvPicPr>
            <a:picLocks noChangeAspect="1"/>
          </p:cNvPicPr>
          <p:nvPr/>
        </p:nvPicPr>
        <p:blipFill rotWithShape="1">
          <a:blip r:embed="rId18"/>
          <a:srcRect t="69305" r="20390" b="19002"/>
          <a:stretch/>
        </p:blipFill>
        <p:spPr>
          <a:xfrm>
            <a:off x="1791653" y="5019966"/>
            <a:ext cx="1075955" cy="280975"/>
          </a:xfrm>
          <a:prstGeom prst="rect">
            <a:avLst/>
          </a:prstGeom>
        </p:spPr>
      </p:pic>
      <p:sp>
        <p:nvSpPr>
          <p:cNvPr id="98" name="吹き出し: 角を丸めた四角形 97">
            <a:extLst>
              <a:ext uri="{FF2B5EF4-FFF2-40B4-BE49-F238E27FC236}">
                <a16:creationId xmlns:a16="http://schemas.microsoft.com/office/drawing/2014/main" id="{513D83A9-F27E-48BC-B623-7016422755A1}"/>
              </a:ext>
            </a:extLst>
          </p:cNvPr>
          <p:cNvSpPr/>
          <p:nvPr/>
        </p:nvSpPr>
        <p:spPr>
          <a:xfrm>
            <a:off x="1601469" y="5312423"/>
            <a:ext cx="1657502" cy="684428"/>
          </a:xfrm>
          <a:prstGeom prst="wedgeRoundRectCallout">
            <a:avLst>
              <a:gd name="adj1" fmla="val 12786"/>
              <a:gd name="adj2" fmla="val -1494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t>気になるイベントをタップして詳細を見ると生駒市の該当ページが表示</a:t>
            </a:r>
            <a:endParaRPr lang="en-US" altLang="ja-JP" sz="900" b="1" dirty="0"/>
          </a:p>
        </p:txBody>
      </p:sp>
      <p:sp>
        <p:nvSpPr>
          <p:cNvPr id="77" name="正方形/長方形 76">
            <a:extLst>
              <a:ext uri="{FF2B5EF4-FFF2-40B4-BE49-F238E27FC236}">
                <a16:creationId xmlns:a16="http://schemas.microsoft.com/office/drawing/2014/main" id="{80E64D0B-C334-4C87-969C-95A3063D50EF}"/>
              </a:ext>
            </a:extLst>
          </p:cNvPr>
          <p:cNvSpPr/>
          <p:nvPr/>
        </p:nvSpPr>
        <p:spPr>
          <a:xfrm>
            <a:off x="3475942" y="3909160"/>
            <a:ext cx="568520" cy="1628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6" name="テキスト ボックス 55"/>
          <p:cNvSpPr txBox="1"/>
          <p:nvPr/>
        </p:nvSpPr>
        <p:spPr>
          <a:xfrm>
            <a:off x="7639352" y="-62024"/>
            <a:ext cx="2154757" cy="369332"/>
          </a:xfrm>
          <a:prstGeom prst="rect">
            <a:avLst/>
          </a:prstGeom>
          <a:noFill/>
        </p:spPr>
        <p:txBody>
          <a:bodyPr wrap="none" rtlCol="0">
            <a:spAutoFit/>
          </a:bodyPr>
          <a:lstStyle/>
          <a:p>
            <a:r>
              <a:rPr kumimoji="1" lang="ja-JP" altLang="en-US" dirty="0" smtClean="0"/>
              <a:t>平成</a:t>
            </a:r>
            <a:r>
              <a:rPr kumimoji="1" lang="en-US" altLang="ja-JP" dirty="0" smtClean="0"/>
              <a:t>31</a:t>
            </a:r>
            <a:r>
              <a:rPr kumimoji="1" lang="ja-JP" altLang="en-US" dirty="0" smtClean="0"/>
              <a:t>年</a:t>
            </a:r>
            <a:r>
              <a:rPr kumimoji="1" lang="en-US" altLang="ja-JP" dirty="0" smtClean="0"/>
              <a:t>1</a:t>
            </a:r>
            <a:r>
              <a:rPr kumimoji="1" lang="ja-JP" altLang="en-US" dirty="0" smtClean="0"/>
              <a:t>月</a:t>
            </a:r>
            <a:r>
              <a:rPr kumimoji="1" lang="en-US" altLang="ja-JP" dirty="0" smtClean="0"/>
              <a:t>25</a:t>
            </a:r>
            <a:r>
              <a:rPr kumimoji="1" lang="ja-JP" altLang="en-US" dirty="0" smtClean="0"/>
              <a:t>日版</a:t>
            </a:r>
            <a:endParaRPr kumimoji="1" lang="ja-JP" altLang="en-US" dirty="0"/>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A4 210 x 297 mm</PresentationFormat>
  <Paragraphs>74</Paragraphs>
  <Slides>2</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Gen Jyuu Gothic</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Courier New</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2019-01-25T11:04:38Z</dcterms:created>
  <dcterms:modified xsi:type="dcterms:W3CDTF">2019-01-25T11:04:52Z</dcterms:modified>
</cp:coreProperties>
</file>