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57" r:id="rId2"/>
    <p:sldId id="256"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861"/>
    <a:srgbClr val="00B050"/>
    <a:srgbClr val="CCFFCC"/>
    <a:srgbClr val="4ED762"/>
    <a:srgbClr val="6633FF"/>
    <a:srgbClr val="663399"/>
    <a:srgbClr val="6633CC"/>
    <a:srgbClr val="6600FF"/>
    <a:srgbClr val="9933FF"/>
    <a:srgbClr val="CC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2" autoAdjust="0"/>
  </p:normalViewPr>
  <p:slideViewPr>
    <p:cSldViewPr snapToGrid="0" snapToObjects="1">
      <p:cViewPr varScale="1">
        <p:scale>
          <a:sx n="74" d="100"/>
          <a:sy n="74" d="100"/>
        </p:scale>
        <p:origin x="1086" y="7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A1FF937-62BD-4221-AC24-69C79DE2E92C}" type="datetimeFigureOut">
              <a:rPr kumimoji="1" lang="ja-JP" altLang="en-US" smtClean="0"/>
              <a:t>2018/10/24</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0270168-BADB-4EC3-AB8E-6F29A496C82E}" type="slidenum">
              <a:rPr kumimoji="1" lang="ja-JP" altLang="en-US" smtClean="0"/>
              <a:t>‹#›</a:t>
            </a:fld>
            <a:endParaRPr kumimoji="1" lang="ja-JP" altLang="en-US"/>
          </a:p>
        </p:txBody>
      </p:sp>
    </p:spTree>
    <p:extLst>
      <p:ext uri="{BB962C8B-B14F-4D97-AF65-F5344CB8AC3E}">
        <p14:creationId xmlns:p14="http://schemas.microsoft.com/office/powerpoint/2010/main" val="27693894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270168-BADB-4EC3-AB8E-6F29A496C82E}" type="slidenum">
              <a:rPr kumimoji="1" lang="ja-JP" altLang="en-US" smtClean="0"/>
              <a:t>2</a:t>
            </a:fld>
            <a:endParaRPr kumimoji="1" lang="ja-JP" altLang="en-US"/>
          </a:p>
        </p:txBody>
      </p:sp>
    </p:spTree>
    <p:extLst>
      <p:ext uri="{BB962C8B-B14F-4D97-AF65-F5344CB8AC3E}">
        <p14:creationId xmlns:p14="http://schemas.microsoft.com/office/powerpoint/2010/main" val="368719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meg/Desktop/%E7%89%B9%E7%A0%94/%E7%89%B9%E7%A0%94OD/%E3%82%A2%E3%82%A4%E3%82%B3%E3%83%B3/%E3%83%8F%E3%83%86%E3%83%8A.png"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いこーよ</a:t>
            </a: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tabLst>
                <a:tab pos="174625" algn="l"/>
              </a:tabLst>
            </a:pPr>
            <a:r>
              <a:rPr lang="ja-JP" altLang="en-US" sz="1400" dirty="0">
                <a:solidFill>
                  <a:schemeClr val="bg1"/>
                </a:solidFill>
                <a:latin typeface="小塚ゴシック Pr6N R"/>
                <a:ea typeface="小塚ゴシック Pr6N R"/>
                <a:cs typeface="小塚ゴシック Pr6N R"/>
              </a:rPr>
              <a:t>お出かけ先とともに親子の体験を変える</a:t>
            </a:r>
            <a:endParaRPr kumimoji="1" lang="ja-JP" altLang="en-US" sz="1400" dirty="0">
              <a:solidFill>
                <a:schemeClr val="bg1"/>
              </a:solidFill>
              <a:latin typeface="小塚ゴシック Pr6N R"/>
              <a:ea typeface="小塚ゴシック Pr6N R"/>
              <a:cs typeface="小塚ゴシック Pr6N R"/>
            </a:endParaRP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アクトインディ株式会社</a:t>
            </a:r>
            <a:endParaRPr kumimoji="1" lang="ja-JP" altLang="en-US" sz="1400" dirty="0">
              <a:solidFill>
                <a:srgbClr val="FFFFFF"/>
              </a:solidFill>
              <a:latin typeface="小塚ゴシック Pr6N R"/>
              <a:ea typeface="小塚ゴシック Pr6N R"/>
              <a:cs typeface="小塚ゴシック Pr6N R"/>
            </a:endParaRPr>
          </a:p>
        </p:txBody>
      </p:sp>
      <p:sp>
        <p:nvSpPr>
          <p:cNvPr id="48" name="正方形/長方形 47"/>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grpSp>
        <p:nvGrpSpPr>
          <p:cNvPr id="53" name="図形グループ 52"/>
          <p:cNvGrpSpPr/>
          <p:nvPr/>
        </p:nvGrpSpPr>
        <p:grpSpPr>
          <a:xfrm>
            <a:off x="6255233" y="250008"/>
            <a:ext cx="752743" cy="752743"/>
            <a:chOff x="6255233" y="281179"/>
            <a:chExt cx="752743" cy="752743"/>
          </a:xfrm>
        </p:grpSpPr>
        <p:sp>
          <p:nvSpPr>
            <p:cNvPr id="54" name="角丸四角形 53"/>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6308439" y="334385"/>
              <a:ext cx="646331" cy="646331"/>
            </a:xfrm>
            <a:prstGeom prst="rect">
              <a:avLst/>
            </a:prstGeom>
            <a:noFill/>
          </p:spPr>
          <p:txBody>
            <a:bodyPr wrap="none" rtlCol="0">
              <a:spAutoFit/>
            </a:bodyPr>
            <a:lstStyle/>
            <a:p>
              <a:r>
                <a:rPr kumimoji="1" lang="ja-JP" altLang="en-US" dirty="0">
                  <a:solidFill>
                    <a:srgbClr val="CCFFCC"/>
                  </a:solidFill>
                  <a:latin typeface="小塚ゴシック Pr6N M"/>
                  <a:ea typeface="小塚ゴシック Pr6N M"/>
                  <a:cs typeface="小塚ゴシック Pr6N M"/>
                </a:rPr>
                <a:t>防災</a:t>
              </a:r>
              <a:endParaRPr kumimoji="1"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58" name="図形グループ 57"/>
          <p:cNvGrpSpPr/>
          <p:nvPr/>
        </p:nvGrpSpPr>
        <p:grpSpPr>
          <a:xfrm>
            <a:off x="8089329" y="250008"/>
            <a:ext cx="752743" cy="752743"/>
            <a:chOff x="8060984" y="281179"/>
            <a:chExt cx="752743" cy="752743"/>
          </a:xfrm>
          <a:solidFill>
            <a:srgbClr val="00D861"/>
          </a:solidFill>
        </p:grpSpPr>
        <p:sp>
          <p:nvSpPr>
            <p:cNvPr id="86" name="角丸四角形 85"/>
            <p:cNvSpPr/>
            <p:nvPr/>
          </p:nvSpPr>
          <p:spPr>
            <a:xfrm>
              <a:off x="8060984" y="281179"/>
              <a:ext cx="752743" cy="752743"/>
            </a:xfrm>
            <a:prstGeom prst="roundRect">
              <a:avLst/>
            </a:prstGeom>
            <a:grp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87" name="テキスト ボックス 86"/>
            <p:cNvSpPr txBox="1"/>
            <p:nvPr/>
          </p:nvSpPr>
          <p:spPr>
            <a:xfrm>
              <a:off x="8114190" y="334385"/>
              <a:ext cx="646331" cy="646331"/>
            </a:xfrm>
            <a:prstGeom prst="rect">
              <a:avLst/>
            </a:prstGeom>
            <a:grpFill/>
            <a:ln>
              <a:noFill/>
            </a:ln>
          </p:spPr>
          <p:txBody>
            <a:bodyPr wrap="none" rtlCol="0">
              <a:spAutoFit/>
            </a:bodyPr>
            <a:lstStyle/>
            <a:p>
              <a:r>
                <a:rPr lang="ja-JP" altLang="en-US" dirty="0">
                  <a:solidFill>
                    <a:srgbClr val="CCFFCC"/>
                  </a:solidFill>
                  <a:latin typeface="小塚ゴシック Pr6N M"/>
                  <a:ea typeface="小塚ゴシック Pr6N M"/>
                  <a:cs typeface="小塚ゴシック Pr6N M"/>
                </a:rPr>
                <a:t>産業</a:t>
              </a:r>
              <a:endParaRPr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創出</a:t>
              </a:r>
              <a:endParaRPr kumimoji="1" lang="en-US" altLang="ja-JP" dirty="0">
                <a:solidFill>
                  <a:srgbClr val="CCFFCC"/>
                </a:solidFill>
                <a:latin typeface="小塚ゴシック Pr6N M"/>
                <a:ea typeface="小塚ゴシック Pr6N M"/>
                <a:cs typeface="小塚ゴシック Pr6N M"/>
              </a:endParaRPr>
            </a:p>
          </p:txBody>
        </p:sp>
      </p:grpSp>
      <p:grpSp>
        <p:nvGrpSpPr>
          <p:cNvPr id="88" name="図形グループ 87"/>
          <p:cNvGrpSpPr/>
          <p:nvPr/>
        </p:nvGrpSpPr>
        <p:grpSpPr>
          <a:xfrm>
            <a:off x="7172281" y="250008"/>
            <a:ext cx="752743" cy="752743"/>
            <a:chOff x="7154801" y="281179"/>
            <a:chExt cx="752743" cy="752743"/>
          </a:xfrm>
          <a:solidFill>
            <a:schemeClr val="bg1"/>
          </a:solidFill>
        </p:grpSpPr>
        <p:sp>
          <p:nvSpPr>
            <p:cNvPr id="89" name="角丸四角形 88"/>
            <p:cNvSpPr/>
            <p:nvPr/>
          </p:nvSpPr>
          <p:spPr>
            <a:xfrm>
              <a:off x="7154801"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92D050"/>
                </a:solidFill>
              </a:endParaRPr>
            </a:p>
          </p:txBody>
        </p:sp>
        <p:sp>
          <p:nvSpPr>
            <p:cNvPr id="90" name="テキスト ボックス 89"/>
            <p:cNvSpPr txBox="1"/>
            <p:nvPr/>
          </p:nvSpPr>
          <p:spPr>
            <a:xfrm>
              <a:off x="7208007" y="334385"/>
              <a:ext cx="646331" cy="646331"/>
            </a:xfrm>
            <a:prstGeom prst="rect">
              <a:avLst/>
            </a:prstGeom>
            <a:grpFill/>
            <a:ln>
              <a:solidFill>
                <a:schemeClr val="bg1"/>
              </a:solidFill>
            </a:ln>
          </p:spPr>
          <p:txBody>
            <a:bodyPr wrap="none" rtlCol="0">
              <a:spAutoFit/>
            </a:bodyPr>
            <a:lstStyle/>
            <a:p>
              <a:r>
                <a:rPr lang="ja-JP" altLang="en-US" dirty="0">
                  <a:solidFill>
                    <a:srgbClr val="00B050"/>
                  </a:solidFill>
                  <a:latin typeface="小塚ゴシック Pr6N M"/>
                  <a:ea typeface="小塚ゴシック Pr6N M"/>
                  <a:cs typeface="小塚ゴシック Pr6N M"/>
                </a:rPr>
                <a:t>少子</a:t>
              </a:r>
              <a:endParaRPr lang="en-US" altLang="ja-JP" dirty="0">
                <a:solidFill>
                  <a:srgbClr val="00B050"/>
                </a:solidFill>
                <a:latin typeface="小塚ゴシック Pr6N M"/>
                <a:ea typeface="小塚ゴシック Pr6N M"/>
                <a:cs typeface="小塚ゴシック Pr6N M"/>
              </a:endParaRPr>
            </a:p>
            <a:p>
              <a:r>
                <a:rPr lang="ja-JP" altLang="en-US" dirty="0">
                  <a:solidFill>
                    <a:srgbClr val="00B050"/>
                  </a:solidFill>
                  <a:latin typeface="小塚ゴシック Pr6N M"/>
                  <a:ea typeface="小塚ゴシック Pr6N M"/>
                  <a:cs typeface="小塚ゴシック Pr6N M"/>
                </a:rPr>
                <a:t>高齢</a:t>
              </a:r>
              <a:endParaRPr lang="en-US" altLang="ja-JP" dirty="0">
                <a:solidFill>
                  <a:srgbClr val="00B050"/>
                </a:solidFill>
                <a:latin typeface="小塚ゴシック Pr6N M"/>
                <a:ea typeface="小塚ゴシック Pr6N M"/>
                <a:cs typeface="小塚ゴシック Pr6N M"/>
              </a:endParaRPr>
            </a:p>
          </p:txBody>
        </p:sp>
      </p:grpSp>
      <p:sp>
        <p:nvSpPr>
          <p:cNvPr id="91" name="角丸四角形 90"/>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9059584" y="259585"/>
            <a:ext cx="684803" cy="738664"/>
          </a:xfrm>
          <a:prstGeom prst="rect">
            <a:avLst/>
          </a:prstGeom>
          <a:noFill/>
        </p:spPr>
        <p:txBody>
          <a:bodyPr wrap="none" rtlCol="0">
            <a:spAutoFit/>
          </a:bodyPr>
          <a:lstStyle/>
          <a:p>
            <a:r>
              <a:rPr lang="ja-JP" altLang="en-US" sz="1400" dirty="0">
                <a:solidFill>
                  <a:srgbClr val="CCFFCC"/>
                </a:solidFill>
                <a:latin typeface="小塚ゴシック Pr6N M"/>
                <a:ea typeface="小塚ゴシック Pr6N M"/>
                <a:cs typeface="小塚ゴシック Pr6N M"/>
              </a:rPr>
              <a:t>防犯</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医療</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教育</a:t>
            </a:r>
            <a:r>
              <a:rPr lang="ja-JP" altLang="en-US" sz="1000" dirty="0">
                <a:solidFill>
                  <a:srgbClr val="CCFFCC"/>
                </a:solidFill>
                <a:latin typeface="小塚ゴシック Pr6N M"/>
                <a:ea typeface="小塚ゴシック Pr6N M"/>
                <a:cs typeface="小塚ゴシック Pr6N M"/>
              </a:rPr>
              <a:t>等</a:t>
            </a:r>
            <a:endParaRPr lang="en-US" altLang="ja-JP" dirty="0">
              <a:solidFill>
                <a:srgbClr val="CCFFCC"/>
              </a:solidFill>
              <a:latin typeface="小塚ゴシック Pr6N M"/>
              <a:ea typeface="小塚ゴシック Pr6N M"/>
              <a:cs typeface="小塚ゴシック Pr6N M"/>
            </a:endParaRPr>
          </a:p>
        </p:txBody>
      </p:sp>
      <p:sp>
        <p:nvSpPr>
          <p:cNvPr id="97" name="角丸四角形 96"/>
          <p:cNvSpPr/>
          <p:nvPr/>
        </p:nvSpPr>
        <p:spPr>
          <a:xfrm>
            <a:off x="5052210" y="4442481"/>
            <a:ext cx="4743817" cy="1982613"/>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052210" y="4442481"/>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9" name="下矢印 98"/>
          <p:cNvSpPr/>
          <p:nvPr/>
        </p:nvSpPr>
        <p:spPr>
          <a:xfrm>
            <a:off x="7172282" y="4200994"/>
            <a:ext cx="446610" cy="21845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0" name="ハテナ.png" descr="/Users/meg/Desktop/特研/特研OD/アイコン/ハテナ.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990691" y="3204730"/>
            <a:ext cx="915309" cy="915309"/>
          </a:xfrm>
          <a:prstGeom prst="rect">
            <a:avLst/>
          </a:prstGeom>
        </p:spPr>
      </p:pic>
      <p:sp>
        <p:nvSpPr>
          <p:cNvPr id="101" name="テキスト ボックス 100"/>
          <p:cNvSpPr txBox="1"/>
          <p:nvPr/>
        </p:nvSpPr>
        <p:spPr>
          <a:xfrm>
            <a:off x="5217611" y="2409264"/>
            <a:ext cx="2560316" cy="369332"/>
          </a:xfrm>
          <a:prstGeom prst="rect">
            <a:avLst/>
          </a:prstGeom>
          <a:noFill/>
        </p:spPr>
        <p:txBody>
          <a:bodyPr wrap="none" rtlCol="0">
            <a:spAutoFit/>
          </a:bodyPr>
          <a:lstStyle/>
          <a:p>
            <a:r>
              <a:rPr lang="ja-JP" altLang="en-US" dirty="0" err="1">
                <a:solidFill>
                  <a:srgbClr val="308007"/>
                </a:solidFill>
                <a:latin typeface="小塚ゴシック Pr6N M"/>
                <a:ea typeface="小塚ゴシック Pr6N M"/>
                <a:cs typeface="小塚ゴシック Pr6N M"/>
              </a:rPr>
              <a:t>いこ</a:t>
            </a:r>
            <a:r>
              <a:rPr lang="ja-JP" altLang="en-US" dirty="0">
                <a:solidFill>
                  <a:srgbClr val="308007"/>
                </a:solidFill>
                <a:latin typeface="小塚ゴシック Pr6N M"/>
                <a:ea typeface="小塚ゴシック Pr6N M"/>
                <a:cs typeface="小塚ゴシック Pr6N M"/>
              </a:rPr>
              <a:t>ーよ</a:t>
            </a:r>
            <a:r>
              <a:rPr kumimoji="1" lang="en-US" altLang="ja-JP" dirty="0">
                <a:solidFill>
                  <a:srgbClr val="308007"/>
                </a:solidFill>
                <a:latin typeface="小塚ゴシック Pr6N M"/>
                <a:ea typeface="小塚ゴシック Pr6N M"/>
                <a:cs typeface="小塚ゴシック Pr6N M"/>
              </a:rPr>
              <a:t> </a:t>
            </a:r>
            <a:r>
              <a:rPr kumimoji="1" lang="ja-JP" altLang="en-US" sz="1600" dirty="0">
                <a:solidFill>
                  <a:srgbClr val="308007"/>
                </a:solidFill>
                <a:latin typeface="小塚ゴシック Pr6N M"/>
                <a:ea typeface="小塚ゴシック Pr6N M"/>
                <a:cs typeface="小塚ゴシック Pr6N M"/>
              </a:rPr>
              <a:t>誕生の</a:t>
            </a:r>
            <a:r>
              <a:rPr kumimoji="1" lang="en-US" altLang="ja-JP" dirty="0">
                <a:solidFill>
                  <a:srgbClr val="308007"/>
                </a:solidFill>
                <a:latin typeface="小塚ゴシック Pr6N M"/>
                <a:ea typeface="小塚ゴシック Pr6N M"/>
                <a:cs typeface="小塚ゴシック Pr6N M"/>
              </a:rPr>
              <a:t> </a:t>
            </a:r>
            <a:r>
              <a:rPr kumimoji="1" lang="ja-JP" altLang="en-US" dirty="0">
                <a:solidFill>
                  <a:srgbClr val="308007"/>
                </a:solidFill>
                <a:latin typeface="小塚ゴシック Pr6N M"/>
                <a:ea typeface="小塚ゴシック Pr6N M"/>
                <a:cs typeface="小塚ゴシック Pr6N M"/>
              </a:rPr>
              <a:t>キッカケ</a:t>
            </a:r>
          </a:p>
        </p:txBody>
      </p:sp>
      <p:sp>
        <p:nvSpPr>
          <p:cNvPr id="102" name="テキスト ボックス 101"/>
          <p:cNvSpPr txBox="1"/>
          <p:nvPr/>
        </p:nvSpPr>
        <p:spPr>
          <a:xfrm>
            <a:off x="5097932" y="2725211"/>
            <a:ext cx="4265724" cy="1569660"/>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子ども連れでおでかけする時に、子どもが騒いで周りに迷惑をかけていないか等、気を使う家族が多いという課題を解決したい</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子どもとどこにどんなおでかけをしたいのかわからないという悩みにも応えたい</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家族のおでかけや会話が増えることで子どもの笑顔が増え、それにより明るい社会を作りたい</a:t>
            </a:r>
            <a:endParaRPr lang="en-US" altLang="ja-JP" sz="1200" dirty="0">
              <a:latin typeface="小塚ゴシック Pr6N L"/>
              <a:ea typeface="小塚ゴシック Pr6N L"/>
              <a:cs typeface="小塚ゴシック Pr6N L"/>
            </a:endParaRPr>
          </a:p>
          <a:p>
            <a:pPr marL="171450" indent="-171450">
              <a:buFont typeface="Wingdings" charset="2"/>
              <a:buChar char="l"/>
            </a:pPr>
            <a:endParaRPr lang="en-US" altLang="ja-JP" sz="1200" dirty="0">
              <a:latin typeface="小塚ゴシック Pr6N L"/>
              <a:ea typeface="小塚ゴシック Pr6N L"/>
              <a:cs typeface="小塚ゴシック Pr6N L"/>
            </a:endParaRPr>
          </a:p>
        </p:txBody>
      </p:sp>
      <p:pic>
        <p:nvPicPr>
          <p:cNvPr id="103" name="ひらめき.png" descr="/Users/meg/Desktop/特研/特研OD/アイコン/ひらめき.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090963" y="5390367"/>
            <a:ext cx="915309" cy="915309"/>
          </a:xfrm>
          <a:prstGeom prst="rect">
            <a:avLst/>
          </a:prstGeom>
          <a:noFill/>
        </p:spPr>
      </p:pic>
      <p:sp>
        <p:nvSpPr>
          <p:cNvPr id="104" name="テキスト ボックス 103"/>
          <p:cNvSpPr txBox="1"/>
          <p:nvPr/>
        </p:nvSpPr>
        <p:spPr>
          <a:xfrm>
            <a:off x="5166303" y="4518001"/>
            <a:ext cx="2574744" cy="369332"/>
          </a:xfrm>
          <a:prstGeom prst="rect">
            <a:avLst/>
          </a:prstGeom>
          <a:noFill/>
        </p:spPr>
        <p:txBody>
          <a:bodyPr wrap="none" rtlCol="0">
            <a:spAutoFit/>
          </a:bodyPr>
          <a:lstStyle/>
          <a:p>
            <a:r>
              <a:rPr lang="ja-JP" altLang="en-US" sz="1600" dirty="0" err="1">
                <a:solidFill>
                  <a:schemeClr val="bg1"/>
                </a:solidFill>
                <a:latin typeface="小塚ゴシック Pr6N M"/>
                <a:ea typeface="小塚ゴシック Pr6N M"/>
                <a:cs typeface="小塚ゴシック Pr6N M"/>
              </a:rPr>
              <a:t>いこ</a:t>
            </a:r>
            <a:r>
              <a:rPr lang="ja-JP" altLang="en-US" sz="1600" dirty="0">
                <a:solidFill>
                  <a:schemeClr val="bg1"/>
                </a:solidFill>
                <a:latin typeface="小塚ゴシック Pr6N M"/>
                <a:ea typeface="小塚ゴシック Pr6N M"/>
                <a:cs typeface="小塚ゴシック Pr6N M"/>
              </a:rPr>
              <a:t>ー</a:t>
            </a:r>
            <a:r>
              <a:rPr lang="ja-JP" altLang="en-US" sz="1600" dirty="0" err="1">
                <a:solidFill>
                  <a:schemeClr val="bg1"/>
                </a:solidFill>
                <a:latin typeface="小塚ゴシック Pr6N M"/>
                <a:ea typeface="小塚ゴシック Pr6N M"/>
                <a:cs typeface="小塚ゴシック Pr6N M"/>
              </a:rPr>
              <a:t>よで</a:t>
            </a:r>
            <a:r>
              <a:rPr lang="ja-JP" altLang="en-US" sz="1600" dirty="0">
                <a:solidFill>
                  <a:schemeClr val="bg1"/>
                </a:solidFill>
                <a:latin typeface="小塚ゴシック Pr6N M"/>
                <a:ea typeface="小塚ゴシック Pr6N M"/>
                <a:cs typeface="小塚ゴシック Pr6N M"/>
              </a:rPr>
              <a:t>こう</a:t>
            </a:r>
            <a:r>
              <a:rPr kumimoji="1"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105" name="テキスト ボックス 104"/>
          <p:cNvSpPr txBox="1"/>
          <p:nvPr/>
        </p:nvSpPr>
        <p:spPr>
          <a:xfrm>
            <a:off x="5105468" y="4926199"/>
            <a:ext cx="4395748" cy="1569660"/>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家族でおでかけするスポットとイベント情報を数多く提供。</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マップ上で気になるおでかけスポットをタップするだけで、スポット情報や口コミ、クーポン等まとめて閲覧できる。</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現在地からの経路をナビで表示、おでかけがぐっと楽に。</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口コミ投稿は子育て層同士の情報交換の場にもなっている。</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知らなかった遊び場がわかる、口コミが参考になる、クーポンがお役立ち、自分の住む地域のいいところを再発見したなど、ユーザーからも好評価。</a:t>
            </a:r>
            <a:endParaRPr lang="en-US" altLang="ja-JP" sz="1200" dirty="0">
              <a:latin typeface="小塚ゴシック Pr6N L"/>
              <a:ea typeface="小塚ゴシック Pr6N L"/>
              <a:cs typeface="小塚ゴシック Pr6N L"/>
            </a:endParaRPr>
          </a:p>
        </p:txBody>
      </p:sp>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a:solidFill>
                  <a:srgbClr val="308007"/>
                </a:solidFill>
                <a:latin typeface="小塚ゴシック Pr6N R"/>
                <a:ea typeface="小塚ゴシック Pr6N R"/>
                <a:cs typeface="小塚ゴシック Pr6N R"/>
              </a:rPr>
              <a:t>「家族のおでかけを楽しく」をコンセプトに、全国</a:t>
            </a:r>
            <a:r>
              <a:rPr lang="en-US" altLang="ja-JP" sz="1600" dirty="0">
                <a:solidFill>
                  <a:srgbClr val="308007"/>
                </a:solidFill>
                <a:latin typeface="小塚ゴシック Pr6N R"/>
                <a:ea typeface="小塚ゴシック Pr6N R"/>
                <a:cs typeface="小塚ゴシック Pr6N R"/>
              </a:rPr>
              <a:t>66,000</a:t>
            </a:r>
            <a:r>
              <a:rPr lang="ja-JP" altLang="en-US" sz="1600" dirty="0">
                <a:solidFill>
                  <a:srgbClr val="308007"/>
                </a:solidFill>
                <a:latin typeface="小塚ゴシック Pr6N R"/>
                <a:ea typeface="小塚ゴシック Pr6N R"/>
                <a:cs typeface="小塚ゴシック Pr6N R"/>
              </a:rPr>
              <a:t>カ所以上のおでかけスポットやイベント検索と、</a:t>
            </a:r>
            <a:endParaRPr lang="en-US" altLang="ja-JP" sz="1600" dirty="0">
              <a:solidFill>
                <a:srgbClr val="308007"/>
              </a:solidFill>
              <a:latin typeface="小塚ゴシック Pr6N R"/>
              <a:ea typeface="小塚ゴシック Pr6N R"/>
              <a:cs typeface="小塚ゴシック Pr6N R"/>
            </a:endParaRPr>
          </a:p>
          <a:p>
            <a:pPr algn="l"/>
            <a:r>
              <a:rPr lang="ja-JP" altLang="en-US" sz="1600" dirty="0">
                <a:solidFill>
                  <a:srgbClr val="308007"/>
                </a:solidFill>
                <a:latin typeface="小塚ゴシック Pr6N R"/>
                <a:ea typeface="小塚ゴシック Pr6N R"/>
                <a:cs typeface="小塚ゴシック Pr6N R"/>
              </a:rPr>
              <a:t>おでかけスポットの口コミ投稿・共有ができるサービスです。</a:t>
            </a:r>
            <a:endParaRPr lang="en-US" altLang="ja-JP" sz="1600" dirty="0">
              <a:solidFill>
                <a:srgbClr val="308007"/>
              </a:solidFill>
              <a:latin typeface="小塚ゴシック Pr6N R"/>
              <a:ea typeface="小塚ゴシック Pr6N R"/>
              <a:cs typeface="小塚ゴシック Pr6N R"/>
            </a:endParaRPr>
          </a:p>
          <a:p>
            <a:pPr algn="l"/>
            <a:r>
              <a:rPr lang="ja-JP" altLang="en-US" sz="1600" b="1" dirty="0">
                <a:solidFill>
                  <a:srgbClr val="FF0000"/>
                </a:solidFill>
                <a:latin typeface="小塚ゴシック Pr6N R"/>
                <a:ea typeface="小塚ゴシック Pr6N R"/>
                <a:cs typeface="小塚ゴシック Pr6N R"/>
              </a:rPr>
              <a:t>（</a:t>
            </a:r>
            <a:r>
              <a:rPr lang="en-US" altLang="ja-JP" sz="1600" b="1" dirty="0">
                <a:solidFill>
                  <a:srgbClr val="FF0000"/>
                </a:solidFill>
                <a:latin typeface="小塚ゴシック Pr6N R"/>
                <a:ea typeface="小塚ゴシック Pr6N R"/>
                <a:cs typeface="小塚ゴシック Pr6N R"/>
              </a:rPr>
              <a:t>2008</a:t>
            </a:r>
            <a:r>
              <a:rPr lang="ja-JP" altLang="en-US" sz="1600" b="1" dirty="0">
                <a:solidFill>
                  <a:srgbClr val="FF0000"/>
                </a:solidFill>
                <a:latin typeface="小塚ゴシック Pr6N R"/>
                <a:ea typeface="小塚ゴシック Pr6N R"/>
                <a:cs typeface="小塚ゴシック Pr6N R"/>
              </a:rPr>
              <a:t>年　サービス開始）</a:t>
            </a:r>
            <a:endParaRPr lang="en-US" altLang="ja-JP" sz="1600" b="1" dirty="0">
              <a:solidFill>
                <a:srgbClr val="FF0000"/>
              </a:solidFill>
              <a:latin typeface="小塚ゴシック Pr6N R"/>
              <a:ea typeface="小塚ゴシック Pr6N R"/>
              <a:cs typeface="小塚ゴシック Pr6N R"/>
            </a:endParaRPr>
          </a:p>
        </p:txBody>
      </p:sp>
      <p:cxnSp>
        <p:nvCxnSpPr>
          <p:cNvPr id="36" name="直線コネクタ 35"/>
          <p:cNvCxnSpPr/>
          <p:nvPr/>
        </p:nvCxnSpPr>
        <p:spPr>
          <a:xfrm flipH="1">
            <a:off x="4372" y="1347518"/>
            <a:ext cx="9901628"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0292" y="2327966"/>
            <a:ext cx="4743817" cy="184096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9" name="図 38"/>
          <p:cNvPicPr>
            <a:picLocks noChangeAspect="1"/>
          </p:cNvPicPr>
          <p:nvPr/>
        </p:nvPicPr>
        <p:blipFill>
          <a:blip r:embed="rId6"/>
          <a:stretch>
            <a:fillRect/>
          </a:stretch>
        </p:blipFill>
        <p:spPr>
          <a:xfrm>
            <a:off x="446685" y="2973460"/>
            <a:ext cx="1883698" cy="3350472"/>
          </a:xfrm>
          <a:prstGeom prst="rect">
            <a:avLst/>
          </a:prstGeom>
        </p:spPr>
      </p:pic>
      <p:sp>
        <p:nvSpPr>
          <p:cNvPr id="33" name="角丸四角形吹き出し 32"/>
          <p:cNvSpPr/>
          <p:nvPr/>
        </p:nvSpPr>
        <p:spPr>
          <a:xfrm>
            <a:off x="246743" y="2172205"/>
            <a:ext cx="2191657" cy="712408"/>
          </a:xfrm>
          <a:prstGeom prst="wedgeRoundRectCallout">
            <a:avLst>
              <a:gd name="adj1" fmla="val -577"/>
              <a:gd name="adj2" fmla="val 72932"/>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b="1" dirty="0"/>
              <a:t>現在地周辺からもしくは目的地周辺のお出かけ先スポットを表示</a:t>
            </a:r>
            <a:endParaRPr kumimoji="1" lang="ja-JP" altLang="en-US" sz="1200" dirty="0"/>
          </a:p>
        </p:txBody>
      </p:sp>
      <p:pic>
        <p:nvPicPr>
          <p:cNvPr id="9" name="図 8">
            <a:extLst>
              <a:ext uri="{FF2B5EF4-FFF2-40B4-BE49-F238E27FC236}">
                <a16:creationId xmlns:a16="http://schemas.microsoft.com/office/drawing/2014/main" xmlns="" id="{B390B658-8D2F-4F08-BBCA-5BC9413B8C56}"/>
              </a:ext>
            </a:extLst>
          </p:cNvPr>
          <p:cNvPicPr>
            <a:picLocks noChangeAspect="1"/>
          </p:cNvPicPr>
          <p:nvPr/>
        </p:nvPicPr>
        <p:blipFill>
          <a:blip r:embed="rId7"/>
          <a:stretch>
            <a:fillRect/>
          </a:stretch>
        </p:blipFill>
        <p:spPr>
          <a:xfrm>
            <a:off x="2823498" y="2947764"/>
            <a:ext cx="1944793" cy="3401863"/>
          </a:xfrm>
          <a:prstGeom prst="rect">
            <a:avLst/>
          </a:prstGeom>
        </p:spPr>
      </p:pic>
      <p:sp>
        <p:nvSpPr>
          <p:cNvPr id="34" name="角丸四角形吹き出し 33"/>
          <p:cNvSpPr/>
          <p:nvPr/>
        </p:nvSpPr>
        <p:spPr>
          <a:xfrm>
            <a:off x="2674241" y="2161918"/>
            <a:ext cx="2191657" cy="712408"/>
          </a:xfrm>
          <a:prstGeom prst="wedgeRoundRectCallout">
            <a:avLst>
              <a:gd name="adj1" fmla="val -5212"/>
              <a:gd name="adj2" fmla="val 73340"/>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a:t>カテゴリー別の検索も可能</a:t>
            </a:r>
            <a:endParaRPr lang="en-US" altLang="ja-JP" sz="1200" b="1" dirty="0"/>
          </a:p>
        </p:txBody>
      </p:sp>
      <p:sp>
        <p:nvSpPr>
          <p:cNvPr id="40" name="テキスト ボックス 39"/>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10</a:t>
            </a:r>
            <a:r>
              <a:rPr lang="ja-JP" altLang="en-US" sz="1400" dirty="0" smtClean="0">
                <a:latin typeface="+mn-ea"/>
              </a:rPr>
              <a:t>月</a:t>
            </a:r>
            <a:r>
              <a:rPr lang="en-US" altLang="ja-JP" sz="1400" dirty="0" smtClean="0">
                <a:latin typeface="+mn-ea"/>
              </a:rPr>
              <a:t>24</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105040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アイディア.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8" name="図 7" descr="受賞.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0" name="図 9" descr="チーム.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3596" y="2333781"/>
            <a:ext cx="643434" cy="643434"/>
          </a:xfrm>
          <a:prstGeom prst="rect">
            <a:avLst/>
          </a:prstGeom>
        </p:spPr>
      </p:pic>
      <p:pic>
        <p:nvPicPr>
          <p:cNvPr id="11" name="図 10" descr="パソコン作業.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33" name="図 32" descr="マーカー.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596" y="3479519"/>
            <a:ext cx="643434" cy="643434"/>
          </a:xfrm>
          <a:prstGeom prst="rect">
            <a:avLst/>
          </a:prstGeom>
        </p:spPr>
      </p:pic>
      <p:sp>
        <p:nvSpPr>
          <p:cNvPr id="40" name="正方形/長方形 39"/>
          <p:cNvSpPr/>
          <p:nvPr/>
        </p:nvSpPr>
        <p:spPr>
          <a:xfrm>
            <a:off x="6181725" y="1339158"/>
            <a:ext cx="3103373" cy="563584"/>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　　</a:t>
            </a:r>
            <a:r>
              <a:rPr lang="ja-JP" altLang="en-US" sz="1000" dirty="0">
                <a:solidFill>
                  <a:schemeClr val="tx1"/>
                </a:solidFill>
                <a:latin typeface="小塚ゴシック Pr6N L"/>
                <a:ea typeface="小塚ゴシック Pr6N L"/>
                <a:cs typeface="小塚ゴシック Pr6N L"/>
              </a:rPr>
              <a:t>赤ちゃん・ふらっと一覧（東京都）</a:t>
            </a:r>
            <a:endParaRPr lang="en-US" altLang="ja-JP" sz="1000" dirty="0">
              <a:solidFill>
                <a:schemeClr val="tx1"/>
              </a:solidFill>
              <a:latin typeface="小塚ゴシック Pr6N L"/>
              <a:ea typeface="小塚ゴシック Pr6N L"/>
              <a:cs typeface="小塚ゴシック Pr6N L"/>
            </a:endParaRPr>
          </a:p>
          <a:p>
            <a:pPr algn="ctr"/>
            <a:r>
              <a:rPr lang="ja-JP" altLang="en-US" sz="1000" dirty="0">
                <a:solidFill>
                  <a:schemeClr val="tx1"/>
                </a:solidFill>
                <a:latin typeface="小塚ゴシック Pr6N L"/>
                <a:ea typeface="小塚ゴシック Pr6N L"/>
                <a:cs typeface="小塚ゴシック Pr6N L"/>
              </a:rPr>
              <a:t>図書館</a:t>
            </a:r>
            <a:r>
              <a:rPr lang="en-US" altLang="ja-JP" sz="1000" dirty="0">
                <a:solidFill>
                  <a:schemeClr val="tx1"/>
                </a:solidFill>
                <a:latin typeface="小塚ゴシック Pr6N L"/>
                <a:ea typeface="小塚ゴシック Pr6N L"/>
                <a:cs typeface="小塚ゴシック Pr6N L"/>
              </a:rPr>
              <a:t>/</a:t>
            </a:r>
            <a:r>
              <a:rPr lang="ja-JP" altLang="en-US" sz="1000" dirty="0">
                <a:solidFill>
                  <a:schemeClr val="tx1"/>
                </a:solidFill>
                <a:latin typeface="小塚ゴシック Pr6N L"/>
                <a:ea typeface="小塚ゴシック Pr6N L"/>
                <a:cs typeface="小塚ゴシック Pr6N L"/>
              </a:rPr>
              <a:t>児童館</a:t>
            </a:r>
            <a:r>
              <a:rPr lang="en-US" altLang="ja-JP" sz="1000" dirty="0">
                <a:solidFill>
                  <a:schemeClr val="tx1"/>
                </a:solidFill>
                <a:latin typeface="小塚ゴシック Pr6N L"/>
                <a:ea typeface="小塚ゴシック Pr6N L"/>
                <a:cs typeface="小塚ゴシック Pr6N L"/>
              </a:rPr>
              <a:t>/</a:t>
            </a:r>
            <a:r>
              <a:rPr lang="ja-JP" altLang="en-US" sz="1000" dirty="0">
                <a:solidFill>
                  <a:schemeClr val="tx1"/>
                </a:solidFill>
                <a:latin typeface="小塚ゴシック Pr6N L"/>
                <a:ea typeface="小塚ゴシック Pr6N L"/>
                <a:cs typeface="小塚ゴシック Pr6N L"/>
              </a:rPr>
              <a:t>公園情報（神奈川県、千葉市）</a:t>
            </a:r>
            <a:endParaRPr lang="en-US" altLang="ja-JP" sz="1000" dirty="0">
              <a:solidFill>
                <a:schemeClr val="tx1"/>
              </a:solidFill>
              <a:latin typeface="小塚ゴシック Pr6N L"/>
              <a:ea typeface="小塚ゴシック Pr6N L"/>
              <a:cs typeface="小塚ゴシック Pr6N L"/>
            </a:endParaRPr>
          </a:p>
          <a:p>
            <a:pPr algn="ctr"/>
            <a:r>
              <a:rPr lang="ja-JP" altLang="en-US" sz="1000" dirty="0">
                <a:solidFill>
                  <a:schemeClr val="tx1"/>
                </a:solidFill>
                <a:latin typeface="小塚ゴシック Pr6N L"/>
                <a:ea typeface="小塚ゴシック Pr6N L"/>
                <a:cs typeface="小塚ゴシック Pr6N L"/>
              </a:rPr>
              <a:t>親子イベント情報（千葉市）</a:t>
            </a:r>
            <a:endParaRPr lang="en-US" altLang="ja-JP" sz="1000" dirty="0">
              <a:solidFill>
                <a:schemeClr val="tx1"/>
              </a:solidFill>
              <a:latin typeface="小塚ゴシック Pr6N L"/>
              <a:ea typeface="小塚ゴシック Pr6N L"/>
              <a:cs typeface="小塚ゴシック Pr6N L"/>
            </a:endParaRPr>
          </a:p>
        </p:txBody>
      </p:sp>
      <p:sp>
        <p:nvSpPr>
          <p:cNvPr id="57" name="正方形/長方形 56"/>
          <p:cNvSpPr/>
          <p:nvPr/>
        </p:nvSpPr>
        <p:spPr>
          <a:xfrm>
            <a:off x="6342965" y="2982689"/>
            <a:ext cx="3464065" cy="585287"/>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rgbClr val="000000"/>
              </a:solidFill>
              <a:latin typeface="小塚ゴシック Pr6N L"/>
              <a:ea typeface="小塚ゴシック Pr6N L"/>
              <a:cs typeface="小塚ゴシック Pr6N L"/>
            </a:endParaRPr>
          </a:p>
        </p:txBody>
      </p:sp>
      <p:sp>
        <p:nvSpPr>
          <p:cNvPr id="58" name="角丸四角形 57"/>
          <p:cNvSpPr/>
          <p:nvPr/>
        </p:nvSpPr>
        <p:spPr>
          <a:xfrm>
            <a:off x="5690007" y="3093327"/>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61" name="正方形/長方形 60"/>
          <p:cNvSpPr/>
          <p:nvPr/>
        </p:nvSpPr>
        <p:spPr>
          <a:xfrm>
            <a:off x="5749101" y="363027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小塚ゴシック Pr6N L"/>
                <a:ea typeface="小塚ゴシック Pr6N L"/>
                <a:cs typeface="小塚ゴシック Pr6N L"/>
              </a:rPr>
              <a:t>日本全国</a:t>
            </a:r>
          </a:p>
        </p:txBody>
      </p:sp>
      <p:sp>
        <p:nvSpPr>
          <p:cNvPr id="62" name="角丸四角形 61"/>
          <p:cNvSpPr/>
          <p:nvPr/>
        </p:nvSpPr>
        <p:spPr>
          <a:xfrm>
            <a:off x="5096143" y="3624797"/>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5" name="テキスト ボックス 64"/>
          <p:cNvSpPr txBox="1"/>
          <p:nvPr/>
        </p:nvSpPr>
        <p:spPr>
          <a:xfrm>
            <a:off x="10124" y="1365168"/>
            <a:ext cx="5222905" cy="646331"/>
          </a:xfrm>
          <a:prstGeom prst="rect">
            <a:avLst/>
          </a:prstGeom>
          <a:noFill/>
        </p:spPr>
        <p:txBody>
          <a:bodyPr wrap="none" rtlCol="0">
            <a:spAutoFit/>
          </a:bodyPr>
          <a:lstStyle/>
          <a:p>
            <a:r>
              <a:rPr lang="ja-JP" altLang="en-US" dirty="0">
                <a:solidFill>
                  <a:srgbClr val="008000"/>
                </a:solidFill>
                <a:latin typeface="小塚ゴシック Pro M"/>
                <a:ea typeface="小塚ゴシック Pro M"/>
                <a:cs typeface="小塚ゴシック Pro M"/>
              </a:rPr>
              <a:t>おでかけスポットが様々な切り口で見つかる！</a:t>
            </a:r>
            <a:endParaRPr lang="en-US" altLang="ja-JP" dirty="0">
              <a:solidFill>
                <a:srgbClr val="008000"/>
              </a:solidFill>
              <a:latin typeface="小塚ゴシック Pro M"/>
              <a:ea typeface="小塚ゴシック Pro M"/>
              <a:cs typeface="小塚ゴシック Pro M"/>
            </a:endParaRPr>
          </a:p>
          <a:p>
            <a:r>
              <a:rPr kumimoji="1" lang="ja-JP" altLang="en-US" dirty="0">
                <a:solidFill>
                  <a:srgbClr val="008000"/>
                </a:solidFill>
                <a:latin typeface="小塚ゴシック Pro M"/>
                <a:ea typeface="小塚ゴシック Pro M"/>
                <a:cs typeface="小塚ゴシック Pro M"/>
              </a:rPr>
              <a:t>掲載スポット数：約</a:t>
            </a:r>
            <a:r>
              <a:rPr lang="en-US" altLang="ja-JP" dirty="0">
                <a:solidFill>
                  <a:srgbClr val="008000"/>
                </a:solidFill>
                <a:latin typeface="小塚ゴシック Pro M"/>
                <a:ea typeface="小塚ゴシック Pro M"/>
                <a:cs typeface="小塚ゴシック Pro M"/>
              </a:rPr>
              <a:t>66,400</a:t>
            </a:r>
            <a:r>
              <a:rPr kumimoji="1" lang="ja-JP" altLang="en-US" dirty="0">
                <a:solidFill>
                  <a:srgbClr val="008000"/>
                </a:solidFill>
                <a:latin typeface="小塚ゴシック Pro M"/>
                <a:ea typeface="小塚ゴシック Pro M"/>
                <a:cs typeface="小塚ゴシック Pro M"/>
              </a:rPr>
              <a:t>件（</a:t>
            </a:r>
            <a:r>
              <a:rPr kumimoji="1" lang="en-US" altLang="ja-JP" dirty="0">
                <a:solidFill>
                  <a:srgbClr val="008000"/>
                </a:solidFill>
                <a:latin typeface="小塚ゴシック Pro M"/>
                <a:ea typeface="小塚ゴシック Pro M"/>
                <a:cs typeface="小塚ゴシック Pro M"/>
              </a:rPr>
              <a:t>2018</a:t>
            </a:r>
            <a:r>
              <a:rPr kumimoji="1" lang="ja-JP" altLang="en-US" dirty="0">
                <a:solidFill>
                  <a:srgbClr val="008000"/>
                </a:solidFill>
                <a:latin typeface="小塚ゴシック Pro M"/>
                <a:ea typeface="小塚ゴシック Pro M"/>
                <a:cs typeface="小塚ゴシック Pro M"/>
              </a:rPr>
              <a:t>年</a:t>
            </a:r>
            <a:r>
              <a:rPr kumimoji="1" lang="en-US" altLang="ja-JP" dirty="0">
                <a:solidFill>
                  <a:srgbClr val="008000"/>
                </a:solidFill>
                <a:latin typeface="小塚ゴシック Pro M"/>
                <a:ea typeface="小塚ゴシック Pro M"/>
                <a:cs typeface="小塚ゴシック Pro M"/>
              </a:rPr>
              <a:t>10</a:t>
            </a:r>
            <a:r>
              <a:rPr kumimoji="1" lang="ja-JP" altLang="en-US" dirty="0">
                <a:solidFill>
                  <a:srgbClr val="008000"/>
                </a:solidFill>
                <a:latin typeface="小塚ゴシック Pro M"/>
                <a:ea typeface="小塚ゴシック Pro M"/>
                <a:cs typeface="小塚ゴシック Pro M"/>
              </a:rPr>
              <a:t>月現在）</a:t>
            </a:r>
          </a:p>
        </p:txBody>
      </p:sp>
      <p:cxnSp>
        <p:nvCxnSpPr>
          <p:cNvPr id="67" name="直線コネクタ 66"/>
          <p:cNvCxnSpPr/>
          <p:nvPr/>
        </p:nvCxnSpPr>
        <p:spPr>
          <a:xfrm flipH="1">
            <a:off x="10565" y="140557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4243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6" name="図 75" descr="拡声器.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4548" y="4091278"/>
            <a:ext cx="903101" cy="903101"/>
          </a:xfrm>
          <a:prstGeom prst="rect">
            <a:avLst/>
          </a:prstGeom>
        </p:spPr>
      </p:pic>
      <p:sp>
        <p:nvSpPr>
          <p:cNvPr id="41" name="テキスト ボックス 40"/>
          <p:cNvSpPr txBox="1"/>
          <p:nvPr/>
        </p:nvSpPr>
        <p:spPr>
          <a:xfrm>
            <a:off x="5912882" y="4277692"/>
            <a:ext cx="3775393" cy="400110"/>
          </a:xfrm>
          <a:prstGeom prst="rect">
            <a:avLst/>
          </a:prstGeom>
          <a:noFill/>
        </p:spPr>
        <p:txBody>
          <a:bodyPr vert="horz" wrap="none" rtlCol="0">
            <a:spAutoFit/>
          </a:bodyPr>
          <a:lstStyle/>
          <a:p>
            <a:r>
              <a:rPr lang="ja-JP" altLang="en-US" sz="2000" dirty="0">
                <a:solidFill>
                  <a:srgbClr val="008000"/>
                </a:solidFill>
                <a:latin typeface="フォントポにほんご"/>
                <a:ea typeface="フォントポにほんご"/>
                <a:cs typeface="フォントポにほんご"/>
              </a:rPr>
              <a:t>子どもの成長、夢の育みを応援</a:t>
            </a:r>
            <a:endParaRPr lang="en-US" altLang="ja-JP" sz="2000" dirty="0">
              <a:solidFill>
                <a:srgbClr val="008000"/>
              </a:solidFill>
              <a:latin typeface="フォントポにほんご"/>
              <a:ea typeface="フォントポにほんご"/>
              <a:cs typeface="フォントポにほんご"/>
            </a:endParaRPr>
          </a:p>
        </p:txBody>
      </p:sp>
      <p:sp>
        <p:nvSpPr>
          <p:cNvPr id="44" name="テキスト ボックス 43"/>
          <p:cNvSpPr txBox="1"/>
          <p:nvPr/>
        </p:nvSpPr>
        <p:spPr>
          <a:xfrm>
            <a:off x="5132704" y="4870062"/>
            <a:ext cx="4628882" cy="1824474"/>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ja-JP" altLang="en-US" sz="1050" dirty="0">
                <a:latin typeface="小塚ゴシック Pr6N L"/>
                <a:ea typeface="小塚ゴシック Pr6N L"/>
                <a:cs typeface="小塚ゴシック Pr6N L"/>
              </a:rPr>
              <a:t>子育て層が必要とするオープンデータを自治体に提案、いこーよで公開</a:t>
            </a:r>
            <a:endParaRPr lang="en-US" altLang="ja-JP" sz="1050" dirty="0">
              <a:latin typeface="小塚ゴシック Pr6N L"/>
              <a:ea typeface="小塚ゴシック Pr6N L"/>
              <a:cs typeface="小塚ゴシック Pr6N L"/>
            </a:endParaRPr>
          </a:p>
          <a:p>
            <a:pPr marL="171450" indent="-171450">
              <a:lnSpc>
                <a:spcPct val="120000"/>
              </a:lnSpc>
              <a:buFont typeface="Arial" panose="020B0604020202020204" pitchFamily="34" charset="0"/>
              <a:buChar char="•"/>
            </a:pPr>
            <a:r>
              <a:rPr lang="ja-JP" altLang="en-US" sz="1050" dirty="0">
                <a:latin typeface="小塚ゴシック Pr6N L"/>
                <a:ea typeface="小塚ゴシック Pr6N L"/>
                <a:cs typeface="小塚ゴシック Pr6N L"/>
              </a:rPr>
              <a:t>おでかけ情報の他にも、親もワクワクする子育て情報、家庭生活に役立つトピックス等も発信。</a:t>
            </a:r>
            <a:endParaRPr lang="en-US" altLang="ja-JP" sz="1050" dirty="0">
              <a:latin typeface="小塚ゴシック Pr6N L"/>
              <a:ea typeface="小塚ゴシック Pr6N L"/>
              <a:cs typeface="小塚ゴシック Pr6N L"/>
            </a:endParaRPr>
          </a:p>
          <a:p>
            <a:pPr marL="171450" indent="-171450">
              <a:lnSpc>
                <a:spcPct val="120000"/>
              </a:lnSpc>
              <a:buFont typeface="Arial" panose="020B0604020202020204" pitchFamily="34" charset="0"/>
              <a:buChar char="•"/>
            </a:pPr>
            <a:r>
              <a:rPr lang="ja-JP" altLang="en-US" sz="1050" dirty="0">
                <a:latin typeface="小塚ゴシック Pr6N L"/>
                <a:ea typeface="小塚ゴシック Pr6N L"/>
                <a:cs typeface="小塚ゴシック Pr6N L"/>
              </a:rPr>
              <a:t>子育てがとても楽しく豊かな時間であることを広く発信することで、少子化対策や子どもを育てやすい社会作りの一助も目指す。</a:t>
            </a:r>
            <a:endParaRPr lang="en-US" altLang="ja-JP" sz="1050" dirty="0">
              <a:latin typeface="小塚ゴシック Pr6N L"/>
              <a:ea typeface="小塚ゴシック Pr6N L"/>
              <a:cs typeface="小塚ゴシック Pr6N L"/>
            </a:endParaRPr>
          </a:p>
          <a:p>
            <a:pPr marL="171450" indent="-171450">
              <a:lnSpc>
                <a:spcPct val="120000"/>
              </a:lnSpc>
              <a:buFont typeface="Arial" panose="020B0604020202020204" pitchFamily="34" charset="0"/>
              <a:buChar char="•"/>
            </a:pPr>
            <a:r>
              <a:rPr lang="ja-JP" altLang="en-US" sz="1050" dirty="0">
                <a:latin typeface="小塚ゴシック Pr6N L"/>
                <a:ea typeface="小塚ゴシック Pr6N L"/>
                <a:cs typeface="小塚ゴシック Pr6N L"/>
              </a:rPr>
              <a:t>保育機関や学校、家庭でだけでなく、それ以外の場での体験や出会いが、子供の成育には重要であるという考えから、子どもたちに感動・成長体験を与えられるような様々なイベントを自社で提供。</a:t>
            </a:r>
            <a:endParaRPr lang="en-US" altLang="ja-JP" sz="1050" dirty="0">
              <a:latin typeface="小塚ゴシック Pr6N L"/>
              <a:ea typeface="小塚ゴシック Pr6N L"/>
              <a:cs typeface="小塚ゴシック Pr6N L"/>
            </a:endParaRPr>
          </a:p>
          <a:p>
            <a:pPr marL="171450" indent="-171450">
              <a:lnSpc>
                <a:spcPct val="120000"/>
              </a:lnSpc>
              <a:buFont typeface="Arial" panose="020B0604020202020204" pitchFamily="34" charset="0"/>
              <a:buChar char="•"/>
            </a:pPr>
            <a:endParaRPr lang="en-US" altLang="ja-JP" sz="1050" dirty="0">
              <a:latin typeface="小塚ゴシック Pr6N L"/>
              <a:ea typeface="小塚ゴシック Pr6N L"/>
              <a:cs typeface="小塚ゴシック Pr6N L"/>
            </a:endParaRPr>
          </a:p>
        </p:txBody>
      </p:sp>
      <p:sp>
        <p:nvSpPr>
          <p:cNvPr id="34" name="角丸四角形 33"/>
          <p:cNvSpPr/>
          <p:nvPr/>
        </p:nvSpPr>
        <p:spPr>
          <a:xfrm>
            <a:off x="5114549" y="1494164"/>
            <a:ext cx="1228416"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452726"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CSV</a:t>
            </a:r>
            <a:r>
              <a:rPr lang="ja-JP" altLang="en-US" sz="1200" dirty="0" err="1">
                <a:solidFill>
                  <a:schemeClr val="tx1"/>
                </a:solidFill>
                <a:latin typeface="小塚ゴシック Pr6N L"/>
                <a:ea typeface="小塚ゴシック Pr6N L"/>
                <a:cs typeface="小塚ゴシック Pr6N L"/>
              </a:rPr>
              <a:t>、</a:t>
            </a:r>
            <a:r>
              <a:rPr lang="en-US" altLang="ja-JP" sz="1200" dirty="0">
                <a:solidFill>
                  <a:schemeClr val="tx1"/>
                </a:solidFill>
                <a:latin typeface="小塚ゴシック Pr6N L"/>
                <a:ea typeface="小塚ゴシック Pr6N L"/>
                <a:cs typeface="小塚ゴシック Pr6N L"/>
              </a:rPr>
              <a:t>XLS</a:t>
            </a:r>
          </a:p>
        </p:txBody>
      </p:sp>
      <p:sp>
        <p:nvSpPr>
          <p:cNvPr id="36" name="角丸四角形 35"/>
          <p:cNvSpPr/>
          <p:nvPr/>
        </p:nvSpPr>
        <p:spPr>
          <a:xfrm>
            <a:off x="5690006" y="1983667"/>
            <a:ext cx="1274749"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6" name="正方形/長方形 45"/>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69" name="正方形/長方形 68"/>
          <p:cNvSpPr/>
          <p:nvPr/>
        </p:nvSpPr>
        <p:spPr>
          <a:xfrm>
            <a:off x="6095243" y="2485379"/>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アプリ（</a:t>
            </a:r>
            <a:r>
              <a:rPr lang="en-US" altLang="ja-JP" sz="1200" dirty="0">
                <a:solidFill>
                  <a:schemeClr val="tx1"/>
                </a:solidFill>
                <a:latin typeface="小塚ゴシック Pr6N L"/>
                <a:ea typeface="小塚ゴシック Pr6N L"/>
                <a:cs typeface="小塚ゴシック Pr6N L"/>
              </a:rPr>
              <a:t>2016</a:t>
            </a:r>
            <a:r>
              <a:rPr lang="ja-JP" altLang="en-US" sz="1200" dirty="0">
                <a:solidFill>
                  <a:schemeClr val="tx1"/>
                </a:solidFill>
                <a:latin typeface="小塚ゴシック Pr6N L"/>
                <a:ea typeface="小塚ゴシック Pr6N L"/>
                <a:cs typeface="小塚ゴシック Pr6N L"/>
              </a:rPr>
              <a:t>年</a:t>
            </a:r>
            <a:r>
              <a:rPr lang="en-US" altLang="ja-JP" sz="1200" dirty="0">
                <a:solidFill>
                  <a:schemeClr val="tx1"/>
                </a:solidFill>
                <a:latin typeface="小塚ゴシック Pr6N L"/>
                <a:ea typeface="小塚ゴシック Pr6N L"/>
                <a:cs typeface="小塚ゴシック Pr6N L"/>
              </a:rPr>
              <a:t>7</a:t>
            </a:r>
            <a:r>
              <a:rPr lang="ja-JP" altLang="en-US" sz="1200" dirty="0">
                <a:solidFill>
                  <a:schemeClr val="tx1"/>
                </a:solidFill>
                <a:latin typeface="小塚ゴシック Pr6N L"/>
                <a:ea typeface="小塚ゴシック Pr6N L"/>
                <a:cs typeface="小塚ゴシック Pr6N L"/>
              </a:rPr>
              <a:t>月）</a:t>
            </a:r>
            <a:endParaRPr lang="en-US" altLang="ja-JP" sz="1200" dirty="0">
              <a:solidFill>
                <a:schemeClr val="tx1"/>
              </a:solidFill>
              <a:latin typeface="小塚ゴシック Pr6N L"/>
              <a:ea typeface="小塚ゴシック Pr6N L"/>
              <a:cs typeface="小塚ゴシック Pr6N L"/>
            </a:endParaRPr>
          </a:p>
          <a:p>
            <a:pPr algn="ctr"/>
            <a:r>
              <a:rPr lang="en-US" altLang="ja-JP" sz="1200" dirty="0">
                <a:solidFill>
                  <a:schemeClr val="tx1"/>
                </a:solidFill>
                <a:latin typeface="小塚ゴシック Pr6N L"/>
                <a:ea typeface="小塚ゴシック Pr6N L"/>
                <a:cs typeface="小塚ゴシック Pr6N L"/>
              </a:rPr>
              <a:t>WEB</a:t>
            </a:r>
            <a:r>
              <a:rPr lang="ja-JP" altLang="en-US" sz="1200" dirty="0">
                <a:solidFill>
                  <a:schemeClr val="tx1"/>
                </a:solidFill>
                <a:latin typeface="小塚ゴシック Pr6N L"/>
                <a:ea typeface="小塚ゴシック Pr6N L"/>
                <a:cs typeface="小塚ゴシック Pr6N L"/>
              </a:rPr>
              <a:t>サービス（</a:t>
            </a:r>
            <a:r>
              <a:rPr lang="en-US" altLang="ja-JP" sz="1200" dirty="0">
                <a:solidFill>
                  <a:schemeClr val="tx1"/>
                </a:solidFill>
                <a:latin typeface="小塚ゴシック Pr6N L"/>
                <a:ea typeface="小塚ゴシック Pr6N L"/>
                <a:cs typeface="小塚ゴシック Pr6N L"/>
              </a:rPr>
              <a:t>2008</a:t>
            </a:r>
            <a:r>
              <a:rPr lang="ja-JP" altLang="en-US" sz="1200" dirty="0">
                <a:solidFill>
                  <a:schemeClr val="tx1"/>
                </a:solidFill>
                <a:latin typeface="小塚ゴシック Pr6N L"/>
                <a:ea typeface="小塚ゴシック Pr6N L"/>
                <a:cs typeface="小塚ゴシック Pr6N L"/>
              </a:rPr>
              <a:t>年</a:t>
            </a:r>
            <a:r>
              <a:rPr lang="en-US" altLang="ja-JP" sz="1200" dirty="0">
                <a:solidFill>
                  <a:schemeClr val="tx1"/>
                </a:solidFill>
                <a:latin typeface="小塚ゴシック Pr6N L"/>
                <a:ea typeface="小塚ゴシック Pr6N L"/>
                <a:cs typeface="小塚ゴシック Pr6N L"/>
              </a:rPr>
              <a:t>12</a:t>
            </a:r>
            <a:r>
              <a:rPr lang="ja-JP" altLang="en-US" sz="1200" dirty="0">
                <a:solidFill>
                  <a:schemeClr val="tx1"/>
                </a:solidFill>
                <a:latin typeface="小塚ゴシック Pr6N L"/>
                <a:ea typeface="小塚ゴシック Pr6N L"/>
                <a:cs typeface="小塚ゴシック Pr6N L"/>
              </a:rPr>
              <a:t>月）</a:t>
            </a:r>
            <a:endParaRPr kumimoji="1" lang="ja-JP" altLang="en-US" sz="1200" dirty="0">
              <a:solidFill>
                <a:schemeClr val="tx1"/>
              </a:solidFill>
              <a:latin typeface="小塚ゴシック Pr6N L"/>
              <a:ea typeface="小塚ゴシック Pr6N L"/>
              <a:cs typeface="小塚ゴシック Pr6N L"/>
            </a:endParaRPr>
          </a:p>
        </p:txBody>
      </p:sp>
      <p:sp>
        <p:nvSpPr>
          <p:cNvPr id="70" name="角丸四角形 69"/>
          <p:cNvSpPr/>
          <p:nvPr/>
        </p:nvSpPr>
        <p:spPr>
          <a:xfrm>
            <a:off x="5096142" y="24799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4" name="テキスト ボックス 3"/>
          <p:cNvSpPr txBox="1"/>
          <p:nvPr/>
        </p:nvSpPr>
        <p:spPr>
          <a:xfrm>
            <a:off x="7312526" y="3101474"/>
            <a:ext cx="184666" cy="369332"/>
          </a:xfrm>
          <a:prstGeom prst="rect">
            <a:avLst/>
          </a:prstGeom>
          <a:noFill/>
        </p:spPr>
        <p:txBody>
          <a:bodyPr wrap="none" rtlCol="0">
            <a:spAutoFit/>
          </a:bodyPr>
          <a:lstStyle/>
          <a:p>
            <a:endParaRPr kumimoji="1" lang="ja-JP" altLang="en-US" dirty="0"/>
          </a:p>
        </p:txBody>
      </p:sp>
      <p:sp>
        <p:nvSpPr>
          <p:cNvPr id="74" name="正方形/長方形 73"/>
          <p:cNvSpPr/>
          <p:nvPr/>
        </p:nvSpPr>
        <p:spPr>
          <a:xfrm>
            <a:off x="6640828" y="3122356"/>
            <a:ext cx="3531872"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小塚ゴシック Pr6N L"/>
                <a:ea typeface="小塚ゴシック Pr6N L"/>
                <a:cs typeface="小塚ゴシック Pr6N L"/>
              </a:rPr>
              <a:t>第</a:t>
            </a:r>
            <a:r>
              <a:rPr lang="en-US" altLang="ja-JP" sz="900" dirty="0">
                <a:solidFill>
                  <a:schemeClr val="tx1"/>
                </a:solidFill>
                <a:latin typeface="小塚ゴシック Pr6N L"/>
                <a:ea typeface="小塚ゴシック Pr6N L"/>
                <a:cs typeface="小塚ゴシック Pr6N L"/>
              </a:rPr>
              <a:t>11</a:t>
            </a:r>
            <a:r>
              <a:rPr lang="ja-JP" altLang="en-US" sz="900" dirty="0">
                <a:solidFill>
                  <a:schemeClr val="tx1"/>
                </a:solidFill>
                <a:latin typeface="小塚ゴシック Pr6N L"/>
                <a:ea typeface="小塚ゴシック Pr6N L"/>
                <a:cs typeface="小塚ゴシック Pr6N L"/>
              </a:rPr>
              <a:t>回キッズデザイン賞　奨励賞受賞</a:t>
            </a:r>
            <a:endParaRPr lang="en-US" altLang="ja-JP" sz="900" dirty="0">
              <a:solidFill>
                <a:schemeClr val="tx1"/>
              </a:solidFill>
              <a:latin typeface="小塚ゴシック Pr6N L"/>
              <a:ea typeface="小塚ゴシック Pr6N L"/>
              <a:cs typeface="小塚ゴシック Pr6N L"/>
            </a:endParaRPr>
          </a:p>
          <a:p>
            <a:r>
              <a:rPr lang="en-US" altLang="ja-JP" sz="900" dirty="0">
                <a:solidFill>
                  <a:schemeClr val="tx1"/>
                </a:solidFill>
                <a:latin typeface="小塚ゴシック Pr6N L"/>
                <a:ea typeface="小塚ゴシック Pr6N L"/>
                <a:cs typeface="小塚ゴシック Pr6N L"/>
              </a:rPr>
              <a:t>2018</a:t>
            </a:r>
            <a:r>
              <a:rPr lang="ja-JP" altLang="en-US" sz="900" dirty="0">
                <a:solidFill>
                  <a:schemeClr val="tx1"/>
                </a:solidFill>
                <a:latin typeface="小塚ゴシック Pr6N L"/>
                <a:ea typeface="小塚ゴシック Pr6N L"/>
                <a:cs typeface="小塚ゴシック Pr6N L"/>
              </a:rPr>
              <a:t>年東京都オープンデータアプリコンテスト知事賞受賞</a:t>
            </a:r>
            <a:endParaRPr lang="en-US" altLang="ja-JP" sz="900" dirty="0">
              <a:solidFill>
                <a:schemeClr val="tx1"/>
              </a:solidFill>
              <a:latin typeface="小塚ゴシック Pr6N L"/>
              <a:ea typeface="小塚ゴシック Pr6N L"/>
              <a:cs typeface="小塚ゴシック Pr6N L"/>
            </a:endParaRPr>
          </a:p>
          <a:p>
            <a:r>
              <a:rPr lang="en-US" altLang="ja-JP" sz="900" dirty="0">
                <a:solidFill>
                  <a:schemeClr val="tx1"/>
                </a:solidFill>
              </a:rPr>
              <a:t>Amazon Alexa</a:t>
            </a:r>
            <a:r>
              <a:rPr lang="ja-JP" altLang="en-US" sz="900" dirty="0">
                <a:solidFill>
                  <a:schemeClr val="tx1"/>
                </a:solidFill>
              </a:rPr>
              <a:t>スキルアワード</a:t>
            </a:r>
            <a:r>
              <a:rPr lang="en-US" altLang="ja-JP" sz="900" dirty="0">
                <a:solidFill>
                  <a:schemeClr val="tx1"/>
                </a:solidFill>
              </a:rPr>
              <a:t>2018</a:t>
            </a:r>
            <a:r>
              <a:rPr lang="ja-JP" altLang="en-US" sz="900" dirty="0">
                <a:solidFill>
                  <a:schemeClr val="tx1"/>
                </a:solidFill>
              </a:rPr>
              <a:t>　子育て支援部門受賞</a:t>
            </a:r>
            <a:r>
              <a:rPr lang="ja-JP" altLang="en-US" sz="900" dirty="0">
                <a:solidFill>
                  <a:schemeClr val="tx1"/>
                </a:solidFill>
                <a:latin typeface="小塚ゴシック Pr6N L"/>
                <a:ea typeface="小塚ゴシック Pr6N L"/>
                <a:cs typeface="小塚ゴシック Pr6N L"/>
              </a:rPr>
              <a:t>　ほか</a:t>
            </a:r>
            <a:endParaRPr kumimoji="1" lang="ja-JP" altLang="en-US" sz="900" dirty="0">
              <a:solidFill>
                <a:schemeClr val="tx1"/>
              </a:solidFill>
              <a:latin typeface="小塚ゴシック Pr6N L"/>
              <a:ea typeface="小塚ゴシック Pr6N L"/>
              <a:cs typeface="小塚ゴシック Pr6N L"/>
            </a:endParaRPr>
          </a:p>
        </p:txBody>
      </p:sp>
      <p:sp>
        <p:nvSpPr>
          <p:cNvPr id="90"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いこーよ</a:t>
            </a:r>
          </a:p>
        </p:txBody>
      </p:sp>
      <p:sp>
        <p:nvSpPr>
          <p:cNvPr id="91"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tabLst>
                <a:tab pos="174625" algn="l"/>
              </a:tabLst>
            </a:pPr>
            <a:r>
              <a:rPr lang="ja-JP" altLang="en-US" sz="1400" dirty="0">
                <a:solidFill>
                  <a:schemeClr val="bg1"/>
                </a:solidFill>
                <a:latin typeface="小塚ゴシック Pr6N R"/>
                <a:ea typeface="小塚ゴシック Pr6N R"/>
                <a:cs typeface="小塚ゴシック Pr6N R"/>
              </a:rPr>
              <a:t>お出かけ先とともに親子の体験を変える</a:t>
            </a:r>
            <a:endParaRPr kumimoji="1" lang="ja-JP" altLang="en-US" sz="1400" dirty="0">
              <a:solidFill>
                <a:schemeClr val="bg1"/>
              </a:solidFill>
              <a:latin typeface="小塚ゴシック Pr6N R"/>
              <a:ea typeface="小塚ゴシック Pr6N R"/>
              <a:cs typeface="小塚ゴシック Pr6N R"/>
            </a:endParaRPr>
          </a:p>
        </p:txBody>
      </p:sp>
      <p:sp>
        <p:nvSpPr>
          <p:cNvPr id="92"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アクトインディ株式会社</a:t>
            </a:r>
            <a:endParaRPr kumimoji="1" lang="ja-JP" altLang="en-US" sz="1400" dirty="0">
              <a:solidFill>
                <a:srgbClr val="FFFFFF"/>
              </a:solidFill>
              <a:latin typeface="小塚ゴシック Pr6N R"/>
              <a:ea typeface="小塚ゴシック Pr6N R"/>
              <a:cs typeface="小塚ゴシック Pr6N R"/>
            </a:endParaRPr>
          </a:p>
        </p:txBody>
      </p:sp>
      <p:grpSp>
        <p:nvGrpSpPr>
          <p:cNvPr id="93" name="図形グループ 52"/>
          <p:cNvGrpSpPr/>
          <p:nvPr/>
        </p:nvGrpSpPr>
        <p:grpSpPr>
          <a:xfrm>
            <a:off x="6255233" y="250008"/>
            <a:ext cx="752743" cy="752743"/>
            <a:chOff x="6255233" y="281179"/>
            <a:chExt cx="752743" cy="752743"/>
          </a:xfrm>
        </p:grpSpPr>
        <p:sp>
          <p:nvSpPr>
            <p:cNvPr id="94" name="角丸四角形 93"/>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5" name="テキスト ボックス 94"/>
            <p:cNvSpPr txBox="1"/>
            <p:nvPr/>
          </p:nvSpPr>
          <p:spPr>
            <a:xfrm>
              <a:off x="6308439" y="334385"/>
              <a:ext cx="646331" cy="646331"/>
            </a:xfrm>
            <a:prstGeom prst="rect">
              <a:avLst/>
            </a:prstGeom>
            <a:noFill/>
          </p:spPr>
          <p:txBody>
            <a:bodyPr wrap="none" rtlCol="0">
              <a:spAutoFit/>
            </a:bodyPr>
            <a:lstStyle/>
            <a:p>
              <a:r>
                <a:rPr kumimoji="1" lang="ja-JP" altLang="en-US" dirty="0">
                  <a:solidFill>
                    <a:srgbClr val="CCFFCC"/>
                  </a:solidFill>
                  <a:latin typeface="小塚ゴシック Pr6N M"/>
                  <a:ea typeface="小塚ゴシック Pr6N M"/>
                  <a:cs typeface="小塚ゴシック Pr6N M"/>
                </a:rPr>
                <a:t>防災</a:t>
              </a:r>
              <a:endParaRPr kumimoji="1"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96" name="図形グループ 57"/>
          <p:cNvGrpSpPr/>
          <p:nvPr/>
        </p:nvGrpSpPr>
        <p:grpSpPr>
          <a:xfrm>
            <a:off x="8089329" y="250008"/>
            <a:ext cx="752743" cy="752743"/>
            <a:chOff x="8060984" y="281179"/>
            <a:chExt cx="752743" cy="752743"/>
          </a:xfrm>
          <a:solidFill>
            <a:srgbClr val="00D861"/>
          </a:solidFill>
        </p:grpSpPr>
        <p:sp>
          <p:nvSpPr>
            <p:cNvPr id="97" name="角丸四角形 96"/>
            <p:cNvSpPr/>
            <p:nvPr/>
          </p:nvSpPr>
          <p:spPr>
            <a:xfrm>
              <a:off x="8060984" y="281179"/>
              <a:ext cx="752743" cy="752743"/>
            </a:xfrm>
            <a:prstGeom prst="roundRect">
              <a:avLst/>
            </a:prstGeom>
            <a:grp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98" name="テキスト ボックス 97"/>
            <p:cNvSpPr txBox="1"/>
            <p:nvPr/>
          </p:nvSpPr>
          <p:spPr>
            <a:xfrm>
              <a:off x="8114190" y="334385"/>
              <a:ext cx="646331" cy="646331"/>
            </a:xfrm>
            <a:prstGeom prst="rect">
              <a:avLst/>
            </a:prstGeom>
            <a:grpFill/>
            <a:ln>
              <a:noFill/>
            </a:ln>
          </p:spPr>
          <p:txBody>
            <a:bodyPr wrap="none" rtlCol="0">
              <a:spAutoFit/>
            </a:bodyPr>
            <a:lstStyle/>
            <a:p>
              <a:r>
                <a:rPr lang="ja-JP" altLang="en-US" dirty="0">
                  <a:solidFill>
                    <a:srgbClr val="CCFFCC"/>
                  </a:solidFill>
                  <a:latin typeface="小塚ゴシック Pr6N M"/>
                  <a:ea typeface="小塚ゴシック Pr6N M"/>
                  <a:cs typeface="小塚ゴシック Pr6N M"/>
                </a:rPr>
                <a:t>産業</a:t>
              </a:r>
              <a:endParaRPr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創出</a:t>
              </a:r>
              <a:endParaRPr kumimoji="1" lang="en-US" altLang="ja-JP" dirty="0">
                <a:solidFill>
                  <a:srgbClr val="CCFFCC"/>
                </a:solidFill>
                <a:latin typeface="小塚ゴシック Pr6N M"/>
                <a:ea typeface="小塚ゴシック Pr6N M"/>
                <a:cs typeface="小塚ゴシック Pr6N M"/>
              </a:endParaRPr>
            </a:p>
          </p:txBody>
        </p:sp>
      </p:grpSp>
      <p:grpSp>
        <p:nvGrpSpPr>
          <p:cNvPr id="99" name="図形グループ 87"/>
          <p:cNvGrpSpPr/>
          <p:nvPr/>
        </p:nvGrpSpPr>
        <p:grpSpPr>
          <a:xfrm>
            <a:off x="7172281" y="250008"/>
            <a:ext cx="752743" cy="752743"/>
            <a:chOff x="7154801" y="281179"/>
            <a:chExt cx="752743" cy="752743"/>
          </a:xfrm>
          <a:solidFill>
            <a:schemeClr val="bg1"/>
          </a:solidFill>
        </p:grpSpPr>
        <p:sp>
          <p:nvSpPr>
            <p:cNvPr id="100" name="角丸四角形 99"/>
            <p:cNvSpPr/>
            <p:nvPr/>
          </p:nvSpPr>
          <p:spPr>
            <a:xfrm>
              <a:off x="7154801"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92D050"/>
                </a:solidFill>
              </a:endParaRPr>
            </a:p>
          </p:txBody>
        </p:sp>
        <p:sp>
          <p:nvSpPr>
            <p:cNvPr id="101" name="テキスト ボックス 100"/>
            <p:cNvSpPr txBox="1"/>
            <p:nvPr/>
          </p:nvSpPr>
          <p:spPr>
            <a:xfrm>
              <a:off x="7208007" y="334385"/>
              <a:ext cx="646331" cy="646331"/>
            </a:xfrm>
            <a:prstGeom prst="rect">
              <a:avLst/>
            </a:prstGeom>
            <a:grpFill/>
            <a:ln>
              <a:solidFill>
                <a:schemeClr val="bg1"/>
              </a:solidFill>
            </a:ln>
          </p:spPr>
          <p:txBody>
            <a:bodyPr wrap="none" rtlCol="0">
              <a:spAutoFit/>
            </a:bodyPr>
            <a:lstStyle/>
            <a:p>
              <a:r>
                <a:rPr lang="ja-JP" altLang="en-US" dirty="0">
                  <a:solidFill>
                    <a:srgbClr val="00B050"/>
                  </a:solidFill>
                  <a:latin typeface="小塚ゴシック Pr6N M"/>
                  <a:ea typeface="小塚ゴシック Pr6N M"/>
                  <a:cs typeface="小塚ゴシック Pr6N M"/>
                </a:rPr>
                <a:t>少子</a:t>
              </a:r>
              <a:endParaRPr lang="en-US" altLang="ja-JP" dirty="0">
                <a:solidFill>
                  <a:srgbClr val="00B050"/>
                </a:solidFill>
                <a:latin typeface="小塚ゴシック Pr6N M"/>
                <a:ea typeface="小塚ゴシック Pr6N M"/>
                <a:cs typeface="小塚ゴシック Pr6N M"/>
              </a:endParaRPr>
            </a:p>
            <a:p>
              <a:r>
                <a:rPr lang="ja-JP" altLang="en-US" dirty="0">
                  <a:solidFill>
                    <a:srgbClr val="00B050"/>
                  </a:solidFill>
                  <a:latin typeface="小塚ゴシック Pr6N M"/>
                  <a:ea typeface="小塚ゴシック Pr6N M"/>
                  <a:cs typeface="小塚ゴシック Pr6N M"/>
                </a:rPr>
                <a:t>高齢</a:t>
              </a:r>
              <a:endParaRPr lang="en-US" altLang="ja-JP" dirty="0">
                <a:solidFill>
                  <a:srgbClr val="00B050"/>
                </a:solidFill>
                <a:latin typeface="小塚ゴシック Pr6N M"/>
                <a:ea typeface="小塚ゴシック Pr6N M"/>
                <a:cs typeface="小塚ゴシック Pr6N M"/>
              </a:endParaRPr>
            </a:p>
          </p:txBody>
        </p:sp>
      </p:grpSp>
      <p:sp>
        <p:nvSpPr>
          <p:cNvPr id="102" name="角丸四角形 101"/>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9059584" y="259585"/>
            <a:ext cx="684803" cy="738664"/>
          </a:xfrm>
          <a:prstGeom prst="rect">
            <a:avLst/>
          </a:prstGeom>
          <a:noFill/>
        </p:spPr>
        <p:txBody>
          <a:bodyPr wrap="none" rtlCol="0">
            <a:spAutoFit/>
          </a:bodyPr>
          <a:lstStyle/>
          <a:p>
            <a:r>
              <a:rPr lang="ja-JP" altLang="en-US" sz="1400" dirty="0">
                <a:solidFill>
                  <a:srgbClr val="CCFFCC"/>
                </a:solidFill>
                <a:latin typeface="小塚ゴシック Pr6N M"/>
                <a:ea typeface="小塚ゴシック Pr6N M"/>
                <a:cs typeface="小塚ゴシック Pr6N M"/>
              </a:rPr>
              <a:t>防犯</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医療</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教育</a:t>
            </a:r>
            <a:r>
              <a:rPr lang="ja-JP" altLang="en-US" sz="1000" dirty="0">
                <a:solidFill>
                  <a:srgbClr val="CCFFCC"/>
                </a:solidFill>
                <a:latin typeface="小塚ゴシック Pr6N M"/>
                <a:ea typeface="小塚ゴシック Pr6N M"/>
                <a:cs typeface="小塚ゴシック Pr6N M"/>
              </a:rPr>
              <a:t>等</a:t>
            </a:r>
            <a:endParaRPr lang="en-US" altLang="ja-JP" dirty="0">
              <a:solidFill>
                <a:srgbClr val="CCFFCC"/>
              </a:solidFill>
              <a:latin typeface="小塚ゴシック Pr6N M"/>
              <a:ea typeface="小塚ゴシック Pr6N M"/>
              <a:cs typeface="小塚ゴシック Pr6N M"/>
            </a:endParaRPr>
          </a:p>
        </p:txBody>
      </p:sp>
      <p:pic>
        <p:nvPicPr>
          <p:cNvPr id="7" name="図 6"/>
          <p:cNvPicPr>
            <a:picLocks noChangeAspect="1"/>
          </p:cNvPicPr>
          <p:nvPr/>
        </p:nvPicPr>
        <p:blipFill>
          <a:blip r:embed="rId9"/>
          <a:stretch>
            <a:fillRect/>
          </a:stretch>
        </p:blipFill>
        <p:spPr>
          <a:xfrm>
            <a:off x="185090" y="2087263"/>
            <a:ext cx="1561805" cy="2031276"/>
          </a:xfrm>
          <a:prstGeom prst="rect">
            <a:avLst/>
          </a:prstGeom>
        </p:spPr>
      </p:pic>
      <p:pic>
        <p:nvPicPr>
          <p:cNvPr id="9" name="図 8"/>
          <p:cNvPicPr>
            <a:picLocks noChangeAspect="1"/>
          </p:cNvPicPr>
          <p:nvPr/>
        </p:nvPicPr>
        <p:blipFill>
          <a:blip r:embed="rId10"/>
          <a:stretch>
            <a:fillRect/>
          </a:stretch>
        </p:blipFill>
        <p:spPr>
          <a:xfrm>
            <a:off x="3370973" y="2112644"/>
            <a:ext cx="1580140" cy="1928147"/>
          </a:xfrm>
          <a:prstGeom prst="rect">
            <a:avLst/>
          </a:prstGeom>
        </p:spPr>
      </p:pic>
      <p:pic>
        <p:nvPicPr>
          <p:cNvPr id="12" name="図 11"/>
          <p:cNvPicPr>
            <a:picLocks noChangeAspect="1"/>
          </p:cNvPicPr>
          <p:nvPr/>
        </p:nvPicPr>
        <p:blipFill>
          <a:blip r:embed="rId11"/>
          <a:stretch>
            <a:fillRect/>
          </a:stretch>
        </p:blipFill>
        <p:spPr>
          <a:xfrm>
            <a:off x="3306618" y="4140993"/>
            <a:ext cx="1708849" cy="2176748"/>
          </a:xfrm>
          <a:prstGeom prst="rect">
            <a:avLst/>
          </a:prstGeom>
        </p:spPr>
      </p:pic>
      <p:pic>
        <p:nvPicPr>
          <p:cNvPr id="13" name="図 12"/>
          <p:cNvPicPr>
            <a:picLocks noChangeAspect="1"/>
          </p:cNvPicPr>
          <p:nvPr/>
        </p:nvPicPr>
        <p:blipFill>
          <a:blip r:embed="rId12"/>
          <a:stretch>
            <a:fillRect/>
          </a:stretch>
        </p:blipFill>
        <p:spPr>
          <a:xfrm>
            <a:off x="194205" y="4151981"/>
            <a:ext cx="1730102" cy="2245013"/>
          </a:xfrm>
          <a:prstGeom prst="rect">
            <a:avLst/>
          </a:prstGeom>
        </p:spPr>
      </p:pic>
      <p:sp>
        <p:nvSpPr>
          <p:cNvPr id="3" name="角丸四角形吹き出し 2"/>
          <p:cNvSpPr/>
          <p:nvPr/>
        </p:nvSpPr>
        <p:spPr>
          <a:xfrm>
            <a:off x="1796464" y="2243800"/>
            <a:ext cx="1479050" cy="824018"/>
          </a:xfrm>
          <a:prstGeom prst="wedgeRoundRectCallout">
            <a:avLst>
              <a:gd name="adj1" fmla="val -70942"/>
              <a:gd name="adj2" fmla="val 13044"/>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b="1" dirty="0"/>
              <a:t>提案機能</a:t>
            </a:r>
            <a:endParaRPr lang="en-US" altLang="ja-JP" sz="1200" b="1" dirty="0"/>
          </a:p>
          <a:p>
            <a:r>
              <a:rPr kumimoji="1" lang="ja-JP" altLang="en-US" sz="1200" dirty="0"/>
              <a:t>季節に合わせた遊び場をリコメンド</a:t>
            </a:r>
          </a:p>
        </p:txBody>
      </p:sp>
      <p:sp>
        <p:nvSpPr>
          <p:cNvPr id="51" name="角丸四角形吹き出し 50"/>
          <p:cNvSpPr/>
          <p:nvPr/>
        </p:nvSpPr>
        <p:spPr>
          <a:xfrm>
            <a:off x="1746895" y="3405306"/>
            <a:ext cx="1503262" cy="804046"/>
          </a:xfrm>
          <a:prstGeom prst="wedgeRoundRectCallout">
            <a:avLst>
              <a:gd name="adj1" fmla="val 65918"/>
              <a:gd name="adj2" fmla="val -35329"/>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b="1" dirty="0"/>
              <a:t>イベント情報</a:t>
            </a:r>
            <a:endParaRPr lang="en-US" altLang="ja-JP" sz="1200" b="1" dirty="0"/>
          </a:p>
          <a:p>
            <a:r>
              <a:rPr kumimoji="1" lang="ja-JP" altLang="en-US" sz="1200" dirty="0"/>
              <a:t>カレンダーで「行きたい」が見つかる</a:t>
            </a:r>
          </a:p>
        </p:txBody>
      </p:sp>
      <p:sp>
        <p:nvSpPr>
          <p:cNvPr id="52" name="角丸四角形吹き出し 51"/>
          <p:cNvSpPr/>
          <p:nvPr/>
        </p:nvSpPr>
        <p:spPr>
          <a:xfrm>
            <a:off x="1804269" y="4464525"/>
            <a:ext cx="1479050" cy="934789"/>
          </a:xfrm>
          <a:prstGeom prst="wedgeRoundRectCallout">
            <a:avLst>
              <a:gd name="adj1" fmla="val 62965"/>
              <a:gd name="adj2" fmla="val -4353"/>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b="1" dirty="0"/>
              <a:t>多くの口コミ情報</a:t>
            </a:r>
            <a:endParaRPr lang="en-US" altLang="ja-JP" sz="1200" b="1" dirty="0"/>
          </a:p>
          <a:p>
            <a:r>
              <a:rPr lang="ja-JP" altLang="en-US" sz="1200" dirty="0"/>
              <a:t>体験者の口コミなど、よりリアルな情報が得られる</a:t>
            </a:r>
            <a:endParaRPr lang="en-US" altLang="ja-JP" sz="1200" dirty="0"/>
          </a:p>
        </p:txBody>
      </p:sp>
      <p:sp>
        <p:nvSpPr>
          <p:cNvPr id="53" name="角丸四角形吹き出し 52"/>
          <p:cNvSpPr/>
          <p:nvPr/>
        </p:nvSpPr>
        <p:spPr>
          <a:xfrm>
            <a:off x="1936661" y="5711944"/>
            <a:ext cx="1346658" cy="865633"/>
          </a:xfrm>
          <a:prstGeom prst="wedgeRoundRectCallout">
            <a:avLst>
              <a:gd name="adj1" fmla="val -66677"/>
              <a:gd name="adj2" fmla="val -46512"/>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b="1" dirty="0"/>
              <a:t>週間ランキング</a:t>
            </a:r>
            <a:endParaRPr lang="en-US" altLang="ja-JP" sz="1200" b="1" dirty="0"/>
          </a:p>
          <a:p>
            <a:r>
              <a:rPr lang="ja-JP" altLang="en-US" sz="1200" dirty="0"/>
              <a:t>お出かけ先の週間人気ランキングがわかる</a:t>
            </a:r>
          </a:p>
        </p:txBody>
      </p:sp>
      <p:sp>
        <p:nvSpPr>
          <p:cNvPr id="54" name="テキスト ボックス 53"/>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10</a:t>
            </a:r>
            <a:r>
              <a:rPr lang="ja-JP" altLang="en-US" sz="1400" dirty="0" smtClean="0">
                <a:latin typeface="+mn-ea"/>
              </a:rPr>
              <a:t>月</a:t>
            </a:r>
            <a:r>
              <a:rPr lang="en-US" altLang="ja-JP" sz="1400" dirty="0" smtClean="0">
                <a:latin typeface="+mn-ea"/>
              </a:rPr>
              <a:t>24</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11760994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537</Words>
  <Application>Microsoft Office PowerPoint</Application>
  <PresentationFormat>A4 210 x 297 mm</PresentationFormat>
  <Paragraphs>72</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2018-10-24T05:58:11Z</dcterms:created>
  <dcterms:modified xsi:type="dcterms:W3CDTF">2018-10-24T05:58:20Z</dcterms:modified>
</cp:coreProperties>
</file>