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sldIdLst>
    <p:sldId id="269" r:id="rId2"/>
    <p:sldId id="270" r:id="rId3"/>
  </p:sldIdLst>
  <p:sldSz cx="9906000" cy="6858000" type="A4"/>
  <p:notesSz cx="6735763" cy="9866313"/>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12" userDrawn="1">
          <p15:clr>
            <a:srgbClr val="A4A3A4"/>
          </p15:clr>
        </p15:guide>
        <p15:guide id="2" pos="3120">
          <p15:clr>
            <a:srgbClr val="A4A3A4"/>
          </p15:clr>
        </p15:guide>
        <p15:guide id="3" orient="horz" pos="404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D861"/>
    <a:srgbClr val="008000"/>
    <a:srgbClr val="FFFFFF"/>
    <a:srgbClr val="4CA6FF"/>
    <a:srgbClr val="40CCFB"/>
    <a:srgbClr val="DEFFFF"/>
    <a:srgbClr val="0080FF"/>
    <a:srgbClr val="0959FF"/>
    <a:srgbClr val="0E79FF"/>
    <a:srgbClr val="0854F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02" autoAdjust="0"/>
    <p:restoredTop sz="99833" autoAdjust="0"/>
  </p:normalViewPr>
  <p:slideViewPr>
    <p:cSldViewPr snapToGrid="0" snapToObjects="1">
      <p:cViewPr varScale="1">
        <p:scale>
          <a:sx n="72" d="100"/>
          <a:sy n="72" d="100"/>
        </p:scale>
        <p:origin x="1134" y="72"/>
      </p:cViewPr>
      <p:guideLst>
        <p:guide orient="horz" pos="1412"/>
        <p:guide pos="3120"/>
        <p:guide orient="horz" pos="4042"/>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245687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22402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439874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81181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322022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829566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323988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197321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97397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441984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C1CA040-FF31-2246-8E1D-7AE78751E0CD}" type="datetimeFigureOut">
              <a:rPr kumimoji="1" lang="ja-JP" altLang="en-US" smtClean="0"/>
              <a:t>2018/2/21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9715630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1CA040-FF31-2246-8E1D-7AE78751E0CD}" type="datetimeFigureOut">
              <a:rPr kumimoji="1" lang="ja-JP" altLang="en-US" smtClean="0"/>
              <a:t>2018/2/21</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3FF8B-D2A1-4D4F-9C09-FEF387B2820C}" type="slidenum">
              <a:rPr kumimoji="1" lang="ja-JP" altLang="en-US" smtClean="0"/>
              <a:t>‹#›</a:t>
            </a:fld>
            <a:endParaRPr kumimoji="1" lang="ja-JP" altLang="en-US"/>
          </a:p>
        </p:txBody>
      </p:sp>
    </p:spTree>
    <p:extLst>
      <p:ext uri="{BB962C8B-B14F-4D97-AF65-F5344CB8AC3E}">
        <p14:creationId xmlns:p14="http://schemas.microsoft.com/office/powerpoint/2010/main" val="18422135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kumimoji="1"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kumimoji="1"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kumimoji="1"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kumimoji="1" sz="2000" kern="12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file://localhost/Users/meg/Desktop/%E7%89%B9%E7%A0%94/%E7%89%B9%E7%A0%94OD/%E3%82%A2%E3%82%A4%E3%82%B3%E3%83%B3/%E3%81%B2%E3%82%89%E3%82%81%E3%81%8D.png" TargetMode="External"/><Relationship Id="rId5" Type="http://schemas.openxmlformats.org/officeDocument/2006/relationships/image" Target="../media/image3.png"/><Relationship Id="rId4" Type="http://schemas.openxmlformats.org/officeDocument/2006/relationships/image" Target="file://localhost/Users/meg/Desktop/%E7%89%B9%E7%A0%94/%E7%89%B9%E7%A0%94OD/%E3%82%A2%E3%82%A4%E3%82%B3%E3%83%B3/%E3%83%8F%E3%83%86%E3%83%8A.pn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6" descr="C:\Users\fr021409\Desktop\2014100518491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8134" y="4810233"/>
            <a:ext cx="3227152" cy="1750729"/>
          </a:xfrm>
          <a:prstGeom prst="rect">
            <a:avLst/>
          </a:prstGeom>
          <a:noFill/>
          <a:extLst>
            <a:ext uri="{909E8E84-426E-40DD-AFC4-6F175D3DCCD1}">
              <a14:hiddenFill xmlns:a14="http://schemas.microsoft.com/office/drawing/2010/main">
                <a:solidFill>
                  <a:srgbClr val="FFFFFF"/>
                </a:solidFill>
              </a14:hiddenFill>
            </a:ext>
          </a:extLst>
        </p:spPr>
      </p:pic>
      <p:sp>
        <p:nvSpPr>
          <p:cNvPr id="49" name="正方形/長方形 48"/>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sp>
        <p:nvSpPr>
          <p:cNvPr id="54" name="正方形/長方形 53"/>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sp>
        <p:nvSpPr>
          <p:cNvPr id="15" name="タイトル 1"/>
          <p:cNvSpPr txBox="1">
            <a:spLocks/>
          </p:cNvSpPr>
          <p:nvPr/>
        </p:nvSpPr>
        <p:spPr>
          <a:xfrm>
            <a:off x="-13998" y="1553886"/>
            <a:ext cx="9911641" cy="46618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500" dirty="0" smtClean="0">
                <a:solidFill>
                  <a:srgbClr val="308007"/>
                </a:solidFill>
                <a:latin typeface="小塚ゴシック Pr6N R"/>
                <a:ea typeface="小塚ゴシック Pr6N R"/>
                <a:cs typeface="小塚ゴシック Pr6N R"/>
              </a:rPr>
              <a:t>全国市区町村における人口、犯罪率、交通事故発生率の統計データ、実際に暮らしているユーザーの声等を集約して分かりやすく提供。これにより、近隣自治体と比較しながら、住みたい街・気になる街の住環境を容易に把握することが可能に！</a:t>
            </a:r>
            <a:endParaRPr lang="ja-JP" altLang="en-US" sz="1500" dirty="0">
              <a:solidFill>
                <a:srgbClr val="308007"/>
              </a:solidFill>
              <a:latin typeface="小塚ゴシック Pr6N R"/>
              <a:ea typeface="小塚ゴシック Pr6N R"/>
              <a:cs typeface="小塚ゴシック Pr6N R"/>
            </a:endParaRPr>
          </a:p>
        </p:txBody>
      </p:sp>
      <p:cxnSp>
        <p:nvCxnSpPr>
          <p:cNvPr id="58" name="直線コネクタ 57"/>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63" name="直線コネクタ 62"/>
          <p:cNvCxnSpPr/>
          <p:nvPr/>
        </p:nvCxnSpPr>
        <p:spPr>
          <a:xfrm flipH="1">
            <a:off x="-348" y="2204445"/>
            <a:ext cx="9911640"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13" name="テキスト ボックス 12"/>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67" name="角丸四角形 66"/>
          <p:cNvSpPr/>
          <p:nvPr/>
        </p:nvSpPr>
        <p:spPr>
          <a:xfrm>
            <a:off x="7172281" y="309099"/>
            <a:ext cx="752743" cy="752743"/>
          </a:xfrm>
          <a:prstGeom prst="roundRect">
            <a:avLst/>
          </a:prstGeom>
          <a:no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74" name="テキスト ボックス 73"/>
          <p:cNvSpPr txBox="1"/>
          <p:nvPr/>
        </p:nvSpPr>
        <p:spPr>
          <a:xfrm>
            <a:off x="7225487" y="348578"/>
            <a:ext cx="648000" cy="648000"/>
          </a:xfrm>
          <a:prstGeom prst="rect">
            <a:avLst/>
          </a:prstGeom>
          <a:no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少子</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高齢</a:t>
            </a:r>
            <a:endParaRPr lang="en-US" altLang="ja-JP" dirty="0" smtClean="0">
              <a:solidFill>
                <a:schemeClr val="bg1"/>
              </a:solidFill>
              <a:latin typeface="小塚ゴシック Pr6N M"/>
              <a:ea typeface="小塚ゴシック Pr6N M"/>
              <a:cs typeface="小塚ゴシック Pr6N M"/>
            </a:endParaRPr>
          </a:p>
        </p:txBody>
      </p:sp>
      <p:sp>
        <p:nvSpPr>
          <p:cNvPr id="77" name="角丸四角形 76"/>
          <p:cNvSpPr/>
          <p:nvPr/>
        </p:nvSpPr>
        <p:spPr>
          <a:xfrm>
            <a:off x="9006671" y="305842"/>
            <a:ext cx="756000" cy="756000"/>
          </a:xfrm>
          <a:prstGeom prst="round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76" name="テキスト ボックス 75"/>
          <p:cNvSpPr txBox="1"/>
          <p:nvPr/>
        </p:nvSpPr>
        <p:spPr>
          <a:xfrm>
            <a:off x="9059584" y="323178"/>
            <a:ext cx="671979" cy="738664"/>
          </a:xfrm>
          <a:prstGeom prst="rect">
            <a:avLst/>
          </a:prstGeom>
          <a:noFill/>
        </p:spPr>
        <p:txBody>
          <a:bodyPr wrap="none" rtlCol="0">
            <a:spAutoFit/>
          </a:bodyPr>
          <a:lstStyle/>
          <a:p>
            <a:r>
              <a:rPr lang="ja-JP" altLang="en-US" sz="1400" dirty="0" smtClean="0">
                <a:solidFill>
                  <a:schemeClr val="bg1"/>
                </a:solidFill>
                <a:latin typeface="小塚ゴシック Pr6N M"/>
                <a:ea typeface="小塚ゴシック Pr6N M"/>
                <a:cs typeface="小塚ゴシック Pr6N M"/>
              </a:rPr>
              <a:t>防犯</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医療</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教育</a:t>
            </a:r>
            <a:r>
              <a:rPr lang="ja-JP" altLang="en-US" sz="1000" dirty="0" smtClean="0">
                <a:solidFill>
                  <a:schemeClr val="bg1"/>
                </a:solidFill>
                <a:latin typeface="小塚ゴシック Pr6N M"/>
                <a:ea typeface="小塚ゴシック Pr6N M"/>
                <a:cs typeface="小塚ゴシック Pr6N M"/>
              </a:rPr>
              <a:t>等</a:t>
            </a:r>
            <a:endParaRPr lang="en-US" altLang="ja-JP" dirty="0" smtClean="0">
              <a:solidFill>
                <a:schemeClr val="bg1"/>
              </a:solidFill>
              <a:latin typeface="小塚ゴシック Pr6N M"/>
              <a:ea typeface="小塚ゴシック Pr6N M"/>
              <a:cs typeface="小塚ゴシック Pr6N M"/>
            </a:endParaRPr>
          </a:p>
        </p:txBody>
      </p:sp>
      <p:sp>
        <p:nvSpPr>
          <p:cNvPr id="35" name="タイトル 1"/>
          <p:cNvSpPr txBox="1">
            <a:spLocks/>
          </p:cNvSpPr>
          <p:nvPr/>
        </p:nvSpPr>
        <p:spPr>
          <a:xfrm>
            <a:off x="-24326" y="-67799"/>
            <a:ext cx="8294869"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全国市区町村における統計データ等を集約・提供することで、住みたい街の住環境を容易に把握可能に！</a:t>
            </a:r>
            <a:endParaRPr lang="ja-JP" altLang="en-US" sz="1400" dirty="0">
              <a:solidFill>
                <a:schemeClr val="bg1"/>
              </a:solidFill>
              <a:latin typeface="小塚ゴシック Pr6N R"/>
              <a:ea typeface="小塚ゴシック Pr6N R"/>
              <a:cs typeface="小塚ゴシック Pr6N R"/>
            </a:endParaRPr>
          </a:p>
        </p:txBody>
      </p:sp>
      <p:sp>
        <p:nvSpPr>
          <p:cNvPr id="36"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株式会社カカクコム</a:t>
            </a:r>
            <a:endParaRPr lang="ja-JP" altLang="en-US" sz="1400" dirty="0">
              <a:solidFill>
                <a:schemeClr val="bg1"/>
              </a:solidFill>
              <a:latin typeface="小塚ゴシック Pr6N R"/>
              <a:ea typeface="小塚ゴシック Pr6N R"/>
              <a:cs typeface="小塚ゴシック Pr6N R"/>
            </a:endParaRPr>
          </a:p>
        </p:txBody>
      </p:sp>
      <p:sp>
        <p:nvSpPr>
          <p:cNvPr id="37" name="タイトル 1"/>
          <p:cNvSpPr>
            <a:spLocks noGrp="1"/>
          </p:cNvSpPr>
          <p:nvPr>
            <p:ph type="ctrTitle"/>
          </p:nvPr>
        </p:nvSpPr>
        <p:spPr>
          <a:xfrm>
            <a:off x="45112" y="222937"/>
            <a:ext cx="6625160" cy="744513"/>
          </a:xfrm>
        </p:spPr>
        <p:txBody>
          <a:bodyPr>
            <a:noAutofit/>
          </a:bodyPr>
          <a:lstStyle/>
          <a:p>
            <a:pPr algn="l"/>
            <a:r>
              <a:rPr kumimoji="1" lang="ja-JP" altLang="en-US" sz="3200" dirty="0" smtClean="0">
                <a:solidFill>
                  <a:schemeClr val="bg1"/>
                </a:solidFill>
                <a:latin typeface="小塚ゴシック Pro M"/>
                <a:ea typeface="小塚ゴシック Pro M"/>
                <a:cs typeface="小塚ゴシック Pro M"/>
              </a:rPr>
              <a:t>スマイティ「住みやすい街」</a:t>
            </a:r>
            <a:endParaRPr kumimoji="1" lang="ja-JP" altLang="en-US" sz="3200" dirty="0">
              <a:solidFill>
                <a:schemeClr val="bg1"/>
              </a:solidFill>
              <a:latin typeface="小塚ゴシック Pro M"/>
              <a:ea typeface="小塚ゴシック Pro M"/>
              <a:cs typeface="小塚ゴシック Pro M"/>
            </a:endParaRPr>
          </a:p>
        </p:txBody>
      </p:sp>
      <p:sp>
        <p:nvSpPr>
          <p:cNvPr id="43" name="角丸四角形 42"/>
          <p:cNvSpPr/>
          <p:nvPr/>
        </p:nvSpPr>
        <p:spPr>
          <a:xfrm>
            <a:off x="5044579" y="4623485"/>
            <a:ext cx="4378908" cy="1739564"/>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4" name="片側の 2 つの角を丸めた四角形 43"/>
          <p:cNvSpPr/>
          <p:nvPr/>
        </p:nvSpPr>
        <p:spPr>
          <a:xfrm>
            <a:off x="5044579" y="4614108"/>
            <a:ext cx="4378908" cy="464531"/>
          </a:xfrm>
          <a:prstGeom prst="round2SameRect">
            <a:avLst>
              <a:gd name="adj1" fmla="val 40827"/>
              <a:gd name="adj2" fmla="val 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46" name="下矢印 45"/>
          <p:cNvSpPr/>
          <p:nvPr/>
        </p:nvSpPr>
        <p:spPr>
          <a:xfrm>
            <a:off x="7092664" y="4264000"/>
            <a:ext cx="279196" cy="293009"/>
          </a:xfrm>
          <a:prstGeom prst="downArrow">
            <a:avLst>
              <a:gd name="adj1" fmla="val 30686"/>
              <a:gd name="adj2" fmla="val 50000"/>
            </a:avLst>
          </a:prstGeom>
          <a:solidFill>
            <a:srgbClr val="30800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48" name="ハテナ.png" descr="/Users/meg/Desktop/特研/特研OD/アイコン/ハテナ.png"/>
          <p:cNvPicPr>
            <a:picLocks noChangeAspect="1"/>
          </p:cNvPicPr>
          <p:nvPr/>
        </p:nvPicPr>
        <p:blipFill>
          <a:blip r:embed="rId3" r:link="rId4" cstate="print">
            <a:extLst>
              <a:ext uri="{28A0092B-C50C-407E-A947-70E740481C1C}">
                <a14:useLocalDpi xmlns:a14="http://schemas.microsoft.com/office/drawing/2010/main" val="0"/>
              </a:ext>
            </a:extLst>
          </a:blip>
          <a:stretch>
            <a:fillRect/>
          </a:stretch>
        </p:blipFill>
        <p:spPr>
          <a:xfrm>
            <a:off x="8596866" y="2900764"/>
            <a:ext cx="928136" cy="928136"/>
          </a:xfrm>
          <a:prstGeom prst="rect">
            <a:avLst/>
          </a:prstGeom>
        </p:spPr>
      </p:pic>
      <p:sp>
        <p:nvSpPr>
          <p:cNvPr id="50" name="テキスト ボックス 49"/>
          <p:cNvSpPr txBox="1"/>
          <p:nvPr/>
        </p:nvSpPr>
        <p:spPr>
          <a:xfrm>
            <a:off x="5150464" y="2402454"/>
            <a:ext cx="3856207" cy="338554"/>
          </a:xfrm>
          <a:prstGeom prst="rect">
            <a:avLst/>
          </a:prstGeom>
          <a:noFill/>
        </p:spPr>
        <p:txBody>
          <a:bodyPr wrap="square" rtlCol="0">
            <a:spAutoFit/>
          </a:bodyPr>
          <a:lstStyle/>
          <a:p>
            <a:r>
              <a:rPr lang="ja-JP" altLang="en-US" sz="1600" b="1" dirty="0" smtClean="0">
                <a:solidFill>
                  <a:srgbClr val="308007"/>
                </a:solidFill>
                <a:latin typeface="+mn-ea"/>
                <a:cs typeface="小塚ゴシック Pr6N M"/>
              </a:rPr>
              <a:t>スマイティ「住みやすい街」 </a:t>
            </a:r>
            <a:r>
              <a:rPr lang="ja-JP" altLang="en-US" sz="1400" b="1" dirty="0" smtClean="0">
                <a:solidFill>
                  <a:srgbClr val="308007"/>
                </a:solidFill>
                <a:latin typeface="+mn-ea"/>
                <a:cs typeface="小塚ゴシック Pr6N M"/>
              </a:rPr>
              <a:t>誕生</a:t>
            </a:r>
            <a:r>
              <a:rPr lang="ja-JP" altLang="en-US" sz="1400" b="1" dirty="0">
                <a:solidFill>
                  <a:srgbClr val="308007"/>
                </a:solidFill>
                <a:latin typeface="+mn-ea"/>
                <a:cs typeface="小塚ゴシック Pr6N M"/>
              </a:rPr>
              <a:t>の</a:t>
            </a:r>
            <a:r>
              <a:rPr lang="en-US" altLang="ja-JP" sz="1600" b="1" dirty="0">
                <a:solidFill>
                  <a:srgbClr val="308007"/>
                </a:solidFill>
                <a:latin typeface="+mn-ea"/>
                <a:cs typeface="小塚ゴシック Pr6N M"/>
              </a:rPr>
              <a:t> </a:t>
            </a:r>
            <a:r>
              <a:rPr lang="ja-JP" altLang="en-US" sz="1600" b="1" dirty="0">
                <a:solidFill>
                  <a:srgbClr val="308007"/>
                </a:solidFill>
                <a:latin typeface="+mn-ea"/>
                <a:cs typeface="小塚ゴシック Pr6N M"/>
              </a:rPr>
              <a:t>キッカケ</a:t>
            </a:r>
          </a:p>
        </p:txBody>
      </p:sp>
      <p:pic>
        <p:nvPicPr>
          <p:cNvPr id="52" name="ひらめき.png" descr="/Users/meg/Desktop/特研/特研OD/アイコン/ひらめき.png"/>
          <p:cNvPicPr>
            <a:picLocks noChangeAspect="1"/>
          </p:cNvPicPr>
          <p:nvPr/>
        </p:nvPicPr>
        <p:blipFill>
          <a:blip r:embed="rId5" r:link="rId6" cstate="print">
            <a:extLst>
              <a:ext uri="{28A0092B-C50C-407E-A947-70E740481C1C}">
                <a14:useLocalDpi xmlns:a14="http://schemas.microsoft.com/office/drawing/2010/main" val="0"/>
              </a:ext>
            </a:extLst>
          </a:blip>
          <a:stretch>
            <a:fillRect/>
          </a:stretch>
        </p:blipFill>
        <p:spPr>
          <a:xfrm>
            <a:off x="8680101" y="5265729"/>
            <a:ext cx="844901" cy="844901"/>
          </a:xfrm>
          <a:prstGeom prst="rect">
            <a:avLst/>
          </a:prstGeom>
          <a:noFill/>
        </p:spPr>
      </p:pic>
      <p:sp>
        <p:nvSpPr>
          <p:cNvPr id="53" name="テキスト ボックス 52"/>
          <p:cNvSpPr txBox="1"/>
          <p:nvPr/>
        </p:nvSpPr>
        <p:spPr>
          <a:xfrm>
            <a:off x="5150465" y="4673757"/>
            <a:ext cx="4076757" cy="338554"/>
          </a:xfrm>
          <a:prstGeom prst="rect">
            <a:avLst/>
          </a:prstGeom>
          <a:noFill/>
        </p:spPr>
        <p:txBody>
          <a:bodyPr wrap="none" rtlCol="0">
            <a:spAutoFit/>
          </a:bodyPr>
          <a:lstStyle/>
          <a:p>
            <a:r>
              <a:rPr lang="ja-JP" altLang="en-US" sz="1600" b="1" dirty="0" smtClean="0">
                <a:solidFill>
                  <a:schemeClr val="bg1"/>
                </a:solidFill>
                <a:latin typeface="+mn-ea"/>
                <a:cs typeface="小塚ゴシック Pr6N M"/>
              </a:rPr>
              <a:t>スマイティ「住みやすい街」 </a:t>
            </a:r>
            <a:r>
              <a:rPr lang="ja-JP" altLang="en-US" sz="1400" b="1" dirty="0" smtClean="0">
                <a:solidFill>
                  <a:schemeClr val="bg1"/>
                </a:solidFill>
                <a:latin typeface="+mn-ea"/>
                <a:cs typeface="小塚ゴシック Pr6N M"/>
              </a:rPr>
              <a:t>で</a:t>
            </a:r>
            <a:r>
              <a:rPr lang="ja-JP" altLang="en-US" sz="1400" b="1" dirty="0">
                <a:solidFill>
                  <a:schemeClr val="bg1"/>
                </a:solidFill>
                <a:latin typeface="+mn-ea"/>
                <a:cs typeface="小塚ゴシック Pr6N M"/>
              </a:rPr>
              <a:t>こう</a:t>
            </a:r>
            <a:r>
              <a:rPr lang="en-US" altLang="ja-JP" sz="1600" b="1" dirty="0">
                <a:solidFill>
                  <a:schemeClr val="bg1"/>
                </a:solidFill>
                <a:latin typeface="+mn-ea"/>
                <a:cs typeface="小塚ゴシック Pr6N M"/>
              </a:rPr>
              <a:t> </a:t>
            </a:r>
            <a:r>
              <a:rPr lang="ja-JP" altLang="en-US" sz="1600" b="1" dirty="0">
                <a:solidFill>
                  <a:schemeClr val="bg1"/>
                </a:solidFill>
                <a:latin typeface="+mn-ea"/>
                <a:cs typeface="小塚ゴシック Pr6N M"/>
              </a:rPr>
              <a:t>変わった！</a:t>
            </a:r>
          </a:p>
        </p:txBody>
      </p:sp>
      <p:sp>
        <p:nvSpPr>
          <p:cNvPr id="57" name="角丸四角形 56"/>
          <p:cNvSpPr/>
          <p:nvPr/>
        </p:nvSpPr>
        <p:spPr>
          <a:xfrm>
            <a:off x="5042808" y="2412663"/>
            <a:ext cx="4378908" cy="1710931"/>
          </a:xfrm>
          <a:prstGeom prst="roundRect">
            <a:avLst>
              <a:gd name="adj" fmla="val 10424"/>
            </a:avLst>
          </a:prstGeom>
          <a:noFill/>
          <a:ln>
            <a:solidFill>
              <a:srgbClr val="30800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sp>
        <p:nvSpPr>
          <p:cNvPr id="60" name="角丸四角形 59"/>
          <p:cNvSpPr/>
          <p:nvPr/>
        </p:nvSpPr>
        <p:spPr>
          <a:xfrm>
            <a:off x="2554406" y="5832310"/>
            <a:ext cx="2387416" cy="691356"/>
          </a:xfrm>
          <a:prstGeom prst="roundRect">
            <a:avLst>
              <a:gd name="adj" fmla="val 27121"/>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15" dirty="0" smtClean="0">
                <a:latin typeface="+mn-ea"/>
                <a:cs typeface="フォントポにほんご"/>
              </a:rPr>
              <a:t>スーパーの進出状況、自然環境、子育て・教育環境等について、ユーザーが</a:t>
            </a:r>
            <a:r>
              <a:rPr lang="en-US" altLang="ja-JP" sz="1015" dirty="0" smtClean="0">
                <a:latin typeface="+mn-ea"/>
                <a:cs typeface="フォントポにほんご"/>
              </a:rPr>
              <a:t>5</a:t>
            </a:r>
            <a:r>
              <a:rPr lang="ja-JP" altLang="en-US" sz="1015" dirty="0" smtClean="0">
                <a:latin typeface="+mn-ea"/>
                <a:cs typeface="フォントポにほんご"/>
              </a:rPr>
              <a:t>段階で評価して、「住みやすさ」を数値化</a:t>
            </a:r>
            <a:endParaRPr lang="en-US" altLang="ja-JP" sz="1015" dirty="0" smtClean="0">
              <a:latin typeface="+mn-ea"/>
              <a:cs typeface="フォントポにほんご"/>
            </a:endParaRPr>
          </a:p>
        </p:txBody>
      </p:sp>
      <p:sp>
        <p:nvSpPr>
          <p:cNvPr id="73" name="テキスト ボックス 72"/>
          <p:cNvSpPr txBox="1"/>
          <p:nvPr/>
        </p:nvSpPr>
        <p:spPr>
          <a:xfrm>
            <a:off x="355030" y="1875719"/>
            <a:ext cx="3437394" cy="307777"/>
          </a:xfrm>
          <a:prstGeom prst="rect">
            <a:avLst/>
          </a:prstGeom>
          <a:noFill/>
        </p:spPr>
        <p:txBody>
          <a:bodyPr wrap="square" rtlCol="0">
            <a:spAutoFit/>
          </a:bodyPr>
          <a:lstStyle/>
          <a:p>
            <a:r>
              <a:rPr lang="ja-JP" altLang="en-US" sz="1400" b="1" dirty="0">
                <a:solidFill>
                  <a:srgbClr val="FF0000"/>
                </a:solidFill>
                <a:effectLst>
                  <a:outerShdw blurRad="38100" dist="38100" dir="2700000" algn="tl">
                    <a:srgbClr val="000000">
                      <a:alpha val="43137"/>
                    </a:srgbClr>
                  </a:outerShdw>
                </a:effectLst>
              </a:rPr>
              <a:t>（</a:t>
            </a:r>
            <a:r>
              <a:rPr lang="en-US" altLang="ja-JP" sz="1400" b="1" dirty="0" smtClean="0">
                <a:solidFill>
                  <a:srgbClr val="FF0000"/>
                </a:solidFill>
                <a:effectLst>
                  <a:outerShdw blurRad="38100" dist="38100" dir="2700000" algn="tl">
                    <a:srgbClr val="000000">
                      <a:alpha val="43137"/>
                    </a:srgbClr>
                  </a:outerShdw>
                </a:effectLst>
              </a:rPr>
              <a:t>2014</a:t>
            </a:r>
            <a:r>
              <a:rPr lang="ja-JP" altLang="en-US" sz="1400" b="1" dirty="0" smtClean="0">
                <a:solidFill>
                  <a:srgbClr val="FF0000"/>
                </a:solidFill>
                <a:effectLst>
                  <a:outerShdw blurRad="38100" dist="38100" dir="2700000" algn="tl">
                    <a:srgbClr val="000000">
                      <a:alpha val="43137"/>
                    </a:srgbClr>
                  </a:outerShdw>
                </a:effectLst>
              </a:rPr>
              <a:t>年</a:t>
            </a:r>
            <a:r>
              <a:rPr lang="en-US" altLang="ja-JP" sz="1400" b="1" dirty="0" smtClean="0">
                <a:solidFill>
                  <a:srgbClr val="FF0000"/>
                </a:solidFill>
                <a:effectLst>
                  <a:outerShdw blurRad="38100" dist="38100" dir="2700000" algn="tl">
                    <a:srgbClr val="000000">
                      <a:alpha val="43137"/>
                    </a:srgbClr>
                  </a:outerShdw>
                </a:effectLst>
              </a:rPr>
              <a:t>9</a:t>
            </a:r>
            <a:r>
              <a:rPr lang="ja-JP" altLang="en-US" sz="1400" b="1" dirty="0" smtClean="0">
                <a:solidFill>
                  <a:srgbClr val="FF0000"/>
                </a:solidFill>
                <a:effectLst>
                  <a:outerShdw blurRad="38100" dist="38100" dir="2700000" algn="tl">
                    <a:srgbClr val="000000">
                      <a:alpha val="43137"/>
                    </a:srgbClr>
                  </a:outerShdw>
                </a:effectLst>
              </a:rPr>
              <a:t>月</a:t>
            </a:r>
            <a:r>
              <a:rPr lang="ja-JP" altLang="en-US" sz="1400" b="1" dirty="0">
                <a:solidFill>
                  <a:srgbClr val="FF0000"/>
                </a:solidFill>
                <a:effectLst>
                  <a:outerShdw blurRad="38100" dist="38100" dir="2700000" algn="tl">
                    <a:srgbClr val="000000">
                      <a:alpha val="43137"/>
                    </a:srgbClr>
                  </a:outerShdw>
                </a:effectLst>
              </a:rPr>
              <a:t>　サービス開始）</a:t>
            </a:r>
          </a:p>
        </p:txBody>
      </p:sp>
      <p:sp>
        <p:nvSpPr>
          <p:cNvPr id="83" name="角丸四角形 82"/>
          <p:cNvSpPr/>
          <p:nvPr/>
        </p:nvSpPr>
        <p:spPr>
          <a:xfrm>
            <a:off x="8118428" y="305842"/>
            <a:ext cx="756000" cy="756000"/>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85" name="テキスト ボックス 84"/>
          <p:cNvSpPr txBox="1"/>
          <p:nvPr/>
        </p:nvSpPr>
        <p:spPr>
          <a:xfrm>
            <a:off x="8149957" y="348578"/>
            <a:ext cx="648000" cy="648000"/>
          </a:xfrm>
          <a:prstGeom prst="rect">
            <a:avLst/>
          </a:prstGeom>
          <a:noFill/>
        </p:spPr>
        <p:txBody>
          <a:bodyPr wrap="none" rtlCol="0">
            <a:spAutoFit/>
          </a:bodyPr>
          <a:lstStyle/>
          <a:p>
            <a:r>
              <a:rPr lang="ja-JP" altLang="en-US" b="1" dirty="0">
                <a:solidFill>
                  <a:srgbClr val="00D861"/>
                </a:solidFill>
                <a:latin typeface="小塚ゴシック Pr6N M"/>
                <a:ea typeface="小塚ゴシック Pr6N M"/>
                <a:cs typeface="小塚ゴシック Pr6N M"/>
              </a:rPr>
              <a:t>産業</a:t>
            </a:r>
            <a:endParaRPr lang="en-US" altLang="ja-JP" b="1" dirty="0">
              <a:solidFill>
                <a:srgbClr val="00D861"/>
              </a:solidFill>
              <a:latin typeface="小塚ゴシック Pr6N M"/>
              <a:ea typeface="小塚ゴシック Pr6N M"/>
              <a:cs typeface="小塚ゴシック Pr6N M"/>
            </a:endParaRPr>
          </a:p>
          <a:p>
            <a:r>
              <a:rPr lang="ja-JP" altLang="en-US" b="1" dirty="0">
                <a:solidFill>
                  <a:srgbClr val="00D861"/>
                </a:solidFill>
                <a:latin typeface="小塚ゴシック Pr6N M"/>
                <a:ea typeface="小塚ゴシック Pr6N M"/>
                <a:cs typeface="小塚ゴシック Pr6N M"/>
              </a:rPr>
              <a:t>創出</a:t>
            </a:r>
            <a:endParaRPr lang="en-US" altLang="ja-JP" b="1" dirty="0">
              <a:solidFill>
                <a:srgbClr val="00D861"/>
              </a:solidFill>
              <a:latin typeface="小塚ゴシック Pr6N M"/>
              <a:ea typeface="小塚ゴシック Pr6N M"/>
              <a:cs typeface="小塚ゴシック Pr6N M"/>
            </a:endParaRPr>
          </a:p>
        </p:txBody>
      </p:sp>
      <p:sp>
        <p:nvSpPr>
          <p:cNvPr id="38" name="テキスト ボックス 37"/>
          <p:cNvSpPr txBox="1"/>
          <p:nvPr/>
        </p:nvSpPr>
        <p:spPr>
          <a:xfrm>
            <a:off x="5051534" y="2730959"/>
            <a:ext cx="3822894" cy="600164"/>
          </a:xfrm>
          <a:prstGeom prst="rect">
            <a:avLst/>
          </a:prstGeom>
          <a:noFill/>
        </p:spPr>
        <p:txBody>
          <a:bodyPr wrap="square" rtlCol="0">
            <a:spAutoFit/>
          </a:bodyPr>
          <a:lstStyle/>
          <a:p>
            <a:pPr marL="158265" indent="-158265">
              <a:buFont typeface="Wingdings" charset="2"/>
              <a:buChar char="l"/>
            </a:pPr>
            <a:r>
              <a:rPr lang="ja-JP" altLang="en-US" sz="1100" dirty="0" smtClean="0"/>
              <a:t>住宅購入希望者が購入を決定する条件として、交通</a:t>
            </a:r>
            <a:r>
              <a:rPr lang="ja-JP" altLang="en-US" sz="1100" dirty="0"/>
              <a:t>アクセスや周辺</a:t>
            </a:r>
            <a:r>
              <a:rPr lang="ja-JP" altLang="en-US" sz="1100" dirty="0" smtClean="0"/>
              <a:t>環境、</a:t>
            </a:r>
            <a:r>
              <a:rPr lang="ja-JP" altLang="en-US" sz="1100" dirty="0"/>
              <a:t>買い物</a:t>
            </a:r>
            <a:r>
              <a:rPr lang="ja-JP" altLang="en-US" sz="1100" dirty="0" smtClean="0"/>
              <a:t>の便利さといった住環境を重要視する傾向が年々強くなっている。</a:t>
            </a:r>
            <a:endParaRPr lang="en-US" altLang="ja-JP" sz="1100" dirty="0">
              <a:latin typeface="+mn-ea"/>
              <a:cs typeface="小塚ゴシック Pr6N L"/>
            </a:endParaRPr>
          </a:p>
        </p:txBody>
      </p:sp>
      <p:sp>
        <p:nvSpPr>
          <p:cNvPr id="61" name="テキスト ボックス 60"/>
          <p:cNvSpPr txBox="1"/>
          <p:nvPr/>
        </p:nvSpPr>
        <p:spPr>
          <a:xfrm>
            <a:off x="70620" y="4582501"/>
            <a:ext cx="3530710" cy="261610"/>
          </a:xfrm>
          <a:prstGeom prst="rect">
            <a:avLst/>
          </a:prstGeom>
          <a:noFill/>
        </p:spPr>
        <p:txBody>
          <a:bodyPr wrap="square" rtlCol="0">
            <a:spAutoFit/>
          </a:bodyPr>
          <a:lstStyle/>
          <a:p>
            <a:r>
              <a:rPr lang="ja-JP" altLang="en-US" sz="1100" dirty="0" smtClean="0">
                <a:latin typeface="+mn-ea"/>
                <a:cs typeface="小塚ゴシック Pr6N L"/>
              </a:rPr>
              <a:t>住みやすい街サイト画面②（ユーザーの声）</a:t>
            </a:r>
            <a:endParaRPr lang="ja-JP" altLang="en-US" sz="1100" dirty="0">
              <a:latin typeface="+mn-ea"/>
              <a:cs typeface="小塚ゴシック Pr6N L"/>
            </a:endParaRPr>
          </a:p>
        </p:txBody>
      </p:sp>
      <p:pic>
        <p:nvPicPr>
          <p:cNvPr id="1032" name="Picture 8" descr="C:\Users\fr021409\Desktop\無題.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5177" y="2855956"/>
            <a:ext cx="3262313" cy="1762833"/>
          </a:xfrm>
          <a:prstGeom prst="rect">
            <a:avLst/>
          </a:prstGeom>
          <a:noFill/>
          <a:extLst>
            <a:ext uri="{909E8E84-426E-40DD-AFC4-6F175D3DCCD1}">
              <a14:hiddenFill xmlns:a14="http://schemas.microsoft.com/office/drawing/2010/main">
                <a:solidFill>
                  <a:srgbClr val="FFFFFF"/>
                </a:solidFill>
              </a14:hiddenFill>
            </a:ext>
          </a:extLst>
        </p:spPr>
      </p:pic>
      <p:sp>
        <p:nvSpPr>
          <p:cNvPr id="56" name="テキスト ボックス 55"/>
          <p:cNvSpPr txBox="1"/>
          <p:nvPr/>
        </p:nvSpPr>
        <p:spPr>
          <a:xfrm>
            <a:off x="106708" y="2620191"/>
            <a:ext cx="3494622" cy="261610"/>
          </a:xfrm>
          <a:prstGeom prst="rect">
            <a:avLst/>
          </a:prstGeom>
          <a:noFill/>
        </p:spPr>
        <p:txBody>
          <a:bodyPr wrap="square" rtlCol="0">
            <a:spAutoFit/>
          </a:bodyPr>
          <a:lstStyle/>
          <a:p>
            <a:r>
              <a:rPr lang="ja-JP" altLang="en-US" sz="1100" dirty="0" smtClean="0">
                <a:latin typeface="+mn-ea"/>
                <a:cs typeface="小塚ゴシック Pr6N L"/>
              </a:rPr>
              <a:t>住みやすい街サイト画面①（統計データ等）</a:t>
            </a:r>
            <a:endParaRPr lang="ja-JP" altLang="en-US" sz="1100" dirty="0">
              <a:latin typeface="+mn-ea"/>
              <a:cs typeface="小塚ゴシック Pr6N L"/>
            </a:endParaRPr>
          </a:p>
        </p:txBody>
      </p:sp>
      <p:sp>
        <p:nvSpPr>
          <p:cNvPr id="65" name="角丸四角形 64"/>
          <p:cNvSpPr/>
          <p:nvPr/>
        </p:nvSpPr>
        <p:spPr>
          <a:xfrm>
            <a:off x="2554406" y="3315867"/>
            <a:ext cx="2381287" cy="1281047"/>
          </a:xfrm>
          <a:prstGeom prst="roundRect">
            <a:avLst>
              <a:gd name="adj" fmla="val 20081"/>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15" dirty="0">
                <a:latin typeface="+mn-ea"/>
                <a:cs typeface="フォントポにほんご"/>
              </a:rPr>
              <a:t>行政</a:t>
            </a:r>
            <a:r>
              <a:rPr lang="ja-JP" altLang="en-US" sz="1015" dirty="0" smtClean="0">
                <a:latin typeface="+mn-ea"/>
                <a:cs typeface="フォントポにほんご"/>
              </a:rPr>
              <a:t>機関が公開する統計データから「犯罪率」「地震液状化リスク」「介護施設カバー率」「教員数」等のデータを集約して提供。</a:t>
            </a:r>
            <a:endParaRPr lang="en-US" altLang="ja-JP" sz="1015" dirty="0" smtClean="0">
              <a:latin typeface="+mn-ea"/>
              <a:cs typeface="フォントポにほんご"/>
            </a:endParaRPr>
          </a:p>
          <a:p>
            <a:r>
              <a:rPr lang="ja-JP" altLang="en-US" sz="1015" dirty="0" smtClean="0">
                <a:latin typeface="+mn-ea"/>
                <a:cs typeface="フォントポにほんご"/>
              </a:rPr>
              <a:t>これらデータをヒートマップとして視覚的に表示することで、近隣自治体との比較が容易に行える。</a:t>
            </a:r>
            <a:endParaRPr lang="en-US" altLang="ja-JP" sz="1015" dirty="0" smtClean="0">
              <a:latin typeface="+mn-ea"/>
              <a:cs typeface="フォントポにほんご"/>
            </a:endParaRPr>
          </a:p>
        </p:txBody>
      </p:sp>
      <p:sp>
        <p:nvSpPr>
          <p:cNvPr id="68" name="テキスト ボックス 67"/>
          <p:cNvSpPr txBox="1"/>
          <p:nvPr/>
        </p:nvSpPr>
        <p:spPr>
          <a:xfrm>
            <a:off x="5051533" y="3356227"/>
            <a:ext cx="3822895" cy="600164"/>
          </a:xfrm>
          <a:prstGeom prst="rect">
            <a:avLst/>
          </a:prstGeom>
          <a:noFill/>
        </p:spPr>
        <p:txBody>
          <a:bodyPr wrap="square" rtlCol="0">
            <a:spAutoFit/>
          </a:bodyPr>
          <a:lstStyle/>
          <a:p>
            <a:pPr marL="158265" indent="-158265">
              <a:buFont typeface="Wingdings" charset="2"/>
              <a:buChar char="l"/>
            </a:pPr>
            <a:r>
              <a:rPr lang="ja-JP" altLang="en-US" sz="1100" dirty="0" smtClean="0"/>
              <a:t>従来</a:t>
            </a:r>
            <a:r>
              <a:rPr lang="ja-JP" altLang="en-US" sz="1100" dirty="0"/>
              <a:t>の不動産情報</a:t>
            </a:r>
            <a:r>
              <a:rPr lang="ja-JP" altLang="en-US" sz="1100" dirty="0" smtClean="0"/>
              <a:t>サイトでは、周辺環境に係る情報が十分には提供されていないことが多く</a:t>
            </a:r>
            <a:r>
              <a:rPr lang="ja-JP" altLang="en-US" sz="1100" dirty="0"/>
              <a:t>、より詳細な住環境を事前に知ることが難しかった。</a:t>
            </a:r>
            <a:endParaRPr lang="en-US" altLang="ja-JP" sz="1100" dirty="0" smtClean="0"/>
          </a:p>
        </p:txBody>
      </p:sp>
      <p:sp>
        <p:nvSpPr>
          <p:cNvPr id="21" name="正方形/長方形 20"/>
          <p:cNvSpPr/>
          <p:nvPr/>
        </p:nvSpPr>
        <p:spPr>
          <a:xfrm>
            <a:off x="14125" y="2193766"/>
            <a:ext cx="4953000" cy="461665"/>
          </a:xfrm>
          <a:prstGeom prst="rect">
            <a:avLst/>
          </a:prstGeom>
        </p:spPr>
        <p:txBody>
          <a:bodyPr>
            <a:spAutoFit/>
          </a:bodyPr>
          <a:lstStyle/>
          <a:p>
            <a:r>
              <a:rPr lang="ja-JP" altLang="en-US" sz="1200" dirty="0" smtClean="0">
                <a:latin typeface="+mn-ea"/>
                <a:cs typeface="小塚ゴシック Pr6N L"/>
              </a:rPr>
              <a:t>同社が提供する不動産住宅情報サービスである「スマイティ」内に</a:t>
            </a:r>
            <a:endParaRPr lang="en-US" altLang="ja-JP" sz="1200" dirty="0" smtClean="0">
              <a:latin typeface="+mn-ea"/>
              <a:cs typeface="小塚ゴシック Pr6N L"/>
            </a:endParaRPr>
          </a:p>
          <a:p>
            <a:r>
              <a:rPr lang="ja-JP" altLang="en-US" sz="1200" dirty="0" smtClean="0">
                <a:latin typeface="+mn-ea"/>
                <a:cs typeface="小塚ゴシック Pr6N L"/>
              </a:rPr>
              <a:t>「住みやすい街」サイトを開設</a:t>
            </a:r>
            <a:endParaRPr lang="en-US" altLang="ja-JP" sz="1200" dirty="0">
              <a:latin typeface="+mn-ea"/>
              <a:cs typeface="小塚ゴシック Pr6N L"/>
            </a:endParaRPr>
          </a:p>
        </p:txBody>
      </p:sp>
      <p:sp>
        <p:nvSpPr>
          <p:cNvPr id="40" name="テキスト ボックス 39"/>
          <p:cNvSpPr txBox="1"/>
          <p:nvPr/>
        </p:nvSpPr>
        <p:spPr>
          <a:xfrm>
            <a:off x="5033880" y="5088016"/>
            <a:ext cx="4013855" cy="600164"/>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購入希望者は、間取りや階数といった物件そのものの条件だけでなく、住環境に関する様々な条件から、より自分のニーズに合った街や物件を探すことができるようになった。</a:t>
            </a:r>
            <a:endParaRPr lang="en-US" altLang="ja-JP" sz="1100" dirty="0" smtClean="0">
              <a:latin typeface="+mn-ea"/>
              <a:cs typeface="小塚ゴシック Pr6N L"/>
            </a:endParaRPr>
          </a:p>
        </p:txBody>
      </p:sp>
      <p:sp>
        <p:nvSpPr>
          <p:cNvPr id="41" name="テキスト ボックス 40"/>
          <p:cNvSpPr txBox="1"/>
          <p:nvPr/>
        </p:nvSpPr>
        <p:spPr>
          <a:xfrm>
            <a:off x="5012930" y="5666645"/>
            <a:ext cx="4013855" cy="600164"/>
          </a:xfrm>
          <a:prstGeom prst="rect">
            <a:avLst/>
          </a:prstGeom>
          <a:noFill/>
        </p:spPr>
        <p:txBody>
          <a:bodyPr wrap="square" rtlCol="0">
            <a:spAutoFit/>
          </a:bodyPr>
          <a:lstStyle/>
          <a:p>
            <a:pPr marL="158265" indent="-158265">
              <a:buFont typeface="Wingdings" charset="2"/>
              <a:buChar char="l"/>
            </a:pPr>
            <a:r>
              <a:rPr lang="ja-JP" altLang="en-US" sz="1100" dirty="0" smtClean="0">
                <a:latin typeface="+mn-ea"/>
                <a:cs typeface="小塚ゴシック Pr6N L"/>
              </a:rPr>
              <a:t>周辺環境に係る詳細情報の収集や他の街との比較が容易に行えるようになったことで、物件探しの際の情報収集にかかる負担が軽減された。</a:t>
            </a:r>
            <a:endParaRPr lang="en-US" altLang="ja-JP" sz="1100" dirty="0" smtClean="0">
              <a:latin typeface="+mn-ea"/>
              <a:cs typeface="小塚ゴシック Pr6N L"/>
            </a:endParaRPr>
          </a:p>
        </p:txBody>
      </p:sp>
      <p:sp>
        <p:nvSpPr>
          <p:cNvPr id="39" name="テキスト ボックス 38"/>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38087834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p:cNvSpPr/>
          <p:nvPr/>
        </p:nvSpPr>
        <p:spPr>
          <a:xfrm>
            <a:off x="0" y="6577577"/>
            <a:ext cx="9906000" cy="280423"/>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smtClean="0">
              <a:solidFill>
                <a:sysClr val="window" lastClr="FFFFFF"/>
              </a:solidFill>
              <a:latin typeface="Corbel"/>
              <a:ea typeface="ヒラギノ角ゴ Pro W3"/>
            </a:endParaRPr>
          </a:p>
        </p:txBody>
      </p:sp>
      <p:sp>
        <p:nvSpPr>
          <p:cNvPr id="77" name="テキスト ボックス 76"/>
          <p:cNvSpPr txBox="1"/>
          <p:nvPr/>
        </p:nvSpPr>
        <p:spPr>
          <a:xfrm>
            <a:off x="20535" y="1415298"/>
            <a:ext cx="5103200" cy="584775"/>
          </a:xfrm>
          <a:prstGeom prst="rect">
            <a:avLst/>
          </a:prstGeom>
          <a:noFill/>
        </p:spPr>
        <p:txBody>
          <a:bodyPr wrap="square" rtlCol="0">
            <a:spAutoFit/>
          </a:bodyPr>
          <a:lstStyle/>
          <a:p>
            <a:r>
              <a:rPr lang="ja-JP" altLang="en-US" sz="1600" dirty="0" smtClean="0">
                <a:solidFill>
                  <a:srgbClr val="008000"/>
                </a:solidFill>
                <a:latin typeface="小塚ゴシック Pro M"/>
                <a:ea typeface="小塚ゴシック Pro M"/>
                <a:cs typeface="小塚ゴシック Pro M"/>
              </a:rPr>
              <a:t>様々な行政機関のオープンデータを活用することで、個々の関心に応じた住環境情報を提供</a:t>
            </a:r>
            <a:endParaRPr lang="ja-JP" altLang="en-US" sz="1600" dirty="0">
              <a:solidFill>
                <a:srgbClr val="008000"/>
              </a:solidFill>
              <a:latin typeface="小塚ゴシック Pro M"/>
              <a:ea typeface="小塚ゴシック Pro M"/>
              <a:cs typeface="小塚ゴシック Pro M"/>
            </a:endParaRPr>
          </a:p>
        </p:txBody>
      </p:sp>
      <p:sp>
        <p:nvSpPr>
          <p:cNvPr id="101" name="角丸四角形 100"/>
          <p:cNvSpPr/>
          <p:nvPr/>
        </p:nvSpPr>
        <p:spPr>
          <a:xfrm>
            <a:off x="5074185" y="3993517"/>
            <a:ext cx="4514315" cy="2419823"/>
          </a:xfrm>
          <a:prstGeom prst="roundRect">
            <a:avLst>
              <a:gd name="adj" fmla="val 9905"/>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p>
        </p:txBody>
      </p:sp>
      <p:pic>
        <p:nvPicPr>
          <p:cNvPr id="105" name="図 104" descr="拡声器.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1785" y="3977794"/>
            <a:ext cx="833632" cy="833632"/>
          </a:xfrm>
          <a:prstGeom prst="rect">
            <a:avLst/>
          </a:prstGeom>
        </p:spPr>
      </p:pic>
      <p:sp>
        <p:nvSpPr>
          <p:cNvPr id="112" name="テキスト ボックス 111"/>
          <p:cNvSpPr txBox="1"/>
          <p:nvPr/>
        </p:nvSpPr>
        <p:spPr>
          <a:xfrm>
            <a:off x="5888724" y="4012213"/>
            <a:ext cx="3582103" cy="707886"/>
          </a:xfrm>
          <a:prstGeom prst="rect">
            <a:avLst/>
          </a:prstGeom>
          <a:noFill/>
        </p:spPr>
        <p:txBody>
          <a:bodyPr vert="horz" wrap="square" rtlCol="0">
            <a:spAutoFit/>
          </a:bodyPr>
          <a:lstStyle/>
          <a:p>
            <a:pPr algn="ctr"/>
            <a:r>
              <a:rPr lang="ja-JP" altLang="en-US" sz="2000" dirty="0" smtClean="0">
                <a:solidFill>
                  <a:srgbClr val="008000"/>
                </a:solidFill>
                <a:latin typeface="+mn-ea"/>
                <a:cs typeface="フォントポにほんご"/>
              </a:rPr>
              <a:t>住みたい街の状況を容易に</a:t>
            </a:r>
            <a:endParaRPr lang="en-US" altLang="ja-JP" sz="2000" dirty="0" smtClean="0">
              <a:solidFill>
                <a:srgbClr val="008000"/>
              </a:solidFill>
              <a:latin typeface="+mn-ea"/>
              <a:cs typeface="フォントポにほんご"/>
            </a:endParaRPr>
          </a:p>
          <a:p>
            <a:pPr algn="ctr"/>
            <a:r>
              <a:rPr lang="ja-JP" altLang="en-US" sz="2000" dirty="0" smtClean="0">
                <a:solidFill>
                  <a:srgbClr val="008000"/>
                </a:solidFill>
                <a:latin typeface="+mn-ea"/>
                <a:cs typeface="フォントポにほんご"/>
              </a:rPr>
              <a:t>把握できるように</a:t>
            </a:r>
            <a:endParaRPr lang="en-US" altLang="ja-JP" sz="2000" dirty="0" smtClean="0">
              <a:solidFill>
                <a:srgbClr val="008000"/>
              </a:solidFill>
              <a:latin typeface="+mn-ea"/>
              <a:cs typeface="フォントポにほんご"/>
            </a:endParaRPr>
          </a:p>
        </p:txBody>
      </p:sp>
      <p:pic>
        <p:nvPicPr>
          <p:cNvPr id="119" name="図 118" descr="受賞.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7174" y="2847142"/>
            <a:ext cx="643434" cy="643434"/>
          </a:xfrm>
          <a:prstGeom prst="rect">
            <a:avLst/>
          </a:prstGeom>
        </p:spPr>
      </p:pic>
      <p:pic>
        <p:nvPicPr>
          <p:cNvPr id="120" name="図 119" descr="チーム.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08869" y="2367580"/>
            <a:ext cx="588358" cy="588358"/>
          </a:xfrm>
          <a:prstGeom prst="rect">
            <a:avLst/>
          </a:prstGeom>
        </p:spPr>
      </p:pic>
      <p:pic>
        <p:nvPicPr>
          <p:cNvPr id="121" name="図 120" descr="パソコン作業.p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38011" y="1832476"/>
            <a:ext cx="585171" cy="585171"/>
          </a:xfrm>
          <a:prstGeom prst="rect">
            <a:avLst/>
          </a:prstGeom>
        </p:spPr>
      </p:pic>
      <p:pic>
        <p:nvPicPr>
          <p:cNvPr id="122" name="図 121" descr="マーカー.png"/>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63596" y="3334378"/>
            <a:ext cx="643434" cy="643434"/>
          </a:xfrm>
          <a:prstGeom prst="rect">
            <a:avLst/>
          </a:prstGeom>
        </p:spPr>
      </p:pic>
      <p:sp>
        <p:nvSpPr>
          <p:cNvPr id="123" name="正方形/長方形 122"/>
          <p:cNvSpPr/>
          <p:nvPr/>
        </p:nvSpPr>
        <p:spPr>
          <a:xfrm>
            <a:off x="6431654" y="2982689"/>
            <a:ext cx="3307400"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100" dirty="0" smtClean="0">
                <a:solidFill>
                  <a:schemeClr val="tx1"/>
                </a:solidFill>
                <a:latin typeface="小塚ゴシック Pr6N L"/>
                <a:ea typeface="小塚ゴシック Pr6N L"/>
                <a:cs typeface="小塚ゴシック Pr6N L"/>
              </a:rPr>
              <a:t>　</a:t>
            </a:r>
            <a:r>
              <a:rPr lang="en-US" altLang="ja-JP" sz="1100" dirty="0" smtClean="0">
                <a:solidFill>
                  <a:schemeClr val="tx1"/>
                </a:solidFill>
                <a:latin typeface="小塚ゴシック Pr6N L"/>
                <a:ea typeface="小塚ゴシック Pr6N L"/>
                <a:cs typeface="小塚ゴシック Pr6N L"/>
              </a:rPr>
              <a:t> ―</a:t>
            </a:r>
            <a:endParaRPr lang="en-US" altLang="ja-JP" sz="1100" dirty="0">
              <a:solidFill>
                <a:schemeClr val="tx1"/>
              </a:solidFill>
              <a:latin typeface="小塚ゴシック Pr6N L"/>
              <a:ea typeface="小塚ゴシック Pr6N L"/>
              <a:cs typeface="小塚ゴシック Pr6N L"/>
            </a:endParaRPr>
          </a:p>
        </p:txBody>
      </p:sp>
      <p:sp>
        <p:nvSpPr>
          <p:cNvPr id="124" name="角丸四角形 123"/>
          <p:cNvSpPr/>
          <p:nvPr/>
        </p:nvSpPr>
        <p:spPr>
          <a:xfrm>
            <a:off x="5690007" y="2988936"/>
            <a:ext cx="950821" cy="359847"/>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kumimoji="1" lang="ja-JP" altLang="en-US" sz="1400" dirty="0" smtClean="0">
                <a:latin typeface="フォントポにほんご"/>
                <a:ea typeface="フォントポにほんご"/>
                <a:cs typeface="フォントポにほんご"/>
              </a:rPr>
              <a:t>受賞歴</a:t>
            </a:r>
            <a:endParaRPr kumimoji="1" lang="ja-JP" altLang="en-US" sz="1400" dirty="0">
              <a:latin typeface="フォントポにほんご"/>
              <a:ea typeface="フォントポにほんご"/>
              <a:cs typeface="フォントポにほんご"/>
            </a:endParaRPr>
          </a:p>
        </p:txBody>
      </p:sp>
      <p:sp>
        <p:nvSpPr>
          <p:cNvPr id="125" name="正方形/長方形 124"/>
          <p:cNvSpPr/>
          <p:nvPr/>
        </p:nvSpPr>
        <p:spPr>
          <a:xfrm>
            <a:off x="5749101" y="3485130"/>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smtClean="0">
                <a:solidFill>
                  <a:schemeClr val="tx1"/>
                </a:solidFill>
                <a:latin typeface="小塚ゴシック Pr6N L"/>
                <a:ea typeface="小塚ゴシック Pr6N L"/>
                <a:cs typeface="小塚ゴシック Pr6N L"/>
              </a:rPr>
              <a:t>日本全国</a:t>
            </a:r>
            <a:endParaRPr lang="ja-JP" altLang="en-US" sz="1200" dirty="0">
              <a:solidFill>
                <a:schemeClr val="tx1"/>
              </a:solidFill>
              <a:latin typeface="小塚ゴシック Pr6N L"/>
              <a:ea typeface="小塚ゴシック Pr6N L"/>
              <a:cs typeface="小塚ゴシック Pr6N L"/>
            </a:endParaRPr>
          </a:p>
        </p:txBody>
      </p:sp>
      <p:sp>
        <p:nvSpPr>
          <p:cNvPr id="126" name="角丸四角形 125"/>
          <p:cNvSpPr/>
          <p:nvPr/>
        </p:nvSpPr>
        <p:spPr>
          <a:xfrm>
            <a:off x="5096143" y="3479656"/>
            <a:ext cx="950821" cy="3672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地域</a:t>
            </a:r>
            <a:endParaRPr kumimoji="1" lang="ja-JP" altLang="en-US" sz="1400" dirty="0">
              <a:latin typeface="フォントポにほんご"/>
              <a:ea typeface="フォントポにほんご"/>
              <a:cs typeface="フォントポにほんご"/>
            </a:endParaRPr>
          </a:p>
        </p:txBody>
      </p:sp>
      <p:sp>
        <p:nvSpPr>
          <p:cNvPr id="127" name="正方形/長方形 126"/>
          <p:cNvSpPr/>
          <p:nvPr/>
        </p:nvSpPr>
        <p:spPr>
          <a:xfrm>
            <a:off x="5767507" y="1492828"/>
            <a:ext cx="3454120" cy="441627"/>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r>
              <a:rPr lang="ja-JP" altLang="en-US" sz="1000" dirty="0" smtClean="0">
                <a:solidFill>
                  <a:schemeClr val="tx1"/>
                </a:solidFill>
                <a:latin typeface="小塚ゴシック Pr6N L"/>
                <a:ea typeface="小塚ゴシック Pr6N L"/>
                <a:cs typeface="小塚ゴシック Pr6N L"/>
              </a:rPr>
              <a:t>　　　　　　政府等が提供する統計データ（人口、犯罪率等）</a:t>
            </a:r>
            <a:endParaRPr lang="en-US" altLang="ja-JP" sz="1000" dirty="0" smtClean="0">
              <a:solidFill>
                <a:schemeClr val="tx1"/>
              </a:solidFill>
              <a:latin typeface="小塚ゴシック Pr6N L"/>
              <a:ea typeface="小塚ゴシック Pr6N L"/>
              <a:cs typeface="小塚ゴシック Pr6N L"/>
            </a:endParaRPr>
          </a:p>
          <a:p>
            <a:r>
              <a:rPr kumimoji="1" lang="ja-JP" altLang="en-US" sz="1000" dirty="0">
                <a:solidFill>
                  <a:schemeClr val="tx1"/>
                </a:solidFill>
                <a:latin typeface="小塚ゴシック Pr6N L"/>
                <a:ea typeface="小塚ゴシック Pr6N L"/>
                <a:cs typeface="小塚ゴシック Pr6N L"/>
              </a:rPr>
              <a:t>　</a:t>
            </a:r>
            <a:r>
              <a:rPr kumimoji="1" lang="ja-JP" altLang="en-US" sz="1000" dirty="0" smtClean="0">
                <a:solidFill>
                  <a:schemeClr val="tx1"/>
                </a:solidFill>
                <a:latin typeface="小塚ゴシック Pr6N L"/>
                <a:ea typeface="小塚ゴシック Pr6N L"/>
                <a:cs typeface="小塚ゴシック Pr6N L"/>
              </a:rPr>
              <a:t>　　　　</a:t>
            </a:r>
            <a:r>
              <a:rPr lang="ja-JP" altLang="en-US" sz="1000" dirty="0">
                <a:solidFill>
                  <a:schemeClr val="tx1"/>
                </a:solidFill>
                <a:latin typeface="小塚ゴシック Pr6N L"/>
                <a:ea typeface="小塚ゴシック Pr6N L"/>
                <a:cs typeface="小塚ゴシック Pr6N L"/>
              </a:rPr>
              <a:t>　</a:t>
            </a:r>
            <a:r>
              <a:rPr lang="en-US" altLang="ja-JP" sz="800" dirty="0" smtClean="0">
                <a:solidFill>
                  <a:schemeClr val="tx1"/>
                </a:solidFill>
                <a:latin typeface="小塚ゴシック Pr6N L"/>
                <a:ea typeface="小塚ゴシック Pr6N L"/>
                <a:cs typeface="小塚ゴシック Pr6N L"/>
              </a:rPr>
              <a:t>【</a:t>
            </a:r>
            <a:r>
              <a:rPr lang="ja-JP" altLang="en-US" sz="800" dirty="0" smtClean="0">
                <a:solidFill>
                  <a:schemeClr val="tx1"/>
                </a:solidFill>
                <a:latin typeface="小塚ゴシック Pr6N L"/>
                <a:ea typeface="小塚ゴシック Pr6N L"/>
                <a:cs typeface="小塚ゴシック Pr6N L"/>
              </a:rPr>
              <a:t>参考：データの出典元</a:t>
            </a:r>
            <a:r>
              <a:rPr lang="en-US" altLang="ja-JP" sz="800" dirty="0" smtClean="0">
                <a:solidFill>
                  <a:schemeClr val="tx1"/>
                </a:solidFill>
                <a:latin typeface="小塚ゴシック Pr6N L"/>
                <a:ea typeface="小塚ゴシック Pr6N L"/>
                <a:cs typeface="小塚ゴシック Pr6N L"/>
              </a:rPr>
              <a:t>】</a:t>
            </a:r>
            <a:r>
              <a:rPr lang="ja-JP" altLang="en-US" sz="800" dirty="0" smtClean="0">
                <a:solidFill>
                  <a:schemeClr val="tx1"/>
                </a:solidFill>
                <a:latin typeface="小塚ゴシック Pr6N L"/>
                <a:ea typeface="小塚ゴシック Pr6N L"/>
                <a:cs typeface="小塚ゴシック Pr6N L"/>
              </a:rPr>
              <a:t>　　</a:t>
            </a:r>
            <a:endParaRPr lang="en-US" altLang="ja-JP" sz="800" dirty="0" smtClean="0">
              <a:solidFill>
                <a:schemeClr val="tx1"/>
              </a:solidFill>
              <a:latin typeface="小塚ゴシック Pr6N L"/>
              <a:ea typeface="小塚ゴシック Pr6N L"/>
              <a:cs typeface="小塚ゴシック Pr6N L"/>
            </a:endParaRPr>
          </a:p>
          <a:p>
            <a:r>
              <a:rPr lang="ja-JP" altLang="en-US" sz="800" dirty="0">
                <a:solidFill>
                  <a:schemeClr val="tx1"/>
                </a:solidFill>
                <a:latin typeface="小塚ゴシック Pr6N L"/>
                <a:ea typeface="小塚ゴシック Pr6N L"/>
                <a:cs typeface="小塚ゴシック Pr6N L"/>
              </a:rPr>
              <a:t>　</a:t>
            </a:r>
            <a:r>
              <a:rPr lang="ja-JP" altLang="en-US" sz="800" dirty="0" smtClean="0">
                <a:solidFill>
                  <a:schemeClr val="tx1"/>
                </a:solidFill>
                <a:latin typeface="小塚ゴシック Pr6N L"/>
                <a:ea typeface="小塚ゴシック Pr6N L"/>
                <a:cs typeface="小塚ゴシック Pr6N L"/>
              </a:rPr>
              <a:t>　　　　　　　　</a:t>
            </a:r>
            <a:r>
              <a:rPr lang="en-US" altLang="ja-JP" sz="800" dirty="0" smtClean="0">
                <a:solidFill>
                  <a:schemeClr val="tx1"/>
                </a:solidFill>
                <a:latin typeface="小塚ゴシック Pr6N L"/>
                <a:ea typeface="小塚ゴシック Pr6N L"/>
                <a:cs typeface="小塚ゴシック Pr6N L"/>
              </a:rPr>
              <a:t>https</a:t>
            </a:r>
            <a:r>
              <a:rPr lang="en-US" altLang="ja-JP" sz="800" dirty="0">
                <a:solidFill>
                  <a:schemeClr val="tx1"/>
                </a:solidFill>
                <a:latin typeface="小塚ゴシック Pr6N L"/>
                <a:ea typeface="小塚ゴシック Pr6N L"/>
                <a:cs typeface="小塚ゴシック Pr6N L"/>
              </a:rPr>
              <a:t>://sumaity.com/parts/town/authority/popup.html</a:t>
            </a:r>
            <a:endParaRPr kumimoji="1" lang="ja-JP" altLang="en-US" sz="800" dirty="0">
              <a:solidFill>
                <a:schemeClr val="tx1"/>
              </a:solidFill>
              <a:latin typeface="小塚ゴシック Pr6N L"/>
              <a:ea typeface="小塚ゴシック Pr6N L"/>
              <a:cs typeface="小塚ゴシック Pr6N L"/>
            </a:endParaRPr>
          </a:p>
        </p:txBody>
      </p:sp>
      <p:sp>
        <p:nvSpPr>
          <p:cNvPr id="128" name="角丸四角形 127"/>
          <p:cNvSpPr/>
          <p:nvPr/>
        </p:nvSpPr>
        <p:spPr>
          <a:xfrm>
            <a:off x="5114549" y="1492828"/>
            <a:ext cx="1228416" cy="453147"/>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使用データ</a:t>
            </a:r>
            <a:endParaRPr kumimoji="1" lang="ja-JP" altLang="en-US" sz="1400" dirty="0">
              <a:latin typeface="フォントポにほんご"/>
              <a:ea typeface="フォントポにほんご"/>
              <a:cs typeface="フォントポにほんご"/>
            </a:endParaRPr>
          </a:p>
        </p:txBody>
      </p:sp>
      <p:sp>
        <p:nvSpPr>
          <p:cNvPr id="129" name="正方形/長方形 128"/>
          <p:cNvSpPr/>
          <p:nvPr/>
        </p:nvSpPr>
        <p:spPr>
          <a:xfrm>
            <a:off x="6342965" y="2030705"/>
            <a:ext cx="3396089"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200" dirty="0">
                <a:solidFill>
                  <a:schemeClr val="tx1"/>
                </a:solidFill>
                <a:latin typeface="小塚ゴシック Pr6N L"/>
                <a:ea typeface="小塚ゴシック Pr6N L"/>
                <a:cs typeface="小塚ゴシック Pr6N L"/>
              </a:rPr>
              <a:t>　　　</a:t>
            </a:r>
            <a:r>
              <a:rPr lang="en-US" altLang="ja-JP" sz="1200" dirty="0" smtClean="0">
                <a:solidFill>
                  <a:schemeClr val="tx1"/>
                </a:solidFill>
                <a:latin typeface="小塚ゴシック Pr6N L"/>
                <a:ea typeface="小塚ゴシック Pr6N L"/>
                <a:cs typeface="小塚ゴシック Pr6N L"/>
              </a:rPr>
              <a:t>CSV</a:t>
            </a:r>
            <a:r>
              <a:rPr lang="ja-JP" altLang="en-US" sz="1200" dirty="0" err="1" smtClean="0">
                <a:solidFill>
                  <a:schemeClr val="tx1"/>
                </a:solidFill>
                <a:latin typeface="小塚ゴシック Pr6N L"/>
                <a:ea typeface="小塚ゴシック Pr6N L"/>
                <a:cs typeface="小塚ゴシック Pr6N L"/>
              </a:rPr>
              <a:t>、</a:t>
            </a:r>
            <a:r>
              <a:rPr lang="en-US" altLang="ja-JP" sz="1200" dirty="0" smtClean="0">
                <a:solidFill>
                  <a:schemeClr val="tx1"/>
                </a:solidFill>
                <a:latin typeface="小塚ゴシック Pr6N L"/>
                <a:ea typeface="小塚ゴシック Pr6N L"/>
                <a:cs typeface="小塚ゴシック Pr6N L"/>
              </a:rPr>
              <a:t>PDF</a:t>
            </a:r>
            <a:endParaRPr lang="en-US" altLang="ja-JP" sz="1200" dirty="0">
              <a:solidFill>
                <a:schemeClr val="tx1"/>
              </a:solidFill>
              <a:latin typeface="小塚ゴシック Pr6N L"/>
              <a:ea typeface="小塚ゴシック Pr6N L"/>
              <a:cs typeface="小塚ゴシック Pr6N L"/>
            </a:endParaRPr>
          </a:p>
        </p:txBody>
      </p:sp>
      <p:sp>
        <p:nvSpPr>
          <p:cNvPr id="130" name="角丸四角形 129"/>
          <p:cNvSpPr/>
          <p:nvPr/>
        </p:nvSpPr>
        <p:spPr>
          <a:xfrm>
            <a:off x="5690006" y="2025231"/>
            <a:ext cx="1274749" cy="365365"/>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データ形式</a:t>
            </a:r>
            <a:endParaRPr kumimoji="1" lang="ja-JP" altLang="en-US" sz="1400" dirty="0">
              <a:latin typeface="フォントポにほんご"/>
              <a:ea typeface="フォントポにほんご"/>
              <a:cs typeface="フォントポにほんご"/>
            </a:endParaRPr>
          </a:p>
        </p:txBody>
      </p:sp>
      <p:sp>
        <p:nvSpPr>
          <p:cNvPr id="131" name="正方形/長方形 130"/>
          <p:cNvSpPr/>
          <p:nvPr/>
        </p:nvSpPr>
        <p:spPr>
          <a:xfrm>
            <a:off x="6095243" y="2485379"/>
            <a:ext cx="3049947" cy="351689"/>
          </a:xfrm>
          <a:prstGeom prst="rect">
            <a:avLst/>
          </a:prstGeom>
          <a:no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1200" dirty="0" smtClean="0">
                <a:solidFill>
                  <a:schemeClr val="tx1"/>
                </a:solidFill>
                <a:latin typeface="小塚ゴシック Pr6N L"/>
                <a:ea typeface="小塚ゴシック Pr6N L"/>
                <a:cs typeface="小塚ゴシック Pr6N L"/>
              </a:rPr>
              <a:t>Web</a:t>
            </a:r>
            <a:r>
              <a:rPr lang="ja-JP" altLang="en-US" sz="1200" dirty="0" smtClean="0">
                <a:solidFill>
                  <a:schemeClr val="tx1"/>
                </a:solidFill>
                <a:latin typeface="小塚ゴシック Pr6N L"/>
                <a:ea typeface="小塚ゴシック Pr6N L"/>
                <a:cs typeface="小塚ゴシック Pr6N L"/>
              </a:rPr>
              <a:t>アプリ</a:t>
            </a:r>
            <a:endParaRPr lang="ja-JP" altLang="en-US" sz="1200" dirty="0">
              <a:solidFill>
                <a:schemeClr val="tx1"/>
              </a:solidFill>
              <a:latin typeface="小塚ゴシック Pr6N L"/>
              <a:ea typeface="小塚ゴシック Pr6N L"/>
              <a:cs typeface="小塚ゴシック Pr6N L"/>
            </a:endParaRPr>
          </a:p>
        </p:txBody>
      </p:sp>
      <p:sp>
        <p:nvSpPr>
          <p:cNvPr id="132" name="角丸四角形 131"/>
          <p:cNvSpPr/>
          <p:nvPr/>
        </p:nvSpPr>
        <p:spPr>
          <a:xfrm>
            <a:off x="5096142" y="2479905"/>
            <a:ext cx="1246823" cy="361791"/>
          </a:xfrm>
          <a:prstGeom prst="roundRect">
            <a:avLst>
              <a:gd name="adj" fmla="val 50000"/>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1400" dirty="0" smtClean="0">
                <a:latin typeface="フォントポにほんご"/>
                <a:ea typeface="フォントポにほんご"/>
                <a:cs typeface="フォントポにほんご"/>
              </a:rPr>
              <a:t>提供形態</a:t>
            </a:r>
            <a:endParaRPr kumimoji="1" lang="ja-JP" altLang="en-US" sz="1400" dirty="0">
              <a:latin typeface="フォントポにほんご"/>
              <a:ea typeface="フォントポにほんご"/>
              <a:cs typeface="フォントポにほんご"/>
            </a:endParaRPr>
          </a:p>
        </p:txBody>
      </p:sp>
      <p:cxnSp>
        <p:nvCxnSpPr>
          <p:cNvPr id="133" name="直線コネクタ 132"/>
          <p:cNvCxnSpPr/>
          <p:nvPr/>
        </p:nvCxnSpPr>
        <p:spPr>
          <a:xfrm flipH="1">
            <a:off x="10565" y="1405574"/>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cxnSp>
        <p:nvCxnSpPr>
          <p:cNvPr id="134" name="直線コネクタ 133"/>
          <p:cNvCxnSpPr/>
          <p:nvPr/>
        </p:nvCxnSpPr>
        <p:spPr>
          <a:xfrm flipH="1">
            <a:off x="10565" y="2038988"/>
            <a:ext cx="4922375"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pic>
        <p:nvPicPr>
          <p:cNvPr id="135" name="図 134" descr="アイディア.png"/>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195305" y="1355149"/>
            <a:ext cx="593939" cy="593939"/>
          </a:xfrm>
          <a:prstGeom prst="rect">
            <a:avLst/>
          </a:prstGeom>
        </p:spPr>
      </p:pic>
      <p:sp>
        <p:nvSpPr>
          <p:cNvPr id="69" name="テキスト ボックス 68"/>
          <p:cNvSpPr txBox="1"/>
          <p:nvPr/>
        </p:nvSpPr>
        <p:spPr>
          <a:xfrm>
            <a:off x="0" y="2075533"/>
            <a:ext cx="5077174" cy="866221"/>
          </a:xfrm>
          <a:prstGeom prst="rect">
            <a:avLst/>
          </a:prstGeom>
          <a:noFill/>
        </p:spPr>
        <p:txBody>
          <a:bodyPr wrap="square" rtlCol="0">
            <a:noAutofit/>
          </a:bodyPr>
          <a:lstStyle/>
          <a:p>
            <a:endParaRPr lang="en-US" altLang="ja-JP" sz="1200" dirty="0" smtClean="0">
              <a:latin typeface="+mn-ea"/>
              <a:cs typeface="小塚ゴシック Pr6N L"/>
            </a:endParaRPr>
          </a:p>
        </p:txBody>
      </p:sp>
      <p:cxnSp>
        <p:nvCxnSpPr>
          <p:cNvPr id="79" name="直線コネクタ 78"/>
          <p:cNvCxnSpPr/>
          <p:nvPr/>
        </p:nvCxnSpPr>
        <p:spPr>
          <a:xfrm flipH="1">
            <a:off x="4372" y="1405574"/>
            <a:ext cx="9901628" cy="0"/>
          </a:xfrm>
          <a:prstGeom prst="line">
            <a:avLst/>
          </a:prstGeom>
          <a:ln w="6350">
            <a:solidFill>
              <a:srgbClr val="008000"/>
            </a:solidFill>
          </a:ln>
          <a:effectLst/>
        </p:spPr>
        <p:style>
          <a:lnRef idx="2">
            <a:schemeClr val="accent1"/>
          </a:lnRef>
          <a:fillRef idx="0">
            <a:schemeClr val="accent1"/>
          </a:fillRef>
          <a:effectRef idx="1">
            <a:schemeClr val="accent1"/>
          </a:effectRef>
          <a:fontRef idx="minor">
            <a:schemeClr val="tx1"/>
          </a:fontRef>
        </p:style>
      </p:cxnSp>
      <p:sp>
        <p:nvSpPr>
          <p:cNvPr id="3" name="正方形/長方形 2"/>
          <p:cNvSpPr/>
          <p:nvPr/>
        </p:nvSpPr>
        <p:spPr>
          <a:xfrm>
            <a:off x="5124431" y="4682422"/>
            <a:ext cx="4355833" cy="577081"/>
          </a:xfrm>
          <a:prstGeom prst="rect">
            <a:avLst/>
          </a:prstGeom>
        </p:spPr>
        <p:txBody>
          <a:bodyPr wrap="square">
            <a:spAutoFit/>
          </a:bodyPr>
          <a:lstStyle/>
          <a:p>
            <a:r>
              <a:rPr lang="ja-JP" altLang="en-US" sz="1050" dirty="0" smtClean="0">
                <a:latin typeface="+mn-ea"/>
              </a:rPr>
              <a:t>　スマイティ「住みやすい街」では、</a:t>
            </a:r>
            <a:r>
              <a:rPr lang="ja-JP" altLang="en-US" sz="1050" dirty="0">
                <a:latin typeface="+mn-ea"/>
              </a:rPr>
              <a:t>利用者が</a:t>
            </a:r>
            <a:r>
              <a:rPr lang="ja-JP" altLang="en-US" sz="1050" dirty="0" smtClean="0">
                <a:latin typeface="+mn-ea"/>
              </a:rPr>
              <a:t>より</a:t>
            </a:r>
            <a:r>
              <a:rPr lang="ja-JP" altLang="en-US" sz="1050" dirty="0">
                <a:latin typeface="+mn-ea"/>
              </a:rPr>
              <a:t>容易</a:t>
            </a:r>
            <a:r>
              <a:rPr lang="ja-JP" altLang="en-US" sz="1050" dirty="0" smtClean="0">
                <a:latin typeface="+mn-ea"/>
              </a:rPr>
              <a:t>に</a:t>
            </a:r>
            <a:r>
              <a:rPr lang="ja-JP" altLang="en-US" sz="1050" dirty="0">
                <a:latin typeface="+mn-ea"/>
              </a:rPr>
              <a:t>住みたい街の状況を把握できる</a:t>
            </a:r>
            <a:r>
              <a:rPr lang="ja-JP" altLang="en-US" sz="1050" dirty="0" smtClean="0">
                <a:latin typeface="+mn-ea"/>
              </a:rPr>
              <a:t>ようにするための工夫として、オープンデータ</a:t>
            </a:r>
            <a:r>
              <a:rPr lang="ja-JP" altLang="en-US" sz="1050" dirty="0">
                <a:latin typeface="+mn-ea"/>
              </a:rPr>
              <a:t>等の情報をもとに</a:t>
            </a:r>
            <a:r>
              <a:rPr lang="ja-JP" altLang="en-US" sz="1050" dirty="0" smtClean="0">
                <a:latin typeface="+mn-ea"/>
              </a:rPr>
              <a:t>、各自治体・地域の位置付けを特徴別にランキング形式で提供している。</a:t>
            </a:r>
            <a:endParaRPr lang="ja-JP" altLang="en-US" sz="1050" dirty="0">
              <a:latin typeface="+mn-ea"/>
            </a:endParaRPr>
          </a:p>
        </p:txBody>
      </p:sp>
      <p:sp>
        <p:nvSpPr>
          <p:cNvPr id="52" name="正方形/長方形 51"/>
          <p:cNvSpPr/>
          <p:nvPr/>
        </p:nvSpPr>
        <p:spPr>
          <a:xfrm>
            <a:off x="5292" y="0"/>
            <a:ext cx="9906000" cy="1252759"/>
          </a:xfrm>
          <a:prstGeom prst="rect">
            <a:avLst/>
          </a:prstGeom>
          <a:solidFill>
            <a:srgbClr val="00D861"/>
          </a:solidFill>
          <a:ln w="9525" cap="flat" cmpd="sng" algn="ctr">
            <a:solidFill>
              <a:srgbClr val="00FF66"/>
            </a:solidFill>
            <a:prstDash val="solid"/>
          </a:ln>
          <a:effectLst/>
        </p:spPr>
        <p:txBody>
          <a:bodyPr rtlCol="0" anchor="ctr"/>
          <a:lstStyle/>
          <a:p>
            <a:pPr algn="ctr" defTabSz="914400">
              <a:defRPr/>
            </a:pPr>
            <a:endParaRPr lang="ja-JP" altLang="en-US" kern="0" dirty="0" smtClean="0">
              <a:solidFill>
                <a:sysClr val="window" lastClr="FFFFFF"/>
              </a:solidFill>
              <a:latin typeface="Corbel"/>
              <a:ea typeface="ヒラギノ角ゴ Pro W3"/>
            </a:endParaRPr>
          </a:p>
        </p:txBody>
      </p:sp>
      <p:sp>
        <p:nvSpPr>
          <p:cNvPr id="53" name="角丸四角形 52"/>
          <p:cNvSpPr/>
          <p:nvPr/>
        </p:nvSpPr>
        <p:spPr>
          <a:xfrm>
            <a:off x="6255232" y="305842"/>
            <a:ext cx="756000" cy="756000"/>
          </a:xfrm>
          <a:prstGeom prst="roundRect">
            <a:avLst/>
          </a:prstGeom>
          <a:solidFill>
            <a:srgbClr val="00D861"/>
          </a:solid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54" name="テキスト ボックス 53"/>
          <p:cNvSpPr txBox="1"/>
          <p:nvPr/>
        </p:nvSpPr>
        <p:spPr>
          <a:xfrm>
            <a:off x="6308439" y="348578"/>
            <a:ext cx="648000" cy="648000"/>
          </a:xfrm>
          <a:prstGeom prst="rect">
            <a:avLst/>
          </a:prstGeom>
          <a:solidFill>
            <a:srgbClr val="00D861"/>
          </a:solid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防災</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減災</a:t>
            </a:r>
            <a:endParaRPr lang="ja-JP" altLang="en-US" dirty="0">
              <a:solidFill>
                <a:schemeClr val="bg1"/>
              </a:solidFill>
              <a:latin typeface="小塚ゴシック Pr6N M"/>
              <a:ea typeface="小塚ゴシック Pr6N M"/>
              <a:cs typeface="小塚ゴシック Pr6N M"/>
            </a:endParaRPr>
          </a:p>
        </p:txBody>
      </p:sp>
      <p:sp>
        <p:nvSpPr>
          <p:cNvPr id="55" name="角丸四角形 54"/>
          <p:cNvSpPr/>
          <p:nvPr/>
        </p:nvSpPr>
        <p:spPr>
          <a:xfrm>
            <a:off x="7172281" y="309099"/>
            <a:ext cx="752743" cy="752743"/>
          </a:xfrm>
          <a:prstGeom prst="roundRect">
            <a:avLst/>
          </a:prstGeom>
          <a:noFill/>
          <a:ln w="38100">
            <a:solidFill>
              <a:schemeClr val="bg1">
                <a:lumMod val="9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schemeClr val="bg1"/>
              </a:solidFill>
            </a:endParaRPr>
          </a:p>
        </p:txBody>
      </p:sp>
      <p:sp>
        <p:nvSpPr>
          <p:cNvPr id="56" name="テキスト ボックス 55"/>
          <p:cNvSpPr txBox="1"/>
          <p:nvPr/>
        </p:nvSpPr>
        <p:spPr>
          <a:xfrm>
            <a:off x="7225487" y="348578"/>
            <a:ext cx="648000" cy="648000"/>
          </a:xfrm>
          <a:prstGeom prst="rect">
            <a:avLst/>
          </a:prstGeom>
          <a:noFill/>
        </p:spPr>
        <p:txBody>
          <a:bodyPr wrap="none" rtlCol="0">
            <a:spAutoFit/>
          </a:bodyPr>
          <a:lstStyle/>
          <a:p>
            <a:r>
              <a:rPr lang="ja-JP" altLang="en-US" dirty="0" smtClean="0">
                <a:solidFill>
                  <a:schemeClr val="bg1"/>
                </a:solidFill>
                <a:latin typeface="小塚ゴシック Pr6N M"/>
                <a:ea typeface="小塚ゴシック Pr6N M"/>
                <a:cs typeface="小塚ゴシック Pr6N M"/>
              </a:rPr>
              <a:t>少子</a:t>
            </a:r>
            <a:endParaRPr lang="en-US" altLang="ja-JP" dirty="0" smtClean="0">
              <a:solidFill>
                <a:schemeClr val="bg1"/>
              </a:solidFill>
              <a:latin typeface="小塚ゴシック Pr6N M"/>
              <a:ea typeface="小塚ゴシック Pr6N M"/>
              <a:cs typeface="小塚ゴシック Pr6N M"/>
            </a:endParaRPr>
          </a:p>
          <a:p>
            <a:r>
              <a:rPr lang="ja-JP" altLang="en-US" dirty="0" smtClean="0">
                <a:solidFill>
                  <a:schemeClr val="bg1"/>
                </a:solidFill>
                <a:latin typeface="小塚ゴシック Pr6N M"/>
                <a:ea typeface="小塚ゴシック Pr6N M"/>
                <a:cs typeface="小塚ゴシック Pr6N M"/>
              </a:rPr>
              <a:t>高齢</a:t>
            </a:r>
            <a:endParaRPr lang="en-US" altLang="ja-JP" dirty="0" smtClean="0">
              <a:solidFill>
                <a:schemeClr val="bg1"/>
              </a:solidFill>
              <a:latin typeface="小塚ゴシック Pr6N M"/>
              <a:ea typeface="小塚ゴシック Pr6N M"/>
              <a:cs typeface="小塚ゴシック Pr6N M"/>
            </a:endParaRPr>
          </a:p>
        </p:txBody>
      </p:sp>
      <p:sp>
        <p:nvSpPr>
          <p:cNvPr id="57" name="角丸四角形 56"/>
          <p:cNvSpPr/>
          <p:nvPr/>
        </p:nvSpPr>
        <p:spPr>
          <a:xfrm>
            <a:off x="9006671" y="305842"/>
            <a:ext cx="756000" cy="756000"/>
          </a:xfrm>
          <a:prstGeom prst="roundRect">
            <a:avLst/>
          </a:prstGeom>
          <a:noFill/>
          <a:ln w="38100">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a:solidFill>
                <a:prstClr val="white"/>
              </a:solidFill>
            </a:endParaRPr>
          </a:p>
        </p:txBody>
      </p:sp>
      <p:sp>
        <p:nvSpPr>
          <p:cNvPr id="58" name="テキスト ボックス 57"/>
          <p:cNvSpPr txBox="1"/>
          <p:nvPr/>
        </p:nvSpPr>
        <p:spPr>
          <a:xfrm>
            <a:off x="9059584" y="323178"/>
            <a:ext cx="671979" cy="738664"/>
          </a:xfrm>
          <a:prstGeom prst="rect">
            <a:avLst/>
          </a:prstGeom>
          <a:noFill/>
        </p:spPr>
        <p:txBody>
          <a:bodyPr wrap="none" rtlCol="0">
            <a:spAutoFit/>
          </a:bodyPr>
          <a:lstStyle/>
          <a:p>
            <a:r>
              <a:rPr lang="ja-JP" altLang="en-US" sz="1400" dirty="0" smtClean="0">
                <a:solidFill>
                  <a:schemeClr val="bg1"/>
                </a:solidFill>
                <a:latin typeface="小塚ゴシック Pr6N M"/>
                <a:ea typeface="小塚ゴシック Pr6N M"/>
                <a:cs typeface="小塚ゴシック Pr6N M"/>
              </a:rPr>
              <a:t>防犯</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医療</a:t>
            </a:r>
            <a:endParaRPr lang="en-US" altLang="ja-JP" sz="1400" dirty="0" smtClean="0">
              <a:solidFill>
                <a:schemeClr val="bg1"/>
              </a:solidFill>
              <a:latin typeface="小塚ゴシック Pr6N M"/>
              <a:ea typeface="小塚ゴシック Pr6N M"/>
              <a:cs typeface="小塚ゴシック Pr6N M"/>
            </a:endParaRPr>
          </a:p>
          <a:p>
            <a:r>
              <a:rPr lang="ja-JP" altLang="en-US" sz="1400" dirty="0" smtClean="0">
                <a:solidFill>
                  <a:schemeClr val="bg1"/>
                </a:solidFill>
                <a:latin typeface="小塚ゴシック Pr6N M"/>
                <a:ea typeface="小塚ゴシック Pr6N M"/>
                <a:cs typeface="小塚ゴシック Pr6N M"/>
              </a:rPr>
              <a:t>教育</a:t>
            </a:r>
            <a:r>
              <a:rPr lang="ja-JP" altLang="en-US" sz="1000" dirty="0" smtClean="0">
                <a:solidFill>
                  <a:schemeClr val="bg1"/>
                </a:solidFill>
                <a:latin typeface="小塚ゴシック Pr6N M"/>
                <a:ea typeface="小塚ゴシック Pr6N M"/>
                <a:cs typeface="小塚ゴシック Pr6N M"/>
              </a:rPr>
              <a:t>等</a:t>
            </a:r>
            <a:endParaRPr lang="en-US" altLang="ja-JP" dirty="0" smtClean="0">
              <a:solidFill>
                <a:schemeClr val="bg1"/>
              </a:solidFill>
              <a:latin typeface="小塚ゴシック Pr6N M"/>
              <a:ea typeface="小塚ゴシック Pr6N M"/>
              <a:cs typeface="小塚ゴシック Pr6N M"/>
            </a:endParaRPr>
          </a:p>
        </p:txBody>
      </p:sp>
      <p:sp>
        <p:nvSpPr>
          <p:cNvPr id="59" name="タイトル 1"/>
          <p:cNvSpPr txBox="1">
            <a:spLocks/>
          </p:cNvSpPr>
          <p:nvPr/>
        </p:nvSpPr>
        <p:spPr>
          <a:xfrm>
            <a:off x="-24326" y="-67799"/>
            <a:ext cx="8294869"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ja-JP" altLang="en-US" sz="1400" dirty="0" smtClean="0">
                <a:solidFill>
                  <a:schemeClr val="bg1"/>
                </a:solidFill>
                <a:latin typeface="小塚ゴシック Pr6N R"/>
                <a:ea typeface="小塚ゴシック Pr6N R"/>
                <a:cs typeface="小塚ゴシック Pr6N R"/>
              </a:rPr>
              <a:t>全国市区町村における統計データ等を集約・提供することで、住みたい街の住環境を容易に把握可能に！</a:t>
            </a:r>
            <a:endParaRPr lang="ja-JP" altLang="en-US" sz="1400" dirty="0">
              <a:solidFill>
                <a:schemeClr val="bg1"/>
              </a:solidFill>
              <a:latin typeface="小塚ゴシック Pr6N R"/>
              <a:ea typeface="小塚ゴシック Pr6N R"/>
              <a:cs typeface="小塚ゴシック Pr6N R"/>
            </a:endParaRPr>
          </a:p>
        </p:txBody>
      </p:sp>
      <p:sp>
        <p:nvSpPr>
          <p:cNvPr id="60" name="タイトル 1"/>
          <p:cNvSpPr txBox="1">
            <a:spLocks/>
          </p:cNvSpPr>
          <p:nvPr/>
        </p:nvSpPr>
        <p:spPr>
          <a:xfrm>
            <a:off x="57563" y="827741"/>
            <a:ext cx="4749931" cy="425018"/>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r>
              <a:rPr lang="en-US" altLang="ja-JP" sz="1400" dirty="0" smtClean="0">
                <a:solidFill>
                  <a:schemeClr val="bg1"/>
                </a:solidFill>
                <a:latin typeface="小塚ゴシック Pr6N R"/>
                <a:ea typeface="小塚ゴシック Pr6N R"/>
                <a:cs typeface="小塚ゴシック Pr6N R"/>
              </a:rPr>
              <a:t>By</a:t>
            </a:r>
            <a:r>
              <a:rPr lang="ja-JP" altLang="en-US" sz="1400" dirty="0" smtClean="0">
                <a:solidFill>
                  <a:schemeClr val="bg1"/>
                </a:solidFill>
                <a:latin typeface="小塚ゴシック Pr6N R"/>
                <a:ea typeface="小塚ゴシック Pr6N R"/>
                <a:cs typeface="小塚ゴシック Pr6N R"/>
              </a:rPr>
              <a:t> 株式会社カカクコム</a:t>
            </a:r>
            <a:endParaRPr lang="ja-JP" altLang="en-US" sz="1400" dirty="0">
              <a:solidFill>
                <a:schemeClr val="bg1"/>
              </a:solidFill>
              <a:latin typeface="小塚ゴシック Pr6N R"/>
              <a:ea typeface="小塚ゴシック Pr6N R"/>
              <a:cs typeface="小塚ゴシック Pr6N R"/>
            </a:endParaRPr>
          </a:p>
        </p:txBody>
      </p:sp>
      <p:sp>
        <p:nvSpPr>
          <p:cNvPr id="61" name="タイトル 1"/>
          <p:cNvSpPr txBox="1">
            <a:spLocks/>
          </p:cNvSpPr>
          <p:nvPr/>
        </p:nvSpPr>
        <p:spPr>
          <a:xfrm>
            <a:off x="45112" y="222937"/>
            <a:ext cx="6625160" cy="744513"/>
          </a:xfrm>
          <a:prstGeom prst="rect">
            <a:avLst/>
          </a:prstGeom>
        </p:spPr>
        <p:txBody>
          <a:bodyPr vert="horz" lIns="91440" tIns="45720" rIns="91440" bIns="45720" rtlCol="0" anchor="ctr">
            <a:noAutofit/>
          </a:bodyPr>
          <a:lstStyle>
            <a:lvl1pPr algn="ctr" defTabSz="4572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3200" smtClean="0">
                <a:solidFill>
                  <a:schemeClr val="bg1"/>
                </a:solidFill>
                <a:latin typeface="小塚ゴシック Pro M"/>
                <a:ea typeface="小塚ゴシック Pro M"/>
                <a:cs typeface="小塚ゴシック Pro M"/>
              </a:rPr>
              <a:t>スマイティ「住みやすい街」</a:t>
            </a:r>
            <a:endParaRPr lang="ja-JP" altLang="en-US" sz="3200" dirty="0">
              <a:solidFill>
                <a:schemeClr val="bg1"/>
              </a:solidFill>
              <a:latin typeface="小塚ゴシック Pro M"/>
              <a:ea typeface="小塚ゴシック Pro M"/>
              <a:cs typeface="小塚ゴシック Pro M"/>
            </a:endParaRPr>
          </a:p>
        </p:txBody>
      </p:sp>
      <p:sp>
        <p:nvSpPr>
          <p:cNvPr id="63" name="角丸四角形 62"/>
          <p:cNvSpPr/>
          <p:nvPr/>
        </p:nvSpPr>
        <p:spPr>
          <a:xfrm>
            <a:off x="8118428" y="305842"/>
            <a:ext cx="756000" cy="756000"/>
          </a:xfrm>
          <a:prstGeom prst="roundRect">
            <a:avLst/>
          </a:prstGeom>
          <a:solidFill>
            <a:schemeClr val="bg1"/>
          </a:solidFill>
          <a:ln w="381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ja-JP" altLang="en-US" sz="1662">
              <a:solidFill>
                <a:schemeClr val="bg1">
                  <a:lumMod val="95000"/>
                </a:schemeClr>
              </a:solidFill>
            </a:endParaRPr>
          </a:p>
        </p:txBody>
      </p:sp>
      <p:sp>
        <p:nvSpPr>
          <p:cNvPr id="64" name="テキスト ボックス 63"/>
          <p:cNvSpPr txBox="1"/>
          <p:nvPr/>
        </p:nvSpPr>
        <p:spPr>
          <a:xfrm>
            <a:off x="8149957" y="348578"/>
            <a:ext cx="648000" cy="648000"/>
          </a:xfrm>
          <a:prstGeom prst="rect">
            <a:avLst/>
          </a:prstGeom>
          <a:noFill/>
        </p:spPr>
        <p:txBody>
          <a:bodyPr wrap="none" rtlCol="0">
            <a:spAutoFit/>
          </a:bodyPr>
          <a:lstStyle/>
          <a:p>
            <a:r>
              <a:rPr lang="ja-JP" altLang="en-US" b="1" dirty="0">
                <a:solidFill>
                  <a:srgbClr val="00D861"/>
                </a:solidFill>
                <a:latin typeface="小塚ゴシック Pr6N M"/>
                <a:ea typeface="小塚ゴシック Pr6N M"/>
                <a:cs typeface="小塚ゴシック Pr6N M"/>
              </a:rPr>
              <a:t>産業</a:t>
            </a:r>
            <a:endParaRPr lang="en-US" altLang="ja-JP" b="1" dirty="0">
              <a:solidFill>
                <a:srgbClr val="00D861"/>
              </a:solidFill>
              <a:latin typeface="小塚ゴシック Pr6N M"/>
              <a:ea typeface="小塚ゴシック Pr6N M"/>
              <a:cs typeface="小塚ゴシック Pr6N M"/>
            </a:endParaRPr>
          </a:p>
          <a:p>
            <a:r>
              <a:rPr lang="ja-JP" altLang="en-US" b="1" dirty="0">
                <a:solidFill>
                  <a:srgbClr val="00D861"/>
                </a:solidFill>
                <a:latin typeface="小塚ゴシック Pr6N M"/>
                <a:ea typeface="小塚ゴシック Pr6N M"/>
                <a:cs typeface="小塚ゴシック Pr6N M"/>
              </a:rPr>
              <a:t>創出</a:t>
            </a:r>
            <a:endParaRPr lang="en-US" altLang="ja-JP" b="1" dirty="0">
              <a:solidFill>
                <a:srgbClr val="00D861"/>
              </a:solidFill>
              <a:latin typeface="小塚ゴシック Pr6N M"/>
              <a:ea typeface="小塚ゴシック Pr6N M"/>
              <a:cs typeface="小塚ゴシック Pr6N M"/>
            </a:endParaRPr>
          </a:p>
        </p:txBody>
      </p:sp>
      <p:sp>
        <p:nvSpPr>
          <p:cNvPr id="65" name="テキスト ボックス 64"/>
          <p:cNvSpPr txBox="1"/>
          <p:nvPr/>
        </p:nvSpPr>
        <p:spPr>
          <a:xfrm>
            <a:off x="-12451" y="2016091"/>
            <a:ext cx="5077174" cy="1474485"/>
          </a:xfrm>
          <a:prstGeom prst="rect">
            <a:avLst/>
          </a:prstGeom>
          <a:noFill/>
        </p:spPr>
        <p:txBody>
          <a:bodyPr wrap="square" rtlCol="0">
            <a:noAutofit/>
          </a:bodyPr>
          <a:lstStyle/>
          <a:p>
            <a:r>
              <a:rPr lang="ja-JP" altLang="en-US" sz="1200" dirty="0">
                <a:latin typeface="+mn-ea"/>
                <a:cs typeface="小塚ゴシック Pr6N L"/>
              </a:rPr>
              <a:t>　</a:t>
            </a:r>
            <a:r>
              <a:rPr lang="ja-JP" altLang="en-US" sz="1200" dirty="0" smtClean="0">
                <a:latin typeface="+mn-ea"/>
                <a:cs typeface="小塚ゴシック Pr6N L"/>
              </a:rPr>
              <a:t>スマイティ「住みやすい街」では、「行政機関のデータ」「ユーザーレビュー」「グルメ・観光サイト</a:t>
            </a:r>
            <a:r>
              <a:rPr lang="ja-JP" altLang="en-US" sz="1200" dirty="0">
                <a:latin typeface="+mn-ea"/>
                <a:cs typeface="小塚ゴシック Pr6N L"/>
              </a:rPr>
              <a:t>」</a:t>
            </a:r>
            <a:r>
              <a:rPr lang="ja-JP" altLang="en-US" sz="1200" dirty="0" smtClean="0">
                <a:latin typeface="+mn-ea"/>
                <a:cs typeface="小塚ゴシック Pr6N L"/>
              </a:rPr>
              <a:t>から、全国</a:t>
            </a:r>
            <a:r>
              <a:rPr lang="ja-JP" altLang="en-US" sz="1200" dirty="0">
                <a:latin typeface="+mn-ea"/>
                <a:cs typeface="小塚ゴシック Pr6N L"/>
              </a:rPr>
              <a:t>市区町村の住環境に係る情報を集約</a:t>
            </a:r>
            <a:r>
              <a:rPr lang="ja-JP" altLang="en-US" sz="1200" dirty="0" smtClean="0">
                <a:latin typeface="+mn-ea"/>
                <a:cs typeface="小塚ゴシック Pr6N L"/>
              </a:rPr>
              <a:t>して利用者にわかりやすいかたちで提供している</a:t>
            </a:r>
            <a:r>
              <a:rPr lang="ja-JP" altLang="en-US" sz="1200" dirty="0">
                <a:latin typeface="+mn-ea"/>
                <a:cs typeface="小塚ゴシック Pr6N L"/>
              </a:rPr>
              <a:t>。</a:t>
            </a:r>
            <a:endParaRPr lang="en-US" altLang="ja-JP" sz="1200" dirty="0" smtClean="0">
              <a:latin typeface="+mn-ea"/>
              <a:cs typeface="小塚ゴシック Pr6N L"/>
            </a:endParaRPr>
          </a:p>
          <a:p>
            <a:r>
              <a:rPr lang="ja-JP" altLang="en-US" sz="1200" dirty="0">
                <a:latin typeface="+mn-ea"/>
                <a:cs typeface="小塚ゴシック Pr6N L"/>
              </a:rPr>
              <a:t>　</a:t>
            </a:r>
            <a:r>
              <a:rPr lang="ja-JP" altLang="en-US" sz="1200" dirty="0" smtClean="0">
                <a:latin typeface="+mn-ea"/>
                <a:cs typeface="小塚ゴシック Pr6N L"/>
              </a:rPr>
              <a:t>このうち行政機関のデータについては、指標毎に使用しているデータとその出所を明示し、これにより情報の信頼性を高め、利用者は安心して情報を参照できるよう工夫されている。</a:t>
            </a:r>
            <a:endParaRPr lang="en-US" altLang="ja-JP" sz="1200" dirty="0" smtClean="0">
              <a:latin typeface="+mn-ea"/>
              <a:cs typeface="小塚ゴシック Pr6N L"/>
            </a:endParaRPr>
          </a:p>
        </p:txBody>
      </p:sp>
      <p:pic>
        <p:nvPicPr>
          <p:cNvPr id="2" name="図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369583" y="5260210"/>
            <a:ext cx="3895174" cy="1123197"/>
          </a:xfrm>
          <a:prstGeom prst="rect">
            <a:avLst/>
          </a:prstGeom>
        </p:spPr>
      </p:pic>
      <p:sp>
        <p:nvSpPr>
          <p:cNvPr id="75" name="テキスト ボックス 74"/>
          <p:cNvSpPr txBox="1"/>
          <p:nvPr/>
        </p:nvSpPr>
        <p:spPr>
          <a:xfrm>
            <a:off x="1275778" y="3135987"/>
            <a:ext cx="3029968" cy="388582"/>
          </a:xfrm>
          <a:prstGeom prst="rect">
            <a:avLst/>
          </a:prstGeom>
          <a:noFill/>
        </p:spPr>
        <p:txBody>
          <a:bodyPr wrap="square" rtlCol="0">
            <a:noAutofit/>
          </a:bodyPr>
          <a:lstStyle/>
          <a:p>
            <a:r>
              <a:rPr lang="ja-JP" altLang="en-US" sz="1000" dirty="0" smtClean="0">
                <a:latin typeface="+mn-ea"/>
                <a:cs typeface="小塚ゴシック Pr6N L"/>
              </a:rPr>
              <a:t>指標毎に使用しているデータ一覧（一部）</a:t>
            </a:r>
            <a:endParaRPr lang="ja-JP" altLang="en-US" sz="1000" dirty="0">
              <a:latin typeface="+mn-ea"/>
              <a:cs typeface="小塚ゴシック Pr6N L"/>
            </a:endParaRPr>
          </a:p>
        </p:txBody>
      </p:sp>
      <p:pic>
        <p:nvPicPr>
          <p:cNvPr id="5" name="図 4"/>
          <p:cNvPicPr>
            <a:picLocks noChangeAspect="1"/>
          </p:cNvPicPr>
          <p:nvPr/>
        </p:nvPicPr>
        <p:blipFill>
          <a:blip r:embed="rId9"/>
          <a:stretch>
            <a:fillRect/>
          </a:stretch>
        </p:blipFill>
        <p:spPr>
          <a:xfrm>
            <a:off x="87541" y="3343717"/>
            <a:ext cx="4838945" cy="1793934"/>
          </a:xfrm>
          <a:prstGeom prst="rect">
            <a:avLst/>
          </a:prstGeom>
        </p:spPr>
      </p:pic>
      <p:sp>
        <p:nvSpPr>
          <p:cNvPr id="76" name="テキスト ボックス 75"/>
          <p:cNvSpPr txBox="1"/>
          <p:nvPr/>
        </p:nvSpPr>
        <p:spPr>
          <a:xfrm>
            <a:off x="19867" y="5196405"/>
            <a:ext cx="2384792" cy="1293955"/>
          </a:xfrm>
          <a:prstGeom prst="rect">
            <a:avLst/>
          </a:prstGeom>
          <a:noFill/>
        </p:spPr>
        <p:txBody>
          <a:bodyPr wrap="square" rtlCol="0">
            <a:noAutofit/>
          </a:bodyPr>
          <a:lstStyle/>
          <a:p>
            <a:r>
              <a:rPr lang="ja-JP" altLang="en-US" sz="1200" dirty="0">
                <a:latin typeface="+mn-ea"/>
                <a:cs typeface="小塚ゴシック Pr6N L"/>
              </a:rPr>
              <a:t>　</a:t>
            </a:r>
            <a:r>
              <a:rPr lang="ja-JP" altLang="en-US" sz="1200" dirty="0" smtClean="0">
                <a:latin typeface="+mn-ea"/>
                <a:cs typeface="小塚ゴシック Pr6N L"/>
              </a:rPr>
              <a:t>上記の統計データの他、妊娠</a:t>
            </a:r>
            <a:r>
              <a:rPr lang="ja-JP" altLang="en-US" sz="1200" dirty="0">
                <a:latin typeface="+mn-ea"/>
                <a:cs typeface="小塚ゴシック Pr6N L"/>
              </a:rPr>
              <a:t>出産祝いや乳幼児医療費助成</a:t>
            </a:r>
            <a:r>
              <a:rPr lang="ja-JP" altLang="en-US" sz="1200" dirty="0" smtClean="0">
                <a:latin typeface="+mn-ea"/>
                <a:cs typeface="小塚ゴシック Pr6N L"/>
              </a:rPr>
              <a:t>等の有無や内容に</a:t>
            </a:r>
            <a:r>
              <a:rPr lang="ja-JP" altLang="en-US" sz="1200" dirty="0">
                <a:latin typeface="+mn-ea"/>
                <a:cs typeface="小塚ゴシック Pr6N L"/>
              </a:rPr>
              <a:t>ついて</a:t>
            </a:r>
            <a:r>
              <a:rPr lang="ja-JP" altLang="en-US" sz="1200" dirty="0" smtClean="0">
                <a:latin typeface="+mn-ea"/>
                <a:cs typeface="小塚ゴシック Pr6N L"/>
              </a:rPr>
              <a:t>も合わせて提供している。これにより、利用者は行政サービスの充実度も考慮しながら、自分のライフステージに適した住環境を探しやすくなっている。</a:t>
            </a:r>
            <a:endParaRPr lang="en-US" altLang="ja-JP" sz="1200" dirty="0" smtClean="0">
              <a:latin typeface="+mn-ea"/>
              <a:cs typeface="小塚ゴシック Pr6N L"/>
            </a:endParaRPr>
          </a:p>
        </p:txBody>
      </p:sp>
      <p:pic>
        <p:nvPicPr>
          <p:cNvPr id="6" name="図 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32528" y="5408959"/>
            <a:ext cx="2546950" cy="897309"/>
          </a:xfrm>
          <a:prstGeom prst="rect">
            <a:avLst/>
          </a:prstGeom>
        </p:spPr>
      </p:pic>
      <p:sp>
        <p:nvSpPr>
          <p:cNvPr id="78" name="テキスト ボックス 77"/>
          <p:cNvSpPr txBox="1"/>
          <p:nvPr/>
        </p:nvSpPr>
        <p:spPr>
          <a:xfrm>
            <a:off x="2574887" y="5203428"/>
            <a:ext cx="2290907" cy="388582"/>
          </a:xfrm>
          <a:prstGeom prst="rect">
            <a:avLst/>
          </a:prstGeom>
          <a:noFill/>
        </p:spPr>
        <p:txBody>
          <a:bodyPr wrap="square" rtlCol="0">
            <a:noAutofit/>
          </a:bodyPr>
          <a:lstStyle/>
          <a:p>
            <a:r>
              <a:rPr lang="ja-JP" altLang="en-US" sz="1000" dirty="0" smtClean="0">
                <a:latin typeface="+mn-ea"/>
                <a:cs typeface="小塚ゴシック Pr6N L"/>
              </a:rPr>
              <a:t>育児に係る行政サービスの提示画面</a:t>
            </a:r>
            <a:endParaRPr lang="ja-JP" altLang="en-US" sz="1000" dirty="0">
              <a:latin typeface="+mn-ea"/>
              <a:cs typeface="小塚ゴシック Pr6N L"/>
            </a:endParaRPr>
          </a:p>
        </p:txBody>
      </p:sp>
      <p:sp>
        <p:nvSpPr>
          <p:cNvPr id="47" name="テキスト ボックス 46"/>
          <p:cNvSpPr txBox="1"/>
          <p:nvPr/>
        </p:nvSpPr>
        <p:spPr>
          <a:xfrm>
            <a:off x="7254290" y="-6186"/>
            <a:ext cx="2664081" cy="307777"/>
          </a:xfrm>
          <a:prstGeom prst="rect">
            <a:avLst/>
          </a:prstGeom>
          <a:noFill/>
        </p:spPr>
        <p:txBody>
          <a:bodyPr wrap="square" rtlCol="0">
            <a:spAutoFit/>
          </a:bodyPr>
          <a:lstStyle/>
          <a:p>
            <a:pPr algn="r"/>
            <a:r>
              <a:rPr lang="ja-JP" altLang="en-US" sz="1400" dirty="0" smtClean="0">
                <a:latin typeface="+mn-ea"/>
              </a:rPr>
              <a:t>平成</a:t>
            </a:r>
            <a:r>
              <a:rPr lang="en-US" altLang="ja-JP" sz="1400" dirty="0" smtClean="0">
                <a:latin typeface="+mn-ea"/>
              </a:rPr>
              <a:t>30</a:t>
            </a:r>
            <a:r>
              <a:rPr lang="ja-JP" altLang="en-US" sz="1400" dirty="0" smtClean="0">
                <a:latin typeface="+mn-ea"/>
              </a:rPr>
              <a:t>年</a:t>
            </a:r>
            <a:r>
              <a:rPr lang="en-US" altLang="ja-JP" sz="1400" dirty="0" smtClean="0">
                <a:latin typeface="+mn-ea"/>
              </a:rPr>
              <a:t>2</a:t>
            </a:r>
            <a:r>
              <a:rPr lang="ja-JP" altLang="en-US" sz="1400" dirty="0" smtClean="0">
                <a:latin typeface="+mn-ea"/>
              </a:rPr>
              <a:t>月</a:t>
            </a:r>
            <a:r>
              <a:rPr lang="en-US" altLang="ja-JP" sz="1400" dirty="0" smtClean="0">
                <a:latin typeface="+mn-ea"/>
              </a:rPr>
              <a:t>21</a:t>
            </a:r>
            <a:r>
              <a:rPr lang="ja-JP" altLang="en-US" sz="1400" dirty="0" smtClean="0">
                <a:latin typeface="+mn-ea"/>
              </a:rPr>
              <a:t>日版</a:t>
            </a:r>
            <a:endParaRPr lang="ja-JP" altLang="en-US" sz="1400" dirty="0">
              <a:latin typeface="+mn-ea"/>
            </a:endParaRPr>
          </a:p>
        </p:txBody>
      </p:sp>
    </p:spTree>
    <p:extLst>
      <p:ext uri="{BB962C8B-B14F-4D97-AF65-F5344CB8AC3E}">
        <p14:creationId xmlns:p14="http://schemas.microsoft.com/office/powerpoint/2010/main" val="3090632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537</Words>
  <Application>Microsoft Office PowerPoint</Application>
  <PresentationFormat>A4 210 x 297 mm</PresentationFormat>
  <Paragraphs>62</Paragraphs>
  <Slides>2</Slides>
  <Notes>0</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vt:i4>
      </vt:variant>
    </vt:vector>
  </HeadingPairs>
  <TitlesOfParts>
    <vt:vector size="14" baseType="lpstr">
      <vt:lpstr>ＭＳ Ｐゴシック</vt:lpstr>
      <vt:lpstr>ヒラギノ角ゴ Pro W3</vt:lpstr>
      <vt:lpstr>フォントポにほんご</vt:lpstr>
      <vt:lpstr>小塚ゴシック Pr6N L</vt:lpstr>
      <vt:lpstr>小塚ゴシック Pr6N M</vt:lpstr>
      <vt:lpstr>小塚ゴシック Pr6N R</vt:lpstr>
      <vt:lpstr>小塚ゴシック Pro M</vt:lpstr>
      <vt:lpstr>Arial</vt:lpstr>
      <vt:lpstr>Calibri</vt:lpstr>
      <vt:lpstr>Corbel</vt:lpstr>
      <vt:lpstr>Wingdings</vt:lpstr>
      <vt:lpstr>ホワイト</vt:lpstr>
      <vt:lpstr>スマイティ「住みやすい街」</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2018-02-21T08:00:36Z</dcterms:created>
  <dcterms:modified xsi:type="dcterms:W3CDTF">2018-02-21T08:00:39Z</dcterms:modified>
</cp:coreProperties>
</file>