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82" r:id="rId2"/>
    <p:sldId id="284"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143" userDrawn="1">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80FF"/>
    <a:srgbClr val="40CCFB"/>
    <a:srgbClr val="00D861"/>
    <a:srgbClr val="FFFFFF"/>
    <a:srgbClr val="4CA6FF"/>
    <a:srgbClr val="DEFFFF"/>
    <a:srgbClr val="0959FF"/>
    <a:srgbClr val="0E79FF"/>
    <a:srgbClr val="0854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7192" autoAdjust="0"/>
  </p:normalViewPr>
  <p:slideViewPr>
    <p:cSldViewPr snapToGrid="0" snapToObjects="1">
      <p:cViewPr varScale="1">
        <p:scale>
          <a:sx n="72" d="100"/>
          <a:sy n="72" d="100"/>
        </p:scale>
        <p:origin x="1092" y="66"/>
      </p:cViewPr>
      <p:guideLst>
        <p:guide orient="horz" pos="323"/>
        <p:guide pos="3143"/>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png" TargetMode="External"/><Relationship Id="rId5" Type="http://schemas.openxmlformats.org/officeDocument/2006/relationships/image" Target="../media/image3.png"/><Relationship Id="rId4" Type="http://schemas.openxmlformats.org/officeDocument/2006/relationships/image" Target="file://localhost/Users/meg/Desktop/%E7%89%B9%E7%A0%94/%E7%89%B9%E7%A0%94OD/%E3%82%A2%E3%82%A4%E3%82%B3%E3%83%B3/%E3%83%8F%E3%83%86%E3%83%8A.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955575" y="3120476"/>
            <a:ext cx="2745697" cy="2651526"/>
          </a:xfrm>
          <a:prstGeom prst="rect">
            <a:avLst/>
          </a:prstGeom>
        </p:spPr>
      </p:pic>
      <p:sp>
        <p:nvSpPr>
          <p:cNvPr id="49" name="正方形/長方形 48"/>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smtClean="0">
              <a:solidFill>
                <a:sysClr val="window" lastClr="FFFFFF"/>
              </a:solidFill>
              <a:latin typeface="Corbel"/>
              <a:ea typeface="ヒラギノ角ゴ Pro W3"/>
            </a:endParaRPr>
          </a:p>
        </p:txBody>
      </p:sp>
      <p:sp>
        <p:nvSpPr>
          <p:cNvPr id="54" name="正方形/長方形 53"/>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dirty="0" smtClean="0">
              <a:solidFill>
                <a:sysClr val="window" lastClr="FFFFFF"/>
              </a:solidFill>
              <a:latin typeface="Corbel"/>
              <a:ea typeface="ヒラギノ角ゴ Pro W3"/>
            </a:endParaRPr>
          </a:p>
        </p:txBody>
      </p:sp>
      <p:sp>
        <p:nvSpPr>
          <p:cNvPr id="15" name="タイトル 1"/>
          <p:cNvSpPr txBox="1">
            <a:spLocks/>
          </p:cNvSpPr>
          <p:nvPr/>
        </p:nvSpPr>
        <p:spPr>
          <a:xfrm>
            <a:off x="143568" y="1440180"/>
            <a:ext cx="9389899" cy="5139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a:solidFill>
                  <a:srgbClr val="308007"/>
                </a:solidFill>
                <a:latin typeface="小塚ゴシック Pr6N R"/>
                <a:ea typeface="小塚ゴシック Pr6N R"/>
                <a:cs typeface="小塚ゴシック Pr6N R"/>
              </a:rPr>
              <a:t>自治体が保有するオープンデータ（住所や面積、各種公園設備等の公園情報）を利用し、スマホ向け</a:t>
            </a:r>
            <a:r>
              <a:rPr lang="ja-JP" altLang="en-US" sz="1500" dirty="0" smtClean="0">
                <a:solidFill>
                  <a:srgbClr val="308007"/>
                </a:solidFill>
                <a:latin typeface="小塚ゴシック Pr6N R"/>
                <a:ea typeface="小塚ゴシック Pr6N R"/>
                <a:cs typeface="小塚ゴシック Pr6N R"/>
              </a:rPr>
              <a:t>公園情報アプリ「</a:t>
            </a:r>
            <a:r>
              <a:rPr lang="en-US" altLang="ja-JP" sz="1500" dirty="0" smtClean="0">
                <a:solidFill>
                  <a:srgbClr val="308007"/>
                </a:solidFill>
                <a:latin typeface="小塚ゴシック Pr6N R"/>
                <a:ea typeface="小塚ゴシック Pr6N R"/>
                <a:cs typeface="小塚ゴシック Pr6N R"/>
              </a:rPr>
              <a:t>PARKFUL</a:t>
            </a:r>
            <a:r>
              <a:rPr lang="ja-JP" altLang="en-US" sz="1500" dirty="0" smtClean="0">
                <a:solidFill>
                  <a:srgbClr val="308007"/>
                </a:solidFill>
                <a:latin typeface="小塚ゴシック Pr6N R"/>
                <a:ea typeface="小塚ゴシック Pr6N R"/>
                <a:cs typeface="小塚ゴシック Pr6N R"/>
              </a:rPr>
              <a:t>」を通じて、公園利用者の利便性向上や公園の質の維持向上につなげるサービスを提供。</a:t>
            </a:r>
            <a:endParaRPr lang="ja-JP" altLang="en-US" sz="1500" dirty="0">
              <a:solidFill>
                <a:srgbClr val="308007"/>
              </a:solidFill>
              <a:latin typeface="小塚ゴシック Pr6N R"/>
              <a:ea typeface="小塚ゴシック Pr6N R"/>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6255232"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bg1"/>
              </a:solidFill>
            </a:endParaRPr>
          </a:p>
        </p:txBody>
      </p:sp>
      <p:sp>
        <p:nvSpPr>
          <p:cNvPr id="13" name="テキスト ボックス 12"/>
          <p:cNvSpPr txBox="1"/>
          <p:nvPr/>
        </p:nvSpPr>
        <p:spPr>
          <a:xfrm>
            <a:off x="6308439" y="348578"/>
            <a:ext cx="648000" cy="648000"/>
          </a:xfrm>
          <a:prstGeom prst="rect">
            <a:avLst/>
          </a:prstGeom>
          <a:solidFill>
            <a:srgbClr val="00D861"/>
          </a:solidFill>
        </p:spPr>
        <p:txBody>
          <a:bodyPr wrap="none" rtlCol="0">
            <a:spAutoFit/>
          </a:bodyPr>
          <a:lstStyle/>
          <a:p>
            <a:r>
              <a:rPr lang="ja-JP" altLang="en-US" b="1" dirty="0" smtClean="0">
                <a:solidFill>
                  <a:schemeClr val="bg1">
                    <a:lumMod val="95000"/>
                  </a:schemeClr>
                </a:solidFill>
                <a:latin typeface="小塚ゴシック Pr6N M"/>
                <a:ea typeface="小塚ゴシック Pr6N M"/>
                <a:cs typeface="小塚ゴシック Pr6N M"/>
              </a:rPr>
              <a:t>防災</a:t>
            </a:r>
            <a:endParaRPr lang="en-US" altLang="ja-JP" b="1" dirty="0" smtClean="0">
              <a:solidFill>
                <a:schemeClr val="bg1">
                  <a:lumMod val="95000"/>
                </a:schemeClr>
              </a:solidFill>
              <a:latin typeface="小塚ゴシック Pr6N M"/>
              <a:ea typeface="小塚ゴシック Pr6N M"/>
              <a:cs typeface="小塚ゴシック Pr6N M"/>
            </a:endParaRPr>
          </a:p>
          <a:p>
            <a:r>
              <a:rPr lang="ja-JP" altLang="en-US" b="1" dirty="0" smtClean="0">
                <a:solidFill>
                  <a:schemeClr val="bg1">
                    <a:lumMod val="95000"/>
                  </a:schemeClr>
                </a:solidFill>
                <a:latin typeface="小塚ゴシック Pr6N M"/>
                <a:ea typeface="小塚ゴシック Pr6N M"/>
                <a:cs typeface="小塚ゴシック Pr6N M"/>
              </a:rPr>
              <a:t>減災</a:t>
            </a:r>
            <a:endParaRPr lang="ja-JP" altLang="en-US" b="1" dirty="0">
              <a:solidFill>
                <a:schemeClr val="bg1">
                  <a:lumMod val="95000"/>
                </a:schemeClr>
              </a:solidFill>
              <a:latin typeface="小塚ゴシック Pr6N M"/>
              <a:ea typeface="小塚ゴシック Pr6N M"/>
              <a:cs typeface="小塚ゴシック Pr6N M"/>
            </a:endParaRPr>
          </a:p>
        </p:txBody>
      </p:sp>
      <p:sp>
        <p:nvSpPr>
          <p:cNvPr id="67" name="角丸四角形 66"/>
          <p:cNvSpPr/>
          <p:nvPr/>
        </p:nvSpPr>
        <p:spPr>
          <a:xfrm>
            <a:off x="7172281" y="309099"/>
            <a:ext cx="752743" cy="752743"/>
          </a:xfrm>
          <a:prstGeom prst="roundRect">
            <a:avLst/>
          </a:prstGeom>
          <a:no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7225487" y="348578"/>
            <a:ext cx="648000" cy="648000"/>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少子</a:t>
            </a:r>
            <a:endParaRPr lang="en-US" altLang="ja-JP" dirty="0" smtClean="0">
              <a:solidFill>
                <a:schemeClr val="bg1"/>
              </a:solidFill>
              <a:latin typeface="小塚ゴシック Pr6N M"/>
              <a:ea typeface="小塚ゴシック Pr6N M"/>
              <a:cs typeface="小塚ゴシック Pr6N M"/>
            </a:endParaRPr>
          </a:p>
          <a:p>
            <a:r>
              <a:rPr lang="ja-JP" altLang="en-US" dirty="0" smtClean="0">
                <a:solidFill>
                  <a:schemeClr val="bg1"/>
                </a:solidFill>
                <a:latin typeface="小塚ゴシック Pr6N M"/>
                <a:ea typeface="小塚ゴシック Pr6N M"/>
                <a:cs typeface="小塚ゴシック Pr6N M"/>
              </a:rPr>
              <a:t>高齢</a:t>
            </a:r>
            <a:endParaRPr lang="en-US" altLang="ja-JP" dirty="0" smtClean="0">
              <a:solidFill>
                <a:schemeClr val="bg1"/>
              </a:solidFill>
              <a:latin typeface="小塚ゴシック Pr6N M"/>
              <a:ea typeface="小塚ゴシック Pr6N M"/>
              <a:cs typeface="小塚ゴシック Pr6N M"/>
            </a:endParaRPr>
          </a:p>
        </p:txBody>
      </p:sp>
      <p:sp>
        <p:nvSpPr>
          <p:cNvPr id="43" name="角丸四角形 42"/>
          <p:cNvSpPr/>
          <p:nvPr/>
        </p:nvSpPr>
        <p:spPr>
          <a:xfrm>
            <a:off x="5044579" y="4623484"/>
            <a:ext cx="4686984" cy="182517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44" name="片側の 2 つの角を丸めた四角形 43"/>
          <p:cNvSpPr/>
          <p:nvPr/>
        </p:nvSpPr>
        <p:spPr>
          <a:xfrm>
            <a:off x="5044579" y="4614108"/>
            <a:ext cx="4686984" cy="464531"/>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46" name="下矢印 45"/>
          <p:cNvSpPr/>
          <p:nvPr/>
        </p:nvSpPr>
        <p:spPr>
          <a:xfrm>
            <a:off x="7092664" y="4264000"/>
            <a:ext cx="279196" cy="293009"/>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pic>
        <p:nvPicPr>
          <p:cNvPr id="48" name="ハテナ.png" descr="/Users/meg/Desktop/特研/特研OD/アイコン/ハテナ.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94319" y="3060928"/>
            <a:ext cx="844901" cy="844901"/>
          </a:xfrm>
          <a:prstGeom prst="rect">
            <a:avLst/>
          </a:prstGeom>
        </p:spPr>
      </p:pic>
      <p:sp>
        <p:nvSpPr>
          <p:cNvPr id="50" name="テキスト ボックス 49"/>
          <p:cNvSpPr txBox="1"/>
          <p:nvPr/>
        </p:nvSpPr>
        <p:spPr>
          <a:xfrm>
            <a:off x="5150465" y="2453254"/>
            <a:ext cx="2904962" cy="369332"/>
          </a:xfrm>
          <a:prstGeom prst="rect">
            <a:avLst/>
          </a:prstGeom>
          <a:noFill/>
        </p:spPr>
        <p:txBody>
          <a:bodyPr wrap="none" rtlCol="0">
            <a:spAutoFit/>
          </a:bodyPr>
          <a:lstStyle/>
          <a:p>
            <a:r>
              <a:rPr lang="ja-JP" altLang="en-US" b="1" dirty="0" smtClean="0">
                <a:solidFill>
                  <a:srgbClr val="308007"/>
                </a:solidFill>
                <a:latin typeface="+mn-ea"/>
                <a:cs typeface="小塚ゴシック Pr6N M"/>
              </a:rPr>
              <a:t>ＰＡＲＫＦＵＬ 誕生のキッカケ</a:t>
            </a:r>
            <a:endParaRPr lang="ja-JP" altLang="en-US" b="1" dirty="0">
              <a:solidFill>
                <a:srgbClr val="308007"/>
              </a:solidFill>
              <a:latin typeface="+mn-ea"/>
              <a:cs typeface="小塚ゴシック Pr6N M"/>
            </a:endParaRPr>
          </a:p>
        </p:txBody>
      </p:sp>
      <p:pic>
        <p:nvPicPr>
          <p:cNvPr id="52" name="ひらめき.png" descr="/Users/meg/Desktop/特研/特研OD/アイコン/ひらめき.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8981163" y="5249442"/>
            <a:ext cx="844901" cy="844901"/>
          </a:xfrm>
          <a:prstGeom prst="rect">
            <a:avLst/>
          </a:prstGeom>
          <a:noFill/>
        </p:spPr>
      </p:pic>
      <p:sp>
        <p:nvSpPr>
          <p:cNvPr id="53" name="テキスト ボックス 52"/>
          <p:cNvSpPr txBox="1"/>
          <p:nvPr/>
        </p:nvSpPr>
        <p:spPr>
          <a:xfrm>
            <a:off x="5150465" y="4673757"/>
            <a:ext cx="4747122" cy="369332"/>
          </a:xfrm>
          <a:prstGeom prst="rect">
            <a:avLst/>
          </a:prstGeom>
          <a:noFill/>
        </p:spPr>
        <p:txBody>
          <a:bodyPr wrap="square" rtlCol="0">
            <a:spAutoFit/>
          </a:bodyPr>
          <a:lstStyle/>
          <a:p>
            <a:r>
              <a:rPr lang="ja-JP" altLang="en-US" b="1" dirty="0" smtClean="0">
                <a:solidFill>
                  <a:schemeClr val="bg1"/>
                </a:solidFill>
                <a:latin typeface="+mn-ea"/>
                <a:cs typeface="小塚ゴシック Pro M"/>
              </a:rPr>
              <a:t>ＰＡＲＫＦＵＬ </a:t>
            </a:r>
            <a:r>
              <a:rPr lang="ja-JP" altLang="en-US" b="1" dirty="0" smtClean="0">
                <a:solidFill>
                  <a:schemeClr val="bg1"/>
                </a:solidFill>
                <a:latin typeface="+mn-ea"/>
                <a:cs typeface="小塚ゴシック Pr6N M"/>
              </a:rPr>
              <a:t>で</a:t>
            </a:r>
            <a:r>
              <a:rPr lang="ja-JP" altLang="en-US" b="1" dirty="0">
                <a:solidFill>
                  <a:schemeClr val="bg1"/>
                </a:solidFill>
                <a:latin typeface="+mn-ea"/>
                <a:cs typeface="小塚ゴシック Pr6N M"/>
              </a:rPr>
              <a:t>こう</a:t>
            </a:r>
            <a:r>
              <a:rPr lang="en-US" altLang="ja-JP" b="1" dirty="0">
                <a:solidFill>
                  <a:schemeClr val="bg1"/>
                </a:solidFill>
                <a:latin typeface="+mn-ea"/>
                <a:cs typeface="小塚ゴシック Pr6N M"/>
              </a:rPr>
              <a:t> </a:t>
            </a:r>
            <a:r>
              <a:rPr lang="ja-JP" altLang="en-US" b="1" dirty="0">
                <a:solidFill>
                  <a:schemeClr val="bg1"/>
                </a:solidFill>
                <a:latin typeface="+mn-ea"/>
                <a:cs typeface="小塚ゴシック Pr6N M"/>
              </a:rPr>
              <a:t>変わった！</a:t>
            </a:r>
          </a:p>
        </p:txBody>
      </p:sp>
      <p:sp>
        <p:nvSpPr>
          <p:cNvPr id="56" name="テキスト ボックス 55"/>
          <p:cNvSpPr txBox="1"/>
          <p:nvPr/>
        </p:nvSpPr>
        <p:spPr>
          <a:xfrm>
            <a:off x="5139079" y="5078196"/>
            <a:ext cx="4026399" cy="600164"/>
          </a:xfrm>
          <a:prstGeom prst="rect">
            <a:avLst/>
          </a:prstGeom>
          <a:noFill/>
        </p:spPr>
        <p:txBody>
          <a:bodyPr wrap="square" rtlCol="0">
            <a:spAutoFit/>
          </a:bodyPr>
          <a:lstStyle/>
          <a:p>
            <a:pPr marL="158265" indent="-158265">
              <a:buFont typeface="Wingdings" charset="2"/>
              <a:buChar char="l"/>
            </a:pPr>
            <a:r>
              <a:rPr lang="ja-JP" altLang="en-US" sz="1100" dirty="0" smtClean="0"/>
              <a:t>自治体が提供するオープンデータを活用することで、大小関わらずすべての公園の情報を簡単に検索できるようになり、市民が公園</a:t>
            </a:r>
            <a:r>
              <a:rPr lang="ja-JP" altLang="en-US" sz="1100" dirty="0"/>
              <a:t>を</a:t>
            </a:r>
            <a:r>
              <a:rPr lang="ja-JP" altLang="en-US" sz="1100" dirty="0" smtClean="0"/>
              <a:t>日常利用する機会の増加につながっている。</a:t>
            </a:r>
            <a:endParaRPr lang="en-US" altLang="ja-JP" sz="1100" dirty="0">
              <a:latin typeface="+mn-ea"/>
              <a:cs typeface="小塚ゴシック Pr6N L"/>
            </a:endParaRPr>
          </a:p>
        </p:txBody>
      </p:sp>
      <p:sp>
        <p:nvSpPr>
          <p:cNvPr id="57" name="角丸四角形 56"/>
          <p:cNvSpPr/>
          <p:nvPr/>
        </p:nvSpPr>
        <p:spPr>
          <a:xfrm>
            <a:off x="5042807" y="2412663"/>
            <a:ext cx="4688755" cy="1794238"/>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60" name="角丸四角形 59"/>
          <p:cNvSpPr/>
          <p:nvPr/>
        </p:nvSpPr>
        <p:spPr>
          <a:xfrm>
            <a:off x="370402" y="2319028"/>
            <a:ext cx="4205550" cy="63778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smtClean="0">
                <a:latin typeface="+mn-ea"/>
              </a:rPr>
              <a:t>利用者が公園を探すためのマップ機能や公園情報の提供だけでなく、利用者からの写真とコメントによる投稿機能もあり、他の</a:t>
            </a:r>
            <a:r>
              <a:rPr lang="ja-JP" altLang="en-US" sz="1050" dirty="0">
                <a:latin typeface="+mn-ea"/>
              </a:rPr>
              <a:t>利用者や公園</a:t>
            </a:r>
            <a:r>
              <a:rPr lang="ja-JP" altLang="en-US" sz="1050" dirty="0" smtClean="0">
                <a:latin typeface="+mn-ea"/>
              </a:rPr>
              <a:t>管理者がインラインでチェック可能。</a:t>
            </a:r>
            <a:endParaRPr lang="en-US" altLang="ja-JP" sz="1015" dirty="0">
              <a:latin typeface="+mn-ea"/>
              <a:cs typeface="フォントポにほんご"/>
            </a:endParaRPr>
          </a:p>
        </p:txBody>
      </p:sp>
      <p:sp>
        <p:nvSpPr>
          <p:cNvPr id="72" name="角丸四角形 71"/>
          <p:cNvSpPr/>
          <p:nvPr/>
        </p:nvSpPr>
        <p:spPr>
          <a:xfrm>
            <a:off x="368294" y="5753793"/>
            <a:ext cx="4298200" cy="662882"/>
          </a:xfrm>
          <a:prstGeom prst="roundRect">
            <a:avLst>
              <a:gd name="adj" fmla="val 50000"/>
            </a:avLst>
          </a:prstGeom>
          <a:solidFill>
            <a:srgbClr val="008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smtClean="0">
                <a:solidFill>
                  <a:schemeClr val="bg1"/>
                </a:solidFill>
                <a:latin typeface="+mn-ea"/>
                <a:cs typeface="小塚ゴシック Pr6N L"/>
              </a:rPr>
              <a:t>コトラボ社は自治体と</a:t>
            </a:r>
            <a:r>
              <a:rPr lang="ja-JP" altLang="en-US" sz="1050" dirty="0" smtClean="0">
                <a:solidFill>
                  <a:schemeClr val="bg1"/>
                </a:solidFill>
                <a:latin typeface="+mn-ea"/>
              </a:rPr>
              <a:t>協定を締結し、自治体が保有する公園情報のオープンデータを公園情報に特化した同社アプリ</a:t>
            </a:r>
            <a:r>
              <a:rPr lang="ja-JP" altLang="en-US" sz="1050" dirty="0">
                <a:solidFill>
                  <a:schemeClr val="bg1"/>
                </a:solidFill>
                <a:latin typeface="+mn-ea"/>
              </a:rPr>
              <a:t>「</a:t>
            </a:r>
            <a:r>
              <a:rPr lang="en-US" altLang="ja-JP" sz="1050" dirty="0">
                <a:solidFill>
                  <a:schemeClr val="bg1"/>
                </a:solidFill>
                <a:latin typeface="+mn-ea"/>
              </a:rPr>
              <a:t>PARKFUL</a:t>
            </a:r>
            <a:r>
              <a:rPr lang="ja-JP" altLang="en-US" sz="1050" dirty="0">
                <a:solidFill>
                  <a:schemeClr val="bg1"/>
                </a:solidFill>
                <a:latin typeface="+mn-ea"/>
              </a:rPr>
              <a:t>」を活用</a:t>
            </a:r>
            <a:r>
              <a:rPr lang="ja-JP" altLang="en-US" sz="1050" dirty="0" smtClean="0">
                <a:solidFill>
                  <a:schemeClr val="bg1"/>
                </a:solidFill>
                <a:latin typeface="+mn-ea"/>
              </a:rPr>
              <a:t>して広く住民に</a:t>
            </a:r>
            <a:r>
              <a:rPr lang="ja-JP" altLang="en-US" sz="1050" dirty="0">
                <a:solidFill>
                  <a:schemeClr val="bg1"/>
                </a:solidFill>
                <a:latin typeface="+mn-ea"/>
              </a:rPr>
              <a:t>情報</a:t>
            </a:r>
            <a:r>
              <a:rPr lang="ja-JP" altLang="en-US" sz="1050" dirty="0" smtClean="0">
                <a:solidFill>
                  <a:schemeClr val="bg1"/>
                </a:solidFill>
                <a:latin typeface="+mn-ea"/>
              </a:rPr>
              <a:t>提供している。</a:t>
            </a:r>
            <a:endParaRPr lang="en-US" altLang="ja-JP" sz="1050" dirty="0">
              <a:solidFill>
                <a:schemeClr val="bg1"/>
              </a:solidFill>
              <a:latin typeface="+mn-ea"/>
            </a:endParaRPr>
          </a:p>
        </p:txBody>
      </p:sp>
      <p:sp>
        <p:nvSpPr>
          <p:cNvPr id="73" name="テキスト ボックス 72"/>
          <p:cNvSpPr txBox="1"/>
          <p:nvPr/>
        </p:nvSpPr>
        <p:spPr>
          <a:xfrm>
            <a:off x="10096" y="1918453"/>
            <a:ext cx="3437394" cy="307777"/>
          </a:xfrm>
          <a:prstGeom prst="rect">
            <a:avLst/>
          </a:prstGeom>
          <a:noFill/>
        </p:spPr>
        <p:txBody>
          <a:bodyPr wrap="square" rtlCol="0">
            <a:spAutoFit/>
          </a:bodyPr>
          <a:lstStyle/>
          <a:p>
            <a:r>
              <a:rPr lang="ja-JP" altLang="en-US" sz="1400" b="1" dirty="0">
                <a:solidFill>
                  <a:srgbClr val="FF0000"/>
                </a:solidFill>
                <a:effectLst>
                  <a:outerShdw blurRad="38100" dist="38100" dir="2700000" algn="tl">
                    <a:srgbClr val="000000">
                      <a:alpha val="43137"/>
                    </a:srgbClr>
                  </a:outerShdw>
                </a:effectLst>
              </a:rPr>
              <a:t>（</a:t>
            </a:r>
            <a:r>
              <a:rPr lang="en-US" altLang="ja-JP" sz="1400" b="1" smtClean="0">
                <a:solidFill>
                  <a:srgbClr val="FF0000"/>
                </a:solidFill>
                <a:effectLst>
                  <a:outerShdw blurRad="38100" dist="38100" dir="2700000" algn="tl">
                    <a:srgbClr val="000000">
                      <a:alpha val="43137"/>
                    </a:srgbClr>
                  </a:outerShdw>
                </a:effectLst>
              </a:rPr>
              <a:t>2016</a:t>
            </a:r>
            <a:r>
              <a:rPr lang="ja-JP" altLang="en-US" sz="1400" b="1" dirty="0" smtClean="0">
                <a:solidFill>
                  <a:srgbClr val="FF0000"/>
                </a:solidFill>
                <a:effectLst>
                  <a:outerShdw blurRad="38100" dist="38100" dir="2700000" algn="tl">
                    <a:srgbClr val="000000">
                      <a:alpha val="43137"/>
                    </a:srgbClr>
                  </a:outerShdw>
                </a:effectLst>
              </a:rPr>
              <a:t>年　サービス</a:t>
            </a:r>
            <a:r>
              <a:rPr lang="ja-JP" altLang="en-US" sz="1400" b="1" dirty="0">
                <a:solidFill>
                  <a:srgbClr val="FF0000"/>
                </a:solidFill>
                <a:effectLst>
                  <a:outerShdw blurRad="38100" dist="38100" dir="2700000" algn="tl">
                    <a:srgbClr val="000000">
                      <a:alpha val="43137"/>
                    </a:srgbClr>
                  </a:outerShdw>
                </a:effectLst>
              </a:rPr>
              <a:t>開始）</a:t>
            </a:r>
          </a:p>
        </p:txBody>
      </p:sp>
      <p:sp>
        <p:nvSpPr>
          <p:cNvPr id="83" name="角丸四角形 82"/>
          <p:cNvSpPr/>
          <p:nvPr/>
        </p:nvSpPr>
        <p:spPr>
          <a:xfrm>
            <a:off x="8118428"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solidFill>
                <a:schemeClr val="bg1">
                  <a:lumMod val="95000"/>
                </a:schemeClr>
              </a:solidFill>
            </a:endParaRPr>
          </a:p>
        </p:txBody>
      </p:sp>
      <p:sp>
        <p:nvSpPr>
          <p:cNvPr id="85" name="テキスト ボックス 84"/>
          <p:cNvSpPr txBox="1"/>
          <p:nvPr/>
        </p:nvSpPr>
        <p:spPr>
          <a:xfrm>
            <a:off x="8185582" y="360453"/>
            <a:ext cx="648000" cy="648000"/>
          </a:xfrm>
          <a:prstGeom prst="rect">
            <a:avLst/>
          </a:prstGeom>
          <a:solidFill>
            <a:srgbClr val="00D861"/>
          </a:solidFill>
        </p:spPr>
        <p:txBody>
          <a:bodyPr wrap="none" rtlCol="0">
            <a:spAutoFit/>
          </a:bodyPr>
          <a:lstStyle/>
          <a:p>
            <a:r>
              <a:rPr lang="ja-JP" altLang="en-US" dirty="0">
                <a:solidFill>
                  <a:schemeClr val="bg1"/>
                </a:solidFill>
                <a:latin typeface="小塚ゴシック Pr6N M"/>
                <a:ea typeface="小塚ゴシック Pr6N M"/>
                <a:cs typeface="小塚ゴシック Pr6N M"/>
              </a:rPr>
              <a:t>産業</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創出</a:t>
            </a:r>
            <a:endParaRPr lang="en-US" altLang="ja-JP" dirty="0">
              <a:solidFill>
                <a:schemeClr val="bg1"/>
              </a:solidFill>
              <a:latin typeface="小塚ゴシック Pr6N M"/>
              <a:ea typeface="小塚ゴシック Pr6N M"/>
              <a:cs typeface="小塚ゴシック Pr6N M"/>
            </a:endParaRPr>
          </a:p>
        </p:txBody>
      </p:sp>
      <p:sp>
        <p:nvSpPr>
          <p:cNvPr id="65" name="テキスト ボックス 64"/>
          <p:cNvSpPr txBox="1"/>
          <p:nvPr/>
        </p:nvSpPr>
        <p:spPr>
          <a:xfrm>
            <a:off x="5139080" y="5626045"/>
            <a:ext cx="4119896" cy="430887"/>
          </a:xfrm>
          <a:prstGeom prst="rect">
            <a:avLst/>
          </a:prstGeom>
          <a:noFill/>
        </p:spPr>
        <p:txBody>
          <a:bodyPr wrap="square" rtlCol="0">
            <a:spAutoFit/>
          </a:bodyPr>
          <a:lstStyle/>
          <a:p>
            <a:pPr marL="158265" indent="-158265">
              <a:buFont typeface="Wingdings" charset="2"/>
              <a:buChar char="l"/>
            </a:pPr>
            <a:r>
              <a:rPr lang="ja-JP" altLang="en-US" sz="1100" dirty="0" smtClean="0"/>
              <a:t>利用者からの投稿等により、遊具の不具合等をすぐに把握することができるため、公園の安全性向上につながっている。</a:t>
            </a:r>
            <a:endParaRPr lang="en-US" altLang="ja-JP" sz="1100" dirty="0">
              <a:latin typeface="+mn-ea"/>
              <a:cs typeface="小塚ゴシック Pr6N L"/>
            </a:endParaRPr>
          </a:p>
        </p:txBody>
      </p:sp>
      <p:sp>
        <p:nvSpPr>
          <p:cNvPr id="82" name="タイトル 1"/>
          <p:cNvSpPr txBox="1">
            <a:spLocks/>
          </p:cNvSpPr>
          <p:nvPr/>
        </p:nvSpPr>
        <p:spPr>
          <a:xfrm>
            <a:off x="57563" y="-26855"/>
            <a:ext cx="5443257"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chemeClr val="bg1"/>
                </a:solidFill>
                <a:latin typeface="小塚ゴシック Pr6N R"/>
                <a:ea typeface="小塚ゴシック Pr6N R"/>
                <a:cs typeface="小塚ゴシック Pr6N R"/>
              </a:rPr>
              <a:t>自治体が保有する公園情報を、より市民が使いやすいかたちで提供</a:t>
            </a:r>
            <a:endParaRPr lang="en-US" altLang="ja-JP" sz="1400" dirty="0" smtClean="0">
              <a:solidFill>
                <a:schemeClr val="bg1"/>
              </a:solidFill>
              <a:latin typeface="小塚ゴシック Pr6N R"/>
              <a:ea typeface="小塚ゴシック Pr6N R"/>
              <a:cs typeface="小塚ゴシック Pr6N R"/>
            </a:endParaRPr>
          </a:p>
        </p:txBody>
      </p:sp>
      <p:sp>
        <p:nvSpPr>
          <p:cNvPr id="84" name="タイトル 1"/>
          <p:cNvSpPr txBox="1">
            <a:spLocks/>
          </p:cNvSpPr>
          <p:nvPr/>
        </p:nvSpPr>
        <p:spPr>
          <a:xfrm>
            <a:off x="7681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chemeClr val="bg1"/>
                </a:solidFill>
                <a:latin typeface="小塚ゴシック Pr6N R"/>
                <a:ea typeface="小塚ゴシック Pr6N R"/>
                <a:cs typeface="小塚ゴシック Pr6N R"/>
              </a:rPr>
              <a:t>By</a:t>
            </a:r>
            <a:r>
              <a:rPr lang="ja-JP" altLang="en-US" sz="1400" dirty="0" smtClean="0">
                <a:solidFill>
                  <a:schemeClr val="bg1"/>
                </a:solidFill>
                <a:latin typeface="小塚ゴシック Pr6N R"/>
                <a:ea typeface="小塚ゴシック Pr6N R"/>
                <a:cs typeface="小塚ゴシック Pr6N R"/>
              </a:rPr>
              <a:t> 株式会社コトラボ</a:t>
            </a:r>
            <a:endParaRPr lang="ja-JP" altLang="en-US" sz="1400" dirty="0">
              <a:solidFill>
                <a:schemeClr val="bg1"/>
              </a:solidFill>
              <a:latin typeface="小塚ゴシック Pr6N R"/>
              <a:ea typeface="小塚ゴシック Pr6N R"/>
              <a:cs typeface="小塚ゴシック Pr6N R"/>
            </a:endParaRPr>
          </a:p>
        </p:txBody>
      </p:sp>
      <p:sp>
        <p:nvSpPr>
          <p:cNvPr id="86" name="タイトル 1"/>
          <p:cNvSpPr txBox="1">
            <a:spLocks/>
          </p:cNvSpPr>
          <p:nvPr/>
        </p:nvSpPr>
        <p:spPr>
          <a:xfrm>
            <a:off x="16880" y="304478"/>
            <a:ext cx="6159766" cy="6184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bg1"/>
                </a:solidFill>
                <a:latin typeface="小塚ゴシック Pro M"/>
                <a:ea typeface="小塚ゴシック Pro M"/>
                <a:cs typeface="小塚ゴシック Pro M"/>
              </a:rPr>
              <a:t>公園情報アプリ「</a:t>
            </a:r>
            <a:r>
              <a:rPr lang="en-US" altLang="ja-JP" sz="3200" dirty="0" smtClean="0">
                <a:solidFill>
                  <a:schemeClr val="bg1"/>
                </a:solidFill>
                <a:latin typeface="小塚ゴシック Pro M"/>
                <a:ea typeface="小塚ゴシック Pro M"/>
                <a:cs typeface="小塚ゴシック Pro M"/>
              </a:rPr>
              <a:t>PARKFUL</a:t>
            </a:r>
            <a:r>
              <a:rPr lang="ja-JP" altLang="en-US" sz="3200" dirty="0" smtClean="0">
                <a:solidFill>
                  <a:schemeClr val="bg1"/>
                </a:solidFill>
                <a:latin typeface="小塚ゴシック Pro M"/>
                <a:ea typeface="小塚ゴシック Pro M"/>
                <a:cs typeface="小塚ゴシック Pro M"/>
              </a:rPr>
              <a:t>」</a:t>
            </a:r>
            <a:endParaRPr lang="ja-JP" altLang="en-US" sz="3200" dirty="0">
              <a:solidFill>
                <a:schemeClr val="bg1"/>
              </a:solidFill>
              <a:latin typeface="小塚ゴシック Pro M"/>
              <a:ea typeface="小塚ゴシック Pro M"/>
              <a:cs typeface="小塚ゴシック Pro M"/>
            </a:endParaRPr>
          </a:p>
        </p:txBody>
      </p:sp>
      <p:sp>
        <p:nvSpPr>
          <p:cNvPr id="87" name="テキスト ボックス 86"/>
          <p:cNvSpPr txBox="1"/>
          <p:nvPr/>
        </p:nvSpPr>
        <p:spPr>
          <a:xfrm>
            <a:off x="5150465" y="2831963"/>
            <a:ext cx="4108512" cy="1184940"/>
          </a:xfrm>
          <a:prstGeom prst="rect">
            <a:avLst/>
          </a:prstGeom>
          <a:noFill/>
        </p:spPr>
        <p:txBody>
          <a:bodyPr wrap="square" rtlCol="0">
            <a:spAutoFit/>
          </a:bodyPr>
          <a:lstStyle/>
          <a:p>
            <a:pPr marL="158265" indent="-158265">
              <a:spcBef>
                <a:spcPts val="600"/>
              </a:spcBef>
              <a:buFont typeface="Wingdings" charset="2"/>
              <a:buChar char="l"/>
            </a:pPr>
            <a:r>
              <a:rPr lang="ja-JP" altLang="en-US" sz="1100" dirty="0" smtClean="0">
                <a:latin typeface="+mn-ea"/>
                <a:cs typeface="小塚ゴシック Pr6N L"/>
              </a:rPr>
              <a:t>特に子育て世代にとっては、家の近所や外出先での公園が貴重な生活の場となるが、既存のサービスでは必ずしもすべての公園を検索することができなかった。</a:t>
            </a:r>
            <a:endParaRPr lang="en-US" altLang="ja-JP" sz="1100" dirty="0" smtClean="0">
              <a:latin typeface="+mn-ea"/>
              <a:cs typeface="小塚ゴシック Pr6N L"/>
            </a:endParaRPr>
          </a:p>
          <a:p>
            <a:pPr marL="158265" indent="-158265">
              <a:spcBef>
                <a:spcPts val="600"/>
              </a:spcBef>
              <a:buFont typeface="Wingdings" charset="2"/>
              <a:buChar char="l"/>
            </a:pPr>
            <a:r>
              <a:rPr lang="ja-JP" altLang="en-US" sz="1100" dirty="0" smtClean="0">
                <a:latin typeface="+mn-ea"/>
                <a:cs typeface="小塚ゴシック Pr6N L"/>
              </a:rPr>
              <a:t>近年、遊具による事故が多発し、公園の「安全性」と「管理」がキーワードになっているが、多くの公園を管理する自治体にとって、すべての公園の実態を把握することが難しくなっていた。</a:t>
            </a:r>
            <a:endParaRPr lang="en-US" altLang="ja-JP" sz="1100" dirty="0">
              <a:latin typeface="+mn-ea"/>
              <a:cs typeface="小塚ゴシック Pr6N L"/>
            </a:endParaRPr>
          </a:p>
        </p:txBody>
      </p:sp>
      <p:sp>
        <p:nvSpPr>
          <p:cNvPr id="89" name="テキスト ボックス 88"/>
          <p:cNvSpPr txBox="1"/>
          <p:nvPr/>
        </p:nvSpPr>
        <p:spPr>
          <a:xfrm>
            <a:off x="2525624" y="2936548"/>
            <a:ext cx="1765431" cy="261610"/>
          </a:xfrm>
          <a:prstGeom prst="rect">
            <a:avLst/>
          </a:prstGeom>
          <a:noFill/>
        </p:spPr>
        <p:txBody>
          <a:bodyPr wrap="square" rtlCol="0">
            <a:spAutoFit/>
          </a:bodyPr>
          <a:lstStyle/>
          <a:p>
            <a:pPr algn="ctr"/>
            <a:r>
              <a:rPr lang="en-US" altLang="ja-JP" sz="1100" b="1" dirty="0">
                <a:latin typeface="+mn-ea"/>
              </a:rPr>
              <a:t>【 </a:t>
            </a:r>
            <a:r>
              <a:rPr lang="en-US" altLang="ja-JP" sz="1100" b="1" dirty="0" smtClean="0">
                <a:latin typeface="+mn-ea"/>
              </a:rPr>
              <a:t>PAR</a:t>
            </a:r>
            <a:r>
              <a:rPr lang="ja-JP" altLang="en-US" sz="1100" b="1" dirty="0" smtClean="0">
                <a:latin typeface="+mn-ea"/>
              </a:rPr>
              <a:t>Ｋ</a:t>
            </a:r>
            <a:r>
              <a:rPr lang="en-US" altLang="ja-JP" sz="1100" b="1" dirty="0" smtClean="0">
                <a:latin typeface="+mn-ea"/>
              </a:rPr>
              <a:t>FUL 】</a:t>
            </a:r>
            <a:endParaRPr kumimoji="1" lang="ja-JP" altLang="en-US" sz="1100" b="1" dirty="0">
              <a:latin typeface="+mn-ea"/>
            </a:endParaRPr>
          </a:p>
        </p:txBody>
      </p:sp>
      <p:cxnSp>
        <p:nvCxnSpPr>
          <p:cNvPr id="40" name="直線矢印コネクタ 39"/>
          <p:cNvCxnSpPr/>
          <p:nvPr/>
        </p:nvCxnSpPr>
        <p:spPr>
          <a:xfrm flipH="1" flipV="1">
            <a:off x="1441110" y="4464598"/>
            <a:ext cx="10245" cy="475056"/>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pic>
        <p:nvPicPr>
          <p:cNvPr id="8" name="図 7"/>
          <p:cNvPicPr>
            <a:picLocks noChangeAspect="1"/>
          </p:cNvPicPr>
          <p:nvPr/>
        </p:nvPicPr>
        <p:blipFill>
          <a:blip r:embed="rId7"/>
          <a:stretch>
            <a:fillRect/>
          </a:stretch>
        </p:blipFill>
        <p:spPr>
          <a:xfrm>
            <a:off x="76813" y="3487225"/>
            <a:ext cx="1747356" cy="1720335"/>
          </a:xfrm>
          <a:prstGeom prst="rect">
            <a:avLst/>
          </a:prstGeom>
        </p:spPr>
      </p:pic>
      <p:sp>
        <p:nvSpPr>
          <p:cNvPr id="17" name="右矢印 16"/>
          <p:cNvSpPr/>
          <p:nvPr/>
        </p:nvSpPr>
        <p:spPr>
          <a:xfrm>
            <a:off x="1719078" y="3836373"/>
            <a:ext cx="472995" cy="8726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5141021" y="6021471"/>
            <a:ext cx="4117955" cy="430887"/>
          </a:xfrm>
          <a:prstGeom prst="rect">
            <a:avLst/>
          </a:prstGeom>
          <a:noFill/>
        </p:spPr>
        <p:txBody>
          <a:bodyPr wrap="square" rtlCol="0">
            <a:spAutoFit/>
          </a:bodyPr>
          <a:lstStyle/>
          <a:p>
            <a:pPr marL="158265" indent="-158265">
              <a:buFont typeface="Wingdings" charset="2"/>
              <a:buChar char="l"/>
            </a:pPr>
            <a:r>
              <a:rPr lang="ja-JP" altLang="en-US" sz="1100" dirty="0" smtClean="0"/>
              <a:t>自治体からの情報を</a:t>
            </a:r>
            <a:r>
              <a:rPr lang="ja-JP" altLang="en-US" sz="1100" dirty="0"/>
              <a:t>、市民にとってより使いやすいか</a:t>
            </a:r>
            <a:r>
              <a:rPr lang="ja-JP" altLang="en-US" sz="1100" dirty="0" smtClean="0"/>
              <a:t>たちで提供することで、オープンデータの利用促進にもつながっている。</a:t>
            </a:r>
            <a:endParaRPr lang="en-US" altLang="ja-JP" sz="1100" dirty="0">
              <a:latin typeface="+mn-ea"/>
              <a:cs typeface="小塚ゴシック Pr6N L"/>
            </a:endParaRPr>
          </a:p>
        </p:txBody>
      </p:sp>
      <p:sp>
        <p:nvSpPr>
          <p:cNvPr id="39" name="角丸四角形 38"/>
          <p:cNvSpPr/>
          <p:nvPr/>
        </p:nvSpPr>
        <p:spPr>
          <a:xfrm>
            <a:off x="9006671" y="305842"/>
            <a:ext cx="756000" cy="756000"/>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9048681" y="314510"/>
            <a:ext cx="671979" cy="738664"/>
          </a:xfrm>
          <a:prstGeom prst="rect">
            <a:avLst/>
          </a:prstGeom>
          <a:noFill/>
        </p:spPr>
        <p:txBody>
          <a:bodyPr wrap="none" rtlCol="0">
            <a:spAutoFit/>
          </a:bodyPr>
          <a:lstStyle/>
          <a:p>
            <a:r>
              <a:rPr lang="ja-JP" altLang="en-US" sz="1400" b="1" dirty="0" smtClean="0">
                <a:solidFill>
                  <a:srgbClr val="00D861"/>
                </a:solidFill>
                <a:latin typeface="小塚ゴシック Pr6N M"/>
                <a:ea typeface="小塚ゴシック Pr6N M"/>
                <a:cs typeface="小塚ゴシック Pr6N M"/>
              </a:rPr>
              <a:t>防犯</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医療</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教育</a:t>
            </a:r>
            <a:r>
              <a:rPr lang="ja-JP" altLang="en-US" sz="1000" b="1" dirty="0" smtClean="0">
                <a:solidFill>
                  <a:srgbClr val="00D861"/>
                </a:solidFill>
                <a:latin typeface="小塚ゴシック Pr6N M"/>
                <a:ea typeface="小塚ゴシック Pr6N M"/>
                <a:cs typeface="小塚ゴシック Pr6N M"/>
              </a:rPr>
              <a:t>等</a:t>
            </a:r>
            <a:endParaRPr lang="en-US" altLang="ja-JP" b="1" dirty="0" smtClean="0">
              <a:solidFill>
                <a:srgbClr val="00D861"/>
              </a:solidFill>
              <a:latin typeface="小塚ゴシック Pr6N M"/>
              <a:ea typeface="小塚ゴシック Pr6N M"/>
              <a:cs typeface="小塚ゴシック Pr6N M"/>
            </a:endParaRPr>
          </a:p>
        </p:txBody>
      </p:sp>
      <p:sp>
        <p:nvSpPr>
          <p:cNvPr id="42" name="テキスト ボックス 41"/>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234290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smtClean="0">
              <a:solidFill>
                <a:sysClr val="window" lastClr="FFFFFF"/>
              </a:solidFill>
              <a:latin typeface="Corbel"/>
              <a:ea typeface="ヒラギノ角ゴ Pro W3"/>
            </a:endParaRPr>
          </a:p>
        </p:txBody>
      </p:sp>
      <p:cxnSp>
        <p:nvCxnSpPr>
          <p:cNvPr id="72" name="直線コネクタ 71"/>
          <p:cNvCxnSpPr/>
          <p:nvPr/>
        </p:nvCxnSpPr>
        <p:spPr>
          <a:xfrm flipH="1">
            <a:off x="57563" y="6480175"/>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53840" y="1424590"/>
            <a:ext cx="4624084" cy="584775"/>
          </a:xfrm>
          <a:prstGeom prst="rect">
            <a:avLst/>
          </a:prstGeom>
          <a:noFill/>
        </p:spPr>
        <p:txBody>
          <a:bodyPr wrap="square" rtlCol="0">
            <a:spAutoFit/>
          </a:bodyPr>
          <a:lstStyle/>
          <a:p>
            <a:r>
              <a:rPr lang="ja-JP" altLang="en-US" sz="1600" dirty="0" smtClean="0">
                <a:solidFill>
                  <a:srgbClr val="008000"/>
                </a:solidFill>
                <a:latin typeface="小塚ゴシック Pro M"/>
                <a:ea typeface="小塚ゴシック Pro M"/>
                <a:cs typeface="小塚ゴシック Pro M"/>
              </a:rPr>
              <a:t>官民協働により公園情報のオープンデータの利用を促進　～神奈川県の事例～</a:t>
            </a:r>
            <a:endParaRPr lang="ja-JP" altLang="en-US" sz="1600" dirty="0">
              <a:solidFill>
                <a:srgbClr val="008000"/>
              </a:solidFill>
              <a:latin typeface="小塚ゴシック Pro M"/>
              <a:ea typeface="小塚ゴシック Pro M"/>
              <a:cs typeface="小塚ゴシック Pro M"/>
            </a:endParaRPr>
          </a:p>
        </p:txBody>
      </p:sp>
      <p:sp>
        <p:nvSpPr>
          <p:cNvPr id="8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chemeClr val="bg1"/>
                </a:solidFill>
                <a:latin typeface="小塚ゴシック Pr6N R"/>
                <a:ea typeface="小塚ゴシック Pr6N R"/>
                <a:cs typeface="小塚ゴシック Pr6N R"/>
              </a:rPr>
              <a:t>会津若松市</a:t>
            </a:r>
          </a:p>
        </p:txBody>
      </p:sp>
      <p:sp>
        <p:nvSpPr>
          <p:cNvPr id="101" name="角丸四角形 100"/>
          <p:cNvSpPr/>
          <p:nvPr/>
        </p:nvSpPr>
        <p:spPr>
          <a:xfrm>
            <a:off x="5074185" y="3993517"/>
            <a:ext cx="4514315" cy="2419823"/>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pic>
        <p:nvPicPr>
          <p:cNvPr id="105" name="図 104" descr="拡声器.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086" y="4009669"/>
            <a:ext cx="833632" cy="833632"/>
          </a:xfrm>
          <a:prstGeom prst="rect">
            <a:avLst/>
          </a:prstGeom>
        </p:spPr>
      </p:pic>
      <p:sp>
        <p:nvSpPr>
          <p:cNvPr id="112" name="テキスト ボックス 111"/>
          <p:cNvSpPr txBox="1"/>
          <p:nvPr/>
        </p:nvSpPr>
        <p:spPr>
          <a:xfrm>
            <a:off x="6014141" y="4204264"/>
            <a:ext cx="2438729" cy="400110"/>
          </a:xfrm>
          <a:prstGeom prst="rect">
            <a:avLst/>
          </a:prstGeom>
          <a:noFill/>
        </p:spPr>
        <p:txBody>
          <a:bodyPr vert="horz" wrap="square" rtlCol="0">
            <a:spAutoFit/>
          </a:bodyPr>
          <a:lstStyle/>
          <a:p>
            <a:r>
              <a:rPr lang="ja-JP" altLang="en-US" sz="2000" dirty="0" smtClean="0">
                <a:solidFill>
                  <a:srgbClr val="008000"/>
                </a:solidFill>
                <a:latin typeface="+mn-ea"/>
                <a:cs typeface="フォントポにほんご"/>
              </a:rPr>
              <a:t>今後の展開について</a:t>
            </a:r>
            <a:endParaRPr lang="en-US" altLang="ja-JP" sz="2000" dirty="0">
              <a:solidFill>
                <a:srgbClr val="008000"/>
              </a:solidFill>
              <a:latin typeface="+mn-ea"/>
              <a:cs typeface="フォントポにほんご"/>
            </a:endParaRPr>
          </a:p>
        </p:txBody>
      </p:sp>
      <p:sp>
        <p:nvSpPr>
          <p:cNvPr id="113" name="テキスト ボックス 112"/>
          <p:cNvSpPr txBox="1"/>
          <p:nvPr/>
        </p:nvSpPr>
        <p:spPr>
          <a:xfrm>
            <a:off x="5235699" y="4810876"/>
            <a:ext cx="4150844"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smtClean="0">
                <a:latin typeface="ＭＳ Ｐゴシック" panose="020B0600070205080204" pitchFamily="50" charset="-128"/>
                <a:ea typeface="ＭＳ Ｐゴシック" panose="020B0600070205080204" pitchFamily="50" charset="-128"/>
              </a:rPr>
              <a:t>コトラボ社では、既に名古屋市や</a:t>
            </a:r>
            <a:r>
              <a:rPr lang="zh-TW" altLang="en-US" sz="1200" dirty="0" smtClean="0">
                <a:latin typeface="ＭＳ Ｐゴシック" panose="020B0600070205080204" pitchFamily="50" charset="-128"/>
                <a:ea typeface="ＭＳ Ｐゴシック" panose="020B0600070205080204" pitchFamily="50" charset="-128"/>
              </a:rPr>
              <a:t>長野県佐久市</a:t>
            </a:r>
            <a:r>
              <a:rPr lang="ja-JP" altLang="en-US" sz="1200" dirty="0" smtClean="0">
                <a:latin typeface="ＭＳ Ｐゴシック" panose="020B0600070205080204" pitchFamily="50" charset="-128"/>
                <a:ea typeface="ＭＳ Ｐゴシック" panose="020B0600070205080204" pitchFamily="50" charset="-128"/>
              </a:rPr>
              <a:t>でも「ＰＡＲＫＦＵＬ」を活用したサービスを</a:t>
            </a:r>
            <a:r>
              <a:rPr lang="ja-JP" altLang="en-US" sz="1200" dirty="0">
                <a:latin typeface="ＭＳ Ｐゴシック" panose="020B0600070205080204" pitchFamily="50" charset="-128"/>
                <a:ea typeface="ＭＳ Ｐゴシック" panose="020B0600070205080204" pitchFamily="50" charset="-128"/>
              </a:rPr>
              <a:t>開始しており</a:t>
            </a:r>
            <a:r>
              <a:rPr lang="ja-JP" altLang="en-US" sz="1200" dirty="0" smtClean="0">
                <a:latin typeface="ＭＳ Ｐゴシック" panose="020B0600070205080204" pitchFamily="50" charset="-128"/>
                <a:ea typeface="ＭＳ Ｐゴシック" panose="020B0600070205080204" pitchFamily="50" charset="-128"/>
              </a:rPr>
              <a:t>、今後その他</a:t>
            </a:r>
            <a:r>
              <a:rPr lang="ja-JP" altLang="en-US" sz="1200" dirty="0">
                <a:latin typeface="ＭＳ Ｐゴシック" panose="020B0600070205080204" pitchFamily="50" charset="-128"/>
                <a:ea typeface="ＭＳ Ｐゴシック" panose="020B0600070205080204" pitchFamily="50" charset="-128"/>
              </a:rPr>
              <a:t>複数自治体と連携に向けた調整を進めて</a:t>
            </a:r>
            <a:r>
              <a:rPr lang="ja-JP" altLang="en-US" sz="1200" dirty="0" smtClean="0">
                <a:latin typeface="ＭＳ Ｐゴシック" panose="020B0600070205080204" pitchFamily="50" charset="-128"/>
                <a:ea typeface="ＭＳ Ｐゴシック" panose="020B0600070205080204" pitchFamily="50" charset="-128"/>
              </a:rPr>
              <a:t>いる。</a:t>
            </a:r>
            <a:endParaRPr lang="en-US" altLang="ja-JP" sz="1200" dirty="0" smtClean="0">
              <a:latin typeface="ＭＳ Ｐゴシック" panose="020B0600070205080204" pitchFamily="50" charset="-128"/>
              <a:ea typeface="ＭＳ Ｐゴシック" panose="020B0600070205080204" pitchFamily="50" charset="-128"/>
            </a:endParaRPr>
          </a:p>
        </p:txBody>
      </p:sp>
      <p:pic>
        <p:nvPicPr>
          <p:cNvPr id="119" name="図 118"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20" name="図 11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557" y="2319823"/>
            <a:ext cx="643434" cy="643434"/>
          </a:xfrm>
          <a:prstGeom prst="rect">
            <a:avLst/>
          </a:prstGeom>
        </p:spPr>
      </p:pic>
      <p:pic>
        <p:nvPicPr>
          <p:cNvPr id="121" name="図 12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122" name="図 121"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123" name="正方形/長方形 122"/>
          <p:cNvSpPr/>
          <p:nvPr/>
        </p:nvSpPr>
        <p:spPr>
          <a:xfrm>
            <a:off x="6387295" y="2977060"/>
            <a:ext cx="3312000" cy="3600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en-US" altLang="ja-JP" sz="1200" dirty="0">
                <a:solidFill>
                  <a:schemeClr val="tx1"/>
                </a:solidFill>
                <a:latin typeface="小塚ゴシック Pr6N L"/>
                <a:ea typeface="小塚ゴシック Pr6N L"/>
                <a:cs typeface="小塚ゴシック Pr6N L"/>
              </a:rPr>
              <a:t>―</a:t>
            </a:r>
            <a:endParaRPr lang="en-US" altLang="ja-JP" sz="1200" dirty="0" smtClean="0">
              <a:solidFill>
                <a:schemeClr val="tx1"/>
              </a:solidFill>
              <a:latin typeface="小塚ゴシック Pr6N L"/>
              <a:ea typeface="小塚ゴシック Pr6N L"/>
              <a:cs typeface="小塚ゴシック Pr6N L"/>
            </a:endParaRPr>
          </a:p>
        </p:txBody>
      </p:sp>
      <p:sp>
        <p:nvSpPr>
          <p:cNvPr id="124" name="角丸四角形 123"/>
          <p:cNvSpPr/>
          <p:nvPr/>
        </p:nvSpPr>
        <p:spPr>
          <a:xfrm>
            <a:off x="5592576" y="2977060"/>
            <a:ext cx="950821" cy="360000"/>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5" name="正方形/長方形 124"/>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ja-JP" sz="1200" dirty="0">
                <a:solidFill>
                  <a:schemeClr val="tx1"/>
                </a:solidFill>
                <a:latin typeface="小塚ゴシック Pr6N L"/>
                <a:ea typeface="小塚ゴシック Pr6N L"/>
                <a:cs typeface="小塚ゴシック Pr6N L"/>
              </a:rPr>
              <a:t>　</a:t>
            </a:r>
            <a:r>
              <a:rPr lang="ja-JP" altLang="en-US" sz="1200" dirty="0">
                <a:solidFill>
                  <a:schemeClr val="tx1"/>
                </a:solidFill>
                <a:latin typeface="小塚ゴシック Pr6N L"/>
                <a:ea typeface="小塚ゴシック Pr6N L"/>
                <a:cs typeface="小塚ゴシック Pr6N L"/>
              </a:rPr>
              <a:t>神奈川県、名古屋市</a:t>
            </a:r>
            <a:r>
              <a:rPr lang="ja-JP" altLang="en-US" sz="1200" dirty="0" smtClean="0">
                <a:solidFill>
                  <a:schemeClr val="tx1"/>
                </a:solidFill>
                <a:latin typeface="小塚ゴシック Pr6N L"/>
                <a:ea typeface="小塚ゴシック Pr6N L"/>
                <a:cs typeface="小塚ゴシック Pr6N L"/>
              </a:rPr>
              <a:t>、長野県佐久市</a:t>
            </a:r>
            <a:endParaRPr lang="ja-JP" altLang="en-US" sz="1200" dirty="0">
              <a:solidFill>
                <a:schemeClr val="tx1"/>
              </a:solidFill>
              <a:latin typeface="小塚ゴシック Pr6N L"/>
              <a:ea typeface="小塚ゴシック Pr6N L"/>
              <a:cs typeface="小塚ゴシック Pr6N L"/>
            </a:endParaRPr>
          </a:p>
        </p:txBody>
      </p:sp>
      <p:sp>
        <p:nvSpPr>
          <p:cNvPr id="126" name="角丸四角形 125"/>
          <p:cNvSpPr/>
          <p:nvPr/>
        </p:nvSpPr>
        <p:spPr>
          <a:xfrm>
            <a:off x="5096143" y="3479656"/>
            <a:ext cx="950821" cy="367265"/>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7" name="正方形/長方形 126"/>
          <p:cNvSpPr/>
          <p:nvPr/>
        </p:nvSpPr>
        <p:spPr>
          <a:xfrm>
            <a:off x="5767506" y="1409700"/>
            <a:ext cx="3396089" cy="44162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a:t>
            </a:r>
            <a:r>
              <a:rPr lang="zh-TW" altLang="en-US" sz="1200" dirty="0">
                <a:solidFill>
                  <a:schemeClr val="tx1"/>
                </a:solidFill>
                <a:latin typeface="小塚ゴシック Pr6N L"/>
                <a:ea typeface="小塚ゴシック Pr6N L"/>
                <a:cs typeface="小塚ゴシック Pr6N L"/>
              </a:rPr>
              <a:t>公園名、所管自治体、所在地、</a:t>
            </a:r>
            <a:r>
              <a:rPr lang="zh-TW" altLang="en-US" sz="1200" dirty="0" smtClean="0">
                <a:solidFill>
                  <a:schemeClr val="tx1"/>
                </a:solidFill>
                <a:latin typeface="小塚ゴシック Pr6N L"/>
                <a:ea typeface="小塚ゴシック Pr6N L"/>
                <a:cs typeface="小塚ゴシック Pr6N L"/>
              </a:rPr>
              <a:t>面積</a:t>
            </a:r>
            <a:r>
              <a:rPr lang="ja-JP" altLang="en-US" sz="1200" dirty="0" smtClean="0">
                <a:solidFill>
                  <a:schemeClr val="tx1"/>
                </a:solidFill>
                <a:latin typeface="小塚ゴシック Pr6N L"/>
                <a:ea typeface="小塚ゴシック Pr6N L"/>
                <a:cs typeface="小塚ゴシック Pr6N L"/>
              </a:rPr>
              <a:t>等</a:t>
            </a:r>
            <a:endParaRPr lang="en-US" altLang="ja-JP" sz="1200" dirty="0" smtClean="0">
              <a:solidFill>
                <a:schemeClr val="tx1"/>
              </a:solidFill>
              <a:latin typeface="小塚ゴシック Pr6N L"/>
              <a:ea typeface="小塚ゴシック Pr6N L"/>
              <a:cs typeface="小塚ゴシック Pr6N L"/>
            </a:endParaRPr>
          </a:p>
          <a:p>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　　　　　トイレ、水飲み場 </a:t>
            </a:r>
            <a:r>
              <a:rPr lang="ja-JP" altLang="en-US" sz="1200" dirty="0">
                <a:solidFill>
                  <a:schemeClr val="tx1"/>
                </a:solidFill>
                <a:latin typeface="小塚ゴシック Pr6N L"/>
                <a:ea typeface="小塚ゴシック Pr6N L"/>
                <a:cs typeface="小塚ゴシック Pr6N L"/>
              </a:rPr>
              <a:t>の</a:t>
            </a:r>
            <a:r>
              <a:rPr lang="ja-JP" altLang="en-US" sz="1200" dirty="0" smtClean="0">
                <a:solidFill>
                  <a:schemeClr val="tx1"/>
                </a:solidFill>
                <a:latin typeface="小塚ゴシック Pr6N L"/>
                <a:ea typeface="小塚ゴシック Pr6N L"/>
                <a:cs typeface="小塚ゴシック Pr6N L"/>
              </a:rPr>
              <a:t>有無、遊具の種類等　　</a:t>
            </a:r>
            <a:endParaRPr lang="en-US" altLang="ja-JP" sz="1200" dirty="0" smtClean="0">
              <a:solidFill>
                <a:schemeClr val="tx1"/>
              </a:solidFill>
              <a:latin typeface="小塚ゴシック Pr6N L"/>
              <a:ea typeface="小塚ゴシック Pr6N L"/>
              <a:cs typeface="小塚ゴシック Pr6N L"/>
            </a:endParaRPr>
          </a:p>
        </p:txBody>
      </p:sp>
      <p:sp>
        <p:nvSpPr>
          <p:cNvPr id="128" name="角丸四角形 127"/>
          <p:cNvSpPr/>
          <p:nvPr/>
        </p:nvSpPr>
        <p:spPr>
          <a:xfrm>
            <a:off x="5114549" y="1409700"/>
            <a:ext cx="1228416" cy="441627"/>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29" name="正方形/長方形 128"/>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en-US" altLang="ja-JP" sz="1200" dirty="0" smtClean="0">
                <a:solidFill>
                  <a:schemeClr val="tx1"/>
                </a:solidFill>
                <a:latin typeface="小塚ゴシック Pr6N L"/>
                <a:ea typeface="小塚ゴシック Pr6N L"/>
                <a:cs typeface="小塚ゴシック Pr6N L"/>
              </a:rPr>
              <a:t>Excel</a:t>
            </a:r>
            <a:endParaRPr lang="en-US" altLang="ja-JP" sz="1200" dirty="0">
              <a:solidFill>
                <a:srgbClr val="FF0000"/>
              </a:solidFill>
              <a:latin typeface="小塚ゴシック Pr6N L"/>
              <a:ea typeface="小塚ゴシック Pr6N L"/>
              <a:cs typeface="小塚ゴシック Pr6N L"/>
            </a:endParaRPr>
          </a:p>
        </p:txBody>
      </p:sp>
      <p:sp>
        <p:nvSpPr>
          <p:cNvPr id="130" name="角丸四角形 129"/>
          <p:cNvSpPr/>
          <p:nvPr/>
        </p:nvSpPr>
        <p:spPr>
          <a:xfrm>
            <a:off x="5690006" y="1983667"/>
            <a:ext cx="1274749" cy="365365"/>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1" name="正方形/長方形 130"/>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Web</a:t>
            </a:r>
            <a:r>
              <a:rPr lang="ja-JP" altLang="en-US" sz="1200" dirty="0" err="1" smtClean="0">
                <a:solidFill>
                  <a:schemeClr val="tx1"/>
                </a:solidFill>
                <a:latin typeface="小塚ゴシック Pr6N L"/>
                <a:ea typeface="小塚ゴシック Pr6N L"/>
                <a:cs typeface="小塚ゴシック Pr6N L"/>
              </a:rPr>
              <a:t>、</a:t>
            </a:r>
            <a:r>
              <a:rPr lang="ja-JP" altLang="en-US" sz="1200" dirty="0">
                <a:solidFill>
                  <a:schemeClr val="tx1"/>
                </a:solidFill>
                <a:latin typeface="小塚ゴシック Pr6N L"/>
                <a:ea typeface="小塚ゴシック Pr6N L"/>
                <a:cs typeface="小塚ゴシック Pr6N L"/>
              </a:rPr>
              <a:t>スマートフォン</a:t>
            </a:r>
            <a:r>
              <a:rPr lang="ja-JP" altLang="en-US" sz="1200" dirty="0" smtClean="0">
                <a:solidFill>
                  <a:schemeClr val="tx1"/>
                </a:solidFill>
                <a:latin typeface="小塚ゴシック Pr6N L"/>
                <a:ea typeface="小塚ゴシック Pr6N L"/>
                <a:cs typeface="小塚ゴシック Pr6N L"/>
              </a:rPr>
              <a:t>アプリ</a:t>
            </a:r>
            <a:endParaRPr lang="ja-JP" altLang="en-US" sz="1200" dirty="0">
              <a:solidFill>
                <a:schemeClr val="tx1"/>
              </a:solidFill>
              <a:latin typeface="小塚ゴシック Pr6N L"/>
              <a:ea typeface="小塚ゴシック Pr6N L"/>
              <a:cs typeface="小塚ゴシック Pr6N L"/>
            </a:endParaRPr>
          </a:p>
        </p:txBody>
      </p:sp>
      <p:sp>
        <p:nvSpPr>
          <p:cNvPr id="132" name="角丸四角形 131"/>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cxnSp>
        <p:nvCxnSpPr>
          <p:cNvPr id="133" name="直線コネクタ 132"/>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4" name="直線コネクタ 133"/>
          <p:cNvCxnSpPr/>
          <p:nvPr/>
        </p:nvCxnSpPr>
        <p:spPr>
          <a:xfrm flipH="1">
            <a:off x="10565" y="2038988"/>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35" name="図 134" descr="アイディア.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5305" y="1346196"/>
            <a:ext cx="593939" cy="593939"/>
          </a:xfrm>
          <a:prstGeom prst="rect">
            <a:avLst/>
          </a:prstGeom>
        </p:spPr>
      </p:pic>
      <p:sp>
        <p:nvSpPr>
          <p:cNvPr id="55" name="テキスト ボックス 54"/>
          <p:cNvSpPr txBox="1"/>
          <p:nvPr/>
        </p:nvSpPr>
        <p:spPr>
          <a:xfrm>
            <a:off x="65572" y="2006327"/>
            <a:ext cx="4836602" cy="1030182"/>
          </a:xfrm>
          <a:prstGeom prst="rect">
            <a:avLst/>
          </a:prstGeom>
          <a:noFill/>
        </p:spPr>
        <p:txBody>
          <a:bodyPr wrap="square" rtlCol="0">
            <a:noAutofit/>
          </a:bodyPr>
          <a:lstStyle/>
          <a:p>
            <a:r>
              <a:rPr lang="ja-JP" altLang="en-US" sz="1200" dirty="0" smtClean="0"/>
              <a:t>　本サービスをキッカケに、オープンデータが開始された神奈川県の事例を以下に紹介する。</a:t>
            </a:r>
            <a:endParaRPr lang="en-US" altLang="ja-JP" sz="1200" dirty="0" smtClean="0"/>
          </a:p>
          <a:p>
            <a:r>
              <a:rPr lang="ja-JP" altLang="en-US" sz="1200" dirty="0" smtClean="0"/>
              <a:t>　コトラボ社は、</a:t>
            </a:r>
            <a:r>
              <a:rPr lang="ja-JP" altLang="en-US" sz="1200" dirty="0" smtClean="0">
                <a:latin typeface="+mn-ea"/>
                <a:cs typeface="小塚ゴシック Pr6N L"/>
              </a:rPr>
              <a:t>神奈川県</a:t>
            </a:r>
            <a:r>
              <a:rPr lang="ja-JP" altLang="en-US" sz="1200" dirty="0" smtClean="0"/>
              <a:t>との協定にもとづき、県内の公園情報のデータ整備に協力。神奈川県</a:t>
            </a:r>
            <a:r>
              <a:rPr lang="ja-JP" altLang="en-US" sz="1200" dirty="0"/>
              <a:t>が</a:t>
            </a:r>
            <a:r>
              <a:rPr lang="ja-JP" altLang="en-US" sz="1200" dirty="0" smtClean="0"/>
              <a:t>ホームページに公開したオープンデータを同社の公園情報アプリ「ＰＡＲＫＦＵＬ」に掲載し広く県民に情報提供している。</a:t>
            </a:r>
            <a:endParaRPr lang="en-US" altLang="ja-JP" sz="1200" dirty="0" smtClean="0"/>
          </a:p>
        </p:txBody>
      </p:sp>
      <p:sp>
        <p:nvSpPr>
          <p:cNvPr id="56" name="正方形/長方形 55"/>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dirty="0" smtClean="0">
              <a:solidFill>
                <a:sysClr val="window" lastClr="FFFFFF"/>
              </a:solidFill>
              <a:latin typeface="Corbel"/>
              <a:ea typeface="ヒラギノ角ゴ Pro W3"/>
            </a:endParaRPr>
          </a:p>
        </p:txBody>
      </p:sp>
      <p:sp>
        <p:nvSpPr>
          <p:cNvPr id="57" name="角丸四角形 56"/>
          <p:cNvSpPr/>
          <p:nvPr/>
        </p:nvSpPr>
        <p:spPr>
          <a:xfrm>
            <a:off x="6255232"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bg1"/>
              </a:solidFill>
            </a:endParaRPr>
          </a:p>
        </p:txBody>
      </p:sp>
      <p:sp>
        <p:nvSpPr>
          <p:cNvPr id="58" name="テキスト ボックス 57"/>
          <p:cNvSpPr txBox="1"/>
          <p:nvPr/>
        </p:nvSpPr>
        <p:spPr>
          <a:xfrm>
            <a:off x="6308439" y="348578"/>
            <a:ext cx="648000" cy="648000"/>
          </a:xfrm>
          <a:prstGeom prst="rect">
            <a:avLst/>
          </a:prstGeom>
          <a:solidFill>
            <a:srgbClr val="00D861"/>
          </a:solidFill>
        </p:spPr>
        <p:txBody>
          <a:bodyPr wrap="none" rtlCol="0">
            <a:spAutoFit/>
          </a:bodyPr>
          <a:lstStyle/>
          <a:p>
            <a:r>
              <a:rPr lang="ja-JP" altLang="en-US" b="1" dirty="0" smtClean="0">
                <a:solidFill>
                  <a:schemeClr val="bg1">
                    <a:lumMod val="95000"/>
                  </a:schemeClr>
                </a:solidFill>
                <a:latin typeface="小塚ゴシック Pr6N M"/>
                <a:ea typeface="小塚ゴシック Pr6N M"/>
                <a:cs typeface="小塚ゴシック Pr6N M"/>
              </a:rPr>
              <a:t>防災</a:t>
            </a:r>
            <a:endParaRPr lang="en-US" altLang="ja-JP" b="1" dirty="0" smtClean="0">
              <a:solidFill>
                <a:schemeClr val="bg1">
                  <a:lumMod val="95000"/>
                </a:schemeClr>
              </a:solidFill>
              <a:latin typeface="小塚ゴシック Pr6N M"/>
              <a:ea typeface="小塚ゴシック Pr6N M"/>
              <a:cs typeface="小塚ゴシック Pr6N M"/>
            </a:endParaRPr>
          </a:p>
          <a:p>
            <a:r>
              <a:rPr lang="ja-JP" altLang="en-US" b="1" dirty="0" smtClean="0">
                <a:solidFill>
                  <a:schemeClr val="bg1">
                    <a:lumMod val="95000"/>
                  </a:schemeClr>
                </a:solidFill>
                <a:latin typeface="小塚ゴシック Pr6N M"/>
                <a:ea typeface="小塚ゴシック Pr6N M"/>
                <a:cs typeface="小塚ゴシック Pr6N M"/>
              </a:rPr>
              <a:t>減災</a:t>
            </a:r>
            <a:endParaRPr lang="ja-JP" altLang="en-US" b="1" dirty="0">
              <a:solidFill>
                <a:schemeClr val="bg1">
                  <a:lumMod val="95000"/>
                </a:schemeClr>
              </a:solidFill>
              <a:latin typeface="小塚ゴシック Pr6N M"/>
              <a:ea typeface="小塚ゴシック Pr6N M"/>
              <a:cs typeface="小塚ゴシック Pr6N M"/>
            </a:endParaRPr>
          </a:p>
        </p:txBody>
      </p:sp>
      <p:sp>
        <p:nvSpPr>
          <p:cNvPr id="59" name="角丸四角形 58"/>
          <p:cNvSpPr/>
          <p:nvPr/>
        </p:nvSpPr>
        <p:spPr>
          <a:xfrm>
            <a:off x="7172281" y="309099"/>
            <a:ext cx="752743" cy="752743"/>
          </a:xfrm>
          <a:prstGeom prst="roundRect">
            <a:avLst/>
          </a:prstGeom>
          <a:no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60" name="テキスト ボックス 59"/>
          <p:cNvSpPr txBox="1"/>
          <p:nvPr/>
        </p:nvSpPr>
        <p:spPr>
          <a:xfrm>
            <a:off x="7225487" y="348578"/>
            <a:ext cx="648000" cy="648000"/>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少子</a:t>
            </a:r>
            <a:endParaRPr lang="en-US" altLang="ja-JP" dirty="0" smtClean="0">
              <a:solidFill>
                <a:schemeClr val="bg1"/>
              </a:solidFill>
              <a:latin typeface="小塚ゴシック Pr6N M"/>
              <a:ea typeface="小塚ゴシック Pr6N M"/>
              <a:cs typeface="小塚ゴシック Pr6N M"/>
            </a:endParaRPr>
          </a:p>
          <a:p>
            <a:r>
              <a:rPr lang="ja-JP" altLang="en-US" dirty="0" smtClean="0">
                <a:solidFill>
                  <a:schemeClr val="bg1"/>
                </a:solidFill>
                <a:latin typeface="小塚ゴシック Pr6N M"/>
                <a:ea typeface="小塚ゴシック Pr6N M"/>
                <a:cs typeface="小塚ゴシック Pr6N M"/>
              </a:rPr>
              <a:t>高齢</a:t>
            </a:r>
            <a:endParaRPr lang="en-US" altLang="ja-JP" dirty="0" smtClean="0">
              <a:solidFill>
                <a:schemeClr val="bg1"/>
              </a:solidFill>
              <a:latin typeface="小塚ゴシック Pr6N M"/>
              <a:ea typeface="小塚ゴシック Pr6N M"/>
              <a:cs typeface="小塚ゴシック Pr6N M"/>
            </a:endParaRPr>
          </a:p>
        </p:txBody>
      </p:sp>
      <p:sp>
        <p:nvSpPr>
          <p:cNvPr id="63" name="角丸四角形 62"/>
          <p:cNvSpPr/>
          <p:nvPr/>
        </p:nvSpPr>
        <p:spPr>
          <a:xfrm>
            <a:off x="8118428"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solidFill>
                <a:schemeClr val="bg1">
                  <a:lumMod val="95000"/>
                </a:schemeClr>
              </a:solidFill>
            </a:endParaRPr>
          </a:p>
        </p:txBody>
      </p:sp>
      <p:sp>
        <p:nvSpPr>
          <p:cNvPr id="67" name="テキスト ボックス 66"/>
          <p:cNvSpPr txBox="1"/>
          <p:nvPr/>
        </p:nvSpPr>
        <p:spPr>
          <a:xfrm>
            <a:off x="8185582" y="360453"/>
            <a:ext cx="648000" cy="648000"/>
          </a:xfrm>
          <a:prstGeom prst="rect">
            <a:avLst/>
          </a:prstGeom>
          <a:solidFill>
            <a:srgbClr val="00D861"/>
          </a:solidFill>
        </p:spPr>
        <p:txBody>
          <a:bodyPr wrap="none" rtlCol="0">
            <a:spAutoFit/>
          </a:bodyPr>
          <a:lstStyle/>
          <a:p>
            <a:r>
              <a:rPr lang="ja-JP" altLang="en-US" dirty="0">
                <a:solidFill>
                  <a:schemeClr val="bg1"/>
                </a:solidFill>
                <a:latin typeface="小塚ゴシック Pr6N M"/>
                <a:ea typeface="小塚ゴシック Pr6N M"/>
                <a:cs typeface="小塚ゴシック Pr6N M"/>
              </a:rPr>
              <a:t>産業</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創出</a:t>
            </a:r>
            <a:endParaRPr lang="en-US" altLang="ja-JP" dirty="0">
              <a:solidFill>
                <a:schemeClr val="bg1"/>
              </a:solidFill>
              <a:latin typeface="小塚ゴシック Pr6N M"/>
              <a:ea typeface="小塚ゴシック Pr6N M"/>
              <a:cs typeface="小塚ゴシック Pr6N M"/>
            </a:endParaRPr>
          </a:p>
        </p:txBody>
      </p:sp>
      <p:sp>
        <p:nvSpPr>
          <p:cNvPr id="70" name="タイトル 1"/>
          <p:cNvSpPr>
            <a:spLocks noGrp="1"/>
          </p:cNvSpPr>
          <p:nvPr>
            <p:ph type="ctrTitle"/>
          </p:nvPr>
        </p:nvSpPr>
        <p:spPr>
          <a:xfrm>
            <a:off x="11348" y="234029"/>
            <a:ext cx="6290423" cy="744513"/>
          </a:xfrm>
        </p:spPr>
        <p:txBody>
          <a:bodyPr>
            <a:noAutofit/>
          </a:bodyPr>
          <a:lstStyle/>
          <a:p>
            <a:pPr algn="l"/>
            <a:r>
              <a:rPr lang="ja-JP" altLang="en-US" sz="3200" dirty="0" smtClean="0">
                <a:solidFill>
                  <a:schemeClr val="bg1"/>
                </a:solidFill>
                <a:latin typeface="小塚ゴシック Pro M"/>
                <a:ea typeface="小塚ゴシック Pro M"/>
                <a:cs typeface="小塚ゴシック Pro M"/>
              </a:rPr>
              <a:t>公園</a:t>
            </a:r>
            <a:r>
              <a:rPr lang="ja-JP" altLang="en-US" sz="3200" dirty="0">
                <a:solidFill>
                  <a:schemeClr val="bg1"/>
                </a:solidFill>
                <a:latin typeface="小塚ゴシック Pro M"/>
                <a:ea typeface="小塚ゴシック Pro M"/>
                <a:cs typeface="小塚ゴシック Pro M"/>
              </a:rPr>
              <a:t>情報アプリ「</a:t>
            </a:r>
            <a:r>
              <a:rPr lang="en-US" altLang="ja-JP" sz="3200" dirty="0">
                <a:solidFill>
                  <a:schemeClr val="bg1"/>
                </a:solidFill>
                <a:latin typeface="小塚ゴシック Pro M"/>
                <a:ea typeface="小塚ゴシック Pro M"/>
                <a:cs typeface="小塚ゴシック Pro M"/>
              </a:rPr>
              <a:t>PARKFUL</a:t>
            </a:r>
            <a:r>
              <a:rPr lang="ja-JP" altLang="en-US" sz="3200" dirty="0">
                <a:solidFill>
                  <a:schemeClr val="bg1"/>
                </a:solidFill>
                <a:latin typeface="小塚ゴシック Pro M"/>
                <a:ea typeface="小塚ゴシック Pro M"/>
                <a:cs typeface="小塚ゴシック Pro M"/>
              </a:rPr>
              <a:t>」</a:t>
            </a:r>
          </a:p>
        </p:txBody>
      </p:sp>
      <p:sp>
        <p:nvSpPr>
          <p:cNvPr id="83" name="タイトル 1"/>
          <p:cNvSpPr txBox="1">
            <a:spLocks/>
          </p:cNvSpPr>
          <p:nvPr/>
        </p:nvSpPr>
        <p:spPr>
          <a:xfrm>
            <a:off x="7681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smtClean="0">
                <a:solidFill>
                  <a:schemeClr val="bg1"/>
                </a:solidFill>
                <a:latin typeface="小塚ゴシック Pr6N R"/>
                <a:ea typeface="小塚ゴシック Pr6N R"/>
                <a:cs typeface="小塚ゴシック Pr6N R"/>
              </a:rPr>
              <a:t>By</a:t>
            </a:r>
            <a:r>
              <a:rPr lang="ja-JP" altLang="en-US" sz="1400" dirty="0">
                <a:solidFill>
                  <a:schemeClr val="bg1"/>
                </a:solidFill>
                <a:latin typeface="小塚ゴシック Pr6N R"/>
                <a:ea typeface="小塚ゴシック Pr6N R"/>
                <a:cs typeface="小塚ゴシック Pr6N R"/>
              </a:rPr>
              <a:t>株式会社コトラボ</a:t>
            </a:r>
          </a:p>
        </p:txBody>
      </p:sp>
      <p:pic>
        <p:nvPicPr>
          <p:cNvPr id="5" name="図 4"/>
          <p:cNvPicPr>
            <a:picLocks noChangeAspect="1"/>
          </p:cNvPicPr>
          <p:nvPr/>
        </p:nvPicPr>
        <p:blipFill>
          <a:blip r:embed="rId8"/>
          <a:stretch>
            <a:fillRect/>
          </a:stretch>
        </p:blipFill>
        <p:spPr>
          <a:xfrm>
            <a:off x="352255" y="3122831"/>
            <a:ext cx="1162432" cy="542476"/>
          </a:xfrm>
          <a:prstGeom prst="rect">
            <a:avLst/>
          </a:prstGeom>
        </p:spPr>
      </p:pic>
      <p:pic>
        <p:nvPicPr>
          <p:cNvPr id="17" name="図 16"/>
          <p:cNvPicPr>
            <a:picLocks noChangeAspect="1"/>
          </p:cNvPicPr>
          <p:nvPr/>
        </p:nvPicPr>
        <p:blipFill>
          <a:blip r:embed="rId9"/>
          <a:stretch>
            <a:fillRect/>
          </a:stretch>
        </p:blipFill>
        <p:spPr>
          <a:xfrm>
            <a:off x="3075516" y="3356482"/>
            <a:ext cx="451297" cy="908938"/>
          </a:xfrm>
          <a:prstGeom prst="rect">
            <a:avLst/>
          </a:prstGeom>
        </p:spPr>
      </p:pic>
      <p:sp>
        <p:nvSpPr>
          <p:cNvPr id="87" name="テキスト ボックス 86"/>
          <p:cNvSpPr txBox="1"/>
          <p:nvPr/>
        </p:nvSpPr>
        <p:spPr>
          <a:xfrm>
            <a:off x="3100277" y="3042363"/>
            <a:ext cx="1497182" cy="334882"/>
          </a:xfrm>
          <a:prstGeom prst="rect">
            <a:avLst/>
          </a:prstGeom>
          <a:noFill/>
        </p:spPr>
        <p:txBody>
          <a:bodyPr wrap="square" rtlCol="0">
            <a:noAutofit/>
          </a:bodyPr>
          <a:lstStyle/>
          <a:p>
            <a:pPr algn="ctr"/>
            <a:r>
              <a:rPr lang="en-US" altLang="ja-JP" sz="1200" dirty="0" smtClean="0">
                <a:latin typeface="+mn-ea"/>
              </a:rPr>
              <a:t>【</a:t>
            </a:r>
            <a:r>
              <a:rPr lang="ja-JP" altLang="en-US" sz="1200" dirty="0" smtClean="0">
                <a:latin typeface="+mn-ea"/>
              </a:rPr>
              <a:t>ＰＡＲＫＦＵＬ</a:t>
            </a:r>
            <a:r>
              <a:rPr lang="en-US" altLang="ja-JP" sz="1200" dirty="0" smtClean="0">
                <a:latin typeface="+mn-ea"/>
              </a:rPr>
              <a:t>】</a:t>
            </a:r>
          </a:p>
        </p:txBody>
      </p:sp>
      <p:pic>
        <p:nvPicPr>
          <p:cNvPr id="141" name="図 140"/>
          <p:cNvPicPr>
            <a:picLocks noChangeAspect="1"/>
          </p:cNvPicPr>
          <p:nvPr/>
        </p:nvPicPr>
        <p:blipFill>
          <a:blip r:embed="rId10"/>
          <a:stretch>
            <a:fillRect/>
          </a:stretch>
        </p:blipFill>
        <p:spPr>
          <a:xfrm>
            <a:off x="1402324" y="4843301"/>
            <a:ext cx="836224" cy="643014"/>
          </a:xfrm>
          <a:prstGeom prst="rect">
            <a:avLst/>
          </a:prstGeom>
        </p:spPr>
      </p:pic>
      <p:pic>
        <p:nvPicPr>
          <p:cNvPr id="164" name="図 163"/>
          <p:cNvPicPr>
            <a:picLocks noChangeAspect="1"/>
          </p:cNvPicPr>
          <p:nvPr/>
        </p:nvPicPr>
        <p:blipFill>
          <a:blip r:embed="rId9"/>
          <a:stretch>
            <a:fillRect/>
          </a:stretch>
        </p:blipFill>
        <p:spPr>
          <a:xfrm>
            <a:off x="4405999" y="3401695"/>
            <a:ext cx="451297" cy="908938"/>
          </a:xfrm>
          <a:prstGeom prst="rect">
            <a:avLst/>
          </a:prstGeom>
        </p:spPr>
      </p:pic>
      <p:sp>
        <p:nvSpPr>
          <p:cNvPr id="166" name="円弧 165"/>
          <p:cNvSpPr/>
          <p:nvPr/>
        </p:nvSpPr>
        <p:spPr>
          <a:xfrm>
            <a:off x="3243567" y="3831158"/>
            <a:ext cx="1270462" cy="352258"/>
          </a:xfrm>
          <a:prstGeom prst="arc">
            <a:avLst>
              <a:gd name="adj1" fmla="val 17593579"/>
              <a:gd name="adj2" fmla="val 13977147"/>
            </a:avLst>
          </a:prstGeom>
          <a:ln w="50800">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mn-ea"/>
            </a:endParaRPr>
          </a:p>
        </p:txBody>
      </p:sp>
      <p:sp>
        <p:nvSpPr>
          <p:cNvPr id="167" name="テキスト ボックス 166"/>
          <p:cNvSpPr txBox="1"/>
          <p:nvPr/>
        </p:nvSpPr>
        <p:spPr>
          <a:xfrm>
            <a:off x="860376" y="3686507"/>
            <a:ext cx="1205886" cy="219803"/>
          </a:xfrm>
          <a:prstGeom prst="rect">
            <a:avLst/>
          </a:prstGeom>
          <a:noFill/>
        </p:spPr>
        <p:txBody>
          <a:bodyPr wrap="square" rtlCol="0">
            <a:noAutofit/>
          </a:bodyPr>
          <a:lstStyle/>
          <a:p>
            <a:pPr algn="ctr"/>
            <a:r>
              <a:rPr lang="ja-JP" altLang="en-US" sz="1200" dirty="0" smtClean="0">
                <a:latin typeface="+mn-ea"/>
              </a:rPr>
              <a:t>②ＨＰに公開</a:t>
            </a:r>
            <a:r>
              <a:rPr lang="en-US" altLang="ja-JP" sz="1200" baseline="30000" dirty="0" smtClean="0">
                <a:latin typeface="+mn-ea"/>
              </a:rPr>
              <a:t>※</a:t>
            </a:r>
          </a:p>
        </p:txBody>
      </p:sp>
      <p:sp>
        <p:nvSpPr>
          <p:cNvPr id="172" name="テキスト ボックス 171"/>
          <p:cNvSpPr txBox="1"/>
          <p:nvPr/>
        </p:nvSpPr>
        <p:spPr>
          <a:xfrm>
            <a:off x="1741622" y="3112827"/>
            <a:ext cx="1153631" cy="460825"/>
          </a:xfrm>
          <a:prstGeom prst="rect">
            <a:avLst/>
          </a:prstGeom>
          <a:noFill/>
        </p:spPr>
        <p:txBody>
          <a:bodyPr wrap="square" rtlCol="0">
            <a:noAutofit/>
          </a:bodyPr>
          <a:lstStyle/>
          <a:p>
            <a:pPr algn="ctr"/>
            <a:r>
              <a:rPr lang="ja-JP" altLang="en-US" sz="1200" dirty="0" smtClean="0">
                <a:latin typeface="+mn-ea"/>
              </a:rPr>
              <a:t>③「</a:t>
            </a:r>
            <a:r>
              <a:rPr lang="en-US" altLang="ja-JP" sz="1200" dirty="0">
                <a:latin typeface="+mn-ea"/>
              </a:rPr>
              <a:t>PARKFUL</a:t>
            </a:r>
            <a:r>
              <a:rPr lang="ja-JP" altLang="en-US" sz="1200" dirty="0" smtClean="0">
                <a:latin typeface="+mn-ea"/>
              </a:rPr>
              <a:t>」に掲載</a:t>
            </a:r>
            <a:endParaRPr lang="en-US" altLang="ja-JP" sz="1200" dirty="0" smtClean="0">
              <a:latin typeface="+mn-ea"/>
            </a:endParaRPr>
          </a:p>
        </p:txBody>
      </p:sp>
      <p:sp>
        <p:nvSpPr>
          <p:cNvPr id="178" name="テキスト ボックス 177"/>
          <p:cNvSpPr txBox="1"/>
          <p:nvPr/>
        </p:nvSpPr>
        <p:spPr>
          <a:xfrm>
            <a:off x="3399070" y="3339240"/>
            <a:ext cx="1114959" cy="463064"/>
          </a:xfrm>
          <a:prstGeom prst="rect">
            <a:avLst/>
          </a:prstGeom>
          <a:noFill/>
        </p:spPr>
        <p:txBody>
          <a:bodyPr wrap="square" rtlCol="0">
            <a:noAutofit/>
          </a:bodyPr>
          <a:lstStyle/>
          <a:p>
            <a:pPr algn="ctr"/>
            <a:r>
              <a:rPr lang="ja-JP" altLang="en-US" sz="1200" dirty="0" smtClean="0">
                <a:latin typeface="+mn-ea"/>
              </a:rPr>
              <a:t>投稿機能に</a:t>
            </a:r>
            <a:endParaRPr lang="en-US" altLang="ja-JP" sz="1200" dirty="0" smtClean="0">
              <a:latin typeface="+mn-ea"/>
            </a:endParaRPr>
          </a:p>
          <a:p>
            <a:pPr algn="ctr"/>
            <a:r>
              <a:rPr lang="ja-JP" altLang="en-US" sz="1200" dirty="0" smtClean="0">
                <a:latin typeface="+mn-ea"/>
              </a:rPr>
              <a:t>より情報共有</a:t>
            </a:r>
            <a:endParaRPr lang="en-US" altLang="ja-JP" sz="1200" dirty="0" smtClean="0">
              <a:latin typeface="+mn-ea"/>
            </a:endParaRPr>
          </a:p>
        </p:txBody>
      </p:sp>
      <p:sp>
        <p:nvSpPr>
          <p:cNvPr id="183" name="テキスト ボックス 182"/>
          <p:cNvSpPr txBox="1"/>
          <p:nvPr/>
        </p:nvSpPr>
        <p:spPr>
          <a:xfrm>
            <a:off x="1228164" y="4728975"/>
            <a:ext cx="1103892" cy="299597"/>
          </a:xfrm>
          <a:prstGeom prst="rect">
            <a:avLst/>
          </a:prstGeom>
          <a:noFill/>
        </p:spPr>
        <p:txBody>
          <a:bodyPr wrap="square" rtlCol="0">
            <a:noAutofit/>
          </a:bodyPr>
          <a:lstStyle/>
          <a:p>
            <a:r>
              <a:rPr lang="en-US" altLang="ja-JP" sz="1200" dirty="0" smtClean="0">
                <a:latin typeface="+mn-ea"/>
              </a:rPr>
              <a:t>【</a:t>
            </a:r>
            <a:r>
              <a:rPr lang="ja-JP" altLang="en-US" sz="1200" dirty="0" smtClean="0">
                <a:latin typeface="+mn-ea"/>
              </a:rPr>
              <a:t>県内自治体</a:t>
            </a:r>
            <a:r>
              <a:rPr lang="en-US" altLang="ja-JP" sz="1200" dirty="0" smtClean="0">
                <a:latin typeface="+mn-ea"/>
              </a:rPr>
              <a:t>】</a:t>
            </a:r>
          </a:p>
        </p:txBody>
      </p:sp>
      <p:pic>
        <p:nvPicPr>
          <p:cNvPr id="64" name="図 63"/>
          <p:cNvPicPr>
            <a:picLocks noChangeAspect="1"/>
          </p:cNvPicPr>
          <p:nvPr/>
        </p:nvPicPr>
        <p:blipFill>
          <a:blip r:embed="rId9"/>
          <a:stretch>
            <a:fillRect/>
          </a:stretch>
        </p:blipFill>
        <p:spPr>
          <a:xfrm>
            <a:off x="3693531" y="3957722"/>
            <a:ext cx="451297" cy="908938"/>
          </a:xfrm>
          <a:prstGeom prst="rect">
            <a:avLst/>
          </a:prstGeom>
        </p:spPr>
      </p:pic>
      <p:sp>
        <p:nvSpPr>
          <p:cNvPr id="68" name="テキスト ボックス 67"/>
          <p:cNvSpPr txBox="1"/>
          <p:nvPr/>
        </p:nvSpPr>
        <p:spPr>
          <a:xfrm>
            <a:off x="5254052" y="5491245"/>
            <a:ext cx="4262482"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smtClean="0"/>
              <a:t>コトラボ社で</a:t>
            </a:r>
            <a:r>
              <a:rPr lang="ja-JP" altLang="en-US" sz="1200" dirty="0"/>
              <a:t>は</a:t>
            </a:r>
            <a:r>
              <a:rPr lang="ja-JP" altLang="en-US" sz="1200" dirty="0" smtClean="0"/>
              <a:t>、「ＰＡＲＫＦＵＬ」が提供</a:t>
            </a:r>
            <a:r>
              <a:rPr lang="ja-JP" altLang="en-US" sz="1200" dirty="0"/>
              <a:t>する公園を楽しむための情報・機能を通じて、公園に行くきっかけづくりを実現し、公園の賑わい、地域の賑わいへ繋げていきたいと考えて</a:t>
            </a:r>
            <a:r>
              <a:rPr lang="ja-JP" altLang="en-US" sz="1200" dirty="0" smtClean="0"/>
              <a:t>いる。</a:t>
            </a:r>
            <a:endParaRPr lang="en-US" altLang="ja-JP" sz="1200" dirty="0">
              <a:latin typeface="+mn-ea"/>
              <a:cs typeface="小塚ゴシック Pr6N L"/>
            </a:endParaRPr>
          </a:p>
        </p:txBody>
      </p:sp>
      <p:sp>
        <p:nvSpPr>
          <p:cNvPr id="3" name="テキスト ボックス 2"/>
          <p:cNvSpPr txBox="1"/>
          <p:nvPr/>
        </p:nvSpPr>
        <p:spPr>
          <a:xfrm>
            <a:off x="2194061" y="5156761"/>
            <a:ext cx="2761123" cy="276999"/>
          </a:xfrm>
          <a:prstGeom prst="rect">
            <a:avLst/>
          </a:prstGeom>
          <a:noFill/>
        </p:spPr>
        <p:txBody>
          <a:bodyPr wrap="square" rtlCol="0">
            <a:spAutoFit/>
          </a:bodyPr>
          <a:lstStyle/>
          <a:p>
            <a:r>
              <a:rPr kumimoji="1" lang="ja-JP" altLang="en-US" sz="1200" u="sng" dirty="0" smtClean="0">
                <a:latin typeface="+mn-ea"/>
              </a:rPr>
              <a:t>神奈川県と</a:t>
            </a:r>
            <a:r>
              <a:rPr lang="ja-JP" altLang="en-US" sz="1200" u="sng" dirty="0" smtClean="0">
                <a:latin typeface="+mn-ea"/>
              </a:rPr>
              <a:t>ＰＡＲＫＦＵＬと</a:t>
            </a:r>
            <a:r>
              <a:rPr kumimoji="1" lang="ja-JP" altLang="en-US" sz="1200" u="sng" dirty="0" smtClean="0">
                <a:latin typeface="+mn-ea"/>
              </a:rPr>
              <a:t>の連携イメージ</a:t>
            </a:r>
            <a:endParaRPr kumimoji="1" lang="ja-JP" altLang="en-US" sz="1200" u="sng" dirty="0">
              <a:latin typeface="+mn-ea"/>
            </a:endParaRPr>
          </a:p>
        </p:txBody>
      </p:sp>
      <p:sp>
        <p:nvSpPr>
          <p:cNvPr id="71" name="テキスト ボックス 70"/>
          <p:cNvSpPr txBox="1"/>
          <p:nvPr/>
        </p:nvSpPr>
        <p:spPr>
          <a:xfrm>
            <a:off x="3484055" y="4813399"/>
            <a:ext cx="1022761" cy="304823"/>
          </a:xfrm>
          <a:prstGeom prst="rect">
            <a:avLst/>
          </a:prstGeom>
          <a:noFill/>
        </p:spPr>
        <p:txBody>
          <a:bodyPr wrap="square" rtlCol="0">
            <a:noAutofit/>
          </a:bodyPr>
          <a:lstStyle/>
          <a:p>
            <a:pPr algn="ctr"/>
            <a:r>
              <a:rPr lang="ja-JP" altLang="en-US" sz="1100" dirty="0" smtClean="0">
                <a:latin typeface="+mn-ea"/>
              </a:rPr>
              <a:t>利用者スマホ</a:t>
            </a:r>
            <a:endParaRPr lang="en-US" altLang="ja-JP" sz="1100" dirty="0" smtClean="0">
              <a:latin typeface="+mn-ea"/>
            </a:endParaRPr>
          </a:p>
        </p:txBody>
      </p:sp>
      <p:sp>
        <p:nvSpPr>
          <p:cNvPr id="69" name="テキスト ボックス 68"/>
          <p:cNvSpPr txBox="1"/>
          <p:nvPr/>
        </p:nvSpPr>
        <p:spPr>
          <a:xfrm>
            <a:off x="76812" y="5451827"/>
            <a:ext cx="4825361" cy="898008"/>
          </a:xfrm>
          <a:prstGeom prst="rect">
            <a:avLst/>
          </a:prstGeom>
          <a:noFill/>
        </p:spPr>
        <p:txBody>
          <a:bodyPr wrap="square" rtlCol="0">
            <a:noAutofit/>
          </a:bodyPr>
          <a:lstStyle/>
          <a:p>
            <a:r>
              <a:rPr lang="ja-JP" altLang="en-US" sz="1200" dirty="0">
                <a:latin typeface="+mn-ea"/>
                <a:cs typeface="小塚ゴシック Pr6N L"/>
              </a:rPr>
              <a:t>　</a:t>
            </a:r>
            <a:r>
              <a:rPr lang="ja-JP" altLang="en-US" sz="1200" dirty="0" smtClean="0">
                <a:latin typeface="+mn-ea"/>
                <a:cs typeface="小塚ゴシック Pr6N L"/>
              </a:rPr>
              <a:t>神奈川県にとっては、データ整備の段階からコトラボ社の協力を得ることで、民間ニーズに沿った形のデータ公開と、アプリという具体的な県民サービスを実現できる。また、コトラボ社にとっても、自社サービスの品質向上につながるというメリットがある。</a:t>
            </a:r>
            <a:r>
              <a:rPr lang="ja-JP" altLang="en-US" sz="1200" dirty="0">
                <a:latin typeface="+mn-ea"/>
                <a:cs typeface="小塚ゴシック Pr6N L"/>
              </a:rPr>
              <a:t>　</a:t>
            </a:r>
            <a:r>
              <a:rPr lang="ja-JP" altLang="en-US" sz="1200" dirty="0" smtClean="0">
                <a:latin typeface="+mn-ea"/>
                <a:cs typeface="小塚ゴシック Pr6N L"/>
              </a:rPr>
              <a:t>官民協働により、オープンデータをより市民に使いやすいかたちで提供することにつながっている。</a:t>
            </a:r>
            <a:endParaRPr lang="en-US" altLang="ja-JP" sz="1200" dirty="0" smtClean="0"/>
          </a:p>
        </p:txBody>
      </p:sp>
      <p:sp>
        <p:nvSpPr>
          <p:cNvPr id="73" name="タイトル 1"/>
          <p:cNvSpPr txBox="1">
            <a:spLocks/>
          </p:cNvSpPr>
          <p:nvPr/>
        </p:nvSpPr>
        <p:spPr>
          <a:xfrm>
            <a:off x="57563" y="-26855"/>
            <a:ext cx="5443257"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chemeClr val="bg1"/>
                </a:solidFill>
                <a:latin typeface="小塚ゴシック Pr6N R"/>
                <a:ea typeface="小塚ゴシック Pr6N R"/>
                <a:cs typeface="小塚ゴシック Pr6N R"/>
              </a:rPr>
              <a:t>自治体が保有する公園情報を、より市民が使いやすいかたちで提供</a:t>
            </a:r>
            <a:endParaRPr lang="en-US" altLang="ja-JP" sz="1400" dirty="0" smtClean="0">
              <a:solidFill>
                <a:schemeClr val="bg1"/>
              </a:solidFill>
              <a:latin typeface="小塚ゴシック Pr6N R"/>
              <a:ea typeface="小塚ゴシック Pr6N R"/>
              <a:cs typeface="小塚ゴシック Pr6N R"/>
            </a:endParaRPr>
          </a:p>
        </p:txBody>
      </p:sp>
      <p:sp>
        <p:nvSpPr>
          <p:cNvPr id="6" name="正方形/長方形 5"/>
          <p:cNvSpPr/>
          <p:nvPr/>
        </p:nvSpPr>
        <p:spPr>
          <a:xfrm>
            <a:off x="2193861" y="3948607"/>
            <a:ext cx="863249" cy="423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t>コトラボ社</a:t>
            </a:r>
            <a:endParaRPr kumimoji="1" lang="ja-JP" altLang="en-US" sz="1200" b="1" dirty="0"/>
          </a:p>
        </p:txBody>
      </p:sp>
      <p:sp>
        <p:nvSpPr>
          <p:cNvPr id="79" name="テキスト ボックス 78"/>
          <p:cNvSpPr txBox="1"/>
          <p:nvPr/>
        </p:nvSpPr>
        <p:spPr>
          <a:xfrm>
            <a:off x="1315464" y="4359277"/>
            <a:ext cx="1083659" cy="544212"/>
          </a:xfrm>
          <a:prstGeom prst="rect">
            <a:avLst/>
          </a:prstGeom>
          <a:noFill/>
        </p:spPr>
        <p:txBody>
          <a:bodyPr wrap="square" rtlCol="0">
            <a:noAutofit/>
          </a:bodyPr>
          <a:lstStyle/>
          <a:p>
            <a:r>
              <a:rPr lang="ja-JP" altLang="en-US" sz="1200" dirty="0" smtClean="0">
                <a:latin typeface="+mn-ea"/>
              </a:rPr>
              <a:t>①データ整備</a:t>
            </a:r>
            <a:endParaRPr lang="en-US" altLang="ja-JP" sz="1200" dirty="0" smtClean="0">
              <a:latin typeface="+mn-ea"/>
            </a:endParaRPr>
          </a:p>
          <a:p>
            <a:r>
              <a:rPr lang="ja-JP" altLang="en-US" sz="1200" dirty="0" smtClean="0">
                <a:latin typeface="+mn-ea"/>
              </a:rPr>
              <a:t>　の協力</a:t>
            </a:r>
            <a:endParaRPr lang="en-US" altLang="ja-JP" sz="1200" baseline="30000" dirty="0" smtClean="0">
              <a:latin typeface="+mn-ea"/>
            </a:endParaRPr>
          </a:p>
        </p:txBody>
      </p:sp>
      <p:cxnSp>
        <p:nvCxnSpPr>
          <p:cNvPr id="18" name="直線矢印コネクタ 17"/>
          <p:cNvCxnSpPr/>
          <p:nvPr/>
        </p:nvCxnSpPr>
        <p:spPr>
          <a:xfrm flipH="1" flipV="1">
            <a:off x="878766" y="3658280"/>
            <a:ext cx="2463" cy="346964"/>
          </a:xfrm>
          <a:prstGeom prst="straightConnector1">
            <a:avLst/>
          </a:prstGeom>
          <a:ln w="38100">
            <a:tailEnd type="triangle" w="lg" len="med"/>
          </a:ln>
        </p:spPr>
        <p:style>
          <a:lnRef idx="2">
            <a:schemeClr val="accent1"/>
          </a:lnRef>
          <a:fillRef idx="0">
            <a:schemeClr val="accent1"/>
          </a:fillRef>
          <a:effectRef idx="1">
            <a:schemeClr val="accent1"/>
          </a:effectRef>
          <a:fontRef idx="minor">
            <a:schemeClr val="tx1"/>
          </a:fontRef>
        </p:style>
      </p:cxnSp>
      <p:sp>
        <p:nvSpPr>
          <p:cNvPr id="4" name="正方形/長方形 3"/>
          <p:cNvSpPr/>
          <p:nvPr/>
        </p:nvSpPr>
        <p:spPr>
          <a:xfrm>
            <a:off x="426453" y="3948607"/>
            <a:ext cx="904626" cy="428659"/>
          </a:xfrm>
          <a:prstGeom prst="rect">
            <a:avLst/>
          </a:prstGeom>
          <a:gradFill>
            <a:gsLst>
              <a:gs pos="0">
                <a:schemeClr val="accent1">
                  <a:tint val="100000"/>
                  <a:shade val="100000"/>
                  <a:satMod val="130000"/>
                </a:schemeClr>
              </a:gs>
              <a:gs pos="0">
                <a:srgbClr val="FFFF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rPr>
              <a:t>神奈川県</a:t>
            </a:r>
            <a:endParaRPr kumimoji="1" lang="ja-JP" altLang="en-US" dirty="0">
              <a:solidFill>
                <a:schemeClr val="tx1"/>
              </a:solidFill>
            </a:endParaRPr>
          </a:p>
        </p:txBody>
      </p:sp>
      <p:cxnSp>
        <p:nvCxnSpPr>
          <p:cNvPr id="8" name="直線矢印コネクタ 7"/>
          <p:cNvCxnSpPr/>
          <p:nvPr/>
        </p:nvCxnSpPr>
        <p:spPr>
          <a:xfrm flipV="1">
            <a:off x="1445021" y="4197612"/>
            <a:ext cx="675093" cy="1"/>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a:off x="973421" y="4419563"/>
            <a:ext cx="369602" cy="406554"/>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p:nvPr/>
        </p:nvCxnSpPr>
        <p:spPr>
          <a:xfrm flipH="1">
            <a:off x="2302292" y="4452663"/>
            <a:ext cx="323194" cy="387806"/>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1514687" y="3582604"/>
            <a:ext cx="1513648" cy="590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21296" y="4623585"/>
            <a:ext cx="1231771" cy="707886"/>
          </a:xfrm>
          <a:prstGeom prst="rect">
            <a:avLst/>
          </a:prstGeom>
          <a:noFill/>
        </p:spPr>
        <p:txBody>
          <a:bodyPr wrap="square" rtlCol="0">
            <a:spAutoFit/>
          </a:bodyPr>
          <a:lstStyle/>
          <a:p>
            <a:r>
              <a:rPr lang="en-US" altLang="ja-JP" sz="1000" dirty="0" smtClean="0"/>
              <a:t>※</a:t>
            </a:r>
            <a:r>
              <a:rPr lang="ja-JP" altLang="en-US" sz="1000" dirty="0" smtClean="0"/>
              <a:t>県内</a:t>
            </a:r>
            <a:r>
              <a:rPr lang="ja-JP" altLang="en-US" sz="1000" dirty="0"/>
              <a:t>全市</a:t>
            </a:r>
            <a:r>
              <a:rPr lang="ja-JP" altLang="en-US" sz="1000" dirty="0" smtClean="0"/>
              <a:t>町村約</a:t>
            </a:r>
            <a:r>
              <a:rPr lang="en-US" altLang="ja-JP" sz="1000" dirty="0" smtClean="0"/>
              <a:t>7,800</a:t>
            </a:r>
            <a:r>
              <a:rPr lang="ja-JP" altLang="en-US" sz="1000" dirty="0" smtClean="0"/>
              <a:t>の</a:t>
            </a:r>
            <a:r>
              <a:rPr lang="ja-JP" altLang="en-US" sz="1000" dirty="0"/>
              <a:t>公園情報を集めた前例のない</a:t>
            </a:r>
            <a:r>
              <a:rPr lang="ja-JP" altLang="en-US" sz="1000" dirty="0" smtClean="0"/>
              <a:t>オープンデータ。</a:t>
            </a:r>
            <a:endParaRPr kumimoji="1" lang="ja-JP" altLang="en-US" sz="1000" dirty="0"/>
          </a:p>
        </p:txBody>
      </p:sp>
      <p:sp>
        <p:nvSpPr>
          <p:cNvPr id="65" name="角丸四角形 64"/>
          <p:cNvSpPr/>
          <p:nvPr/>
        </p:nvSpPr>
        <p:spPr>
          <a:xfrm>
            <a:off x="9006671" y="305842"/>
            <a:ext cx="756000" cy="756000"/>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9048681" y="314510"/>
            <a:ext cx="671979" cy="738664"/>
          </a:xfrm>
          <a:prstGeom prst="rect">
            <a:avLst/>
          </a:prstGeom>
          <a:noFill/>
        </p:spPr>
        <p:txBody>
          <a:bodyPr wrap="none" rtlCol="0">
            <a:spAutoFit/>
          </a:bodyPr>
          <a:lstStyle/>
          <a:p>
            <a:r>
              <a:rPr lang="ja-JP" altLang="en-US" sz="1400" b="1" dirty="0" smtClean="0">
                <a:solidFill>
                  <a:srgbClr val="00D861"/>
                </a:solidFill>
                <a:latin typeface="小塚ゴシック Pr6N M"/>
                <a:ea typeface="小塚ゴシック Pr6N M"/>
                <a:cs typeface="小塚ゴシック Pr6N M"/>
              </a:rPr>
              <a:t>防犯</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医療</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教育</a:t>
            </a:r>
            <a:r>
              <a:rPr lang="ja-JP" altLang="en-US" sz="1000" b="1" dirty="0" smtClean="0">
                <a:solidFill>
                  <a:srgbClr val="00D861"/>
                </a:solidFill>
                <a:latin typeface="小塚ゴシック Pr6N M"/>
                <a:ea typeface="小塚ゴシック Pr6N M"/>
                <a:cs typeface="小塚ゴシック Pr6N M"/>
              </a:rPr>
              <a:t>等</a:t>
            </a:r>
            <a:endParaRPr lang="en-US" altLang="ja-JP" b="1" dirty="0" smtClean="0">
              <a:solidFill>
                <a:srgbClr val="00D861"/>
              </a:solidFill>
              <a:latin typeface="小塚ゴシック Pr6N M"/>
              <a:ea typeface="小塚ゴシック Pr6N M"/>
              <a:cs typeface="小塚ゴシック Pr6N M"/>
            </a:endParaRPr>
          </a:p>
        </p:txBody>
      </p:sp>
      <p:sp>
        <p:nvSpPr>
          <p:cNvPr id="75" name="テキスト ボックス 74"/>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337376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A4 210 x 297 mm</PresentationFormat>
  <Paragraphs>70</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公園情報アプリ「PARKFUL」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2018-02-21T08:00:12Z</dcterms:created>
  <dcterms:modified xsi:type="dcterms:W3CDTF">2018-02-21T08:00:15Z</dcterms:modified>
</cp:coreProperties>
</file>