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79" r:id="rId2"/>
    <p:sldId id="281"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120">
          <p15:clr>
            <a:srgbClr val="A4A3A4"/>
          </p15:clr>
        </p15:guide>
        <p15:guide id="3" orient="horz" pos="40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6FF"/>
    <a:srgbClr val="40CCFB"/>
    <a:srgbClr val="DEFFFF"/>
    <a:srgbClr val="0080FF"/>
    <a:srgbClr val="0959FF"/>
    <a:srgbClr val="0E79FF"/>
    <a:srgbClr val="0854F2"/>
    <a:srgbClr val="375AD0"/>
    <a:srgbClr val="37B5FC"/>
    <a:srgbClr val="49C8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3" autoAdjust="0"/>
    <p:restoredTop sz="97192" autoAdjust="0"/>
  </p:normalViewPr>
  <p:slideViewPr>
    <p:cSldViewPr snapToGrid="0" snapToObjects="1">
      <p:cViewPr varScale="1">
        <p:scale>
          <a:sx n="72" d="100"/>
          <a:sy n="72" d="100"/>
        </p:scale>
        <p:origin x="1206" y="66"/>
      </p:cViewPr>
      <p:guideLst>
        <p:guide orient="horz" pos="1389"/>
        <p:guide pos="3120"/>
        <p:guide orient="horz" pos="40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81E8AD5-4DF4-45F8-A2AD-69D7544A71B4}"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42F41CB-6250-496E-A8BC-CDD9028FB5B8}" type="slidenum">
              <a:rPr kumimoji="1" lang="ja-JP" altLang="en-US" smtClean="0"/>
              <a:t>‹#›</a:t>
            </a:fld>
            <a:endParaRPr kumimoji="1" lang="ja-JP" altLang="en-US"/>
          </a:p>
        </p:txBody>
      </p:sp>
    </p:spTree>
    <p:extLst>
      <p:ext uri="{BB962C8B-B14F-4D97-AF65-F5344CB8AC3E}">
        <p14:creationId xmlns:p14="http://schemas.microsoft.com/office/powerpoint/2010/main" val="28658194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5D60A3-9A01-44D6-BE3D-0B0D805AB8D0}" type="slidenum">
              <a:rPr kumimoji="1" lang="ja-JP" altLang="en-US" smtClean="0"/>
              <a:t>1</a:t>
            </a:fld>
            <a:endParaRPr kumimoji="1" lang="ja-JP" altLang="en-US"/>
          </a:p>
        </p:txBody>
      </p:sp>
    </p:spTree>
    <p:extLst>
      <p:ext uri="{BB962C8B-B14F-4D97-AF65-F5344CB8AC3E}">
        <p14:creationId xmlns:p14="http://schemas.microsoft.com/office/powerpoint/2010/main" val="357830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1%B2%E3%82%89%E3%82%81%E3%81%8Db.png" TargetMode="External"/><Relationship Id="rId5" Type="http://schemas.openxmlformats.org/officeDocument/2006/relationships/image" Target="../media/image2.png"/><Relationship Id="rId4" Type="http://schemas.openxmlformats.org/officeDocument/2006/relationships/image" Target="file://localhost/Users/meg/Desktop/%E7%89%B9%E7%A0%94/%E7%89%B9%E7%A0%94OD/%E3%82%A2%E3%82%A4%E3%82%B3%E3%83%B3/%E3%83%8F%E3%83%86%E3%83%8Ab.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file://localhost/Users/meg/Desktop/%E7%89%B9%E7%A0%94/%E7%89%B9%E7%A0%94OD/%E3%82%A2%E3%82%A4%E3%82%B3%E3%83%B3/%E3%83%81%E3%83%BC%E3%83%A0b.png" TargetMode="Externa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file://localhost/Users/meg/Desktop/%E7%89%B9%E7%A0%94/%E7%89%B9%E7%A0%94OD/%E3%82%A2%E3%82%A4%E3%82%B3%E3%83%B3/%E3%83%9E%E3%83%BC%E3%82%AB%E3%83%BCb.png" TargetMode="External"/><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3%8F%E3%82%9A%E3%82%BD%E3%82%B3%E3%83%B3%E4%BD%9C%E6%A5%ADb.png"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file://localhost/Users/meg/Desktop/%E7%89%B9%E7%A0%94/%E7%89%B9%E7%A0%94OD/%E3%82%A2%E3%82%A4%E3%82%B3%E3%83%B3/%E5%8F%97%E8%B3%9Eb.png" TargetMode="External"/><Relationship Id="rId4" Type="http://schemas.openxmlformats.org/officeDocument/2006/relationships/image" Target="file://localhost/Users/meg/Desktop/%E7%89%B9%E7%A0%94/%E7%89%B9%E7%A0%94OD/%E3%82%A2%E3%82%A4%E3%82%B3%E3%83%B3/%E3%82%A2%E3%82%A4%E3%83%86%E3%82%99%E3%82%A3%E3%82%A2b.png" TargetMode="External"/><Relationship Id="rId9" Type="http://schemas.openxmlformats.org/officeDocument/2006/relationships/image" Target="../media/image9.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角丸四角形 79"/>
          <p:cNvSpPr/>
          <p:nvPr/>
        </p:nvSpPr>
        <p:spPr>
          <a:xfrm>
            <a:off x="4989514" y="4549425"/>
            <a:ext cx="4806514" cy="1989719"/>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片側の 2 つの角を丸めた四角形 31"/>
          <p:cNvSpPr/>
          <p:nvPr/>
        </p:nvSpPr>
        <p:spPr>
          <a:xfrm>
            <a:off x="4989514" y="4549425"/>
            <a:ext cx="4806513"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15" name="タイトル 1"/>
          <p:cNvSpPr txBox="1">
            <a:spLocks/>
          </p:cNvSpPr>
          <p:nvPr/>
        </p:nvSpPr>
        <p:spPr>
          <a:xfrm>
            <a:off x="-350" y="1414103"/>
            <a:ext cx="9911641" cy="5835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3399FF"/>
                </a:solidFill>
                <a:latin typeface="小塚ゴシック Pr6N R"/>
                <a:ea typeface="小塚ゴシック Pr6N R"/>
                <a:cs typeface="小塚ゴシック Pr6N R"/>
              </a:rPr>
              <a:t>オープンデータ化された地形図をベースに自由度の高い案内地図を簡単に作成可能。</a:t>
            </a:r>
            <a:endParaRPr lang="en-US" altLang="ja-JP" sz="1600" dirty="0" smtClean="0">
              <a:solidFill>
                <a:srgbClr val="3399FF"/>
              </a:solidFill>
              <a:latin typeface="小塚ゴシック Pr6N R"/>
              <a:ea typeface="小塚ゴシック Pr6N R"/>
              <a:cs typeface="小塚ゴシック Pr6N R"/>
            </a:endParaRPr>
          </a:p>
          <a:p>
            <a:pPr algn="l"/>
            <a:r>
              <a:rPr lang="ja-JP" altLang="en-US" sz="1600" dirty="0">
                <a:solidFill>
                  <a:srgbClr val="3399FF"/>
                </a:solidFill>
                <a:latin typeface="小塚ゴシック Pr6N R"/>
                <a:ea typeface="小塚ゴシック Pr6N R"/>
                <a:cs typeface="小塚ゴシック Pr6N R"/>
              </a:rPr>
              <a:t>自分</a:t>
            </a:r>
            <a:r>
              <a:rPr lang="ja-JP" altLang="en-US" sz="1600" dirty="0" smtClean="0">
                <a:solidFill>
                  <a:srgbClr val="3399FF"/>
                </a:solidFill>
                <a:latin typeface="小塚ゴシック Pr6N R"/>
                <a:ea typeface="小塚ゴシック Pr6N R"/>
                <a:cs typeface="小塚ゴシック Pr6N R"/>
              </a:rPr>
              <a:t>がデザインした地図を画像としてダウンロードできるサービスです。</a:t>
            </a:r>
            <a:endParaRPr lang="ja-JP" altLang="en-US" sz="1600" dirty="0">
              <a:solidFill>
                <a:srgbClr val="3399FF"/>
              </a:solidFill>
              <a:latin typeface="小塚ゴシック Pr6N R"/>
              <a:ea typeface="小塚ゴシック Pr6N R"/>
              <a:cs typeface="小塚ゴシック Pr6N R"/>
            </a:endParaRPr>
          </a:p>
        </p:txBody>
      </p:sp>
      <p:sp>
        <p:nvSpPr>
          <p:cNvPr id="45" name="下矢印 44"/>
          <p:cNvSpPr/>
          <p:nvPr/>
        </p:nvSpPr>
        <p:spPr>
          <a:xfrm>
            <a:off x="7021579" y="4211662"/>
            <a:ext cx="302462" cy="317426"/>
          </a:xfrm>
          <a:prstGeom prst="downArrow">
            <a:avLst>
              <a:gd name="adj1" fmla="val 30686"/>
              <a:gd name="adj2"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204445"/>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5166302" y="2342821"/>
            <a:ext cx="3291897" cy="369332"/>
          </a:xfrm>
          <a:prstGeom prst="rect">
            <a:avLst/>
          </a:prstGeom>
          <a:noFill/>
        </p:spPr>
        <p:txBody>
          <a:bodyPr wrap="square" rtlCol="0">
            <a:spAutoFit/>
          </a:bodyPr>
          <a:lstStyle/>
          <a:p>
            <a:r>
              <a:rPr lang="en-US" altLang="ja-JP" dirty="0" err="1">
                <a:solidFill>
                  <a:srgbClr val="0080FF"/>
                </a:solidFill>
                <a:latin typeface="小塚ゴシック Pr6N M"/>
                <a:ea typeface="小塚ゴシック Pr6N M"/>
                <a:cs typeface="小塚ゴシック Pr6N M"/>
              </a:rPr>
              <a:t>Mappin</a:t>
            </a:r>
            <a:r>
              <a:rPr lang="en-US" altLang="ja-JP" dirty="0">
                <a:solidFill>
                  <a:srgbClr val="0080FF"/>
                </a:solidFill>
                <a:latin typeface="小塚ゴシック Pr6N M"/>
                <a:ea typeface="小塚ゴシック Pr6N M"/>
                <a:cs typeface="小塚ゴシック Pr6N M"/>
              </a:rPr>
              <a:t>’ Drop</a:t>
            </a:r>
            <a:r>
              <a:rPr lang="ja-JP" altLang="en-US" dirty="0" smtClean="0">
                <a:solidFill>
                  <a:srgbClr val="0080FF"/>
                </a:solidFill>
                <a:latin typeface="小塚ゴシック Pr6N M"/>
                <a:ea typeface="小塚ゴシック Pr6N M"/>
                <a:cs typeface="小塚ゴシック Pr6N M"/>
              </a:rPr>
              <a:t> </a:t>
            </a:r>
            <a:r>
              <a:rPr lang="ja-JP" altLang="en-US" sz="1600" dirty="0">
                <a:solidFill>
                  <a:srgbClr val="0080FF"/>
                </a:solidFill>
                <a:latin typeface="小塚ゴシック Pr6N M"/>
                <a:ea typeface="小塚ゴシック Pr6N M"/>
                <a:cs typeface="小塚ゴシック Pr6N M"/>
              </a:rPr>
              <a:t>誕生の</a:t>
            </a:r>
            <a:r>
              <a:rPr lang="ja-JP" altLang="en-US" dirty="0">
                <a:solidFill>
                  <a:srgbClr val="0080FF"/>
                </a:solidFill>
                <a:latin typeface="小塚ゴシック Pr6N M"/>
                <a:ea typeface="小塚ゴシック Pr6N M"/>
                <a:cs typeface="小塚ゴシック Pr6N M"/>
              </a:rPr>
              <a:t> </a:t>
            </a:r>
            <a:r>
              <a:rPr lang="ja-JP" altLang="en-US" dirty="0" smtClean="0">
                <a:solidFill>
                  <a:srgbClr val="0080FF"/>
                </a:solidFill>
                <a:latin typeface="小塚ゴシック Pr6N M"/>
                <a:ea typeface="小塚ゴシック Pr6N M"/>
                <a:cs typeface="小塚ゴシック Pr6N M"/>
              </a:rPr>
              <a:t>キッカケ</a:t>
            </a:r>
            <a:endParaRPr lang="ja-JP" altLang="en-US" dirty="0">
              <a:solidFill>
                <a:srgbClr val="0080FF"/>
              </a:solidFill>
              <a:latin typeface="小塚ゴシック Pr6N M"/>
              <a:ea typeface="小塚ゴシック Pr6N M"/>
              <a:cs typeface="小塚ゴシック Pr6N M"/>
            </a:endParaRPr>
          </a:p>
        </p:txBody>
      </p:sp>
      <p:sp>
        <p:nvSpPr>
          <p:cNvPr id="84" name="角丸四角形 83"/>
          <p:cNvSpPr/>
          <p:nvPr/>
        </p:nvSpPr>
        <p:spPr>
          <a:xfrm>
            <a:off x="4989514" y="2327966"/>
            <a:ext cx="4804595" cy="1840961"/>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 name="ハテナb.png" descr="/Users/meg/Desktop/特研/特研OD/アイコン/ハテナ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023556" y="2796481"/>
            <a:ext cx="561790" cy="1159766"/>
          </a:xfrm>
          <a:prstGeom prst="rect">
            <a:avLst/>
          </a:prstGeom>
        </p:spPr>
      </p:pic>
      <p:pic>
        <p:nvPicPr>
          <p:cNvPr id="3" name="ひらめきb.png" descr="/Users/meg/Desktop/特研/特研OD/アイコン/ひらめき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237130" y="5106825"/>
            <a:ext cx="318819" cy="1110260"/>
          </a:xfrm>
          <a:prstGeom prst="rect">
            <a:avLst/>
          </a:prstGeom>
        </p:spPr>
      </p:pic>
      <p:sp>
        <p:nvSpPr>
          <p:cNvPr id="27"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err="1" smtClean="0">
                <a:solidFill>
                  <a:schemeClr val="bg1"/>
                </a:solidFill>
                <a:latin typeface="小塚ゴシック Pro M"/>
                <a:ea typeface="小塚ゴシック Pro M"/>
                <a:cs typeface="小塚ゴシック Pro M"/>
              </a:rPr>
              <a:t>Mappin</a:t>
            </a:r>
            <a:r>
              <a:rPr lang="en-US" altLang="ja-JP" sz="3600" dirty="0">
                <a:solidFill>
                  <a:schemeClr val="bg1"/>
                </a:solidFill>
                <a:latin typeface="小塚ゴシック Pro M"/>
                <a:ea typeface="小塚ゴシック Pro M"/>
                <a:cs typeface="小塚ゴシック Pro M"/>
              </a:rPr>
              <a:t>’ Drop</a:t>
            </a:r>
            <a:endParaRPr lang="ja-JP" altLang="en-US" sz="3600" dirty="0">
              <a:solidFill>
                <a:schemeClr val="bg1"/>
              </a:solidFill>
              <a:latin typeface="小塚ゴシック Pro M"/>
              <a:ea typeface="小塚ゴシック Pro M"/>
              <a:cs typeface="小塚ゴシック Pro M"/>
            </a:endParaRPr>
          </a:p>
        </p:txBody>
      </p:sp>
      <p:sp>
        <p:nvSpPr>
          <p:cNvPr id="2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様々な形の地図を手軽に作成！</a:t>
            </a:r>
            <a:endParaRPr lang="ja-JP" altLang="en-US" sz="1400" dirty="0">
              <a:solidFill>
                <a:srgbClr val="FFFFFF"/>
              </a:solidFill>
              <a:latin typeface="小塚ゴシック Pr6N R"/>
              <a:ea typeface="小塚ゴシック Pr6N R"/>
              <a:cs typeface="小塚ゴシック Pr6N R"/>
            </a:endParaRP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ja-JP" altLang="en-US" sz="1400" dirty="0" smtClean="0">
                <a:solidFill>
                  <a:srgbClr val="FFFFFF"/>
                </a:solidFill>
                <a:latin typeface="小塚ゴシック Pr6N R"/>
                <a:ea typeface="小塚ゴシック Pr6N R"/>
                <a:cs typeface="小塚ゴシック Pr6N R"/>
              </a:rPr>
              <a:t>株式会社</a:t>
            </a:r>
            <a:r>
              <a:rPr lang="ja-JP" altLang="en-US" sz="1400" dirty="0">
                <a:solidFill>
                  <a:srgbClr val="FFFFFF"/>
                </a:solidFill>
                <a:latin typeface="小塚ゴシック Pr6N R"/>
                <a:ea typeface="小塚ゴシック Pr6N R"/>
                <a:cs typeface="小塚ゴシック Pr6N R"/>
              </a:rPr>
              <a:t>パスコ</a:t>
            </a:r>
            <a:endParaRPr lang="en-US" altLang="ja-JP" sz="1400" dirty="0">
              <a:solidFill>
                <a:srgbClr val="FFFFFF"/>
              </a:solidFill>
              <a:latin typeface="小塚ゴシック Pr6N R"/>
              <a:ea typeface="小塚ゴシック Pr6N R"/>
              <a:cs typeface="小塚ゴシック Pr6N R"/>
            </a:endParaRPr>
          </a:p>
        </p:txBody>
      </p:sp>
      <p:sp>
        <p:nvSpPr>
          <p:cNvPr id="47" name="テキスト ボックス 46"/>
          <p:cNvSpPr txBox="1"/>
          <p:nvPr/>
        </p:nvSpPr>
        <p:spPr>
          <a:xfrm>
            <a:off x="-76204" y="1930929"/>
            <a:ext cx="2108225" cy="307777"/>
          </a:xfrm>
          <a:prstGeom prst="rect">
            <a:avLst/>
          </a:prstGeom>
          <a:noFill/>
        </p:spPr>
        <p:txBody>
          <a:bodyPr wrap="square" rtlCol="0">
            <a:spAutoFit/>
          </a:bodyPr>
          <a:lstStyle/>
          <a:p>
            <a:pPr algn="r" defTabSz="914400"/>
            <a:r>
              <a:rPr lang="ja-JP" altLang="en-US" sz="1400" b="1" dirty="0">
                <a:solidFill>
                  <a:srgbClr val="FF0000"/>
                </a:solidFill>
                <a:effectLst>
                  <a:outerShdw blurRad="38100" dist="38100" dir="2700000" algn="tl">
                    <a:srgbClr val="000000">
                      <a:alpha val="43137"/>
                    </a:srgbClr>
                  </a:outerShdw>
                </a:effectLst>
              </a:rPr>
              <a:t>（</a:t>
            </a:r>
            <a:r>
              <a:rPr lang="en-US" altLang="ja-JP" sz="1400" b="1" dirty="0" smtClean="0">
                <a:solidFill>
                  <a:srgbClr val="FF0000"/>
                </a:solidFill>
                <a:effectLst>
                  <a:outerShdw blurRad="38100" dist="38100" dir="2700000" algn="tl">
                    <a:srgbClr val="000000">
                      <a:alpha val="43137"/>
                    </a:srgbClr>
                  </a:outerShdw>
                </a:effectLst>
              </a:rPr>
              <a:t>2017</a:t>
            </a:r>
            <a:r>
              <a:rPr lang="ja-JP" altLang="en-US" sz="1400" b="1" dirty="0" smtClean="0">
                <a:solidFill>
                  <a:srgbClr val="FF0000"/>
                </a:solidFill>
                <a:effectLst>
                  <a:outerShdw blurRad="38100" dist="38100" dir="2700000" algn="tl">
                    <a:srgbClr val="000000">
                      <a:alpha val="43137"/>
                    </a:srgbClr>
                  </a:outerShdw>
                </a:effectLst>
              </a:rPr>
              <a:t>年</a:t>
            </a:r>
            <a:r>
              <a:rPr lang="ja-JP" altLang="en-US" sz="1400" b="1" dirty="0">
                <a:solidFill>
                  <a:srgbClr val="FF0000"/>
                </a:solidFill>
                <a:effectLst>
                  <a:outerShdw blurRad="38100" dist="38100" dir="2700000" algn="tl">
                    <a:srgbClr val="000000">
                      <a:alpha val="43137"/>
                    </a:srgbClr>
                  </a:outerShdw>
                </a:effectLst>
              </a:rPr>
              <a:t>　サービス開始）</a:t>
            </a:r>
          </a:p>
        </p:txBody>
      </p:sp>
      <p:sp>
        <p:nvSpPr>
          <p:cNvPr id="48" name="テキスト ボックス 47"/>
          <p:cNvSpPr txBox="1"/>
          <p:nvPr/>
        </p:nvSpPr>
        <p:spPr>
          <a:xfrm>
            <a:off x="5047874" y="2813379"/>
            <a:ext cx="3967526" cy="646331"/>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smtClean="0">
                <a:solidFill>
                  <a:prstClr val="black"/>
                </a:solidFill>
              </a:rPr>
              <a:t>様々</a:t>
            </a:r>
            <a:r>
              <a:rPr lang="ja-JP" altLang="en-US" sz="1200" dirty="0">
                <a:solidFill>
                  <a:prstClr val="black"/>
                </a:solidFill>
              </a:rPr>
              <a:t>な地図情報を利用する際の利用に係る規約や制限の確認が容易でないため</a:t>
            </a:r>
            <a:r>
              <a:rPr lang="ja-JP" altLang="en-US" sz="1200" dirty="0" smtClean="0">
                <a:solidFill>
                  <a:prstClr val="black"/>
                </a:solidFill>
              </a:rPr>
              <a:t>、簡単</a:t>
            </a:r>
            <a:r>
              <a:rPr lang="ja-JP" altLang="en-US" sz="1200" dirty="0">
                <a:solidFill>
                  <a:prstClr val="black"/>
                </a:solidFill>
              </a:rPr>
              <a:t>に地図情報を活用できない。</a:t>
            </a:r>
            <a:endParaRPr lang="en-US" altLang="ja-JP" sz="1200" dirty="0" smtClean="0">
              <a:solidFill>
                <a:prstClr val="black"/>
              </a:solidFill>
            </a:endParaRPr>
          </a:p>
        </p:txBody>
      </p:sp>
      <p:sp>
        <p:nvSpPr>
          <p:cNvPr id="51" name="テキスト ボックス 50"/>
          <p:cNvSpPr txBox="1"/>
          <p:nvPr/>
        </p:nvSpPr>
        <p:spPr>
          <a:xfrm>
            <a:off x="5150987" y="4628699"/>
            <a:ext cx="4086143" cy="369332"/>
          </a:xfrm>
          <a:prstGeom prst="rect">
            <a:avLst/>
          </a:prstGeom>
          <a:noFill/>
        </p:spPr>
        <p:txBody>
          <a:bodyPr wrap="square" rtlCol="0">
            <a:spAutoFit/>
          </a:bodyPr>
          <a:lstStyle/>
          <a:p>
            <a:pPr defTabSz="914400"/>
            <a:r>
              <a:rPr lang="en-US" altLang="ja-JP" b="1" dirty="0" err="1">
                <a:solidFill>
                  <a:prstClr val="white"/>
                </a:solidFill>
              </a:rPr>
              <a:t>Mappin</a:t>
            </a:r>
            <a:r>
              <a:rPr lang="en-US" altLang="ja-JP" b="1" dirty="0">
                <a:solidFill>
                  <a:prstClr val="white"/>
                </a:solidFill>
              </a:rPr>
              <a:t>’ Drop</a:t>
            </a:r>
            <a:r>
              <a:rPr lang="ja-JP" altLang="en-US" b="1" dirty="0" smtClean="0">
                <a:solidFill>
                  <a:prstClr val="white"/>
                </a:solidFill>
              </a:rPr>
              <a:t> </a:t>
            </a:r>
            <a:r>
              <a:rPr lang="ja-JP" altLang="en-US" sz="1600" b="1" dirty="0">
                <a:solidFill>
                  <a:prstClr val="white"/>
                </a:solidFill>
              </a:rPr>
              <a:t>でこう </a:t>
            </a:r>
            <a:r>
              <a:rPr lang="ja-JP" altLang="en-US" b="1" dirty="0">
                <a:solidFill>
                  <a:prstClr val="white"/>
                </a:solidFill>
              </a:rPr>
              <a:t>変わった！</a:t>
            </a:r>
            <a:r>
              <a:rPr lang="ja-JP" altLang="en-US" sz="1200" b="1" dirty="0">
                <a:solidFill>
                  <a:prstClr val="white"/>
                </a:solidFill>
              </a:rPr>
              <a:t> </a:t>
            </a:r>
            <a:endParaRPr lang="ja-JP" altLang="en-US" b="1" dirty="0">
              <a:solidFill>
                <a:prstClr val="white"/>
              </a:solidFill>
            </a:endParaRPr>
          </a:p>
        </p:txBody>
      </p:sp>
      <p:sp>
        <p:nvSpPr>
          <p:cNvPr id="52" name="テキスト ボックス 51"/>
          <p:cNvSpPr txBox="1"/>
          <p:nvPr/>
        </p:nvSpPr>
        <p:spPr>
          <a:xfrm>
            <a:off x="5106890" y="5039089"/>
            <a:ext cx="3982452" cy="1569660"/>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作製</a:t>
            </a:r>
            <a:r>
              <a:rPr lang="ja-JP" altLang="en-US" sz="1200" dirty="0"/>
              <a:t>した地図は画像データとして保存でき、自由に印刷・配布が可能なため、手軽に地図情報を活用できるようになった</a:t>
            </a:r>
            <a:r>
              <a:rPr lang="ja-JP" altLang="en-US" sz="1200" dirty="0" smtClean="0"/>
              <a:t>。</a:t>
            </a:r>
            <a:endParaRPr lang="en-US" altLang="ja-JP" sz="1200" dirty="0"/>
          </a:p>
          <a:p>
            <a:pPr marL="285750" indent="-285750" defTabSz="914400">
              <a:buFont typeface="Wingdings" panose="05000000000000000000" pitchFamily="2" charset="2"/>
              <a:buChar char="l"/>
            </a:pPr>
            <a:endParaRPr lang="en-US" altLang="ja-JP" sz="900" dirty="0"/>
          </a:p>
          <a:p>
            <a:pPr marL="285750" indent="-285750" defTabSz="914400">
              <a:buFont typeface="Wingdings" panose="05000000000000000000" pitchFamily="2" charset="2"/>
              <a:buChar char="l"/>
            </a:pPr>
            <a:r>
              <a:rPr lang="ja-JP" altLang="en-US" sz="1200" dirty="0" smtClean="0"/>
              <a:t>利用者</a:t>
            </a:r>
            <a:r>
              <a:rPr lang="ja-JP" altLang="en-US" sz="1200" dirty="0"/>
              <a:t>が容易にデザインの変更やアイコン表示等を行うことが</a:t>
            </a:r>
            <a:r>
              <a:rPr lang="ja-JP" altLang="en-US" sz="1200" dirty="0" smtClean="0"/>
              <a:t>できるため、各種</a:t>
            </a:r>
            <a:r>
              <a:rPr lang="en-US" altLang="ja-JP" sz="1200" dirty="0" smtClean="0"/>
              <a:t>PR</a:t>
            </a:r>
            <a:r>
              <a:rPr lang="ja-JP" altLang="en-US" sz="1200" dirty="0"/>
              <a:t>用</a:t>
            </a:r>
            <a:r>
              <a:rPr lang="ja-JP" altLang="en-US" sz="1200" dirty="0" smtClean="0"/>
              <a:t>の</a:t>
            </a:r>
            <a:r>
              <a:rPr lang="ja-JP" altLang="en-US" sz="1200" dirty="0"/>
              <a:t>チラシや子ども向け</a:t>
            </a:r>
            <a:r>
              <a:rPr lang="ja-JP" altLang="en-US" sz="1200" dirty="0" smtClean="0"/>
              <a:t>イベントでの活用など、様々なシーンにおいて、地図情報を活用できるようになった。</a:t>
            </a:r>
            <a:endParaRPr lang="en-US" altLang="ja-JP" sz="1200" dirty="0"/>
          </a:p>
        </p:txBody>
      </p:sp>
      <p:grpSp>
        <p:nvGrpSpPr>
          <p:cNvPr id="59" name="図形グループ 24"/>
          <p:cNvGrpSpPr/>
          <p:nvPr/>
        </p:nvGrpSpPr>
        <p:grpSpPr>
          <a:xfrm>
            <a:off x="6255233" y="250008"/>
            <a:ext cx="752743" cy="752743"/>
            <a:chOff x="6255233" y="281179"/>
            <a:chExt cx="752743" cy="752743"/>
          </a:xfrm>
          <a:solidFill>
            <a:schemeClr val="bg1"/>
          </a:solidFill>
        </p:grpSpPr>
        <p:sp>
          <p:nvSpPr>
            <p:cNvPr id="60" name="角丸四角形 59"/>
            <p:cNvSpPr/>
            <p:nvPr/>
          </p:nvSpPr>
          <p:spPr>
            <a:xfrm>
              <a:off x="6255233"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CA6FF"/>
                </a:solidFill>
              </a:endParaRPr>
            </a:p>
          </p:txBody>
        </p:sp>
        <p:sp>
          <p:nvSpPr>
            <p:cNvPr id="61" name="テキスト ボックス 60"/>
            <p:cNvSpPr txBox="1"/>
            <p:nvPr/>
          </p:nvSpPr>
          <p:spPr>
            <a:xfrm>
              <a:off x="6308439" y="334385"/>
              <a:ext cx="646331" cy="646331"/>
            </a:xfrm>
            <a:prstGeom prst="rect">
              <a:avLst/>
            </a:prstGeom>
            <a:grpFill/>
            <a:ln>
              <a:solidFill>
                <a:schemeClr val="bg1"/>
              </a:solidFill>
            </a:ln>
          </p:spPr>
          <p:txBody>
            <a:bodyPr wrap="none" rtlCol="0">
              <a:spAutoFit/>
            </a:bodyPr>
            <a:lstStyle/>
            <a:p>
              <a:r>
                <a:rPr kumimoji="1" lang="ja-JP" altLang="en-US" dirty="0" smtClean="0">
                  <a:solidFill>
                    <a:srgbClr val="4CA6FF"/>
                  </a:solidFill>
                  <a:latin typeface="小塚ゴシック Pr6N M"/>
                  <a:ea typeface="小塚ゴシック Pr6N M"/>
                  <a:cs typeface="小塚ゴシック Pr6N M"/>
                </a:rPr>
                <a:t>防災</a:t>
              </a:r>
              <a:endParaRPr kumimoji="1" lang="en-US" altLang="ja-JP" dirty="0" smtClean="0">
                <a:solidFill>
                  <a:srgbClr val="4CA6FF"/>
                </a:solidFill>
                <a:latin typeface="小塚ゴシック Pr6N M"/>
                <a:ea typeface="小塚ゴシック Pr6N M"/>
                <a:cs typeface="小塚ゴシック Pr6N M"/>
              </a:endParaRPr>
            </a:p>
            <a:p>
              <a:r>
                <a:rPr lang="ja-JP" altLang="en-US" dirty="0" smtClean="0">
                  <a:solidFill>
                    <a:srgbClr val="4CA6FF"/>
                  </a:solidFill>
                  <a:latin typeface="小塚ゴシック Pr6N M"/>
                  <a:ea typeface="小塚ゴシック Pr6N M"/>
                  <a:cs typeface="小塚ゴシック Pr6N M"/>
                </a:rPr>
                <a:t>減災</a:t>
              </a:r>
              <a:endParaRPr kumimoji="1" lang="ja-JP" altLang="en-US" dirty="0">
                <a:solidFill>
                  <a:srgbClr val="4CA6FF"/>
                </a:solidFill>
                <a:latin typeface="小塚ゴシック Pr6N M"/>
                <a:ea typeface="小塚ゴシック Pr6N M"/>
                <a:cs typeface="小塚ゴシック Pr6N M"/>
              </a:endParaRPr>
            </a:p>
          </p:txBody>
        </p:sp>
      </p:grpSp>
      <p:grpSp>
        <p:nvGrpSpPr>
          <p:cNvPr id="62" name="図形グループ 36"/>
          <p:cNvGrpSpPr/>
          <p:nvPr/>
        </p:nvGrpSpPr>
        <p:grpSpPr>
          <a:xfrm>
            <a:off x="7172281" y="250008"/>
            <a:ext cx="752743" cy="752743"/>
            <a:chOff x="7154801" y="281179"/>
            <a:chExt cx="752743" cy="752743"/>
          </a:xfrm>
        </p:grpSpPr>
        <p:sp>
          <p:nvSpPr>
            <p:cNvPr id="64" name="角丸四角形 63"/>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66" name="角丸四角形 65"/>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DEFFFF"/>
                </a:solidFill>
                <a:latin typeface="小塚ゴシック Pr6N M"/>
                <a:ea typeface="小塚ゴシック Pr6N M"/>
                <a:cs typeface="小塚ゴシック Pr6N M"/>
              </a:rPr>
              <a:t>防犯</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医療</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教育</a:t>
            </a:r>
            <a:r>
              <a:rPr lang="ja-JP" altLang="en-US" sz="1000" dirty="0" smtClean="0">
                <a:solidFill>
                  <a:srgbClr val="DEFFFF"/>
                </a:solidFill>
                <a:latin typeface="小塚ゴシック Pr6N M"/>
                <a:ea typeface="小塚ゴシック Pr6N M"/>
                <a:cs typeface="小塚ゴシック Pr6N M"/>
              </a:rPr>
              <a:t>等</a:t>
            </a:r>
            <a:endParaRPr lang="en-US" altLang="ja-JP" dirty="0" smtClean="0">
              <a:solidFill>
                <a:srgbClr val="DEFFFF"/>
              </a:solidFill>
              <a:latin typeface="小塚ゴシック Pr6N M"/>
              <a:ea typeface="小塚ゴシック Pr6N M"/>
              <a:cs typeface="小塚ゴシック Pr6N M"/>
            </a:endParaRPr>
          </a:p>
        </p:txBody>
      </p:sp>
      <p:grpSp>
        <p:nvGrpSpPr>
          <p:cNvPr id="68" name="図形グループ 33"/>
          <p:cNvGrpSpPr/>
          <p:nvPr/>
        </p:nvGrpSpPr>
        <p:grpSpPr>
          <a:xfrm>
            <a:off x="8089329" y="259633"/>
            <a:ext cx="752743" cy="752743"/>
            <a:chOff x="8060984" y="281179"/>
            <a:chExt cx="752743" cy="752743"/>
          </a:xfrm>
          <a:noFill/>
        </p:grpSpPr>
        <p:sp>
          <p:nvSpPr>
            <p:cNvPr id="69" name="角丸四角形 68"/>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70" name="テキスト ボックス 69"/>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57" name="角丸四角形 56"/>
          <p:cNvSpPr/>
          <p:nvPr/>
        </p:nvSpPr>
        <p:spPr>
          <a:xfrm>
            <a:off x="443117" y="2315784"/>
            <a:ext cx="3867625" cy="614701"/>
          </a:xfrm>
          <a:prstGeom prst="roundRect">
            <a:avLst>
              <a:gd name="adj" fmla="val 50000"/>
            </a:avLst>
          </a:prstGeom>
          <a:solidFill>
            <a:srgbClr val="3399FF"/>
          </a:solidFill>
          <a:ln>
            <a:solidFill>
              <a:srgbClr val="4C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dirty="0">
              <a:solidFill>
                <a:prstClr val="white"/>
              </a:solidFill>
            </a:endParaRPr>
          </a:p>
        </p:txBody>
      </p:sp>
      <p:sp>
        <p:nvSpPr>
          <p:cNvPr id="72" name="テキスト ボックス 71"/>
          <p:cNvSpPr txBox="1"/>
          <p:nvPr/>
        </p:nvSpPr>
        <p:spPr>
          <a:xfrm>
            <a:off x="651880" y="2302141"/>
            <a:ext cx="3832736" cy="646331"/>
          </a:xfrm>
          <a:prstGeom prst="rect">
            <a:avLst/>
          </a:prstGeom>
          <a:noFill/>
        </p:spPr>
        <p:txBody>
          <a:bodyPr wrap="square" rtlCol="0">
            <a:spAutoFit/>
          </a:bodyPr>
          <a:lstStyle/>
          <a:p>
            <a:pPr defTabSz="914400"/>
            <a:r>
              <a:rPr lang="ja-JP" altLang="en-US" sz="1200" b="1" dirty="0" smtClean="0">
                <a:solidFill>
                  <a:prstClr val="white"/>
                </a:solidFill>
              </a:rPr>
              <a:t>オープンデータ化された地形図情報に、</a:t>
            </a:r>
            <a:endParaRPr lang="en-US" altLang="ja-JP" sz="1200" b="1" dirty="0" smtClean="0">
              <a:solidFill>
                <a:prstClr val="white"/>
              </a:solidFill>
            </a:endParaRPr>
          </a:p>
          <a:p>
            <a:pPr defTabSz="914400"/>
            <a:r>
              <a:rPr lang="ja-JP" altLang="en-US" sz="1200" b="1" dirty="0" smtClean="0">
                <a:solidFill>
                  <a:prstClr val="white"/>
                </a:solidFill>
              </a:rPr>
              <a:t>行政機関が保有する各種行政データの提供を受けて、</a:t>
            </a:r>
            <a:endParaRPr lang="en-US" altLang="ja-JP" sz="1200" b="1" dirty="0" smtClean="0">
              <a:solidFill>
                <a:prstClr val="white"/>
              </a:solidFill>
            </a:endParaRPr>
          </a:p>
          <a:p>
            <a:pPr defTabSz="914400"/>
            <a:r>
              <a:rPr lang="ja-JP" altLang="en-US" sz="1200" b="1" dirty="0" smtClean="0">
                <a:solidFill>
                  <a:prstClr val="white"/>
                </a:solidFill>
              </a:rPr>
              <a:t>住民向けの地図作成サービスを提供</a:t>
            </a:r>
            <a:endParaRPr lang="en-US" altLang="ja-JP" sz="1200" b="1" dirty="0" smtClean="0">
              <a:solidFill>
                <a:prstClr val="white"/>
              </a:solidFill>
            </a:endParaRPr>
          </a:p>
        </p:txBody>
      </p:sp>
      <p:sp>
        <p:nvSpPr>
          <p:cNvPr id="56" name="テキスト ボックス 55"/>
          <p:cNvSpPr txBox="1"/>
          <p:nvPr/>
        </p:nvSpPr>
        <p:spPr>
          <a:xfrm>
            <a:off x="5055543" y="3460720"/>
            <a:ext cx="3815594" cy="646331"/>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オープンデータ</a:t>
            </a:r>
            <a:r>
              <a:rPr lang="ja-JP" altLang="en-US" sz="1200" dirty="0"/>
              <a:t>として様々な地図情報が提供されているが、一般の利用者が求める</a:t>
            </a:r>
            <a:r>
              <a:rPr lang="ja-JP" altLang="en-US" sz="1200" dirty="0" smtClean="0"/>
              <a:t>様式やデザイン</a:t>
            </a:r>
            <a:r>
              <a:rPr lang="ja-JP" altLang="en-US" sz="1200" dirty="0"/>
              <a:t>で提供されていることは少ない</a:t>
            </a:r>
            <a:r>
              <a:rPr lang="ja-JP" altLang="en-US" sz="1200" dirty="0" smtClean="0"/>
              <a:t>。</a:t>
            </a:r>
            <a:endParaRPr lang="en-US" altLang="ja-JP" sz="1200" dirty="0"/>
          </a:p>
        </p:txBody>
      </p:sp>
      <p:pic>
        <p:nvPicPr>
          <p:cNvPr id="40" name="図 39"/>
          <p:cNvPicPr>
            <a:picLocks noChangeAspect="1"/>
          </p:cNvPicPr>
          <p:nvPr/>
        </p:nvPicPr>
        <p:blipFill rotWithShape="1">
          <a:blip r:embed="rId7"/>
          <a:srcRect l="37858" t="29049" r="38956" b="25973"/>
          <a:stretch/>
        </p:blipFill>
        <p:spPr>
          <a:xfrm>
            <a:off x="1720198" y="4928716"/>
            <a:ext cx="1521963" cy="1586880"/>
          </a:xfrm>
          <a:prstGeom prst="rect">
            <a:avLst/>
          </a:prstGeom>
        </p:spPr>
      </p:pic>
      <p:pic>
        <p:nvPicPr>
          <p:cNvPr id="41" name="図 40"/>
          <p:cNvPicPr>
            <a:picLocks noChangeAspect="1"/>
          </p:cNvPicPr>
          <p:nvPr/>
        </p:nvPicPr>
        <p:blipFill rotWithShape="1">
          <a:blip r:embed="rId7"/>
          <a:srcRect l="13337" t="29049" r="63692" b="25973"/>
          <a:stretch/>
        </p:blipFill>
        <p:spPr>
          <a:xfrm>
            <a:off x="191658" y="4928715"/>
            <a:ext cx="1513588" cy="1592952"/>
          </a:xfrm>
          <a:prstGeom prst="rect">
            <a:avLst/>
          </a:prstGeom>
        </p:spPr>
      </p:pic>
      <p:pic>
        <p:nvPicPr>
          <p:cNvPr id="42" name="図 41"/>
          <p:cNvPicPr>
            <a:picLocks noChangeAspect="1"/>
          </p:cNvPicPr>
          <p:nvPr/>
        </p:nvPicPr>
        <p:blipFill rotWithShape="1">
          <a:blip r:embed="rId7"/>
          <a:srcRect l="62581" t="29049" r="13916" b="25973"/>
          <a:stretch/>
        </p:blipFill>
        <p:spPr>
          <a:xfrm>
            <a:off x="3263933" y="4918567"/>
            <a:ext cx="1553213" cy="1597645"/>
          </a:xfrm>
          <a:prstGeom prst="rect">
            <a:avLst/>
          </a:prstGeom>
        </p:spPr>
      </p:pic>
      <p:pic>
        <p:nvPicPr>
          <p:cNvPr id="44" name="図 43"/>
          <p:cNvPicPr>
            <a:picLocks noChangeAspect="1"/>
          </p:cNvPicPr>
          <p:nvPr/>
        </p:nvPicPr>
        <p:blipFill rotWithShape="1">
          <a:blip r:embed="rId8"/>
          <a:srcRect l="22404" t="40158" r="23310" b="21406"/>
          <a:stretch/>
        </p:blipFill>
        <p:spPr>
          <a:xfrm>
            <a:off x="223535" y="2960635"/>
            <a:ext cx="4368555" cy="1662530"/>
          </a:xfrm>
          <a:prstGeom prst="rect">
            <a:avLst/>
          </a:prstGeom>
        </p:spPr>
      </p:pic>
      <p:sp>
        <p:nvSpPr>
          <p:cNvPr id="4" name="テキスト ボックス 3"/>
          <p:cNvSpPr txBox="1"/>
          <p:nvPr/>
        </p:nvSpPr>
        <p:spPr>
          <a:xfrm>
            <a:off x="137228" y="4691729"/>
            <a:ext cx="1181734" cy="253916"/>
          </a:xfrm>
          <a:prstGeom prst="rect">
            <a:avLst/>
          </a:prstGeom>
          <a:noFill/>
        </p:spPr>
        <p:txBody>
          <a:bodyPr wrap="none" rtlCol="0">
            <a:spAutoFit/>
          </a:bodyPr>
          <a:lstStyle/>
          <a:p>
            <a:r>
              <a:rPr kumimoji="1" lang="en-US" altLang="ja-JP" sz="1050" dirty="0" smtClean="0">
                <a:latin typeface="+mn-ea"/>
              </a:rPr>
              <a:t>【</a:t>
            </a:r>
            <a:r>
              <a:rPr kumimoji="1" lang="ja-JP" altLang="en-US" sz="1050" dirty="0" smtClean="0">
                <a:latin typeface="+mn-ea"/>
              </a:rPr>
              <a:t>作成のステップ</a:t>
            </a:r>
            <a:r>
              <a:rPr kumimoji="1" lang="en-US" altLang="ja-JP" sz="1050" dirty="0" smtClean="0">
                <a:latin typeface="+mn-ea"/>
              </a:rPr>
              <a:t>】</a:t>
            </a:r>
            <a:endParaRPr kumimoji="1" lang="ja-JP" altLang="en-US" sz="1050" dirty="0">
              <a:latin typeface="+mn-ea"/>
            </a:endParaRPr>
          </a:p>
        </p:txBody>
      </p:sp>
      <p:sp>
        <p:nvSpPr>
          <p:cNvPr id="43" name="テキスト ボックス 42"/>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2288755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線コネクタ 66"/>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2040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50" name="正方形/長方形 49"/>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8" name="テキスト ボックス 47"/>
          <p:cNvSpPr txBox="1"/>
          <p:nvPr/>
        </p:nvSpPr>
        <p:spPr>
          <a:xfrm>
            <a:off x="70342" y="1401638"/>
            <a:ext cx="4882657" cy="707886"/>
          </a:xfrm>
          <a:prstGeom prst="rect">
            <a:avLst/>
          </a:prstGeom>
          <a:noFill/>
        </p:spPr>
        <p:txBody>
          <a:bodyPr wrap="square" rtlCol="0">
            <a:spAutoFit/>
          </a:bodyPr>
          <a:lstStyle/>
          <a:p>
            <a:r>
              <a:rPr lang="ja-JP" altLang="en-US" sz="2000" dirty="0" smtClean="0">
                <a:solidFill>
                  <a:srgbClr val="0080FF"/>
                </a:solidFill>
                <a:latin typeface="小塚ゴシック Pro M"/>
                <a:ea typeface="小塚ゴシック Pro M"/>
                <a:cs typeface="小塚ゴシック Pro M"/>
              </a:rPr>
              <a:t>オープンデータ利活用の促進や、行政職員の負担軽減といった波及効果も期待！</a:t>
            </a:r>
            <a:endParaRPr lang="en-US" altLang="ja-JP" sz="2000" dirty="0" smtClean="0">
              <a:solidFill>
                <a:srgbClr val="0080FF"/>
              </a:solidFill>
              <a:latin typeface="小塚ゴシック Pro M"/>
              <a:ea typeface="小塚ゴシック Pro M"/>
              <a:cs typeface="小塚ゴシック Pro M"/>
            </a:endParaRPr>
          </a:p>
        </p:txBody>
      </p:sp>
      <p:sp>
        <p:nvSpPr>
          <p:cNvPr id="93" name="角丸四角形 92"/>
          <p:cNvSpPr/>
          <p:nvPr/>
        </p:nvSpPr>
        <p:spPr>
          <a:xfrm>
            <a:off x="5149535" y="4076700"/>
            <a:ext cx="4670479" cy="2375604"/>
          </a:xfrm>
          <a:prstGeom prst="roundRect">
            <a:avLst>
              <a:gd name="adj" fmla="val 1113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pic>
        <p:nvPicPr>
          <p:cNvPr id="10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358" y="4142733"/>
            <a:ext cx="716798" cy="6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正方形/長方形 108"/>
          <p:cNvSpPr/>
          <p:nvPr/>
        </p:nvSpPr>
        <p:spPr>
          <a:xfrm>
            <a:off x="5182779" y="4757830"/>
            <a:ext cx="2897025" cy="1708160"/>
          </a:xfrm>
          <a:prstGeom prst="rect">
            <a:avLst/>
          </a:prstGeom>
        </p:spPr>
        <p:txBody>
          <a:bodyPr wrap="square">
            <a:spAutoFit/>
          </a:bodyPr>
          <a:lstStyle/>
          <a:p>
            <a:r>
              <a:rPr lang="ja-JP" altLang="en-US" sz="1050" dirty="0" smtClean="0">
                <a:latin typeface="+mn-ea"/>
                <a:cs typeface="小塚ゴシック Pr6N L"/>
              </a:rPr>
              <a:t>　</a:t>
            </a:r>
            <a:r>
              <a:rPr lang="en-US" altLang="ja-JP" sz="1050" dirty="0"/>
              <a:t> </a:t>
            </a:r>
            <a:r>
              <a:rPr lang="en-US" altLang="ja-JP" sz="1050" dirty="0" err="1"/>
              <a:t>Mappin</a:t>
            </a:r>
            <a:r>
              <a:rPr lang="en-US" altLang="ja-JP" sz="1050" dirty="0"/>
              <a:t>’ Drop </a:t>
            </a:r>
            <a:r>
              <a:rPr lang="ja-JP" altLang="en-US" sz="1050" dirty="0" smtClean="0"/>
              <a:t>が活用している電子国土基本図（地図情報）を提供している国土地理院では、その他にも、自治体等が保有する測量の成果等の地理情報を流通させ利活用を推進するために、</a:t>
            </a:r>
            <a:r>
              <a:rPr lang="ja-JP" altLang="en-US" sz="1050" dirty="0">
                <a:latin typeface="+mn-ea"/>
              </a:rPr>
              <a:t> 「地理空間情報ライブラリー</a:t>
            </a:r>
            <a:r>
              <a:rPr lang="ja-JP" altLang="en-US" sz="1050" dirty="0" smtClean="0">
                <a:latin typeface="+mn-ea"/>
              </a:rPr>
              <a:t>」</a:t>
            </a:r>
            <a:r>
              <a:rPr lang="ja-JP" altLang="en-US" sz="1050" dirty="0" smtClean="0"/>
              <a:t>を整備している。</a:t>
            </a:r>
            <a:endParaRPr lang="en-US" altLang="ja-JP" sz="1050" dirty="0" smtClean="0"/>
          </a:p>
          <a:p>
            <a:r>
              <a:rPr lang="ja-JP" altLang="en-US" sz="1050" dirty="0">
                <a:latin typeface="+mn-ea"/>
              </a:rPr>
              <a:t>　</a:t>
            </a:r>
            <a:r>
              <a:rPr lang="ja-JP" altLang="en-US" sz="1050" dirty="0" smtClean="0">
                <a:latin typeface="+mn-ea"/>
              </a:rPr>
              <a:t>本ライブラリーでは、インターネット</a:t>
            </a:r>
            <a:r>
              <a:rPr lang="ja-JP" altLang="en-US" sz="1050" dirty="0">
                <a:latin typeface="+mn-ea"/>
              </a:rPr>
              <a:t>を通じて</a:t>
            </a:r>
            <a:r>
              <a:rPr lang="ja-JP" altLang="en-US" sz="1050" dirty="0" smtClean="0">
                <a:latin typeface="+mn-ea"/>
              </a:rPr>
              <a:t>、国土地理院の地図・空中写真、基準点の基本測量成果や国・地方公共団体が整備した図面等の公共測量成果を検索でき、オープンデータの防災分野等での活用が検討できる。</a:t>
            </a:r>
            <a:endParaRPr lang="ja-JP" altLang="en-US" sz="1050" dirty="0">
              <a:latin typeface="+mn-ea"/>
            </a:endParaRPr>
          </a:p>
        </p:txBody>
      </p:sp>
      <p:sp>
        <p:nvSpPr>
          <p:cNvPr id="110" name="テキスト ボックス 109"/>
          <p:cNvSpPr txBox="1"/>
          <p:nvPr/>
        </p:nvSpPr>
        <p:spPr>
          <a:xfrm>
            <a:off x="6166816" y="4277049"/>
            <a:ext cx="3869793" cy="369332"/>
          </a:xfrm>
          <a:prstGeom prst="rect">
            <a:avLst/>
          </a:prstGeom>
          <a:noFill/>
        </p:spPr>
        <p:txBody>
          <a:bodyPr wrap="square" rtlCol="0">
            <a:spAutoFit/>
          </a:bodyPr>
          <a:lstStyle/>
          <a:p>
            <a:pPr defTabSz="914400"/>
            <a:r>
              <a:rPr lang="ja-JP" altLang="en-US" b="1" dirty="0" smtClean="0">
                <a:solidFill>
                  <a:srgbClr val="4F81BD">
                    <a:lumMod val="75000"/>
                  </a:srgbClr>
                </a:solidFill>
              </a:rPr>
              <a:t>様々な空間情報データ活用を推進</a:t>
            </a:r>
            <a:endParaRPr lang="en-US" altLang="ja-JP" b="1" dirty="0">
              <a:solidFill>
                <a:srgbClr val="4F81BD">
                  <a:lumMod val="75000"/>
                </a:srgbClr>
              </a:solidFill>
            </a:endParaRPr>
          </a:p>
        </p:txBody>
      </p:sp>
      <p:sp>
        <p:nvSpPr>
          <p:cNvPr id="111" name="テキスト ボックス 110"/>
          <p:cNvSpPr txBox="1"/>
          <p:nvPr/>
        </p:nvSpPr>
        <p:spPr>
          <a:xfrm>
            <a:off x="84106" y="2201143"/>
            <a:ext cx="4897882" cy="1513005"/>
          </a:xfrm>
          <a:prstGeom prst="rect">
            <a:avLst/>
          </a:prstGeom>
          <a:noFill/>
        </p:spPr>
        <p:txBody>
          <a:bodyPr wrap="square" rtlCol="0">
            <a:noAutofit/>
          </a:bodyPr>
          <a:lstStyle/>
          <a:p>
            <a:r>
              <a:rPr lang="ja-JP" altLang="en-US" sz="1200" dirty="0" smtClean="0">
                <a:latin typeface="+mn-ea"/>
                <a:cs typeface="小塚ゴシック Pr6N L"/>
              </a:rPr>
              <a:t>　</a:t>
            </a:r>
            <a:r>
              <a:rPr lang="en-US" altLang="ja-JP" sz="1200" dirty="0"/>
              <a:t> </a:t>
            </a:r>
            <a:r>
              <a:rPr lang="en-US" altLang="ja-JP" sz="1200" dirty="0" err="1"/>
              <a:t>Mappin</a:t>
            </a:r>
            <a:r>
              <a:rPr lang="en-US" altLang="ja-JP" sz="1200" dirty="0"/>
              <a:t>’ Drop</a:t>
            </a:r>
            <a:r>
              <a:rPr lang="en-US" altLang="ja-JP" sz="1200" dirty="0" smtClean="0">
                <a:latin typeface="+mn-ea"/>
                <a:cs typeface="小塚ゴシック Pr6N L"/>
              </a:rPr>
              <a:t> </a:t>
            </a:r>
            <a:r>
              <a:rPr lang="ja-JP" altLang="en-US" sz="1200" dirty="0">
                <a:latin typeface="+mn-ea"/>
                <a:cs typeface="小塚ゴシック Pr6N L"/>
              </a:rPr>
              <a:t>（マッピンドロップ）は</a:t>
            </a:r>
            <a:r>
              <a:rPr lang="ja-JP" altLang="en-US" sz="1200" dirty="0" smtClean="0">
                <a:latin typeface="+mn-ea"/>
                <a:cs typeface="小塚ゴシック Pr6N L"/>
              </a:rPr>
              <a:t>、国土地理院のオープンデータ化された地図情報をベースに</a:t>
            </a:r>
            <a:r>
              <a:rPr lang="ja-JP" altLang="en-US" sz="1200" dirty="0" smtClean="0"/>
              <a:t>、市民自身</a:t>
            </a:r>
            <a:r>
              <a:rPr lang="ja-JP" altLang="en-US" sz="1200" dirty="0">
                <a:latin typeface="+mn-ea"/>
              </a:rPr>
              <a:t>が</a:t>
            </a:r>
            <a:r>
              <a:rPr lang="ja-JP" altLang="en-US" sz="1200" dirty="0" smtClean="0">
                <a:latin typeface="+mn-ea"/>
                <a:cs typeface="小塚ゴシック Pr6N L"/>
              </a:rPr>
              <a:t>デザイン</a:t>
            </a:r>
            <a:r>
              <a:rPr lang="ja-JP" altLang="en-US" sz="1200" dirty="0">
                <a:latin typeface="+mn-ea"/>
                <a:cs typeface="小塚ゴシック Pr6N L"/>
              </a:rPr>
              <a:t>した地図を画像としてダウンロードできるサービス</a:t>
            </a:r>
            <a:r>
              <a:rPr lang="ja-JP" altLang="en-US" sz="1200" dirty="0" smtClean="0">
                <a:latin typeface="+mn-ea"/>
                <a:cs typeface="小塚ゴシック Pr6N L"/>
              </a:rPr>
              <a:t>である。</a:t>
            </a:r>
            <a:r>
              <a:rPr lang="ja-JP" altLang="en-US" sz="1200" dirty="0" smtClean="0"/>
              <a:t>地図上に、ピン</a:t>
            </a:r>
            <a:r>
              <a:rPr lang="ja-JP" altLang="en-US" sz="1200" dirty="0"/>
              <a:t>を刺すような手軽な感覚で</a:t>
            </a:r>
            <a:r>
              <a:rPr lang="ja-JP" altLang="en-US" sz="1200" dirty="0" smtClean="0"/>
              <a:t>、誰もが簡単にスタイリッシュ</a:t>
            </a:r>
            <a:r>
              <a:rPr lang="ja-JP" altLang="en-US" sz="1200" dirty="0"/>
              <a:t>な案内地図を</a:t>
            </a:r>
            <a:r>
              <a:rPr lang="ja-JP" altLang="en-US" sz="1200" dirty="0" smtClean="0"/>
              <a:t>デザインできる。</a:t>
            </a:r>
            <a:r>
              <a:rPr lang="ja-JP" altLang="en-US" sz="1200" dirty="0" smtClean="0">
                <a:latin typeface="+mn-ea"/>
                <a:cs typeface="小塚ゴシック Pr6N L"/>
              </a:rPr>
              <a:t>案内</a:t>
            </a:r>
            <a:r>
              <a:rPr lang="ja-JP" altLang="en-US" sz="1200" dirty="0">
                <a:latin typeface="+mn-ea"/>
                <a:cs typeface="小塚ゴシック Pr6N L"/>
              </a:rPr>
              <a:t>地図</a:t>
            </a:r>
            <a:r>
              <a:rPr lang="ja-JP" altLang="en-US" sz="1200" dirty="0" smtClean="0">
                <a:latin typeface="+mn-ea"/>
                <a:cs typeface="小塚ゴシック Pr6N L"/>
              </a:rPr>
              <a:t>は</a:t>
            </a:r>
            <a:r>
              <a:rPr lang="ja-JP" altLang="en-US" sz="1200" dirty="0" smtClean="0"/>
              <a:t>画像</a:t>
            </a:r>
            <a:r>
              <a:rPr lang="ja-JP" altLang="en-US" sz="1200" dirty="0"/>
              <a:t>形式でダウンロードでき、はがきやチラシ、ホームページ、</a:t>
            </a:r>
            <a:r>
              <a:rPr lang="en-US" altLang="ja-JP" sz="1200" dirty="0"/>
              <a:t>SNS</a:t>
            </a:r>
            <a:r>
              <a:rPr lang="ja-JP" altLang="en-US" sz="1200" dirty="0"/>
              <a:t>など、さまざまな場面で活用すること</a:t>
            </a:r>
            <a:r>
              <a:rPr lang="ja-JP" altLang="en-US" sz="1200" dirty="0" smtClean="0"/>
              <a:t>がで</a:t>
            </a:r>
            <a:r>
              <a:rPr lang="ja-JP" altLang="en-US" sz="1200" dirty="0"/>
              <a:t>きる</a:t>
            </a:r>
            <a:r>
              <a:rPr lang="ja-JP" altLang="en-US" sz="1200" dirty="0" smtClean="0"/>
              <a:t>。</a:t>
            </a:r>
            <a:endParaRPr lang="en-US" altLang="ja-JP" sz="1200" dirty="0" smtClean="0"/>
          </a:p>
        </p:txBody>
      </p:sp>
      <p:sp>
        <p:nvSpPr>
          <p:cNvPr id="124" name="正方形/長方形 123"/>
          <p:cNvSpPr/>
          <p:nvPr/>
        </p:nvSpPr>
        <p:spPr>
          <a:xfrm>
            <a:off x="6431654" y="3068414"/>
            <a:ext cx="3388360" cy="420934"/>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100" dirty="0" smtClean="0">
              <a:solidFill>
                <a:schemeClr val="tx1"/>
              </a:solidFill>
              <a:latin typeface="小塚ゴシック Pr6N L"/>
              <a:ea typeface="小塚ゴシック Pr6N L"/>
              <a:cs typeface="小塚ゴシック Pr6N L"/>
            </a:endParaRPr>
          </a:p>
        </p:txBody>
      </p:sp>
      <p:sp>
        <p:nvSpPr>
          <p:cNvPr id="125" name="角丸四角形 124"/>
          <p:cNvSpPr/>
          <p:nvPr/>
        </p:nvSpPr>
        <p:spPr>
          <a:xfrm>
            <a:off x="5690007" y="3062940"/>
            <a:ext cx="950821" cy="43194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126" name="正方形/長方形 125"/>
          <p:cNvSpPr/>
          <p:nvPr/>
        </p:nvSpPr>
        <p:spPr>
          <a:xfrm>
            <a:off x="5749101" y="3564791"/>
            <a:ext cx="3396089" cy="433954"/>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日本全国</a:t>
            </a:r>
            <a:endParaRPr lang="en-US" altLang="ja-JP" sz="1200" dirty="0" smtClean="0">
              <a:solidFill>
                <a:schemeClr val="tx1"/>
              </a:solidFill>
              <a:latin typeface="小塚ゴシック Pr6N L"/>
              <a:ea typeface="小塚ゴシック Pr6N L"/>
              <a:cs typeface="小塚ゴシック Pr6N L"/>
            </a:endParaRPr>
          </a:p>
          <a:p>
            <a:pPr algn="ctr"/>
            <a:r>
              <a:rPr lang="ja-JP" altLang="en-US" sz="1000" dirty="0" smtClean="0">
                <a:solidFill>
                  <a:schemeClr val="tx1"/>
                </a:solidFill>
                <a:latin typeface="小塚ゴシック Pr6N L"/>
                <a:ea typeface="小塚ゴシック Pr6N L"/>
                <a:cs typeface="小塚ゴシック Pr6N L"/>
              </a:rPr>
              <a:t>　　　</a:t>
            </a:r>
            <a:r>
              <a:rPr lang="en-US" altLang="ja-JP" sz="1000" dirty="0" smtClean="0">
                <a:solidFill>
                  <a:schemeClr val="tx1"/>
                </a:solidFill>
                <a:latin typeface="小塚ゴシック Pr6N L"/>
                <a:ea typeface="小塚ゴシック Pr6N L"/>
                <a:cs typeface="小塚ゴシック Pr6N L"/>
              </a:rPr>
              <a:t>※</a:t>
            </a:r>
            <a:r>
              <a:rPr lang="ja-JP" altLang="en-US" sz="1000" dirty="0" smtClean="0">
                <a:solidFill>
                  <a:schemeClr val="tx1"/>
                </a:solidFill>
                <a:latin typeface="小塚ゴシック Pr6N L"/>
                <a:ea typeface="小塚ゴシック Pr6N L"/>
                <a:cs typeface="小塚ゴシック Pr6N L"/>
              </a:rPr>
              <a:t>全国</a:t>
            </a:r>
            <a:r>
              <a:rPr lang="en-US" altLang="ja-JP" sz="1000" dirty="0" smtClean="0">
                <a:solidFill>
                  <a:schemeClr val="tx1"/>
                </a:solidFill>
                <a:latin typeface="小塚ゴシック Pr6N L"/>
                <a:ea typeface="小塚ゴシック Pr6N L"/>
                <a:cs typeface="小塚ゴシック Pr6N L"/>
              </a:rPr>
              <a:t>18</a:t>
            </a:r>
            <a:r>
              <a:rPr lang="ja-JP" altLang="en-US" sz="1000" dirty="0" smtClean="0">
                <a:solidFill>
                  <a:schemeClr val="tx1"/>
                </a:solidFill>
                <a:latin typeface="小塚ゴシック Pr6N L"/>
                <a:ea typeface="小塚ゴシック Pr6N L"/>
                <a:cs typeface="小塚ゴシック Pr6N L"/>
              </a:rPr>
              <a:t>の自治体では契約を結び独自サービスを展開</a:t>
            </a:r>
            <a:endParaRPr lang="en-US" altLang="ja-JP" sz="1000" dirty="0" smtClean="0">
              <a:solidFill>
                <a:schemeClr val="tx1"/>
              </a:solidFill>
              <a:latin typeface="小塚ゴシック Pr6N L"/>
              <a:ea typeface="小塚ゴシック Pr6N L"/>
              <a:cs typeface="小塚ゴシック Pr6N L"/>
            </a:endParaRPr>
          </a:p>
        </p:txBody>
      </p:sp>
      <p:sp>
        <p:nvSpPr>
          <p:cNvPr id="127" name="角丸四角形 126"/>
          <p:cNvSpPr/>
          <p:nvPr/>
        </p:nvSpPr>
        <p:spPr>
          <a:xfrm>
            <a:off x="5098870" y="3554132"/>
            <a:ext cx="950821" cy="459776"/>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128" name="正方形/長方形 127"/>
          <p:cNvSpPr/>
          <p:nvPr/>
        </p:nvSpPr>
        <p:spPr>
          <a:xfrm>
            <a:off x="5767506" y="1440020"/>
            <a:ext cx="3497354" cy="524704"/>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rPr>
              <a:t>　　電子</a:t>
            </a:r>
            <a:r>
              <a:rPr lang="ja-JP" altLang="en-US" sz="1200" dirty="0">
                <a:solidFill>
                  <a:schemeClr val="tx1"/>
                </a:solidFill>
                <a:latin typeface="小塚ゴシック Pr6N L"/>
              </a:rPr>
              <a:t>国土基本図（地図情報</a:t>
            </a:r>
            <a:r>
              <a:rPr lang="ja-JP" altLang="en-US" sz="1200" dirty="0" smtClean="0">
                <a:solidFill>
                  <a:schemeClr val="tx1"/>
                </a:solidFill>
                <a:latin typeface="小塚ゴシック Pr6N L"/>
              </a:rPr>
              <a:t>）</a:t>
            </a:r>
            <a:endParaRPr lang="en-US" altLang="ja-JP" sz="1200" dirty="0">
              <a:solidFill>
                <a:schemeClr val="tx1"/>
              </a:solidFill>
              <a:latin typeface="小塚ゴシック Pr6N L"/>
            </a:endParaRPr>
          </a:p>
        </p:txBody>
      </p:sp>
      <p:sp>
        <p:nvSpPr>
          <p:cNvPr id="129" name="角丸四角形 128"/>
          <p:cNvSpPr/>
          <p:nvPr/>
        </p:nvSpPr>
        <p:spPr>
          <a:xfrm>
            <a:off x="5114549" y="1440020"/>
            <a:ext cx="1228416" cy="524704"/>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130" name="正方形/長方形 129"/>
          <p:cNvSpPr/>
          <p:nvPr/>
        </p:nvSpPr>
        <p:spPr>
          <a:xfrm>
            <a:off x="6342965" y="2039654"/>
            <a:ext cx="3477049" cy="482152"/>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smtClean="0">
                <a:solidFill>
                  <a:schemeClr val="tx1"/>
                </a:solidFill>
                <a:latin typeface="小塚ゴシック Pr6N L"/>
                <a:ea typeface="小塚ゴシック Pr6N L"/>
                <a:cs typeface="小塚ゴシック Pr6N L"/>
              </a:rPr>
              <a:t>shape</a:t>
            </a:r>
            <a:r>
              <a:rPr lang="ja-JP" altLang="en-US" sz="1400" dirty="0" smtClean="0">
                <a:solidFill>
                  <a:schemeClr val="tx1"/>
                </a:solidFill>
                <a:latin typeface="小塚ゴシック Pr6N L"/>
                <a:ea typeface="小塚ゴシック Pr6N L"/>
                <a:cs typeface="小塚ゴシック Pr6N L"/>
              </a:rPr>
              <a:t>　</a:t>
            </a:r>
            <a:r>
              <a:rPr lang="ja-JP" altLang="en-US" sz="1100" dirty="0" smtClean="0">
                <a:solidFill>
                  <a:schemeClr val="tx1"/>
                </a:solidFill>
                <a:latin typeface="小塚ゴシック Pr6N L"/>
                <a:ea typeface="小塚ゴシック Pr6N L"/>
                <a:cs typeface="小塚ゴシック Pr6N L"/>
              </a:rPr>
              <a:t>　　　　　</a:t>
            </a:r>
            <a:endParaRPr lang="en-US" altLang="ja-JP" sz="1100" dirty="0" smtClean="0">
              <a:solidFill>
                <a:schemeClr val="tx1"/>
              </a:solidFill>
              <a:latin typeface="小塚ゴシック Pr6N L"/>
              <a:ea typeface="小塚ゴシック Pr6N L"/>
              <a:cs typeface="小塚ゴシック Pr6N L"/>
            </a:endParaRPr>
          </a:p>
          <a:p>
            <a:pPr algn="ctr"/>
            <a:r>
              <a:rPr lang="ja-JP" altLang="en-US" sz="1100" dirty="0" smtClean="0">
                <a:solidFill>
                  <a:schemeClr val="tx1"/>
                </a:solidFill>
                <a:latin typeface="小塚ゴシック Pr6N L"/>
                <a:ea typeface="小塚ゴシック Pr6N L"/>
                <a:cs typeface="小塚ゴシック Pr6N L"/>
              </a:rPr>
              <a:t>　　　　　　</a:t>
            </a:r>
            <a:r>
              <a:rPr lang="en-US" altLang="ja-JP" sz="1100" dirty="0" smtClean="0">
                <a:solidFill>
                  <a:schemeClr val="tx1"/>
                </a:solidFill>
                <a:latin typeface="小塚ゴシック Pr6N L"/>
                <a:ea typeface="小塚ゴシック Pr6N L"/>
                <a:cs typeface="小塚ゴシック Pr6N L"/>
              </a:rPr>
              <a:t>※</a:t>
            </a:r>
            <a:r>
              <a:rPr lang="ja-JP" altLang="en-US" sz="1100" dirty="0" smtClean="0">
                <a:solidFill>
                  <a:schemeClr val="tx1"/>
                </a:solidFill>
                <a:latin typeface="小塚ゴシック Pr6N L"/>
                <a:ea typeface="小塚ゴシック Pr6N L"/>
                <a:cs typeface="小塚ゴシック Pr6N L"/>
              </a:rPr>
              <a:t>作成した地図は</a:t>
            </a:r>
            <a:r>
              <a:rPr lang="en-US" altLang="ja-JP" sz="1100" dirty="0" smtClean="0">
                <a:solidFill>
                  <a:schemeClr val="tx1"/>
                </a:solidFill>
                <a:latin typeface="小塚ゴシック Pr6N L"/>
                <a:ea typeface="小塚ゴシック Pr6N L"/>
                <a:cs typeface="小塚ゴシック Pr6N L"/>
              </a:rPr>
              <a:t>jpg</a:t>
            </a:r>
            <a:r>
              <a:rPr lang="ja-JP" altLang="en-US" sz="1100" dirty="0" err="1" smtClean="0">
                <a:solidFill>
                  <a:schemeClr val="tx1"/>
                </a:solidFill>
                <a:latin typeface="小塚ゴシック Pr6N L"/>
                <a:ea typeface="小塚ゴシック Pr6N L"/>
                <a:cs typeface="小塚ゴシック Pr6N L"/>
              </a:rPr>
              <a:t>、</a:t>
            </a:r>
            <a:r>
              <a:rPr lang="en-US" altLang="ja-JP" sz="1100" dirty="0" err="1" smtClean="0">
                <a:solidFill>
                  <a:schemeClr val="tx1"/>
                </a:solidFill>
                <a:latin typeface="小塚ゴシック Pr6N L"/>
                <a:ea typeface="小塚ゴシック Pr6N L"/>
                <a:cs typeface="小塚ゴシック Pr6N L"/>
              </a:rPr>
              <a:t>png</a:t>
            </a:r>
            <a:r>
              <a:rPr lang="ja-JP" altLang="en-US" sz="1100" dirty="0" smtClean="0">
                <a:solidFill>
                  <a:schemeClr val="tx1"/>
                </a:solidFill>
                <a:latin typeface="小塚ゴシック Pr6N L"/>
                <a:ea typeface="小塚ゴシック Pr6N L"/>
                <a:cs typeface="小塚ゴシック Pr6N L"/>
              </a:rPr>
              <a:t>でダウンロード可能</a:t>
            </a:r>
            <a:endParaRPr lang="en-US" altLang="ja-JP" sz="1100" dirty="0" smtClean="0">
              <a:solidFill>
                <a:schemeClr val="tx1"/>
              </a:solidFill>
              <a:latin typeface="小塚ゴシック Pr6N L"/>
              <a:ea typeface="小塚ゴシック Pr6N L"/>
              <a:cs typeface="小塚ゴシック Pr6N L"/>
            </a:endParaRPr>
          </a:p>
        </p:txBody>
      </p:sp>
      <p:sp>
        <p:nvSpPr>
          <p:cNvPr id="131" name="角丸四角形 130"/>
          <p:cNvSpPr/>
          <p:nvPr/>
        </p:nvSpPr>
        <p:spPr>
          <a:xfrm>
            <a:off x="5690006" y="2040550"/>
            <a:ext cx="1274749" cy="493956"/>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132" name="正方形/長方形 131"/>
          <p:cNvSpPr/>
          <p:nvPr/>
        </p:nvSpPr>
        <p:spPr>
          <a:xfrm>
            <a:off x="6095243" y="2590154"/>
            <a:ext cx="3049947"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smtClean="0">
                <a:solidFill>
                  <a:schemeClr val="tx1"/>
                </a:solidFill>
                <a:latin typeface="小塚ゴシック Pr6N L"/>
                <a:ea typeface="小塚ゴシック Pr6N L"/>
                <a:cs typeface="小塚ゴシック Pr6N L"/>
              </a:rPr>
              <a:t>Web</a:t>
            </a:r>
            <a:r>
              <a:rPr lang="ja-JP" altLang="en-US" sz="1200" dirty="0" smtClean="0">
                <a:solidFill>
                  <a:schemeClr val="tx1"/>
                </a:solidFill>
                <a:latin typeface="小塚ゴシック Pr6N L"/>
                <a:ea typeface="小塚ゴシック Pr6N L"/>
                <a:cs typeface="小塚ゴシック Pr6N L"/>
              </a:rPr>
              <a:t>アプリ</a:t>
            </a:r>
            <a:endParaRPr kumimoji="1" lang="ja-JP" altLang="en-US" sz="1200" dirty="0">
              <a:solidFill>
                <a:schemeClr val="tx1"/>
              </a:solidFill>
              <a:latin typeface="小塚ゴシック Pr6N L"/>
              <a:ea typeface="小塚ゴシック Pr6N L"/>
              <a:cs typeface="小塚ゴシック Pr6N L"/>
            </a:endParaRPr>
          </a:p>
        </p:txBody>
      </p:sp>
      <p:sp>
        <p:nvSpPr>
          <p:cNvPr id="133" name="角丸四角形 132"/>
          <p:cNvSpPr/>
          <p:nvPr/>
        </p:nvSpPr>
        <p:spPr>
          <a:xfrm>
            <a:off x="5096142" y="2590155"/>
            <a:ext cx="1246823" cy="367334"/>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pic>
        <p:nvPicPr>
          <p:cNvPr id="134" name="アイディアb.png" descr="/Users/meg/Desktop/特研/特研OD/アイコン/アイディア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354051" y="1418087"/>
            <a:ext cx="434025" cy="522660"/>
          </a:xfrm>
          <a:prstGeom prst="rect">
            <a:avLst/>
          </a:prstGeom>
        </p:spPr>
      </p:pic>
      <p:pic>
        <p:nvPicPr>
          <p:cNvPr id="135" name="パソコン作業b.png" descr="/Users/meg/Desktop/特研/特研OD/アイコン/パソコン作業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205622" y="2085068"/>
            <a:ext cx="439473" cy="367945"/>
          </a:xfrm>
          <a:prstGeom prst="rect">
            <a:avLst/>
          </a:prstGeom>
        </p:spPr>
      </p:pic>
      <p:pic>
        <p:nvPicPr>
          <p:cNvPr id="136" name="チームb.png" descr="/Users/meg/Desktop/特研/特研OD/アイコン/チームb.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9315262" y="2568575"/>
            <a:ext cx="374650" cy="410154"/>
          </a:xfrm>
          <a:prstGeom prst="rect">
            <a:avLst/>
          </a:prstGeom>
        </p:spPr>
      </p:pic>
      <p:pic>
        <p:nvPicPr>
          <p:cNvPr id="137" name="受賞b.png" descr="/Users/meg/Desktop/特研/特研OD/アイコン/受賞b.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5297776" y="3074080"/>
            <a:ext cx="240659" cy="379673"/>
          </a:xfrm>
          <a:prstGeom prst="rect">
            <a:avLst/>
          </a:prstGeom>
        </p:spPr>
      </p:pic>
      <p:pic>
        <p:nvPicPr>
          <p:cNvPr id="138" name="マーカーb.png" descr="/Users/meg/Desktop/特研/特研OD/アイコン/マーカーb.png"/>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9306927" y="3586150"/>
            <a:ext cx="381641" cy="391235"/>
          </a:xfrm>
          <a:prstGeom prst="rect">
            <a:avLst/>
          </a:prstGeom>
        </p:spPr>
      </p:pic>
      <p:sp>
        <p:nvSpPr>
          <p:cNvPr id="60" name="正方形/長方形 59"/>
          <p:cNvSpPr/>
          <p:nvPr/>
        </p:nvSpPr>
        <p:spPr>
          <a:xfrm>
            <a:off x="6640828" y="3069311"/>
            <a:ext cx="3179186" cy="4872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a:t>
            </a:r>
            <a:endParaRPr lang="en-US" altLang="ja-JP" sz="1200" dirty="0" smtClean="0">
              <a:solidFill>
                <a:schemeClr val="tx1"/>
              </a:solidFill>
              <a:latin typeface="小塚ゴシック Pr6N L"/>
              <a:ea typeface="小塚ゴシック Pr6N L"/>
              <a:cs typeface="小塚ゴシック Pr6N L"/>
            </a:endParaRPr>
          </a:p>
        </p:txBody>
      </p:sp>
      <p:sp>
        <p:nvSpPr>
          <p:cNvPr id="49" name="テキスト ボックス 48"/>
          <p:cNvSpPr txBox="1"/>
          <p:nvPr/>
        </p:nvSpPr>
        <p:spPr>
          <a:xfrm>
            <a:off x="98840" y="3508798"/>
            <a:ext cx="4897882" cy="814234"/>
          </a:xfrm>
          <a:prstGeom prst="rect">
            <a:avLst/>
          </a:prstGeom>
          <a:noFill/>
        </p:spPr>
        <p:txBody>
          <a:bodyPr wrap="square" rtlCol="0">
            <a:noAutofit/>
          </a:bodyPr>
          <a:lstStyle/>
          <a:p>
            <a:r>
              <a:rPr lang="ja-JP" altLang="en-US" sz="1200" dirty="0"/>
              <a:t>　</a:t>
            </a:r>
            <a:r>
              <a:rPr lang="en-US" altLang="ja-JP" sz="1200" dirty="0" err="1" smtClean="0"/>
              <a:t>Mappin</a:t>
            </a:r>
            <a:r>
              <a:rPr lang="en-US" altLang="ja-JP" sz="1200" dirty="0"/>
              <a:t>‘ </a:t>
            </a:r>
            <a:r>
              <a:rPr lang="en-US" altLang="ja-JP" sz="1200" dirty="0" smtClean="0"/>
              <a:t>Drop</a:t>
            </a:r>
            <a:r>
              <a:rPr lang="ja-JP" altLang="en-US" sz="1200" dirty="0" smtClean="0"/>
              <a:t>は、住民</a:t>
            </a:r>
            <a:r>
              <a:rPr lang="ja-JP" altLang="en-US" sz="1200" dirty="0"/>
              <a:t>の活用状況を見て</a:t>
            </a:r>
            <a:r>
              <a:rPr lang="ja-JP" altLang="en-US" sz="1200" dirty="0" smtClean="0"/>
              <a:t>、自治体が既にオープンデータ化して</a:t>
            </a:r>
            <a:r>
              <a:rPr lang="ja-JP" altLang="en-US" sz="1200" dirty="0"/>
              <a:t>いる公共</a:t>
            </a:r>
            <a:r>
              <a:rPr lang="ja-JP" altLang="en-US" sz="1200" dirty="0" smtClean="0"/>
              <a:t>施設や避難所</a:t>
            </a:r>
            <a:r>
              <a:rPr lang="ja-JP" altLang="en-US" sz="1200" dirty="0"/>
              <a:t>の</a:t>
            </a:r>
            <a:r>
              <a:rPr lang="ja-JP" altLang="en-US" sz="1200" dirty="0" smtClean="0"/>
              <a:t>位置情報等を追加し、順次サービスの向上を図ってきた。この</a:t>
            </a:r>
            <a:r>
              <a:rPr lang="ja-JP" altLang="en-US" sz="1200" dirty="0"/>
              <a:t>ように</a:t>
            </a:r>
            <a:r>
              <a:rPr lang="ja-JP" altLang="en-US" sz="1200" dirty="0" smtClean="0"/>
              <a:t>、</a:t>
            </a:r>
            <a:r>
              <a:rPr lang="ja-JP" altLang="en-US" sz="1200" dirty="0"/>
              <a:t>住民</a:t>
            </a:r>
            <a:r>
              <a:rPr lang="ja-JP" altLang="en-US" sz="1200" dirty="0" smtClean="0"/>
              <a:t>に広く利用されることで、住民ニーズの高いデータを把握することができ、</a:t>
            </a:r>
            <a:r>
              <a:rPr lang="ja-JP" altLang="en-US" sz="1200" dirty="0"/>
              <a:t>行政保有データの</a:t>
            </a:r>
            <a:r>
              <a:rPr lang="ja-JP" altLang="en-US" sz="1200" dirty="0" smtClean="0"/>
              <a:t>オープンデータ化を促進することができる。</a:t>
            </a:r>
            <a:endParaRPr lang="en-US" altLang="ja-JP" sz="1200" dirty="0">
              <a:latin typeface="+mn-ea"/>
              <a:cs typeface="小塚ゴシック Pr6N L"/>
            </a:endParaRPr>
          </a:p>
        </p:txBody>
      </p:sp>
      <p:sp>
        <p:nvSpPr>
          <p:cNvPr id="52" name="テキスト ボックス 51"/>
          <p:cNvSpPr txBox="1"/>
          <p:nvPr/>
        </p:nvSpPr>
        <p:spPr>
          <a:xfrm>
            <a:off x="98839" y="4584198"/>
            <a:ext cx="2863436" cy="1513005"/>
          </a:xfrm>
          <a:prstGeom prst="rect">
            <a:avLst/>
          </a:prstGeom>
          <a:noFill/>
        </p:spPr>
        <p:txBody>
          <a:bodyPr wrap="square" rtlCol="0">
            <a:noAutofit/>
          </a:bodyPr>
          <a:lstStyle/>
          <a:p>
            <a:r>
              <a:rPr lang="ja-JP" altLang="en-US" sz="1200" dirty="0" smtClean="0"/>
              <a:t>　また、</a:t>
            </a:r>
            <a:r>
              <a:rPr lang="en-US" altLang="ja-JP" sz="1200" dirty="0" err="1"/>
              <a:t>Mappin</a:t>
            </a:r>
            <a:r>
              <a:rPr lang="en-US" altLang="ja-JP" sz="1200" dirty="0"/>
              <a:t>’ Drop</a:t>
            </a:r>
            <a:r>
              <a:rPr lang="ja-JP" altLang="en-US" sz="1200" dirty="0" smtClean="0"/>
              <a:t>は、自治体職員にもメリットがある。</a:t>
            </a:r>
            <a:r>
              <a:rPr lang="ja-JP" altLang="en-US" sz="1200" dirty="0" smtClean="0">
                <a:latin typeface="+mn-ea"/>
                <a:cs typeface="小塚ゴシック Pr6N L"/>
              </a:rPr>
              <a:t>自治体では、</a:t>
            </a:r>
            <a:r>
              <a:rPr lang="ja-JP" altLang="en-US" sz="1200" dirty="0" smtClean="0"/>
              <a:t>避難所</a:t>
            </a:r>
            <a:r>
              <a:rPr lang="ja-JP" altLang="en-US" sz="1200" dirty="0"/>
              <a:t>マップ、</a:t>
            </a:r>
            <a:r>
              <a:rPr lang="ja-JP" altLang="en-US" sz="1200" dirty="0">
                <a:latin typeface="+mn-ea"/>
                <a:cs typeface="小塚ゴシック Pr6N L"/>
              </a:rPr>
              <a:t>子育て支援マップ、高齢者支援施設マップなど地図入りの案内チラシを作成し、住民に配布するシーンも多い</a:t>
            </a:r>
            <a:r>
              <a:rPr lang="ja-JP" altLang="en-US" sz="1200" dirty="0" smtClean="0">
                <a:latin typeface="+mn-ea"/>
                <a:cs typeface="小塚ゴシック Pr6N L"/>
              </a:rPr>
              <a:t>。</a:t>
            </a:r>
            <a:r>
              <a:rPr lang="ja-JP" altLang="en-US" sz="1200" dirty="0">
                <a:latin typeface="+mn-ea"/>
                <a:cs typeface="小塚ゴシック Pr6N L"/>
              </a:rPr>
              <a:t>その</a:t>
            </a:r>
            <a:r>
              <a:rPr lang="ja-JP" altLang="en-US" sz="1200" dirty="0" smtClean="0">
                <a:latin typeface="+mn-ea"/>
                <a:cs typeface="小塚ゴシック Pr6N L"/>
              </a:rPr>
              <a:t>際、</a:t>
            </a:r>
            <a:r>
              <a:rPr lang="en-US" altLang="ja-JP" sz="1200" dirty="0" err="1" smtClean="0"/>
              <a:t>Mappin</a:t>
            </a:r>
            <a:r>
              <a:rPr lang="en-US" altLang="ja-JP" sz="1200" dirty="0"/>
              <a:t>’ Drop</a:t>
            </a:r>
            <a:r>
              <a:rPr lang="ja-JP" altLang="en-US" sz="1200" dirty="0" smtClean="0">
                <a:latin typeface="+mn-ea"/>
                <a:cs typeface="小塚ゴシック Pr6N L"/>
              </a:rPr>
              <a:t>は、自由</a:t>
            </a:r>
            <a:r>
              <a:rPr lang="ja-JP" altLang="en-US" sz="1200" dirty="0">
                <a:latin typeface="+mn-ea"/>
                <a:cs typeface="小塚ゴシック Pr6N L"/>
              </a:rPr>
              <a:t>にデザイン可能であるため、親しみやすくわかりやすい地図</a:t>
            </a:r>
            <a:r>
              <a:rPr lang="ja-JP" altLang="en-US" sz="1200" dirty="0" smtClean="0">
                <a:latin typeface="+mn-ea"/>
                <a:cs typeface="小塚ゴシック Pr6N L"/>
              </a:rPr>
              <a:t>を簡単</a:t>
            </a:r>
            <a:r>
              <a:rPr lang="ja-JP" altLang="en-US" sz="1200" dirty="0">
                <a:latin typeface="+mn-ea"/>
                <a:cs typeface="小塚ゴシック Pr6N L"/>
              </a:rPr>
              <a:t>に作成</a:t>
            </a:r>
            <a:r>
              <a:rPr lang="ja-JP" altLang="en-US" sz="1200" dirty="0" smtClean="0">
                <a:latin typeface="+mn-ea"/>
                <a:cs typeface="小塚ゴシック Pr6N L"/>
              </a:rPr>
              <a:t>して、自由</a:t>
            </a:r>
            <a:r>
              <a:rPr lang="ja-JP" altLang="en-US" sz="1200" dirty="0">
                <a:latin typeface="+mn-ea"/>
                <a:cs typeface="小塚ゴシック Pr6N L"/>
              </a:rPr>
              <a:t>に</a:t>
            </a:r>
            <a:r>
              <a:rPr lang="ja-JP" altLang="en-US" sz="1200" dirty="0" smtClean="0">
                <a:latin typeface="+mn-ea"/>
                <a:cs typeface="小塚ゴシック Pr6N L"/>
              </a:rPr>
              <a:t>配布</a:t>
            </a:r>
            <a:r>
              <a:rPr lang="ja-JP" altLang="en-US" sz="1200" dirty="0">
                <a:latin typeface="+mn-ea"/>
                <a:cs typeface="小塚ゴシック Pr6N L"/>
              </a:rPr>
              <a:t>することができる</a:t>
            </a:r>
            <a:r>
              <a:rPr lang="ja-JP" altLang="en-US" sz="1200" dirty="0" smtClean="0">
                <a:latin typeface="+mn-ea"/>
                <a:cs typeface="小塚ゴシック Pr6N L"/>
              </a:rPr>
              <a:t>。</a:t>
            </a:r>
            <a:r>
              <a:rPr lang="ja-JP" altLang="en-US" sz="1200" dirty="0" smtClean="0"/>
              <a:t>　</a:t>
            </a:r>
            <a:endParaRPr lang="ja-JP" altLang="en-US" sz="1200" dirty="0"/>
          </a:p>
        </p:txBody>
      </p:sp>
      <p:pic>
        <p:nvPicPr>
          <p:cNvPr id="1026" name="Picture 2" descr="C:\Users\fr021409\Desktop\map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8373" y="4554130"/>
            <a:ext cx="1849121" cy="1633390"/>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p:cNvSpPr txBox="1"/>
          <p:nvPr/>
        </p:nvSpPr>
        <p:spPr>
          <a:xfrm>
            <a:off x="3384002" y="6187520"/>
            <a:ext cx="1154483" cy="253916"/>
          </a:xfrm>
          <a:prstGeom prst="rect">
            <a:avLst/>
          </a:prstGeom>
          <a:noFill/>
        </p:spPr>
        <p:txBody>
          <a:bodyPr wrap="none" rtlCol="0">
            <a:spAutoFit/>
          </a:bodyPr>
          <a:lstStyle/>
          <a:p>
            <a:r>
              <a:rPr lang="ja-JP" altLang="en-US" sz="1050" dirty="0" smtClean="0">
                <a:latin typeface="+mn-ea"/>
              </a:rPr>
              <a:t>作成したマップ例</a:t>
            </a:r>
            <a:endParaRPr kumimoji="1" lang="ja-JP" altLang="en-US" sz="1050" dirty="0">
              <a:latin typeface="+mn-ea"/>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5"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err="1" smtClean="0">
                <a:solidFill>
                  <a:schemeClr val="bg1"/>
                </a:solidFill>
                <a:latin typeface="小塚ゴシック Pro M"/>
                <a:ea typeface="小塚ゴシック Pro M"/>
                <a:cs typeface="小塚ゴシック Pro M"/>
              </a:rPr>
              <a:t>Mappin</a:t>
            </a:r>
            <a:r>
              <a:rPr lang="en-US" altLang="ja-JP" sz="3600" dirty="0">
                <a:solidFill>
                  <a:schemeClr val="bg1"/>
                </a:solidFill>
                <a:latin typeface="小塚ゴシック Pro M"/>
                <a:ea typeface="小塚ゴシック Pro M"/>
                <a:cs typeface="小塚ゴシック Pro M"/>
              </a:rPr>
              <a:t>’ Drop</a:t>
            </a:r>
            <a:endParaRPr lang="ja-JP" altLang="en-US" sz="3600" dirty="0">
              <a:solidFill>
                <a:schemeClr val="bg1"/>
              </a:solidFill>
              <a:latin typeface="小塚ゴシック Pro M"/>
              <a:ea typeface="小塚ゴシック Pro M"/>
              <a:cs typeface="小塚ゴシック Pro M"/>
            </a:endParaRPr>
          </a:p>
        </p:txBody>
      </p:sp>
      <p:sp>
        <p:nvSpPr>
          <p:cNvPr id="56"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様々な形の地図を手軽に作成！</a:t>
            </a:r>
            <a:endParaRPr lang="ja-JP" altLang="en-US" sz="1400" dirty="0">
              <a:solidFill>
                <a:srgbClr val="FFFFFF"/>
              </a:solidFill>
              <a:latin typeface="小塚ゴシック Pr6N R"/>
              <a:ea typeface="小塚ゴシック Pr6N R"/>
              <a:cs typeface="小塚ゴシック Pr6N R"/>
            </a:endParaRPr>
          </a:p>
        </p:txBody>
      </p:sp>
      <p:sp>
        <p:nvSpPr>
          <p:cNvPr id="57"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ja-JP" altLang="en-US" sz="1400" dirty="0" smtClean="0">
                <a:solidFill>
                  <a:srgbClr val="FFFFFF"/>
                </a:solidFill>
                <a:latin typeface="小塚ゴシック Pr6N R"/>
                <a:ea typeface="小塚ゴシック Pr6N R"/>
                <a:cs typeface="小塚ゴシック Pr6N R"/>
              </a:rPr>
              <a:t>株式会社</a:t>
            </a:r>
            <a:r>
              <a:rPr lang="ja-JP" altLang="en-US" sz="1400" dirty="0">
                <a:solidFill>
                  <a:srgbClr val="FFFFFF"/>
                </a:solidFill>
                <a:latin typeface="小塚ゴシック Pr6N R"/>
                <a:ea typeface="小塚ゴシック Pr6N R"/>
                <a:cs typeface="小塚ゴシック Pr6N R"/>
              </a:rPr>
              <a:t>パスコ</a:t>
            </a:r>
            <a:endParaRPr lang="en-US" altLang="ja-JP" sz="1400" dirty="0">
              <a:solidFill>
                <a:srgbClr val="FFFFFF"/>
              </a:solidFill>
              <a:latin typeface="小塚ゴシック Pr6N R"/>
              <a:ea typeface="小塚ゴシック Pr6N R"/>
              <a:cs typeface="小塚ゴシック Pr6N R"/>
            </a:endParaRPr>
          </a:p>
        </p:txBody>
      </p:sp>
      <p:grpSp>
        <p:nvGrpSpPr>
          <p:cNvPr id="58" name="図形グループ 24"/>
          <p:cNvGrpSpPr/>
          <p:nvPr/>
        </p:nvGrpSpPr>
        <p:grpSpPr>
          <a:xfrm>
            <a:off x="6255233" y="250008"/>
            <a:ext cx="752743" cy="752743"/>
            <a:chOff x="6255233" y="281179"/>
            <a:chExt cx="752743" cy="752743"/>
          </a:xfrm>
          <a:solidFill>
            <a:schemeClr val="bg1"/>
          </a:solidFill>
        </p:grpSpPr>
        <p:sp>
          <p:nvSpPr>
            <p:cNvPr id="59" name="角丸四角形 58"/>
            <p:cNvSpPr/>
            <p:nvPr/>
          </p:nvSpPr>
          <p:spPr>
            <a:xfrm>
              <a:off x="6255233"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CA6FF"/>
                </a:solidFill>
              </a:endParaRPr>
            </a:p>
          </p:txBody>
        </p:sp>
        <p:sp>
          <p:nvSpPr>
            <p:cNvPr id="61" name="テキスト ボックス 60"/>
            <p:cNvSpPr txBox="1"/>
            <p:nvPr/>
          </p:nvSpPr>
          <p:spPr>
            <a:xfrm>
              <a:off x="6308439" y="334385"/>
              <a:ext cx="646331" cy="646331"/>
            </a:xfrm>
            <a:prstGeom prst="rect">
              <a:avLst/>
            </a:prstGeom>
            <a:grpFill/>
            <a:ln>
              <a:solidFill>
                <a:schemeClr val="bg1"/>
              </a:solidFill>
            </a:ln>
          </p:spPr>
          <p:txBody>
            <a:bodyPr wrap="none" rtlCol="0">
              <a:spAutoFit/>
            </a:bodyPr>
            <a:lstStyle/>
            <a:p>
              <a:r>
                <a:rPr kumimoji="1" lang="ja-JP" altLang="en-US" dirty="0" smtClean="0">
                  <a:solidFill>
                    <a:srgbClr val="4CA6FF"/>
                  </a:solidFill>
                  <a:latin typeface="小塚ゴシック Pr6N M"/>
                  <a:ea typeface="小塚ゴシック Pr6N M"/>
                  <a:cs typeface="小塚ゴシック Pr6N M"/>
                </a:rPr>
                <a:t>防災</a:t>
              </a:r>
              <a:endParaRPr kumimoji="1" lang="en-US" altLang="ja-JP" dirty="0" smtClean="0">
                <a:solidFill>
                  <a:srgbClr val="4CA6FF"/>
                </a:solidFill>
                <a:latin typeface="小塚ゴシック Pr6N M"/>
                <a:ea typeface="小塚ゴシック Pr6N M"/>
                <a:cs typeface="小塚ゴシック Pr6N M"/>
              </a:endParaRPr>
            </a:p>
            <a:p>
              <a:r>
                <a:rPr lang="ja-JP" altLang="en-US" dirty="0" smtClean="0">
                  <a:solidFill>
                    <a:srgbClr val="4CA6FF"/>
                  </a:solidFill>
                  <a:latin typeface="小塚ゴシック Pr6N M"/>
                  <a:ea typeface="小塚ゴシック Pr6N M"/>
                  <a:cs typeface="小塚ゴシック Pr6N M"/>
                </a:rPr>
                <a:t>減災</a:t>
              </a:r>
              <a:endParaRPr kumimoji="1" lang="ja-JP" altLang="en-US" dirty="0">
                <a:solidFill>
                  <a:srgbClr val="4CA6FF"/>
                </a:solidFill>
                <a:latin typeface="小塚ゴシック Pr6N M"/>
                <a:ea typeface="小塚ゴシック Pr6N M"/>
                <a:cs typeface="小塚ゴシック Pr6N M"/>
              </a:endParaRPr>
            </a:p>
          </p:txBody>
        </p:sp>
      </p:grpSp>
      <p:grpSp>
        <p:nvGrpSpPr>
          <p:cNvPr id="62" name="図形グループ 36"/>
          <p:cNvGrpSpPr/>
          <p:nvPr/>
        </p:nvGrpSpPr>
        <p:grpSpPr>
          <a:xfrm>
            <a:off x="7172281" y="250008"/>
            <a:ext cx="752743" cy="752743"/>
            <a:chOff x="7154801" y="281179"/>
            <a:chExt cx="752743" cy="752743"/>
          </a:xfrm>
        </p:grpSpPr>
        <p:sp>
          <p:nvSpPr>
            <p:cNvPr id="63" name="角丸四角形 62"/>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65" name="角丸四角形 64"/>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DEFFFF"/>
                </a:solidFill>
                <a:latin typeface="小塚ゴシック Pr6N M"/>
                <a:ea typeface="小塚ゴシック Pr6N M"/>
                <a:cs typeface="小塚ゴシック Pr6N M"/>
              </a:rPr>
              <a:t>防犯</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医療</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教育</a:t>
            </a:r>
            <a:r>
              <a:rPr lang="ja-JP" altLang="en-US" sz="1000" dirty="0" smtClean="0">
                <a:solidFill>
                  <a:srgbClr val="DEFFFF"/>
                </a:solidFill>
                <a:latin typeface="小塚ゴシック Pr6N M"/>
                <a:ea typeface="小塚ゴシック Pr6N M"/>
                <a:cs typeface="小塚ゴシック Pr6N M"/>
              </a:rPr>
              <a:t>等</a:t>
            </a:r>
            <a:endParaRPr lang="en-US" altLang="ja-JP" dirty="0" smtClean="0">
              <a:solidFill>
                <a:srgbClr val="DEFFFF"/>
              </a:solidFill>
              <a:latin typeface="小塚ゴシック Pr6N M"/>
              <a:ea typeface="小塚ゴシック Pr6N M"/>
              <a:cs typeface="小塚ゴシック Pr6N M"/>
            </a:endParaRPr>
          </a:p>
        </p:txBody>
      </p:sp>
      <p:grpSp>
        <p:nvGrpSpPr>
          <p:cNvPr id="69" name="図形グループ 33"/>
          <p:cNvGrpSpPr/>
          <p:nvPr/>
        </p:nvGrpSpPr>
        <p:grpSpPr>
          <a:xfrm>
            <a:off x="8089329" y="259633"/>
            <a:ext cx="752743" cy="752743"/>
            <a:chOff x="8060984" y="281179"/>
            <a:chExt cx="752743" cy="752743"/>
          </a:xfrm>
          <a:noFill/>
        </p:grpSpPr>
        <p:sp>
          <p:nvSpPr>
            <p:cNvPr id="71" name="角丸四角形 70"/>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74" name="テキスト ボックス 73"/>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90" name="テキスト ボックス 89"/>
          <p:cNvSpPr txBox="1"/>
          <p:nvPr/>
        </p:nvSpPr>
        <p:spPr>
          <a:xfrm>
            <a:off x="8054236" y="6039550"/>
            <a:ext cx="1802925" cy="415498"/>
          </a:xfrm>
          <a:prstGeom prst="rect">
            <a:avLst/>
          </a:prstGeom>
          <a:noFill/>
        </p:spPr>
        <p:txBody>
          <a:bodyPr wrap="square" rtlCol="0">
            <a:spAutoFit/>
          </a:bodyPr>
          <a:lstStyle/>
          <a:p>
            <a:pPr algn="ctr"/>
            <a:r>
              <a:rPr kumimoji="1" lang="ja-JP" altLang="en-US" sz="1050" dirty="0" smtClean="0">
                <a:latin typeface="+mn-ea"/>
              </a:rPr>
              <a:t>地理空間情報ライブラリー</a:t>
            </a:r>
            <a:endParaRPr kumimoji="1" lang="en-US" altLang="ja-JP" sz="1050" dirty="0" smtClean="0">
              <a:latin typeface="+mn-ea"/>
            </a:endParaRPr>
          </a:p>
          <a:p>
            <a:pPr algn="ctr"/>
            <a:r>
              <a:rPr kumimoji="1" lang="ja-JP" altLang="en-US" sz="1050" dirty="0" smtClean="0">
                <a:latin typeface="+mn-ea"/>
              </a:rPr>
              <a:t>のイメージ</a:t>
            </a:r>
            <a:endParaRPr kumimoji="1" lang="ja-JP" altLang="en-US" sz="1050" dirty="0">
              <a:latin typeface="+mn-ea"/>
            </a:endParaRPr>
          </a:p>
        </p:txBody>
      </p:sp>
      <p:pic>
        <p:nvPicPr>
          <p:cNvPr id="2" name="図 1"/>
          <p:cNvPicPr>
            <a:picLocks noChangeAspect="1"/>
          </p:cNvPicPr>
          <p:nvPr/>
        </p:nvPicPr>
        <p:blipFill rotWithShape="1">
          <a:blip r:embed="rId14"/>
          <a:srcRect l="36203" t="47147" r="16270" b="5264"/>
          <a:stretch/>
        </p:blipFill>
        <p:spPr>
          <a:xfrm>
            <a:off x="7999360" y="4810182"/>
            <a:ext cx="1788716" cy="1247799"/>
          </a:xfrm>
          <a:prstGeom prst="rect">
            <a:avLst/>
          </a:prstGeom>
        </p:spPr>
      </p:pic>
      <p:sp>
        <p:nvSpPr>
          <p:cNvPr id="51" name="テキスト ボックス 50"/>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670613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Words>
  <Application>Microsoft Office PowerPoint</Application>
  <PresentationFormat>A4 210 x 297 mm</PresentationFormat>
  <Paragraphs>63</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2018-02-21T07:59:50Z</dcterms:created>
  <dcterms:modified xsi:type="dcterms:W3CDTF">2018-02-21T07:59:54Z</dcterms:modified>
</cp:coreProperties>
</file>