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4"/>
  </p:notesMasterIdLst>
  <p:sldIdLst>
    <p:sldId id="289" r:id="rId2"/>
    <p:sldId id="290" r:id="rId3"/>
  </p:sldIdLst>
  <p:sldSz cx="9906000" cy="6858000" type="A4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9" userDrawn="1">
          <p15:clr>
            <a:srgbClr val="A4A3A4"/>
          </p15:clr>
        </p15:guide>
        <p15:guide id="2" pos="3143" userDrawn="1">
          <p15:clr>
            <a:srgbClr val="A4A3A4"/>
          </p15:clr>
        </p15:guide>
        <p15:guide id="3" orient="horz" pos="4065" userDrawn="1">
          <p15:clr>
            <a:srgbClr val="A4A3A4"/>
          </p15:clr>
        </p15:guide>
        <p15:guide id="4" orient="horz" pos="2546" userDrawn="1">
          <p15:clr>
            <a:srgbClr val="A4A3A4"/>
          </p15:clr>
        </p15:guide>
        <p15:guide id="5" pos="615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4CA6FF"/>
    <a:srgbClr val="0066FF"/>
    <a:srgbClr val="0033CC"/>
    <a:srgbClr val="0000FF"/>
    <a:srgbClr val="3366FF"/>
    <a:srgbClr val="0099FF"/>
    <a:srgbClr val="00CCFF"/>
    <a:srgbClr val="33CCFF"/>
    <a:srgbClr val="30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5" autoAdjust="0"/>
    <p:restoredTop sz="94331" autoAdjust="0"/>
  </p:normalViewPr>
  <p:slideViewPr>
    <p:cSldViewPr snapToGrid="0" snapToObjects="1">
      <p:cViewPr varScale="1">
        <p:scale>
          <a:sx n="68" d="100"/>
          <a:sy n="68" d="100"/>
        </p:scale>
        <p:origin x="1260" y="60"/>
      </p:cViewPr>
      <p:guideLst>
        <p:guide orient="horz" pos="1389"/>
        <p:guide pos="3143"/>
        <p:guide orient="horz" pos="4065"/>
        <p:guide orient="horz" pos="2546"/>
        <p:guide pos="6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5" d="100"/>
          <a:sy n="65" d="100"/>
        </p:scale>
        <p:origin x="337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5029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6F0FDC4F-C9E7-4F3C-9DC1-315A7619A0F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1" cy="495028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9C5D60A3-9A01-44D6-BE3D-0B0D805AB8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84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78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818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374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40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11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1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07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034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8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4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17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AAE2A957-BF05-47BA-8AA7-32C4F69BD255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2018/2/21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DC9D6166-B79D-4BAB-B0FD-D6312C2F98A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563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file://localhost/Users/meg/Desktop/%E7%89%B9%E7%A0%94/%E7%89%B9%E7%A0%94OD/%E3%82%A2%E3%82%A4%E3%82%B3%E3%83%B3/%E3%81%B2%E3%82%89%E3%82%81%E3%81%8D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file://localhost/Users/meg/Desktop/%E7%89%B9%E7%A0%94/%E7%89%B9%E7%A0%94OD/%E3%82%A2%E3%82%A4%E3%82%B3%E3%83%B3/%E3%83%8F%E3%83%86%E3%83%8A.png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531" y="3295087"/>
            <a:ext cx="817562" cy="81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C:\Users\fr021409\Desktop\415baed9886a0555fa45b248e0a5d9c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957" y="4276406"/>
            <a:ext cx="906289" cy="161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正方形/長方形 48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ja-JP" altLang="en-US" kern="0" smtClean="0">
              <a:solidFill>
                <a:sysClr val="window" lastClr="FFFFFF"/>
              </a:solidFill>
              <a:latin typeface="Corbel"/>
              <a:ea typeface="ヒラギノ角ゴ Pro W3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ja-JP" altLang="en-US" kern="0" dirty="0" smtClean="0">
              <a:solidFill>
                <a:sysClr val="window" lastClr="FFFFFF"/>
              </a:solidFill>
              <a:latin typeface="Corbel"/>
              <a:ea typeface="ヒラギノ角ゴ Pro W3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-350" y="1555609"/>
            <a:ext cx="9911641" cy="46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「</a:t>
            </a:r>
            <a:r>
              <a:rPr lang="en-US" altLang="ja-JP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Moly</a:t>
            </a:r>
            <a:r>
              <a:rPr lang="ja-JP" altLang="en-US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」は、スマートフォンの位置情報に基づき、今いる場所の犯罪・防犯情報</a:t>
            </a:r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をいち早くプッシュ通知し、未然</a:t>
            </a:r>
            <a:r>
              <a:rPr lang="ja-JP" altLang="en-US" sz="1500" dirty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の危機回避を促す防犯アプリサービスです。警察・自治体・学校等が提供する犯罪・防犯情報に加え、ユーザが登録した情報をお知らせします。</a:t>
            </a:r>
          </a:p>
        </p:txBody>
      </p:sp>
      <p:cxnSp>
        <p:nvCxnSpPr>
          <p:cNvPr id="58" name="直線コネクタ 57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flipH="1">
            <a:off x="-348" y="2204445"/>
            <a:ext cx="9911640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角丸四角形 10"/>
          <p:cNvSpPr/>
          <p:nvPr/>
        </p:nvSpPr>
        <p:spPr>
          <a:xfrm>
            <a:off x="6255232" y="305842"/>
            <a:ext cx="756000" cy="756000"/>
          </a:xfrm>
          <a:prstGeom prst="roundRect">
            <a:avLst/>
          </a:prstGeom>
          <a:solidFill>
            <a:srgbClr val="00D861"/>
          </a:solidFill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308439" y="348578"/>
            <a:ext cx="648000" cy="648000"/>
          </a:xfrm>
          <a:prstGeom prst="rect">
            <a:avLst/>
          </a:prstGeom>
          <a:solidFill>
            <a:srgbClr val="00D86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防災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減災</a:t>
            </a:r>
            <a:endParaRPr lang="ja-JP" altLang="en-US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7172281" y="309099"/>
            <a:ext cx="752743" cy="752743"/>
          </a:xfrm>
          <a:prstGeom prst="round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7225487" y="348578"/>
            <a:ext cx="648000" cy="648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少子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高齢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77" name="角丸四角形 76"/>
          <p:cNvSpPr/>
          <p:nvPr/>
        </p:nvSpPr>
        <p:spPr>
          <a:xfrm>
            <a:off x="9006671" y="305842"/>
            <a:ext cx="756000" cy="756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9048681" y="314510"/>
            <a:ext cx="6719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35" name="タイトル 1"/>
          <p:cNvSpPr txBox="1">
            <a:spLocks/>
          </p:cNvSpPr>
          <p:nvPr/>
        </p:nvSpPr>
        <p:spPr>
          <a:xfrm>
            <a:off x="57563" y="-26855"/>
            <a:ext cx="7403299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女性や子供を対象に、今</a:t>
            </a:r>
            <a:r>
              <a:rPr lang="ja-JP" altLang="en-US" sz="1400" dirty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いる場所の危険を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いち早く</a:t>
            </a:r>
            <a:r>
              <a:rPr lang="ja-JP" altLang="en-US" sz="1400" dirty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通知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して未然</a:t>
            </a:r>
            <a:r>
              <a:rPr lang="ja-JP" altLang="en-US" sz="1400" dirty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の危機回避を促す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防犯サービス</a:t>
            </a:r>
            <a:endParaRPr lang="ja-JP" altLang="en-US" sz="1400" dirty="0">
              <a:solidFill>
                <a:schemeClr val="bg1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36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　</a:t>
            </a:r>
            <a:r>
              <a:rPr lang="ja-JP" altLang="en-US" sz="1400" dirty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株式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会社コーデセブン</a:t>
            </a:r>
            <a:endParaRPr lang="ja-JP" altLang="en-US" sz="1400" dirty="0">
              <a:solidFill>
                <a:schemeClr val="bg1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37" name="タイトル 1"/>
          <p:cNvSpPr>
            <a:spLocks noGrp="1"/>
          </p:cNvSpPr>
          <p:nvPr>
            <p:ph type="ctrTitle"/>
          </p:nvPr>
        </p:nvSpPr>
        <p:spPr>
          <a:xfrm>
            <a:off x="45112" y="222937"/>
            <a:ext cx="6625160" cy="744513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危険察知防犯アプリ「</a:t>
            </a:r>
            <a:r>
              <a:rPr lang="en-US" altLang="ja-JP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Moly</a:t>
            </a:r>
            <a:r>
              <a:rPr lang="ja-JP" altLang="en-US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」</a:t>
            </a:r>
            <a:endParaRPr kumimoji="1" lang="ja-JP" altLang="en-US" sz="32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5273179" y="4623485"/>
            <a:ext cx="4378908" cy="1739564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sp>
        <p:nvSpPr>
          <p:cNvPr id="44" name="片側の 2 つの角を丸めた四角形 43"/>
          <p:cNvSpPr/>
          <p:nvPr/>
        </p:nvSpPr>
        <p:spPr>
          <a:xfrm>
            <a:off x="5273179" y="4614108"/>
            <a:ext cx="4378908" cy="464531"/>
          </a:xfrm>
          <a:prstGeom prst="round2SameRect">
            <a:avLst>
              <a:gd name="adj1" fmla="val 40827"/>
              <a:gd name="adj2" fmla="val 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sp>
        <p:nvSpPr>
          <p:cNvPr id="46" name="下矢印 45"/>
          <p:cNvSpPr/>
          <p:nvPr/>
        </p:nvSpPr>
        <p:spPr>
          <a:xfrm>
            <a:off x="7321264" y="4264000"/>
            <a:ext cx="279196" cy="293009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pic>
        <p:nvPicPr>
          <p:cNvPr id="48" name="ハテナ.png" descr="/Users/meg/Desktop/特研/特研OD/アイコン/ハテナ.png"/>
          <p:cNvPicPr>
            <a:picLocks noChangeAspect="1"/>
          </p:cNvPicPr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3833" y="2914320"/>
            <a:ext cx="989914" cy="989914"/>
          </a:xfrm>
          <a:prstGeom prst="rect">
            <a:avLst/>
          </a:prstGeom>
        </p:spPr>
      </p:pic>
      <p:sp>
        <p:nvSpPr>
          <p:cNvPr id="50" name="テキスト ボックス 49"/>
          <p:cNvSpPr txBox="1"/>
          <p:nvPr/>
        </p:nvSpPr>
        <p:spPr>
          <a:xfrm>
            <a:off x="5379064" y="2453254"/>
            <a:ext cx="427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solidFill>
                  <a:srgbClr val="308007"/>
                </a:solidFill>
                <a:latin typeface="+mn-ea"/>
                <a:cs typeface="小塚ゴシック Pr6N M"/>
              </a:rPr>
              <a:t>危険察知防犯アプリ「</a:t>
            </a:r>
            <a:r>
              <a:rPr lang="en-US" altLang="ja-JP" sz="1600" b="1" dirty="0" smtClean="0">
                <a:solidFill>
                  <a:srgbClr val="308007"/>
                </a:solidFill>
                <a:latin typeface="+mn-ea"/>
                <a:cs typeface="小塚ゴシック Pr6N M"/>
              </a:rPr>
              <a:t>Moly</a:t>
            </a:r>
            <a:r>
              <a:rPr lang="ja-JP" altLang="en-US" sz="1600" b="1" dirty="0" smtClean="0">
                <a:solidFill>
                  <a:srgbClr val="308007"/>
                </a:solidFill>
                <a:latin typeface="+mn-ea"/>
                <a:cs typeface="小塚ゴシック Pr6N M"/>
              </a:rPr>
              <a:t>」 </a:t>
            </a:r>
            <a:r>
              <a:rPr lang="ja-JP" altLang="en-US" sz="1400" b="1" dirty="0" smtClean="0">
                <a:solidFill>
                  <a:srgbClr val="308007"/>
                </a:solidFill>
                <a:latin typeface="+mn-ea"/>
                <a:cs typeface="小塚ゴシック Pr6N M"/>
              </a:rPr>
              <a:t>誕生の</a:t>
            </a:r>
            <a:r>
              <a:rPr lang="en-US" altLang="ja-JP" sz="1600" b="1" dirty="0" smtClean="0">
                <a:solidFill>
                  <a:srgbClr val="308007"/>
                </a:solidFill>
                <a:latin typeface="+mn-ea"/>
                <a:cs typeface="小塚ゴシック Pr6N M"/>
              </a:rPr>
              <a:t> </a:t>
            </a:r>
            <a:r>
              <a:rPr lang="ja-JP" altLang="en-US" sz="1600" b="1" dirty="0">
                <a:solidFill>
                  <a:srgbClr val="308007"/>
                </a:solidFill>
                <a:latin typeface="+mn-ea"/>
                <a:cs typeface="小塚ゴシック Pr6N M"/>
              </a:rPr>
              <a:t>キッカケ</a:t>
            </a:r>
          </a:p>
        </p:txBody>
      </p:sp>
      <p:pic>
        <p:nvPicPr>
          <p:cNvPr id="52" name="ひらめき.png" descr="/Users/meg/Desktop/特研/特研OD/アイコン/ひらめき.png"/>
          <p:cNvPicPr>
            <a:picLocks noChangeAspect="1"/>
          </p:cNvPicPr>
          <p:nvPr/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8701" y="5236655"/>
            <a:ext cx="844901" cy="844901"/>
          </a:xfrm>
          <a:prstGeom prst="rect">
            <a:avLst/>
          </a:prstGeom>
          <a:noFill/>
        </p:spPr>
      </p:pic>
      <p:sp>
        <p:nvSpPr>
          <p:cNvPr id="53" name="テキスト ボックス 52"/>
          <p:cNvSpPr txBox="1"/>
          <p:nvPr/>
        </p:nvSpPr>
        <p:spPr>
          <a:xfrm>
            <a:off x="5379065" y="4673757"/>
            <a:ext cx="40863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小塚ゴシック Pr6N M"/>
              </a:rPr>
              <a:t>危険察知防犯アプリ「</a:t>
            </a:r>
            <a:r>
              <a:rPr lang="en-US" altLang="ja-JP" sz="1600" b="1" dirty="0" smtClean="0">
                <a:solidFill>
                  <a:schemeClr val="bg1"/>
                </a:solidFill>
                <a:latin typeface="+mn-ea"/>
                <a:cs typeface="小塚ゴシック Pr6N M"/>
              </a:rPr>
              <a:t>Moly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小塚ゴシック Pr6N M"/>
              </a:rPr>
              <a:t>」</a:t>
            </a:r>
            <a:r>
              <a:rPr lang="ja-JP" altLang="en-US" sz="1400" b="1" dirty="0" smtClean="0">
                <a:solidFill>
                  <a:schemeClr val="bg1"/>
                </a:solidFill>
                <a:latin typeface="+mn-ea"/>
                <a:cs typeface="小塚ゴシック Pr6N M"/>
              </a:rPr>
              <a:t> で</a:t>
            </a:r>
            <a:r>
              <a:rPr lang="ja-JP" altLang="en-US" sz="1400" b="1" dirty="0">
                <a:solidFill>
                  <a:schemeClr val="bg1"/>
                </a:solidFill>
                <a:latin typeface="+mn-ea"/>
                <a:cs typeface="小塚ゴシック Pr6N M"/>
              </a:rPr>
              <a:t>こう</a:t>
            </a:r>
            <a:r>
              <a:rPr lang="en-US" altLang="ja-JP" sz="1400" b="1" dirty="0">
                <a:solidFill>
                  <a:schemeClr val="bg1"/>
                </a:solidFill>
                <a:latin typeface="+mn-ea"/>
                <a:cs typeface="小塚ゴシック Pr6N M"/>
              </a:rPr>
              <a:t> 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小塚ゴシック Pr6N M"/>
              </a:rPr>
              <a:t>変わった！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337824" y="5102896"/>
            <a:ext cx="3907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265" indent="-158265">
              <a:buFont typeface="Wingdings" charset="2"/>
              <a:buChar char="l"/>
            </a:pPr>
            <a:r>
              <a:rPr lang="ja-JP" altLang="en-US" sz="1100" dirty="0" smtClean="0">
                <a:latin typeface="+mn-ea"/>
                <a:cs typeface="小塚ゴシック Pr6N L"/>
              </a:rPr>
              <a:t>近くの危険なエリアをプッシュ通知してくれることで、事前に危険回避のための対応を取ることができる。</a:t>
            </a:r>
            <a:endParaRPr lang="en-US" altLang="ja-JP" sz="1100" dirty="0">
              <a:latin typeface="+mn-ea"/>
              <a:cs typeface="小塚ゴシック Pr6N L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5271408" y="2412663"/>
            <a:ext cx="4378908" cy="1710931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219716" y="1875697"/>
            <a:ext cx="34373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en-US" altLang="ja-JP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</a:t>
            </a:r>
            <a:r>
              <a:rPr lang="ja-JP" alt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年</a:t>
            </a:r>
            <a:r>
              <a:rPr lang="en-US" altLang="ja-JP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ja-JP" alt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月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サービス開始）</a:t>
            </a:r>
          </a:p>
        </p:txBody>
      </p:sp>
      <p:sp>
        <p:nvSpPr>
          <p:cNvPr id="83" name="角丸四角形 82"/>
          <p:cNvSpPr/>
          <p:nvPr/>
        </p:nvSpPr>
        <p:spPr>
          <a:xfrm>
            <a:off x="8118428" y="305842"/>
            <a:ext cx="756000" cy="756000"/>
          </a:xfrm>
          <a:prstGeom prst="roundRect">
            <a:avLst/>
          </a:prstGeom>
          <a:solidFill>
            <a:srgbClr val="00D861"/>
          </a:solidFill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8149957" y="348578"/>
            <a:ext cx="648000" cy="648000"/>
          </a:xfrm>
          <a:prstGeom prst="rect">
            <a:avLst/>
          </a:prstGeom>
          <a:solidFill>
            <a:srgbClr val="00D861"/>
          </a:solidFill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産業</a:t>
            </a:r>
            <a:endParaRPr lang="en-US" altLang="ja-JP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創出</a:t>
            </a:r>
            <a:endParaRPr lang="en-US" altLang="ja-JP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377908" y="2751147"/>
            <a:ext cx="36287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265" indent="-158265">
              <a:buFont typeface="Wingdings" charset="2"/>
              <a:buChar char="l"/>
            </a:pPr>
            <a:r>
              <a:rPr lang="en-US" altLang="ja-JP" sz="1100" dirty="0" smtClean="0"/>
              <a:t>20</a:t>
            </a:r>
            <a:r>
              <a:rPr lang="ja-JP" altLang="en-US" sz="1100" dirty="0" smtClean="0"/>
              <a:t>～</a:t>
            </a:r>
            <a:r>
              <a:rPr lang="en-US" altLang="ja-JP" sz="1100" dirty="0" smtClean="0"/>
              <a:t>30</a:t>
            </a:r>
            <a:r>
              <a:rPr lang="ja-JP" altLang="en-US" sz="1100" dirty="0" smtClean="0"/>
              <a:t>代の女性</a:t>
            </a:r>
            <a:r>
              <a:rPr lang="en-US" altLang="ja-JP" sz="1100" dirty="0" smtClean="0"/>
              <a:t>100</a:t>
            </a:r>
            <a:r>
              <a:rPr lang="ja-JP" altLang="en-US" sz="1100" dirty="0" smtClean="0"/>
              <a:t>名を対象としたアンケート調査の結果、４２％</a:t>
            </a:r>
            <a:r>
              <a:rPr lang="ja-JP" altLang="en-US" sz="1100" dirty="0"/>
              <a:t>の女性が路上で何らかの不安な目に遭ったことがあると</a:t>
            </a:r>
            <a:r>
              <a:rPr lang="ja-JP" altLang="en-US" sz="1100" dirty="0" smtClean="0"/>
              <a:t>回答。</a:t>
            </a:r>
            <a:endParaRPr lang="en-US" altLang="ja-JP" sz="1100" dirty="0">
              <a:latin typeface="+mn-ea"/>
              <a:cs typeface="小塚ゴシック Pr6N L"/>
            </a:endParaRPr>
          </a:p>
        </p:txBody>
      </p:sp>
      <p:pic>
        <p:nvPicPr>
          <p:cNvPr id="1026" name="Picture 2" descr="C:\Users\fr021409\Desktop\48ab18ddd87d34db4b89266154939b77-e1496384907707-640x876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92" y="2453254"/>
            <a:ext cx="1928807" cy="2640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角丸四角形 58"/>
          <p:cNvSpPr/>
          <p:nvPr/>
        </p:nvSpPr>
        <p:spPr>
          <a:xfrm>
            <a:off x="146308" y="4981534"/>
            <a:ext cx="2336173" cy="800468"/>
          </a:xfrm>
          <a:prstGeom prst="roundRect">
            <a:avLst>
              <a:gd name="adj" fmla="val 39741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15" dirty="0" smtClean="0">
                <a:latin typeface="+mn-ea"/>
                <a:cs typeface="フォントポにほんご"/>
              </a:rPr>
              <a:t>警察・自治体・学校、ユーザーから情報提供される犯罪・防犯情報（発生日時・場所・内容）を地図上に表示。</a:t>
            </a:r>
            <a:endParaRPr lang="en-US" altLang="ja-JP" sz="1015" dirty="0">
              <a:latin typeface="+mn-ea"/>
              <a:cs typeface="フォントポにほんご"/>
            </a:endParaRPr>
          </a:p>
        </p:txBody>
      </p:sp>
      <p:pic>
        <p:nvPicPr>
          <p:cNvPr id="4" name="Picture 3" descr="C:\Users\fr021409\Desktop\4ecb11f5abfd9db05c0fb6dbf07525a1-e1496385001591-640x440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813" y="2800463"/>
            <a:ext cx="1870074" cy="1285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角丸四角形 60"/>
          <p:cNvSpPr/>
          <p:nvPr/>
        </p:nvSpPr>
        <p:spPr>
          <a:xfrm>
            <a:off x="2484021" y="2260904"/>
            <a:ext cx="2621379" cy="682939"/>
          </a:xfrm>
          <a:prstGeom prst="roundRect">
            <a:avLst>
              <a:gd name="adj" fmla="val 42914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15" dirty="0" smtClean="0">
                <a:latin typeface="+mn-ea"/>
                <a:cs typeface="フォントポにほんご"/>
              </a:rPr>
              <a:t>スマホの</a:t>
            </a:r>
            <a:r>
              <a:rPr lang="en-US" altLang="ja-JP" sz="1015" dirty="0" smtClean="0">
                <a:latin typeface="+mn-ea"/>
                <a:cs typeface="フォントポにほんご"/>
              </a:rPr>
              <a:t>GPS</a:t>
            </a:r>
            <a:r>
              <a:rPr lang="ja-JP" altLang="en-US" sz="1015" dirty="0" smtClean="0">
                <a:latin typeface="+mn-ea"/>
                <a:cs typeface="フォントポにほんご"/>
              </a:rPr>
              <a:t>情報（事案発生場所の半径</a:t>
            </a:r>
            <a:r>
              <a:rPr lang="en-US" altLang="ja-JP" sz="1015" dirty="0" smtClean="0">
                <a:latin typeface="+mn-ea"/>
                <a:cs typeface="フォントポにほんご"/>
              </a:rPr>
              <a:t>0.5</a:t>
            </a:r>
            <a:r>
              <a:rPr lang="ja-JP" altLang="en-US" sz="1015" dirty="0" smtClean="0">
                <a:latin typeface="+mn-ea"/>
                <a:cs typeface="フォントポにほんご"/>
              </a:rPr>
              <a:t>～</a:t>
            </a:r>
            <a:r>
              <a:rPr lang="en-US" altLang="ja-JP" sz="1015" dirty="0" smtClean="0">
                <a:latin typeface="+mn-ea"/>
                <a:cs typeface="フォントポにほんご"/>
              </a:rPr>
              <a:t>5km</a:t>
            </a:r>
            <a:r>
              <a:rPr lang="ja-JP" altLang="en-US" sz="1015" dirty="0" smtClean="0">
                <a:latin typeface="+mn-ea"/>
                <a:cs typeface="フォントポにほんご"/>
              </a:rPr>
              <a:t>）に連動し、事案の内容、発生日時、対処法をプッシュ通知でお知らせ。</a:t>
            </a:r>
            <a:endParaRPr lang="en-US" altLang="ja-JP" sz="1015" dirty="0">
              <a:latin typeface="+mn-ea"/>
              <a:cs typeface="フォントポにほんご"/>
            </a:endParaRPr>
          </a:p>
        </p:txBody>
      </p:sp>
      <p:pic>
        <p:nvPicPr>
          <p:cNvPr id="1029" name="Picture 5" descr="C:\Users\fr021409\Desktop\061e520352df9496c707c3da44d39fa1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950" y="4263999"/>
            <a:ext cx="1074748" cy="191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右矢印 7"/>
          <p:cNvSpPr/>
          <p:nvPr/>
        </p:nvSpPr>
        <p:spPr>
          <a:xfrm>
            <a:off x="2185689" y="3122850"/>
            <a:ext cx="622759" cy="722937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右矢印 63"/>
          <p:cNvSpPr/>
          <p:nvPr/>
        </p:nvSpPr>
        <p:spPr>
          <a:xfrm rot="12562903">
            <a:off x="2197101" y="4326783"/>
            <a:ext cx="652235" cy="722937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角丸四角形 64"/>
          <p:cNvSpPr/>
          <p:nvPr/>
        </p:nvSpPr>
        <p:spPr>
          <a:xfrm>
            <a:off x="2552746" y="5731363"/>
            <a:ext cx="2579903" cy="568407"/>
          </a:xfrm>
          <a:prstGeom prst="roundRect">
            <a:avLst>
              <a:gd name="adj" fmla="val 42914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15" dirty="0" smtClean="0">
                <a:latin typeface="+mn-ea"/>
                <a:cs typeface="フォントポにほんご"/>
              </a:rPr>
              <a:t>利用者自らが、犯罪・防犯情報を登録することで、情報共有を図ることが可能。</a:t>
            </a:r>
            <a:endParaRPr lang="en-US" altLang="ja-JP" sz="1015" dirty="0">
              <a:latin typeface="+mn-ea"/>
              <a:cs typeface="フォントポにほんご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375924" y="3368296"/>
            <a:ext cx="36727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265" indent="-158265">
              <a:buFont typeface="Wingdings" charset="2"/>
              <a:buChar char="l"/>
            </a:pPr>
            <a:r>
              <a:rPr lang="ja-JP" altLang="en-US" sz="1100" dirty="0" smtClean="0"/>
              <a:t>既存の防犯メールでは、犯罪の発生</a:t>
            </a:r>
            <a:r>
              <a:rPr lang="ja-JP" altLang="en-US" sz="1100" dirty="0"/>
              <a:t>や検挙は発信されても、「不安なことがあった」「未遂」などの</a:t>
            </a:r>
            <a:r>
              <a:rPr lang="ja-JP" altLang="en-US" sz="1100" dirty="0" smtClean="0"/>
              <a:t>情報までは</a:t>
            </a:r>
            <a:r>
              <a:rPr lang="ja-JP" altLang="en-US" sz="1100" dirty="0"/>
              <a:t>共有</a:t>
            </a:r>
            <a:r>
              <a:rPr lang="ja-JP" altLang="en-US" sz="1100" dirty="0" smtClean="0"/>
              <a:t>されず、必ずしも知りたい情報すべてが提供されていない。</a:t>
            </a:r>
            <a:endParaRPr lang="en-US" altLang="ja-JP" sz="1100" dirty="0">
              <a:latin typeface="+mn-ea"/>
              <a:cs typeface="小塚ゴシック Pr6N L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177835" y="3253485"/>
            <a:ext cx="6384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solidFill>
                  <a:schemeClr val="bg1"/>
                </a:solidFill>
              </a:rPr>
              <a:t>PUSH</a:t>
            </a:r>
            <a:r>
              <a:rPr kumimoji="1" lang="ja-JP" altLang="en-US" sz="1200" b="1" dirty="0" smtClean="0">
                <a:solidFill>
                  <a:schemeClr val="bg1"/>
                </a:solidFill>
              </a:rPr>
              <a:t>通知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2305069" y="4557789"/>
            <a:ext cx="6384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chemeClr val="bg1"/>
                </a:solidFill>
              </a:rPr>
              <a:t>登録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5331623" y="5576459"/>
            <a:ext cx="390716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265" indent="-158265">
              <a:buFont typeface="Wingdings" charset="2"/>
              <a:buChar char="l"/>
            </a:pPr>
            <a:r>
              <a:rPr lang="ja-JP" altLang="en-US" sz="1100" dirty="0" smtClean="0">
                <a:latin typeface="+mn-ea"/>
                <a:cs typeface="小塚ゴシック Pr6N L"/>
              </a:rPr>
              <a:t>利用者からの情報登録が可能なため、警察や自治体も把握していない「不安なこと」「未遂犯罪」等も情報発信し、迅速に利用者間で共有できるようになった。</a:t>
            </a:r>
            <a:endParaRPr lang="en-US" altLang="ja-JP" sz="1100" dirty="0">
              <a:latin typeface="+mn-ea"/>
              <a:cs typeface="小塚ゴシック Pr6N L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254290" y="-6186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dirty="0" smtClean="0">
                <a:latin typeface="+mn-ea"/>
              </a:rPr>
              <a:t>平成</a:t>
            </a:r>
            <a:r>
              <a:rPr lang="en-US" altLang="ja-JP" sz="1400" dirty="0" smtClean="0">
                <a:latin typeface="+mn-ea"/>
              </a:rPr>
              <a:t>30</a:t>
            </a:r>
            <a:r>
              <a:rPr lang="ja-JP" altLang="en-US" sz="1400" dirty="0" smtClean="0">
                <a:latin typeface="+mn-ea"/>
              </a:rPr>
              <a:t>年</a:t>
            </a:r>
            <a:r>
              <a:rPr lang="en-US" altLang="ja-JP" sz="1400" dirty="0" smtClean="0">
                <a:latin typeface="+mn-ea"/>
              </a:rPr>
              <a:t>2</a:t>
            </a:r>
            <a:r>
              <a:rPr lang="ja-JP" altLang="en-US" sz="1400" dirty="0" smtClean="0">
                <a:latin typeface="+mn-ea"/>
              </a:rPr>
              <a:t>月</a:t>
            </a:r>
            <a:r>
              <a:rPr lang="en-US" altLang="ja-JP" sz="1400" dirty="0" smtClean="0">
                <a:latin typeface="+mn-ea"/>
              </a:rPr>
              <a:t>21</a:t>
            </a:r>
            <a:r>
              <a:rPr lang="ja-JP" altLang="en-US" sz="1400" dirty="0" smtClean="0">
                <a:latin typeface="+mn-ea"/>
              </a:rPr>
              <a:t>日版</a:t>
            </a:r>
            <a:endParaRPr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587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ja-JP" altLang="en-US" kern="0" smtClean="0">
              <a:solidFill>
                <a:sysClr val="window" lastClr="FFFFFF"/>
              </a:solidFill>
              <a:latin typeface="Corbel"/>
              <a:ea typeface="ヒラギノ角ゴ Pro W3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15122" y="1429894"/>
            <a:ext cx="4817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solidFill>
                  <a:srgbClr val="008000"/>
                </a:solidFill>
                <a:latin typeface="小塚ゴシック Pro M"/>
                <a:ea typeface="小塚ゴシック Pro M"/>
                <a:cs typeface="小塚ゴシック Pro M"/>
              </a:rPr>
              <a:t>オープンデータ</a:t>
            </a:r>
            <a:r>
              <a:rPr lang="ja-JP" altLang="en-US" sz="1600" dirty="0">
                <a:solidFill>
                  <a:srgbClr val="008000"/>
                </a:solidFill>
                <a:latin typeface="小塚ゴシック Pro M"/>
                <a:ea typeface="小塚ゴシック Pro M"/>
                <a:cs typeface="小塚ゴシック Pro M"/>
              </a:rPr>
              <a:t>とユーザーからの情報提供を</a:t>
            </a:r>
            <a:r>
              <a:rPr lang="ja-JP" altLang="en-US" sz="1600" dirty="0" smtClean="0">
                <a:solidFill>
                  <a:srgbClr val="008000"/>
                </a:solidFill>
                <a:latin typeface="小塚ゴシック Pro M"/>
                <a:ea typeface="小塚ゴシック Pro M"/>
                <a:cs typeface="小塚ゴシック Pro M"/>
              </a:rPr>
              <a:t>合わせて活用すること</a:t>
            </a:r>
            <a:r>
              <a:rPr lang="ja-JP" altLang="en-US" sz="1600" dirty="0">
                <a:solidFill>
                  <a:srgbClr val="008000"/>
                </a:solidFill>
                <a:latin typeface="小塚ゴシック Pro M"/>
                <a:ea typeface="小塚ゴシック Pro M"/>
                <a:cs typeface="小塚ゴシック Pro M"/>
              </a:rPr>
              <a:t>で</a:t>
            </a:r>
            <a:r>
              <a:rPr lang="ja-JP" altLang="en-US" sz="1600" dirty="0" smtClean="0">
                <a:solidFill>
                  <a:srgbClr val="008000"/>
                </a:solidFill>
                <a:latin typeface="小塚ゴシック Pro M"/>
                <a:ea typeface="小塚ゴシック Pro M"/>
                <a:cs typeface="小塚ゴシック Pro M"/>
              </a:rPr>
              <a:t>、信頼性</a:t>
            </a:r>
            <a:r>
              <a:rPr lang="ja-JP" altLang="en-US" sz="1600" dirty="0">
                <a:solidFill>
                  <a:srgbClr val="008000"/>
                </a:solidFill>
                <a:latin typeface="小塚ゴシック Pro M"/>
                <a:ea typeface="小塚ゴシック Pro M"/>
                <a:cs typeface="小塚ゴシック Pro M"/>
              </a:rPr>
              <a:t>の高い防犯情報に加え、表面化していない防犯情報を可視化できる</a:t>
            </a:r>
          </a:p>
        </p:txBody>
      </p:sp>
      <p:sp>
        <p:nvSpPr>
          <p:cNvPr id="101" name="角丸四角形 100"/>
          <p:cNvSpPr/>
          <p:nvPr/>
        </p:nvSpPr>
        <p:spPr>
          <a:xfrm>
            <a:off x="5074185" y="3993517"/>
            <a:ext cx="4514315" cy="2419823"/>
          </a:xfrm>
          <a:prstGeom prst="roundRect">
            <a:avLst>
              <a:gd name="adj" fmla="val 9905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/>
          </a:p>
        </p:txBody>
      </p:sp>
      <p:pic>
        <p:nvPicPr>
          <p:cNvPr id="105" name="図 104" descr="拡声器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785" y="3977794"/>
            <a:ext cx="833632" cy="833632"/>
          </a:xfrm>
          <a:prstGeom prst="rect">
            <a:avLst/>
          </a:prstGeom>
        </p:spPr>
      </p:pic>
      <p:sp>
        <p:nvSpPr>
          <p:cNvPr id="112" name="テキスト ボックス 111"/>
          <p:cNvSpPr txBox="1"/>
          <p:nvPr/>
        </p:nvSpPr>
        <p:spPr>
          <a:xfrm>
            <a:off x="5787340" y="4174244"/>
            <a:ext cx="3431099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ja-JP" altLang="en-US" sz="2400" dirty="0" smtClean="0">
                <a:solidFill>
                  <a:srgbClr val="008000"/>
                </a:solidFill>
                <a:latin typeface="+mn-ea"/>
                <a:cs typeface="フォントポにほんご"/>
              </a:rPr>
              <a:t>今後のサービスの展望</a:t>
            </a:r>
            <a:endParaRPr lang="en-US" altLang="ja-JP" sz="2400" dirty="0">
              <a:solidFill>
                <a:srgbClr val="008000"/>
              </a:solidFill>
              <a:latin typeface="+mn-ea"/>
              <a:cs typeface="フォントポにほんご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5288551" y="4827131"/>
            <a:ext cx="415178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200" dirty="0" smtClean="0">
                <a:latin typeface="+mn-ea"/>
                <a:cs typeface="小塚ゴシック Pr6N L"/>
              </a:rPr>
              <a:t>現在、大都市圏をはじめ２５都道府県での</a:t>
            </a:r>
            <a:r>
              <a:rPr lang="ja-JP" altLang="en-US" sz="1200" dirty="0">
                <a:latin typeface="+mn-ea"/>
                <a:cs typeface="小塚ゴシック Pr6N L"/>
              </a:rPr>
              <a:t>利用が可能で</a:t>
            </a:r>
            <a:r>
              <a:rPr lang="ja-JP" altLang="en-US" sz="1200" dirty="0" smtClean="0">
                <a:latin typeface="+mn-ea"/>
                <a:cs typeface="小塚ゴシック Pr6N L"/>
              </a:rPr>
              <a:t>、</a:t>
            </a:r>
            <a:r>
              <a:rPr lang="en-US" altLang="ja-JP" sz="1200" dirty="0" smtClean="0">
                <a:latin typeface="+mn-ea"/>
                <a:cs typeface="小塚ゴシック Pr6N L"/>
              </a:rPr>
              <a:t>2018</a:t>
            </a:r>
            <a:r>
              <a:rPr lang="ja-JP" altLang="en-US" sz="1200" dirty="0">
                <a:latin typeface="+mn-ea"/>
                <a:cs typeface="小塚ゴシック Pr6N L"/>
              </a:rPr>
              <a:t>年中に対応エリアを全国に拡大し、利用者のさらなる拡大を</a:t>
            </a:r>
            <a:r>
              <a:rPr lang="ja-JP" altLang="en-US" sz="1200" dirty="0" smtClean="0">
                <a:latin typeface="+mn-ea"/>
                <a:cs typeface="小塚ゴシック Pr6N L"/>
              </a:rPr>
              <a:t>目指す。</a:t>
            </a:r>
            <a:endParaRPr lang="en-US" altLang="ja-JP" sz="1200" dirty="0" smtClean="0">
              <a:latin typeface="+mn-ea"/>
              <a:cs typeface="小塚ゴシック Pr6N L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smtClean="0">
                <a:latin typeface="+mn-ea"/>
                <a:cs typeface="小塚ゴシック Pr6N L"/>
              </a:rPr>
              <a:t>各種</a:t>
            </a:r>
            <a:r>
              <a:rPr lang="ja-JP" altLang="en-US" sz="1200" dirty="0" smtClean="0">
                <a:latin typeface="+mn-ea"/>
                <a:cs typeface="小塚ゴシック Pr6N L"/>
              </a:rPr>
              <a:t>見守りサービスと連携し、生活者視点のサービス開発を行う予定。</a:t>
            </a:r>
            <a:endParaRPr lang="en-US" altLang="ja-JP" sz="1200" dirty="0" smtClean="0">
              <a:latin typeface="+mn-ea"/>
              <a:cs typeface="小塚ゴシック Pr6N L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dirty="0" smtClean="0">
                <a:latin typeface="+mn-ea"/>
                <a:cs typeface="小塚ゴシック Pr6N L"/>
              </a:rPr>
              <a:t>アプリ</a:t>
            </a:r>
            <a:r>
              <a:rPr lang="ja-JP" altLang="en-US" sz="1200" dirty="0">
                <a:latin typeface="+mn-ea"/>
                <a:cs typeface="小塚ゴシック Pr6N L"/>
              </a:rPr>
              <a:t>を軸に地域</a:t>
            </a:r>
            <a:r>
              <a:rPr lang="ja-JP" altLang="en-US" sz="1200" dirty="0" smtClean="0">
                <a:latin typeface="+mn-ea"/>
                <a:cs typeface="小塚ゴシック Pr6N L"/>
              </a:rPr>
              <a:t>の防犯対策等のボランティア</a:t>
            </a:r>
            <a:r>
              <a:rPr lang="ja-JP" altLang="en-US" sz="1200" dirty="0">
                <a:latin typeface="+mn-ea"/>
                <a:cs typeface="小塚ゴシック Pr6N L"/>
              </a:rPr>
              <a:t>活動と連携し</a:t>
            </a:r>
            <a:r>
              <a:rPr lang="ja-JP" altLang="en-US" sz="1200" dirty="0" smtClean="0">
                <a:latin typeface="+mn-ea"/>
                <a:cs typeface="小塚ゴシック Pr6N L"/>
              </a:rPr>
              <a:t>、コミュニティ</a:t>
            </a:r>
            <a:r>
              <a:rPr lang="ja-JP" altLang="en-US" sz="1200" dirty="0">
                <a:latin typeface="+mn-ea"/>
                <a:cs typeface="小塚ゴシック Pr6N L"/>
              </a:rPr>
              <a:t>活性化の</a:t>
            </a:r>
            <a:r>
              <a:rPr lang="ja-JP" altLang="en-US" sz="1200" dirty="0" smtClean="0">
                <a:latin typeface="+mn-ea"/>
                <a:cs typeface="小塚ゴシック Pr6N L"/>
              </a:rPr>
              <a:t>支援も行っていきたい。</a:t>
            </a:r>
            <a:endParaRPr lang="en-US" altLang="ja-JP" sz="1200" dirty="0" smtClean="0">
              <a:latin typeface="+mn-ea"/>
              <a:cs typeface="小塚ゴシック Pr6N L"/>
            </a:endParaRPr>
          </a:p>
        </p:txBody>
      </p:sp>
      <p:pic>
        <p:nvPicPr>
          <p:cNvPr id="119" name="図 118" descr="受賞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174" y="2847142"/>
            <a:ext cx="643434" cy="643434"/>
          </a:xfrm>
          <a:prstGeom prst="rect">
            <a:avLst/>
          </a:prstGeom>
        </p:spPr>
      </p:pic>
      <p:pic>
        <p:nvPicPr>
          <p:cNvPr id="120" name="図 119" descr="チーム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362" y="2323550"/>
            <a:ext cx="643434" cy="643434"/>
          </a:xfrm>
          <a:prstGeom prst="rect">
            <a:avLst/>
          </a:prstGeom>
        </p:spPr>
      </p:pic>
      <p:pic>
        <p:nvPicPr>
          <p:cNvPr id="121" name="図 120" descr="パソコン作業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667" y="1778081"/>
            <a:ext cx="643434" cy="643434"/>
          </a:xfrm>
          <a:prstGeom prst="rect">
            <a:avLst/>
          </a:prstGeom>
        </p:spPr>
      </p:pic>
      <p:pic>
        <p:nvPicPr>
          <p:cNvPr id="122" name="図 121" descr="マーカー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3683" y="3355174"/>
            <a:ext cx="589220" cy="589220"/>
          </a:xfrm>
          <a:prstGeom prst="rect">
            <a:avLst/>
          </a:prstGeom>
        </p:spPr>
      </p:pic>
      <p:sp>
        <p:nvSpPr>
          <p:cNvPr id="123" name="正方形/長方形 122"/>
          <p:cNvSpPr/>
          <p:nvPr/>
        </p:nvSpPr>
        <p:spPr>
          <a:xfrm>
            <a:off x="6431654" y="2982689"/>
            <a:ext cx="3246407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ｽﾀｰﾄｱｯﾌﾟﾋﾞｼﾞﾈｽﾌﾟﾗﾝｺﾝﾃｽトいしかわ</a:t>
            </a:r>
            <a:r>
              <a:rPr lang="en-US" altLang="ja-JP" sz="9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2017</a:t>
            </a:r>
            <a:r>
              <a:rPr lang="ja-JP" altLang="en-US" sz="9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 最優秀起業家賞</a:t>
            </a:r>
            <a:endParaRPr lang="en-US" altLang="ja-JP" sz="900" dirty="0" smtClean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9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第</a:t>
            </a:r>
            <a:r>
              <a:rPr lang="en-US" altLang="ja-JP" sz="9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17</a:t>
            </a:r>
            <a:r>
              <a:rPr lang="ja-JP" altLang="en-US" sz="9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回</a:t>
            </a:r>
            <a:r>
              <a:rPr lang="en-US" altLang="ja-JP" sz="9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MIT-VFJ</a:t>
            </a:r>
            <a:r>
              <a:rPr lang="ja-JP" altLang="en-US" sz="9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ﾋﾞｼﾞﾈｽﾌﾟﾗﾝﾆﾝｸﾞｸﾘﾆｯｸ</a:t>
            </a:r>
            <a:r>
              <a:rPr lang="en-US" altLang="ja-JP" sz="9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&amp;</a:t>
            </a:r>
            <a:r>
              <a:rPr lang="ja-JP" altLang="en-US" sz="9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ｺﾝﾃｽﾄ 優秀賞</a:t>
            </a:r>
            <a:endParaRPr lang="en-US" altLang="ja-JP" sz="9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124" name="角丸四角形 123"/>
          <p:cNvSpPr/>
          <p:nvPr/>
        </p:nvSpPr>
        <p:spPr>
          <a:xfrm>
            <a:off x="5690007" y="2988936"/>
            <a:ext cx="950821" cy="359847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受賞歴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125" name="正方形/長方形 124"/>
          <p:cNvSpPr/>
          <p:nvPr/>
        </p:nvSpPr>
        <p:spPr>
          <a:xfrm>
            <a:off x="5749101" y="3485130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２５都道府県（</a:t>
            </a:r>
            <a:r>
              <a:rPr lang="en-US" altLang="ja-JP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2017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年</a:t>
            </a:r>
            <a:r>
              <a:rPr lang="en-US" altLang="ja-JP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10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月現在）</a:t>
            </a:r>
            <a:endParaRPr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126" name="角丸四角形 125"/>
          <p:cNvSpPr/>
          <p:nvPr/>
        </p:nvSpPr>
        <p:spPr>
          <a:xfrm>
            <a:off x="5096143" y="3479656"/>
            <a:ext cx="950821" cy="367265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地域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5767507" y="1496788"/>
            <a:ext cx="3375855" cy="441627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　　　</a:t>
            </a:r>
            <a:r>
              <a:rPr lang="ja-JP" altLang="en-US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都道府県の警察・自治体・学校等の</a:t>
            </a:r>
            <a:endParaRPr lang="en-US" altLang="ja-JP" sz="1100" dirty="0" smtClean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            犯罪発生情報（事案内容、発生場所・日時）</a:t>
            </a:r>
            <a:endParaRPr lang="ja-JP" altLang="en-US" sz="11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128" name="角丸四角形 127"/>
          <p:cNvSpPr/>
          <p:nvPr/>
        </p:nvSpPr>
        <p:spPr>
          <a:xfrm>
            <a:off x="5114549" y="1496788"/>
            <a:ext cx="1228416" cy="441627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使用データ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6342966" y="2021799"/>
            <a:ext cx="3335096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テキスト、</a:t>
            </a:r>
            <a:r>
              <a:rPr lang="en-US" altLang="ja-JP" sz="1200" dirty="0" smtClean="0">
                <a:solidFill>
                  <a:schemeClr val="tx1"/>
                </a:solidFill>
              </a:rPr>
              <a:t>HTML､CSV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0" name="角丸四角形 129"/>
          <p:cNvSpPr/>
          <p:nvPr/>
        </p:nvSpPr>
        <p:spPr>
          <a:xfrm>
            <a:off x="5690006" y="2016325"/>
            <a:ext cx="1274749" cy="365365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データ形式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131" name="正方形/長方形 130"/>
          <p:cNvSpPr/>
          <p:nvPr/>
        </p:nvSpPr>
        <p:spPr>
          <a:xfrm>
            <a:off x="6095243" y="2485379"/>
            <a:ext cx="3049947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スマートフォンアプリ</a:t>
            </a:r>
            <a:endParaRPr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132" name="角丸四角形 131"/>
          <p:cNvSpPr/>
          <p:nvPr/>
        </p:nvSpPr>
        <p:spPr>
          <a:xfrm>
            <a:off x="5096142" y="2479905"/>
            <a:ext cx="1246823" cy="361791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提供形態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cxnSp>
        <p:nvCxnSpPr>
          <p:cNvPr id="133" name="直線コネクタ 132"/>
          <p:cNvCxnSpPr/>
          <p:nvPr/>
        </p:nvCxnSpPr>
        <p:spPr>
          <a:xfrm flipH="1">
            <a:off x="10565" y="1405574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直線コネクタ 133"/>
          <p:cNvCxnSpPr/>
          <p:nvPr/>
        </p:nvCxnSpPr>
        <p:spPr>
          <a:xfrm flipH="1">
            <a:off x="10565" y="2254888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5" name="図 134" descr="アイディア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3576" y="1444945"/>
            <a:ext cx="524761" cy="524761"/>
          </a:xfrm>
          <a:prstGeom prst="rect">
            <a:avLst/>
          </a:prstGeom>
        </p:spPr>
      </p:pic>
      <p:cxnSp>
        <p:nvCxnSpPr>
          <p:cNvPr id="79" name="直線コネクタ 78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ja-JP" altLang="en-US" kern="0" dirty="0" smtClean="0">
              <a:solidFill>
                <a:sysClr val="window" lastClr="FFFFFF"/>
              </a:solidFill>
              <a:latin typeface="Corbel"/>
              <a:ea typeface="ヒラギノ角ゴ Pro W3"/>
            </a:endParaRPr>
          </a:p>
        </p:txBody>
      </p:sp>
      <p:cxnSp>
        <p:nvCxnSpPr>
          <p:cNvPr id="70" name="直線コネクタ 69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角丸四角形 70"/>
          <p:cNvSpPr/>
          <p:nvPr/>
        </p:nvSpPr>
        <p:spPr>
          <a:xfrm>
            <a:off x="6255232" y="305842"/>
            <a:ext cx="756000" cy="756000"/>
          </a:xfrm>
          <a:prstGeom prst="roundRect">
            <a:avLst/>
          </a:prstGeom>
          <a:solidFill>
            <a:srgbClr val="00D861"/>
          </a:solidFill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6308439" y="348578"/>
            <a:ext cx="648000" cy="648000"/>
          </a:xfrm>
          <a:prstGeom prst="rect">
            <a:avLst/>
          </a:prstGeom>
          <a:solidFill>
            <a:srgbClr val="00D86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防災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減災</a:t>
            </a:r>
            <a:endParaRPr lang="ja-JP" altLang="en-US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7172281" y="309099"/>
            <a:ext cx="752743" cy="752743"/>
          </a:xfrm>
          <a:prstGeom prst="round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7225487" y="348578"/>
            <a:ext cx="648000" cy="648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少子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高齢</a:t>
            </a:r>
            <a:endParaRPr lang="en-US" altLang="ja-JP" dirty="0" smtClean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78" name="角丸四角形 77"/>
          <p:cNvSpPr/>
          <p:nvPr/>
        </p:nvSpPr>
        <p:spPr>
          <a:xfrm>
            <a:off x="9006671" y="305842"/>
            <a:ext cx="756000" cy="756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9048681" y="314510"/>
            <a:ext cx="6719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b="1" dirty="0" smtClean="0">
                <a:solidFill>
                  <a:srgbClr val="00D861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b="1" dirty="0" smtClean="0">
              <a:solidFill>
                <a:srgbClr val="00D86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81" name="タイトル 1"/>
          <p:cNvSpPr txBox="1">
            <a:spLocks/>
          </p:cNvSpPr>
          <p:nvPr/>
        </p:nvSpPr>
        <p:spPr>
          <a:xfrm>
            <a:off x="57563" y="-26855"/>
            <a:ext cx="7403299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女性や子供を対象に、今いる場所の危険を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いち早く</a:t>
            </a:r>
            <a:r>
              <a:rPr lang="ja-JP" altLang="en-US" sz="1400" dirty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通知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して</a:t>
            </a:r>
            <a:r>
              <a:rPr lang="ja-JP" altLang="en-US" sz="1400" dirty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未然の危機回避を促す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防犯サービス</a:t>
            </a:r>
            <a:endParaRPr lang="ja-JP" altLang="en-US" sz="1400" dirty="0">
              <a:solidFill>
                <a:schemeClr val="bg1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82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　</a:t>
            </a:r>
            <a:r>
              <a:rPr lang="ja-JP" altLang="en-US" sz="1400" dirty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株式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R"/>
                <a:ea typeface="小塚ゴシック Pr6N R"/>
                <a:cs typeface="小塚ゴシック Pr6N R"/>
              </a:rPr>
              <a:t>会社コーデセブン</a:t>
            </a:r>
            <a:endParaRPr lang="ja-JP" altLang="en-US" sz="1400" dirty="0">
              <a:solidFill>
                <a:schemeClr val="bg1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83" name="タイトル 1"/>
          <p:cNvSpPr>
            <a:spLocks noGrp="1"/>
          </p:cNvSpPr>
          <p:nvPr>
            <p:ph type="ctrTitle"/>
          </p:nvPr>
        </p:nvSpPr>
        <p:spPr>
          <a:xfrm>
            <a:off x="45112" y="222937"/>
            <a:ext cx="6625160" cy="744513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危険察知防犯アプリ「</a:t>
            </a:r>
            <a:r>
              <a:rPr lang="en-US" altLang="ja-JP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Moly</a:t>
            </a:r>
            <a:r>
              <a:rPr lang="ja-JP" altLang="en-US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」</a:t>
            </a:r>
            <a:endParaRPr kumimoji="1" lang="ja-JP" altLang="en-US" sz="32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85" name="角丸四角形 84"/>
          <p:cNvSpPr/>
          <p:nvPr/>
        </p:nvSpPr>
        <p:spPr>
          <a:xfrm>
            <a:off x="8118428" y="305842"/>
            <a:ext cx="756000" cy="756000"/>
          </a:xfrm>
          <a:prstGeom prst="roundRect">
            <a:avLst/>
          </a:prstGeom>
          <a:solidFill>
            <a:srgbClr val="00D861"/>
          </a:solidFill>
          <a:ln w="38100">
            <a:solidFill>
              <a:schemeClr val="bg1">
                <a:lumMod val="9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662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8149957" y="348578"/>
            <a:ext cx="648000" cy="648000"/>
          </a:xfrm>
          <a:prstGeom prst="rect">
            <a:avLst/>
          </a:prstGeom>
          <a:solidFill>
            <a:srgbClr val="00D861"/>
          </a:solidFill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産業</a:t>
            </a:r>
            <a:endParaRPr lang="en-US" altLang="ja-JP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創出</a:t>
            </a:r>
            <a:endParaRPr lang="en-US" altLang="ja-JP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89560" y="2862929"/>
            <a:ext cx="4789144" cy="123212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ja-JP" sz="1200" b="1" dirty="0" smtClean="0">
                <a:latin typeface="+mn-ea"/>
                <a:cs typeface="小塚ゴシック Pr6N L"/>
              </a:rPr>
              <a:t>【</a:t>
            </a:r>
            <a:r>
              <a:rPr lang="ja-JP" altLang="en-US" sz="1200" b="1" dirty="0" smtClean="0">
                <a:latin typeface="+mn-ea"/>
                <a:cs typeface="小塚ゴシック Pr6N L"/>
              </a:rPr>
              <a:t>特徴１</a:t>
            </a:r>
            <a:r>
              <a:rPr lang="en-US" altLang="ja-JP" sz="1200" b="1" dirty="0" smtClean="0">
                <a:latin typeface="+mn-ea"/>
                <a:cs typeface="小塚ゴシック Pr6N L"/>
              </a:rPr>
              <a:t>】</a:t>
            </a:r>
            <a:r>
              <a:rPr lang="ja-JP" altLang="en-US" sz="1200" b="1" dirty="0" smtClean="0">
                <a:latin typeface="+mn-ea"/>
                <a:cs typeface="小塚ゴシック Pr6N L"/>
              </a:rPr>
              <a:t>近隣の犯罪・防犯情報を自動で通知</a:t>
            </a:r>
            <a:endParaRPr lang="en-US" altLang="ja-JP" sz="1200" b="1" dirty="0" smtClean="0">
              <a:latin typeface="+mn-ea"/>
              <a:cs typeface="小塚ゴシック Pr6N L"/>
            </a:endParaRPr>
          </a:p>
          <a:p>
            <a:r>
              <a:rPr lang="ja-JP" altLang="en-US" sz="1200" dirty="0" smtClean="0">
                <a:latin typeface="+mn-ea"/>
                <a:cs typeface="小塚ゴシック Pr6N L"/>
              </a:rPr>
              <a:t>　従来からある防犯サービスの多くは犯罪情報がテキストとしてメールで送られてきたため、利用者</a:t>
            </a:r>
            <a:r>
              <a:rPr lang="ja-JP" altLang="en-US" sz="1200" dirty="0">
                <a:latin typeface="+mn-ea"/>
                <a:cs typeface="小塚ゴシック Pr6N L"/>
              </a:rPr>
              <a:t>が今いる場所に関する</a:t>
            </a:r>
            <a:r>
              <a:rPr lang="ja-JP" altLang="en-US" sz="1200" dirty="0" smtClean="0">
                <a:latin typeface="+mn-ea"/>
                <a:cs typeface="小塚ゴシック Pr6N L"/>
              </a:rPr>
              <a:t>情報にたどり着くのに時間がかかって</a:t>
            </a:r>
            <a:r>
              <a:rPr lang="ja-JP" altLang="en-US" sz="1200" dirty="0">
                <a:latin typeface="+mn-ea"/>
                <a:cs typeface="小塚ゴシック Pr6N L"/>
              </a:rPr>
              <a:t>いた。 </a:t>
            </a:r>
            <a:r>
              <a:rPr lang="ja-JP" altLang="en-US" sz="1200" dirty="0" smtClean="0">
                <a:latin typeface="+mn-ea"/>
                <a:cs typeface="小塚ゴシック Pr6N L"/>
              </a:rPr>
              <a:t>本アプリでは、利用者</a:t>
            </a:r>
            <a:r>
              <a:rPr lang="ja-JP" altLang="en-US" sz="1200" dirty="0">
                <a:latin typeface="+mn-ea"/>
                <a:cs typeface="小塚ゴシック Pr6N L"/>
              </a:rPr>
              <a:t>の現在位置をスマートフォン</a:t>
            </a:r>
            <a:r>
              <a:rPr lang="en-US" altLang="ja-JP" sz="1200" dirty="0">
                <a:latin typeface="+mn-ea"/>
                <a:cs typeface="小塚ゴシック Pr6N L"/>
              </a:rPr>
              <a:t>GPS</a:t>
            </a:r>
            <a:r>
              <a:rPr lang="ja-JP" altLang="en-US" sz="1200" dirty="0">
                <a:latin typeface="+mn-ea"/>
                <a:cs typeface="小塚ゴシック Pr6N L"/>
              </a:rPr>
              <a:t>で把握し、その近くで発生した犯罪・防犯情報をリアルタイムにプッシュ</a:t>
            </a:r>
            <a:r>
              <a:rPr lang="ja-JP" altLang="en-US" sz="1200" dirty="0" smtClean="0">
                <a:latin typeface="+mn-ea"/>
                <a:cs typeface="小塚ゴシック Pr6N L"/>
              </a:rPr>
              <a:t>通知することで、利用者が早い段階で防犯情報を取得することができる。</a:t>
            </a:r>
            <a:endParaRPr lang="ja-JP" altLang="en-US" sz="1200" dirty="0">
              <a:latin typeface="+mn-ea"/>
              <a:cs typeface="小塚ゴシック Pr6N L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7563" y="4227781"/>
            <a:ext cx="4795675" cy="103127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ja-JP" sz="1200" b="1" dirty="0" smtClean="0">
                <a:latin typeface="+mn-ea"/>
                <a:cs typeface="小塚ゴシック Pr6N L"/>
              </a:rPr>
              <a:t>【</a:t>
            </a:r>
            <a:r>
              <a:rPr lang="ja-JP" altLang="en-US" sz="1200" b="1" dirty="0" smtClean="0">
                <a:latin typeface="+mn-ea"/>
                <a:cs typeface="小塚ゴシック Pr6N L"/>
              </a:rPr>
              <a:t>特徴２</a:t>
            </a:r>
            <a:r>
              <a:rPr lang="en-US" altLang="ja-JP" sz="1200" b="1" dirty="0" smtClean="0">
                <a:latin typeface="+mn-ea"/>
                <a:cs typeface="小塚ゴシック Pr6N L"/>
              </a:rPr>
              <a:t>】</a:t>
            </a:r>
            <a:r>
              <a:rPr lang="ja-JP" altLang="en-US" sz="1200" b="1" dirty="0" smtClean="0">
                <a:latin typeface="+mn-ea"/>
                <a:cs typeface="小塚ゴシック Pr6N L"/>
              </a:rPr>
              <a:t>警察・自治体・学校等から提供される信憑性の高いオープンデータを活用</a:t>
            </a:r>
            <a:endParaRPr lang="en-US" altLang="ja-JP" sz="1200" b="1" dirty="0" smtClean="0">
              <a:latin typeface="+mn-ea"/>
              <a:cs typeface="小塚ゴシック Pr6N L"/>
            </a:endParaRPr>
          </a:p>
          <a:p>
            <a:r>
              <a:rPr lang="ja-JP" altLang="en-US" sz="1200" dirty="0" smtClean="0">
                <a:latin typeface="+mn-ea"/>
                <a:cs typeface="小塚ゴシック Pr6N L"/>
              </a:rPr>
              <a:t>　各都道府</a:t>
            </a:r>
            <a:r>
              <a:rPr lang="ja-JP" altLang="en-US" sz="1200" dirty="0">
                <a:latin typeface="+mn-ea"/>
                <a:cs typeface="小塚ゴシック Pr6N L"/>
              </a:rPr>
              <a:t>県警や</a:t>
            </a:r>
            <a:r>
              <a:rPr lang="ja-JP" altLang="en-US" sz="1200" dirty="0" smtClean="0">
                <a:latin typeface="+mn-ea"/>
                <a:cs typeface="小塚ゴシック Pr6N L"/>
              </a:rPr>
              <a:t>自治体、学校より</a:t>
            </a:r>
            <a:r>
              <a:rPr lang="ja-JP" altLang="en-US" sz="1200" dirty="0">
                <a:latin typeface="+mn-ea"/>
                <a:cs typeface="小塚ゴシック Pr6N L"/>
              </a:rPr>
              <a:t>許諾を得た上で</a:t>
            </a:r>
            <a:r>
              <a:rPr lang="ja-JP" altLang="en-US" sz="1200" dirty="0" smtClean="0">
                <a:latin typeface="+mn-ea"/>
                <a:cs typeface="小塚ゴシック Pr6N L"/>
              </a:rPr>
              <a:t>、信憑性の高い防犯情報（事案内容、発生日時、発生場所等）を</a:t>
            </a:r>
            <a:r>
              <a:rPr lang="ja-JP" altLang="en-US" sz="1200" dirty="0">
                <a:latin typeface="+mn-ea"/>
                <a:cs typeface="小塚ゴシック Pr6N L"/>
              </a:rPr>
              <a:t>独自のデータベースに組み込んで</a:t>
            </a:r>
            <a:r>
              <a:rPr lang="ja-JP" altLang="en-US" sz="1200" dirty="0" smtClean="0">
                <a:latin typeface="+mn-ea"/>
                <a:cs typeface="小塚ゴシック Pr6N L"/>
              </a:rPr>
              <a:t>活用。</a:t>
            </a:r>
            <a:endParaRPr lang="ja-JP" altLang="en-US" sz="1200" dirty="0">
              <a:latin typeface="+mn-ea"/>
              <a:cs typeface="小塚ゴシック Pr6N L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89560" y="5341890"/>
            <a:ext cx="4795677" cy="105041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ja-JP" sz="1200" b="1" dirty="0" smtClean="0">
                <a:latin typeface="+mn-ea"/>
                <a:cs typeface="小塚ゴシック Pr6N L"/>
              </a:rPr>
              <a:t>【</a:t>
            </a:r>
            <a:r>
              <a:rPr lang="ja-JP" altLang="en-US" sz="1200" b="1" dirty="0" smtClean="0">
                <a:latin typeface="+mn-ea"/>
                <a:cs typeface="小塚ゴシック Pr6N L"/>
              </a:rPr>
              <a:t>特徴３</a:t>
            </a:r>
            <a:r>
              <a:rPr lang="en-US" altLang="ja-JP" sz="1200" b="1" dirty="0" smtClean="0">
                <a:latin typeface="+mn-ea"/>
                <a:cs typeface="小塚ゴシック Pr6N L"/>
              </a:rPr>
              <a:t>】</a:t>
            </a:r>
            <a:r>
              <a:rPr lang="ja-JP" altLang="en-US" sz="1200" b="1" dirty="0">
                <a:latin typeface="+mn-ea"/>
                <a:cs typeface="小塚ゴシック Pr6N L"/>
              </a:rPr>
              <a:t>表面化しない防犯情報をユーザ投稿から</a:t>
            </a:r>
            <a:r>
              <a:rPr lang="ja-JP" altLang="en-US" sz="1200" b="1" dirty="0" smtClean="0">
                <a:latin typeface="+mn-ea"/>
                <a:cs typeface="小塚ゴシック Pr6N L"/>
              </a:rPr>
              <a:t>可視化</a:t>
            </a:r>
            <a:endParaRPr lang="en-US" altLang="ja-JP" sz="1200" b="1" dirty="0" smtClean="0">
              <a:latin typeface="+mn-ea"/>
              <a:cs typeface="小塚ゴシック Pr6N L"/>
            </a:endParaRPr>
          </a:p>
          <a:p>
            <a:r>
              <a:rPr lang="ja-JP" altLang="en-US" sz="1200" b="1" dirty="0" smtClean="0">
                <a:latin typeface="+mn-ea"/>
                <a:cs typeface="小塚ゴシック Pr6N L"/>
              </a:rPr>
              <a:t>　</a:t>
            </a:r>
            <a:r>
              <a:rPr lang="ja-JP" altLang="en-US" sz="1200" dirty="0" smtClean="0">
                <a:latin typeface="+mn-ea"/>
                <a:cs typeface="小塚ゴシック Pr6N L"/>
              </a:rPr>
              <a:t>利用者が</a:t>
            </a:r>
            <a:r>
              <a:rPr lang="ja-JP" altLang="en-US" sz="1200" dirty="0">
                <a:latin typeface="+mn-ea"/>
                <a:cs typeface="小塚ゴシック Pr6N L"/>
              </a:rPr>
              <a:t>アプリ内の投稿機能から、防犯に関する情報を簡単に投稿する</a:t>
            </a:r>
            <a:r>
              <a:rPr lang="ja-JP" altLang="en-US" sz="1200" dirty="0" smtClean="0">
                <a:latin typeface="+mn-ea"/>
                <a:cs typeface="小塚ゴシック Pr6N L"/>
              </a:rPr>
              <a:t>ことで、未遂</a:t>
            </a:r>
            <a:r>
              <a:rPr lang="ja-JP" altLang="en-US" sz="1200" dirty="0">
                <a:latin typeface="+mn-ea"/>
                <a:cs typeface="小塚ゴシック Pr6N L"/>
              </a:rPr>
              <a:t>事案も含めた犯罪・防犯情報</a:t>
            </a:r>
            <a:r>
              <a:rPr lang="ja-JP" altLang="en-US" sz="1200" dirty="0" smtClean="0">
                <a:latin typeface="+mn-ea"/>
                <a:cs typeface="小塚ゴシック Pr6N L"/>
              </a:rPr>
              <a:t>を</a:t>
            </a:r>
            <a:r>
              <a:rPr lang="ja-JP" altLang="en-US" sz="1200" dirty="0">
                <a:latin typeface="+mn-ea"/>
                <a:cs typeface="小塚ゴシック Pr6N L"/>
              </a:rPr>
              <a:t>迅速</a:t>
            </a:r>
            <a:r>
              <a:rPr lang="ja-JP" altLang="en-US" sz="1200" dirty="0" smtClean="0">
                <a:latin typeface="+mn-ea"/>
                <a:cs typeface="小塚ゴシック Pr6N L"/>
              </a:rPr>
              <a:t>に</a:t>
            </a:r>
            <a:r>
              <a:rPr lang="ja-JP" altLang="en-US" sz="1200" dirty="0">
                <a:latin typeface="+mn-ea"/>
                <a:cs typeface="小塚ゴシック Pr6N L"/>
              </a:rPr>
              <a:t>共有すること</a:t>
            </a:r>
            <a:r>
              <a:rPr lang="ja-JP" altLang="en-US" sz="1200" dirty="0" smtClean="0">
                <a:latin typeface="+mn-ea"/>
                <a:cs typeface="小塚ゴシック Pr6N L"/>
              </a:rPr>
              <a:t>が可能。悪用</a:t>
            </a:r>
            <a:r>
              <a:rPr lang="ja-JP" altLang="en-US" sz="1200" dirty="0">
                <a:latin typeface="+mn-ea"/>
                <a:cs typeface="小塚ゴシック Pr6N L"/>
              </a:rPr>
              <a:t>やいたずらを防ぐ</a:t>
            </a:r>
            <a:r>
              <a:rPr lang="ja-JP" altLang="en-US" sz="1200" dirty="0" smtClean="0">
                <a:latin typeface="+mn-ea"/>
                <a:cs typeface="小塚ゴシック Pr6N L"/>
              </a:rPr>
              <a:t>ため、ユーザーはログイン認証を</a:t>
            </a:r>
            <a:r>
              <a:rPr lang="ja-JP" altLang="en-US" sz="1200" dirty="0">
                <a:latin typeface="+mn-ea"/>
                <a:cs typeface="小塚ゴシック Pr6N L"/>
              </a:rPr>
              <a:t>行い、また、運営側でも収集した情報をチェックすることでサービスの信頼性</a:t>
            </a:r>
            <a:r>
              <a:rPr lang="ja-JP" altLang="en-US" sz="1200" dirty="0" smtClean="0">
                <a:latin typeface="+mn-ea"/>
                <a:cs typeface="小塚ゴシック Pr6N L"/>
              </a:rPr>
              <a:t>を確保。</a:t>
            </a:r>
            <a:endParaRPr lang="ja-JP" altLang="en-US" sz="1200" dirty="0">
              <a:latin typeface="+mn-ea"/>
              <a:cs typeface="小塚ゴシック Pr6N L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5121" y="2375403"/>
            <a:ext cx="48178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 smtClean="0"/>
              <a:t>　本アプリの特長は以下。これらにより、利用者は、被害</a:t>
            </a:r>
            <a:r>
              <a:rPr lang="ja-JP" altLang="en-US" sz="1200" dirty="0"/>
              <a:t>に遭う前に周囲を警戒</a:t>
            </a:r>
            <a:r>
              <a:rPr lang="ja-JP" altLang="en-US" sz="1200" dirty="0" smtClean="0"/>
              <a:t>し、「</a:t>
            </a:r>
            <a:r>
              <a:rPr lang="ja-JP" altLang="en-US" sz="1200" dirty="0"/>
              <a:t>自分で自分を見守る」</a:t>
            </a:r>
            <a:r>
              <a:rPr lang="ja-JP" altLang="en-US" sz="1200" dirty="0" smtClean="0"/>
              <a:t>ことにつなげることができる。</a:t>
            </a:r>
            <a:endParaRPr lang="ja-JP" altLang="en-US" sz="12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7254290" y="-6186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dirty="0" smtClean="0">
                <a:latin typeface="+mn-ea"/>
              </a:rPr>
              <a:t>平成</a:t>
            </a:r>
            <a:r>
              <a:rPr lang="en-US" altLang="ja-JP" sz="1400" dirty="0" smtClean="0">
                <a:latin typeface="+mn-ea"/>
              </a:rPr>
              <a:t>30</a:t>
            </a:r>
            <a:r>
              <a:rPr lang="ja-JP" altLang="en-US" sz="1400" dirty="0" smtClean="0">
                <a:latin typeface="+mn-ea"/>
              </a:rPr>
              <a:t>年</a:t>
            </a:r>
            <a:r>
              <a:rPr lang="en-US" altLang="ja-JP" sz="1400" dirty="0" smtClean="0">
                <a:latin typeface="+mn-ea"/>
              </a:rPr>
              <a:t>2</a:t>
            </a:r>
            <a:r>
              <a:rPr lang="ja-JP" altLang="en-US" sz="1400" dirty="0" smtClean="0">
                <a:latin typeface="+mn-ea"/>
              </a:rPr>
              <a:t>月</a:t>
            </a:r>
            <a:r>
              <a:rPr lang="en-US" altLang="ja-JP" sz="1400" dirty="0" smtClean="0">
                <a:latin typeface="+mn-ea"/>
              </a:rPr>
              <a:t>21</a:t>
            </a:r>
            <a:r>
              <a:rPr lang="ja-JP" altLang="en-US" sz="1400" dirty="0" smtClean="0">
                <a:latin typeface="+mn-ea"/>
              </a:rPr>
              <a:t>日版</a:t>
            </a:r>
            <a:endParaRPr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082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588</Words>
  <Application>Microsoft Office PowerPoint</Application>
  <PresentationFormat>A4 210 x 297 mm</PresentationFormat>
  <Paragraphs>63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ＭＳ Ｐゴシック</vt:lpstr>
      <vt:lpstr>ヒラギノ角ゴ Pro W3</vt:lpstr>
      <vt:lpstr>フォントポにほんご</vt:lpstr>
      <vt:lpstr>小塚ゴシック Pr6N L</vt:lpstr>
      <vt:lpstr>小塚ゴシック Pr6N M</vt:lpstr>
      <vt:lpstr>小塚ゴシック Pr6N R</vt:lpstr>
      <vt:lpstr>小塚ゴシック Pro M</vt:lpstr>
      <vt:lpstr>Arial</vt:lpstr>
      <vt:lpstr>Calibri</vt:lpstr>
      <vt:lpstr>Corbel</vt:lpstr>
      <vt:lpstr>Wingdings</vt:lpstr>
      <vt:lpstr>Office ​​テーマ</vt:lpstr>
      <vt:lpstr>危険察知防犯アプリ「Moly」</vt:lpstr>
      <vt:lpstr>危険察知防犯アプリ「Moly」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2018-02-21T07:46:54Z</dcterms:created>
  <dcterms:modified xsi:type="dcterms:W3CDTF">2018-02-21T07:58:40Z</dcterms:modified>
</cp:coreProperties>
</file>