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77" r:id="rId2"/>
    <p:sldId id="278" r:id="rId3"/>
  </p:sldIdLst>
  <p:sldSz cx="9906000" cy="6858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12" userDrawn="1">
          <p15:clr>
            <a:srgbClr val="A4A3A4"/>
          </p15:clr>
        </p15:guide>
        <p15:guide id="2" pos="3120">
          <p15:clr>
            <a:srgbClr val="A4A3A4"/>
          </p15:clr>
        </p15:guide>
        <p15:guide id="3" orient="horz" pos="404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岩田 萌" initials="" lastIdx="5" clrIdx="0"/>
  <p:cmAuthor id="1" name="酒井 謙太" initials="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D861"/>
    <a:srgbClr val="FFFFFF"/>
    <a:srgbClr val="4CA6FF"/>
    <a:srgbClr val="40CCFB"/>
    <a:srgbClr val="DEFFFF"/>
    <a:srgbClr val="0080FF"/>
    <a:srgbClr val="0959FF"/>
    <a:srgbClr val="0E79FF"/>
    <a:srgbClr val="0854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02" autoAdjust="0"/>
    <p:restoredTop sz="97192" autoAdjust="0"/>
  </p:normalViewPr>
  <p:slideViewPr>
    <p:cSldViewPr snapToGrid="0" snapToObjects="1">
      <p:cViewPr varScale="1">
        <p:scale>
          <a:sx n="89" d="100"/>
          <a:sy n="89" d="100"/>
        </p:scale>
        <p:origin x="1147" y="72"/>
      </p:cViewPr>
      <p:guideLst>
        <p:guide orient="horz" pos="1412"/>
        <p:guide pos="3120"/>
        <p:guide orient="horz" pos="40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36865-B5B3-48E7-8DAE-5EFD3DA648B2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623F7-00F7-4D25-BA99-C9AF4893BE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948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2018/6/14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file://localhost/Users/meg/Desktop/%E7%89%B9%E7%A0%94/%E7%89%B9%E7%A0%94OD/%E3%82%A2%E3%82%A4%E3%82%B3%E3%83%B3/%E3%83%8F%E3%83%86%E3%83%8Ab.png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file://localhost/Users/meg/Desktop/%E7%89%B9%E7%A0%94/%E7%89%B9%E7%A0%94OD/%E3%82%A2%E3%82%A4%E3%82%B3%E3%83%B3/%E3%81%B2%E3%82%89%E3%82%81%E3%81%8Db.png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file://localhost/Users/meg/Desktop/%E7%89%B9%E7%A0%94/%E7%89%B9%E7%A0%94OD/%E3%82%A2%E3%82%A4%E3%82%B3%E3%83%B3/%E3%83%9E%E3%83%BC%E3%82%AB%E3%83%BCb.png" TargetMode="External"/><Relationship Id="rId3" Type="http://schemas.openxmlformats.org/officeDocument/2006/relationships/image" Target="../media/image7.png"/><Relationship Id="rId7" Type="http://schemas.openxmlformats.org/officeDocument/2006/relationships/image" Target="file://localhost/Users/meg/Desktop/%E7%89%B9%E7%A0%94/%E7%89%B9%E7%A0%94OD/%E3%82%A2%E3%82%A4%E3%82%B3%E3%83%B3/%E3%83%8F%E3%82%9A%E3%82%BD%E3%82%B3%E3%83%B3%E4%BD%9C%E6%A5%ADb.png" TargetMode="External"/><Relationship Id="rId12" Type="http://schemas.openxmlformats.org/officeDocument/2006/relationships/image" Target="../media/image12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file://localhost/Users/meg/Desktop/%E7%89%B9%E7%A0%94/%E7%89%B9%E7%A0%94OD/%E3%82%A2%E3%82%A4%E3%82%B3%E3%83%B3/%E5%8F%97%E8%B3%9Eb.png" TargetMode="External"/><Relationship Id="rId5" Type="http://schemas.openxmlformats.org/officeDocument/2006/relationships/image" Target="file://localhost/Users/meg/Desktop/%E7%89%B9%E7%A0%94/%E7%89%B9%E7%A0%94OD/%E3%82%A2%E3%82%A4%E3%82%B3%E3%83%B3/%E3%82%A2%E3%82%A4%E3%83%86%E3%82%99%E3%82%A3%E3%82%A2b.png" TargetMode="External"/><Relationship Id="rId10" Type="http://schemas.openxmlformats.org/officeDocument/2006/relationships/image" Target="../media/image11.png"/><Relationship Id="rId4" Type="http://schemas.openxmlformats.org/officeDocument/2006/relationships/image" Target="../media/image8.png"/><Relationship Id="rId9" Type="http://schemas.openxmlformats.org/officeDocument/2006/relationships/image" Target="file://localhost/Users/meg/Desktop/%E7%89%B9%E7%A0%94/%E7%89%B9%E7%A0%94OD/%E3%82%A2%E3%82%A4%E3%82%B3%E3%83%B3/%E3%83%81%E3%83%BC%E3%83%A0b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片側の 2 つの角を丸めた四角形 44"/>
          <p:cNvSpPr/>
          <p:nvPr/>
        </p:nvSpPr>
        <p:spPr>
          <a:xfrm>
            <a:off x="5010531" y="4636352"/>
            <a:ext cx="4758408" cy="503242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-350" y="1431024"/>
            <a:ext cx="9911641" cy="46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全国の自治体のオープンデータと利用者からの投稿情報により、日本全国の</a:t>
            </a:r>
            <a:r>
              <a:rPr lang="en-US" altLang="ja-JP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AED</a:t>
            </a:r>
            <a:r>
              <a:rPr lang="ja-JP" altLang="en-US" sz="1600" dirty="0" err="1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の設</a:t>
            </a:r>
            <a:r>
              <a:rPr lang="ja-JP" altLang="en-US" sz="1600" dirty="0" smtClean="0">
                <a:solidFill>
                  <a:srgbClr val="0080FF"/>
                </a:solidFill>
                <a:latin typeface="小塚ゴシック Pr6N R"/>
                <a:ea typeface="小塚ゴシック Pr6N R"/>
                <a:cs typeface="小塚ゴシック Pr6N R"/>
              </a:rPr>
              <a:t>置場所や設置施設の利用可能時間帯等をすぐに確認できるアプリ。</a:t>
            </a:r>
            <a:endParaRPr lang="ja-JP" altLang="en-US" sz="1600" dirty="0">
              <a:solidFill>
                <a:srgbClr val="0080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cxnSp>
        <p:nvCxnSpPr>
          <p:cNvPr id="58" name="直線コネクタ 57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-348" y="2208077"/>
            <a:ext cx="9911640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タイトル 1"/>
          <p:cNvSpPr txBox="1">
            <a:spLocks/>
          </p:cNvSpPr>
          <p:nvPr/>
        </p:nvSpPr>
        <p:spPr>
          <a:xfrm>
            <a:off x="45111" y="238812"/>
            <a:ext cx="7567269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日本全国</a:t>
            </a:r>
            <a:r>
              <a:rPr lang="ja-JP" altLang="en-US" sz="28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ＡＥＤ</a:t>
            </a:r>
            <a:r>
              <a:rPr lang="ja-JP" altLang="en-US" sz="28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マップ</a:t>
            </a:r>
            <a:endParaRPr lang="ja-JP" altLang="en-US" sz="28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28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日本全国津々浦々の</a:t>
            </a:r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AED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を検索！</a:t>
            </a:r>
            <a:endParaRPr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L"/>
                <a:ea typeface="小塚ゴシック Pr6N L"/>
                <a:cs typeface="小塚ゴシック Pr6N L"/>
              </a:rPr>
              <a:t>株式会社</a:t>
            </a:r>
            <a:r>
              <a:rPr lang="en-US" altLang="ja-JP" sz="1400" dirty="0" err="1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Allm</a:t>
            </a:r>
            <a:endParaRPr lang="ja-JP" altLang="en-US" sz="1400" dirty="0">
              <a:solidFill>
                <a:schemeClr val="bg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grpSp>
        <p:nvGrpSpPr>
          <p:cNvPr id="25" name="図形グループ 24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  <a:noFill/>
        </p:grpSpPr>
        <p:sp>
          <p:nvSpPr>
            <p:cNvPr id="31" name="角丸四角形 30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37" name="図形グループ 36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38" name="角丸四角形 37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7208007" y="334385"/>
              <a:ext cx="6591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47" name="角丸四角形 46"/>
          <p:cNvSpPr/>
          <p:nvPr/>
        </p:nvSpPr>
        <p:spPr>
          <a:xfrm>
            <a:off x="5010531" y="2350822"/>
            <a:ext cx="4748884" cy="1858643"/>
          </a:xfrm>
          <a:prstGeom prst="roundRect">
            <a:avLst>
              <a:gd name="adj" fmla="val 11133"/>
            </a:avLst>
          </a:prstGeom>
          <a:noFill/>
          <a:ln w="127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5010531" y="4636351"/>
            <a:ext cx="4748884" cy="1878703"/>
          </a:xfrm>
          <a:prstGeom prst="roundRect">
            <a:avLst>
              <a:gd name="adj" fmla="val 11133"/>
            </a:avLst>
          </a:prstGeom>
          <a:noFill/>
          <a:ln w="1270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142223" y="4716007"/>
            <a:ext cx="4426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ja-JP" altLang="en-US" b="1" dirty="0" smtClean="0">
                <a:solidFill>
                  <a:prstClr val="white"/>
                </a:solidFill>
              </a:rPr>
              <a:t>日本</a:t>
            </a:r>
            <a:r>
              <a:rPr lang="ja-JP" altLang="en-US" b="1" dirty="0">
                <a:solidFill>
                  <a:prstClr val="white"/>
                </a:solidFill>
              </a:rPr>
              <a:t>全国ＡＥＤ</a:t>
            </a:r>
            <a:r>
              <a:rPr lang="ja-JP" altLang="en-US" b="1" dirty="0" smtClean="0">
                <a:solidFill>
                  <a:prstClr val="white"/>
                </a:solidFill>
              </a:rPr>
              <a:t>マップ </a:t>
            </a:r>
            <a:r>
              <a:rPr lang="ja-JP" altLang="en-US" sz="1600" b="1" dirty="0">
                <a:solidFill>
                  <a:prstClr val="white"/>
                </a:solidFill>
              </a:rPr>
              <a:t>でこう </a:t>
            </a:r>
            <a:r>
              <a:rPr lang="ja-JP" altLang="en-US" b="1" dirty="0">
                <a:solidFill>
                  <a:prstClr val="white"/>
                </a:solidFill>
              </a:rPr>
              <a:t>変わった！</a:t>
            </a:r>
            <a:r>
              <a:rPr lang="ja-JP" altLang="en-US" sz="1200" b="1" dirty="0">
                <a:solidFill>
                  <a:prstClr val="white"/>
                </a:solidFill>
              </a:rPr>
              <a:t> </a:t>
            </a:r>
            <a:endParaRPr lang="ja-JP" altLang="en-US" b="1" dirty="0">
              <a:solidFill>
                <a:prstClr val="white"/>
              </a:solidFill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223838" y="5978900"/>
            <a:ext cx="2208690" cy="574300"/>
          </a:xfrm>
          <a:prstGeom prst="roundRect">
            <a:avLst>
              <a:gd name="adj" fmla="val 24423"/>
            </a:avLst>
          </a:prstGeom>
          <a:solidFill>
            <a:srgbClr val="3399FF"/>
          </a:solidFill>
          <a:ln>
            <a:solidFill>
              <a:srgbClr val="4C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223838" y="5953755"/>
            <a:ext cx="2229833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defTabSz="914400"/>
            <a:r>
              <a:rPr lang="ja-JP" altLang="en-US" sz="1200" b="1" dirty="0">
                <a:solidFill>
                  <a:prstClr val="white"/>
                </a:solidFill>
              </a:rPr>
              <a:t>地図上</a:t>
            </a:r>
            <a:r>
              <a:rPr lang="ja-JP" altLang="en-US" sz="1200" b="1" dirty="0" smtClean="0">
                <a:solidFill>
                  <a:prstClr val="white"/>
                </a:solidFill>
              </a:rPr>
              <a:t>のマークを</a:t>
            </a:r>
            <a:r>
              <a:rPr lang="ja-JP" altLang="en-US" sz="1200" b="1" dirty="0">
                <a:solidFill>
                  <a:prstClr val="white"/>
                </a:solidFill>
              </a:rPr>
              <a:t>操作することで</a:t>
            </a:r>
            <a:r>
              <a:rPr lang="ja-JP" altLang="en-US" sz="1200" b="1" dirty="0" smtClean="0">
                <a:solidFill>
                  <a:prstClr val="white"/>
                </a:solidFill>
              </a:rPr>
              <a:t>、住所・利用可能な時間帯を確認できる</a:t>
            </a:r>
            <a:endParaRPr lang="ja-JP" altLang="en-US" sz="1200" b="1" dirty="0">
              <a:solidFill>
                <a:prstClr val="white"/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223838" y="2256346"/>
            <a:ext cx="4496081" cy="448370"/>
          </a:xfrm>
          <a:prstGeom prst="roundRect">
            <a:avLst>
              <a:gd name="adj" fmla="val 50000"/>
            </a:avLst>
          </a:prstGeom>
          <a:solidFill>
            <a:srgbClr val="3399FF"/>
          </a:solidFill>
          <a:ln>
            <a:solidFill>
              <a:srgbClr val="4C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611337" y="2263913"/>
            <a:ext cx="3982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ja-JP" altLang="en-US" sz="1200" b="1" dirty="0" smtClean="0">
                <a:solidFill>
                  <a:prstClr val="white"/>
                </a:solidFill>
              </a:rPr>
              <a:t>現在地を中心として地図上で、最寄りの</a:t>
            </a:r>
            <a:r>
              <a:rPr lang="en-US" altLang="ja-JP" sz="1200" b="1" dirty="0" smtClean="0">
                <a:solidFill>
                  <a:prstClr val="white"/>
                </a:solidFill>
              </a:rPr>
              <a:t>AED</a:t>
            </a:r>
            <a:r>
              <a:rPr lang="ja-JP" altLang="en-US" sz="1200" b="1" dirty="0" smtClean="0">
                <a:solidFill>
                  <a:prstClr val="white"/>
                </a:solidFill>
              </a:rPr>
              <a:t>設置施設</a:t>
            </a:r>
            <a:endParaRPr lang="en-US" altLang="ja-JP" sz="1200" b="1" dirty="0" smtClean="0">
              <a:solidFill>
                <a:prstClr val="white"/>
              </a:solidFill>
            </a:endParaRPr>
          </a:p>
          <a:p>
            <a:pPr defTabSz="914400"/>
            <a:r>
              <a:rPr lang="ja-JP" altLang="en-US" sz="1200" b="1" dirty="0" smtClean="0">
                <a:solidFill>
                  <a:prstClr val="white"/>
                </a:solidFill>
              </a:rPr>
              <a:t>の情報を検索することができる</a:t>
            </a:r>
            <a:endParaRPr lang="en-US" altLang="ja-JP" sz="1200" b="1" dirty="0" smtClean="0">
              <a:solidFill>
                <a:prstClr val="white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-4131" y="1906636"/>
            <a:ext cx="31729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</a:t>
            </a:r>
            <a:r>
              <a:rPr lang="en-US" altLang="ja-JP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2011</a:t>
            </a:r>
            <a:r>
              <a:rPr lang="ja-JP" altLang="en-US" sz="1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年</a:t>
            </a:r>
            <a:r>
              <a:rPr lang="ja-JP" alt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　サービス開始）</a:t>
            </a:r>
          </a:p>
        </p:txBody>
      </p:sp>
      <p:grpSp>
        <p:nvGrpSpPr>
          <p:cNvPr id="72" name="図形グループ 33"/>
          <p:cNvGrpSpPr/>
          <p:nvPr/>
        </p:nvGrpSpPr>
        <p:grpSpPr>
          <a:xfrm>
            <a:off x="8089329" y="273549"/>
            <a:ext cx="752743" cy="752743"/>
            <a:chOff x="8060984" y="281179"/>
            <a:chExt cx="752743" cy="752743"/>
          </a:xfrm>
          <a:noFill/>
        </p:grpSpPr>
        <p:sp>
          <p:nvSpPr>
            <p:cNvPr id="73" name="角丸四角形 72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DEFFFF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42" name="角丸四角形 41"/>
          <p:cNvSpPr/>
          <p:nvPr/>
        </p:nvSpPr>
        <p:spPr>
          <a:xfrm>
            <a:off x="9006672" y="277330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rgbClr val="40CCFB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9011959" y="239282"/>
            <a:ext cx="805029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1600" dirty="0" smtClean="0">
                <a:solidFill>
                  <a:srgbClr val="4CA6FF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600" dirty="0" smtClean="0">
              <a:solidFill>
                <a:srgbClr val="4C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600" dirty="0" smtClean="0">
                <a:solidFill>
                  <a:srgbClr val="4CA6FF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600" dirty="0" smtClean="0">
              <a:solidFill>
                <a:srgbClr val="4C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600" dirty="0" smtClean="0">
                <a:solidFill>
                  <a:srgbClr val="4CA6FF"/>
                </a:solidFill>
                <a:latin typeface="小塚ゴシック Pr6N M"/>
                <a:ea typeface="小塚ゴシック Pr6N M"/>
                <a:cs typeface="小塚ゴシック Pr6N M"/>
              </a:rPr>
              <a:t>教育等</a:t>
            </a:r>
            <a:endParaRPr lang="en-US" altLang="ja-JP" sz="1600" dirty="0" smtClean="0">
              <a:solidFill>
                <a:srgbClr val="4CA6FF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069983" y="2691079"/>
            <a:ext cx="415384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現在、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は全国で約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60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万台（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※1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）設置されて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いるものの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、病院外の心肺停止時に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が利用されたのはわずか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4.7%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（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※2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）に</a:t>
            </a: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留まり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、利用機会を増やすことが重要となっていた。　　　　　</a:t>
            </a:r>
            <a:r>
              <a:rPr lang="en-US" altLang="ja-JP" sz="1000" dirty="0" smtClean="0">
                <a:latin typeface="小塚ゴシック Pr6N L"/>
                <a:ea typeface="小塚ゴシック Pr6N L"/>
                <a:cs typeface="小塚ゴシック Pr6N L"/>
              </a:rPr>
              <a:t>※1 </a:t>
            </a:r>
            <a:r>
              <a:rPr lang="ja-JP" altLang="en-US" sz="1000" dirty="0" smtClean="0">
                <a:latin typeface="小塚ゴシック Pr6N L"/>
                <a:ea typeface="小塚ゴシック Pr6N L"/>
                <a:cs typeface="小塚ゴシック Pr6N L"/>
              </a:rPr>
              <a:t>公益財団法人日本心臓財団　「</a:t>
            </a:r>
            <a:r>
              <a:rPr lang="en-US" altLang="ja-JP" sz="1000" dirty="0" smtClean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000" dirty="0" smtClean="0">
                <a:latin typeface="小塚ゴシック Pr6N L"/>
                <a:ea typeface="小塚ゴシック Pr6N L"/>
                <a:cs typeface="小塚ゴシック Pr6N L"/>
              </a:rPr>
              <a:t>の普及状況」</a:t>
            </a:r>
            <a:endParaRPr lang="en-US" altLang="ja-JP" sz="10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00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000" dirty="0" smtClean="0">
                <a:latin typeface="小塚ゴシック Pr6N L"/>
                <a:ea typeface="小塚ゴシック Pr6N L"/>
                <a:cs typeface="小塚ゴシック Pr6N L"/>
              </a:rPr>
              <a:t>※2 </a:t>
            </a:r>
            <a:r>
              <a:rPr lang="ja-JP" altLang="en-US" sz="1000" dirty="0" smtClean="0">
                <a:latin typeface="小塚ゴシック Pr6N L"/>
                <a:ea typeface="小塚ゴシック Pr6N L"/>
                <a:cs typeface="小塚ゴシック Pr6N L"/>
              </a:rPr>
              <a:t>総務省消防庁「平成</a:t>
            </a:r>
            <a:r>
              <a:rPr lang="en-US" altLang="ja-JP" sz="1000" dirty="0" smtClean="0">
                <a:latin typeface="小塚ゴシック Pr6N L"/>
                <a:ea typeface="小塚ゴシック Pr6N L"/>
                <a:cs typeface="小塚ゴシック Pr6N L"/>
              </a:rPr>
              <a:t>29</a:t>
            </a:r>
            <a:r>
              <a:rPr lang="ja-JP" altLang="en-US" sz="1000" dirty="0" smtClean="0">
                <a:latin typeface="小塚ゴシック Pr6N L"/>
                <a:ea typeface="小塚ゴシック Pr6N L"/>
                <a:cs typeface="小塚ゴシック Pr6N L"/>
              </a:rPr>
              <a:t>年度版 救急</a:t>
            </a:r>
            <a:r>
              <a:rPr lang="ja-JP" altLang="en-US" sz="1000" dirty="0">
                <a:latin typeface="小塚ゴシック Pr6N L"/>
                <a:ea typeface="小塚ゴシック Pr6N L"/>
                <a:cs typeface="小塚ゴシック Pr6N L"/>
              </a:rPr>
              <a:t>救助</a:t>
            </a:r>
            <a:r>
              <a:rPr lang="ja-JP" altLang="en-US" sz="1000" dirty="0" smtClean="0">
                <a:latin typeface="小塚ゴシック Pr6N L"/>
                <a:ea typeface="小塚ゴシック Pr6N L"/>
                <a:cs typeface="小塚ゴシック Pr6N L"/>
              </a:rPr>
              <a:t>の現況」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1026" name="Picture 2" descr="C:\Users\fr021409\Desktop\392x696b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8" y="2780601"/>
            <a:ext cx="1536173" cy="2727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r021409\Desktop\392x696b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87" y="3487038"/>
            <a:ext cx="1364484" cy="242265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円/楕円 1"/>
          <p:cNvSpPr/>
          <p:nvPr/>
        </p:nvSpPr>
        <p:spPr>
          <a:xfrm>
            <a:off x="509182" y="3718169"/>
            <a:ext cx="347599" cy="294514"/>
          </a:xfrm>
          <a:prstGeom prst="ellipse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8" name="Picture 4" descr="C:\Users\fr021409\Desktop\392x696b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570" y="2750805"/>
            <a:ext cx="1782349" cy="316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角丸四角形 74"/>
          <p:cNvSpPr/>
          <p:nvPr/>
        </p:nvSpPr>
        <p:spPr>
          <a:xfrm>
            <a:off x="2712939" y="5982814"/>
            <a:ext cx="2208690" cy="574300"/>
          </a:xfrm>
          <a:prstGeom prst="roundRect">
            <a:avLst>
              <a:gd name="adj" fmla="val 24423"/>
            </a:avLst>
          </a:prstGeom>
          <a:solidFill>
            <a:srgbClr val="3399FF"/>
          </a:solidFill>
          <a:ln>
            <a:solidFill>
              <a:srgbClr val="4CA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2712939" y="5957669"/>
            <a:ext cx="2229833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defTabSz="914400"/>
            <a:r>
              <a:rPr lang="ja-JP" altLang="en-US" sz="1200" b="1" dirty="0" smtClean="0">
                <a:solidFill>
                  <a:prstClr val="white"/>
                </a:solidFill>
              </a:rPr>
              <a:t>地図に掲載されていない</a:t>
            </a:r>
            <a:r>
              <a:rPr lang="en-US" altLang="ja-JP" sz="1200" b="1" dirty="0" smtClean="0">
                <a:solidFill>
                  <a:prstClr val="white"/>
                </a:solidFill>
              </a:rPr>
              <a:t>AED</a:t>
            </a:r>
            <a:r>
              <a:rPr lang="ja-JP" altLang="en-US" sz="1200" b="1" dirty="0" smtClean="0">
                <a:solidFill>
                  <a:prstClr val="white"/>
                </a:solidFill>
              </a:rPr>
              <a:t>を見つけた場合、新規投稿機能によって登録できる</a:t>
            </a:r>
            <a:endParaRPr lang="ja-JP" altLang="en-US" sz="1200" b="1" dirty="0">
              <a:solidFill>
                <a:prstClr val="white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139987" y="4207464"/>
            <a:ext cx="1222213" cy="783888"/>
          </a:xfrm>
          <a:prstGeom prst="roundRect">
            <a:avLst/>
          </a:prstGeom>
          <a:noFill/>
          <a:ln w="254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曲線コネクタ 10"/>
          <p:cNvCxnSpPr>
            <a:stCxn id="2" idx="4"/>
            <a:endCxn id="9" idx="1"/>
          </p:cNvCxnSpPr>
          <p:nvPr/>
        </p:nvCxnSpPr>
        <p:spPr>
          <a:xfrm rot="16200000" flipH="1">
            <a:off x="618122" y="4077542"/>
            <a:ext cx="586725" cy="457005"/>
          </a:xfrm>
          <a:prstGeom prst="curved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テキスト ボックス 60"/>
          <p:cNvSpPr txBox="1"/>
          <p:nvPr/>
        </p:nvSpPr>
        <p:spPr>
          <a:xfrm>
            <a:off x="5044477" y="5229349"/>
            <a:ext cx="415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現在地から最寄りの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設置場所を簡単に検索できるようになり、迅速な応急処置へつなげる可能性が高まった。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5057283" y="3568549"/>
            <a:ext cx="41538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の利用機会が限られる原因のひとつとして、街中で突然応急処置が必要な場面に直面したとしても、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設置場所を迅速に把握することが難しいことが挙げられた。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5044477" y="5774005"/>
            <a:ext cx="41539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>
                <a:latin typeface="小塚ゴシック Pr6N L"/>
                <a:ea typeface="小塚ゴシック Pr6N L"/>
                <a:cs typeface="小塚ゴシック Pr6N L"/>
              </a:rPr>
              <a:t>突然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の応急処置だけでなく、マラソン大会やツアー等の主催者側が、事前に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設置場所を正確に把握できるようになり、イベントの安全・安心の確保にもつながった。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51" name="ひらめきb.png" descr="/Users/meg/Desktop/特研/特研OD/アイコン/ひらめきb.png"/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369" y="5248461"/>
            <a:ext cx="301827" cy="1051088"/>
          </a:xfrm>
          <a:prstGeom prst="rect">
            <a:avLst/>
          </a:prstGeom>
        </p:spPr>
      </p:pic>
      <p:sp>
        <p:nvSpPr>
          <p:cNvPr id="52" name="下矢印 51"/>
          <p:cNvSpPr/>
          <p:nvPr/>
        </p:nvSpPr>
        <p:spPr>
          <a:xfrm>
            <a:off x="7393442" y="4266793"/>
            <a:ext cx="302462" cy="317426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0080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6" name="ハテナb.png" descr="/Users/meg/Desktop/特研/特研OD/アイコン/ハテナb.png"/>
          <p:cNvPicPr>
            <a:picLocks noChangeAspect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8423" y="2926418"/>
            <a:ext cx="473552" cy="977606"/>
          </a:xfrm>
          <a:prstGeom prst="rect">
            <a:avLst/>
          </a:prstGeom>
        </p:spPr>
      </p:pic>
      <p:sp>
        <p:nvSpPr>
          <p:cNvPr id="48" name="テキスト ボックス 47"/>
          <p:cNvSpPr txBox="1"/>
          <p:nvPr/>
        </p:nvSpPr>
        <p:spPr>
          <a:xfrm>
            <a:off x="5239703" y="2361828"/>
            <a:ext cx="3738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日本全国ＡＥＤ</a:t>
            </a:r>
            <a:r>
              <a:rPr lang="ja-JP" altLang="en-US" dirty="0" smtClean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マップ </a:t>
            </a:r>
            <a:r>
              <a:rPr lang="ja-JP" altLang="en-US" sz="1600" dirty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誕生の </a:t>
            </a:r>
            <a:r>
              <a:rPr lang="ja-JP" altLang="en-US" dirty="0" smtClean="0">
                <a:solidFill>
                  <a:srgbClr val="0080FF"/>
                </a:solidFill>
                <a:latin typeface="小塚ゴシック Pr6N M"/>
                <a:ea typeface="小塚ゴシック Pr6N M"/>
                <a:cs typeface="小塚ゴシック Pr6N M"/>
              </a:rPr>
              <a:t>キッカケ</a:t>
            </a:r>
            <a:endParaRPr lang="ja-JP" altLang="en-US" dirty="0">
              <a:solidFill>
                <a:srgbClr val="0080FF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254290" y="-6186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 smtClean="0">
                <a:latin typeface="+mn-ea"/>
              </a:rPr>
              <a:t>平成</a:t>
            </a:r>
            <a:r>
              <a:rPr lang="en-US" altLang="ja-JP" sz="1400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年</a:t>
            </a:r>
            <a:r>
              <a:rPr lang="en-US" altLang="ja-JP" sz="1400" dirty="0">
                <a:latin typeface="+mn-ea"/>
              </a:rPr>
              <a:t>6</a:t>
            </a:r>
            <a:r>
              <a:rPr lang="ja-JP" altLang="en-US" sz="1400" dirty="0" smtClean="0">
                <a:latin typeface="+mn-ea"/>
              </a:rPr>
              <a:t>月</a:t>
            </a:r>
            <a:r>
              <a:rPr lang="en-US" altLang="ja-JP" sz="1400" dirty="0">
                <a:latin typeface="+mn-ea"/>
              </a:rPr>
              <a:t>8</a:t>
            </a:r>
            <a:r>
              <a:rPr lang="ja-JP" altLang="en-US" sz="1400" dirty="0" smtClean="0">
                <a:latin typeface="+mn-ea"/>
              </a:rPr>
              <a:t>日版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8301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直線コネクタ 66"/>
          <p:cNvCxnSpPr/>
          <p:nvPr/>
        </p:nvCxnSpPr>
        <p:spPr>
          <a:xfrm flipH="1">
            <a:off x="10565" y="1405574"/>
            <a:ext cx="4922375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-28660" y="2202411"/>
            <a:ext cx="4922375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H="1">
            <a:off x="10565" y="6428143"/>
            <a:ext cx="4922375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-11237" y="1389492"/>
            <a:ext cx="484139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300" dirty="0" smtClean="0">
                <a:solidFill>
                  <a:srgbClr val="0080FF"/>
                </a:solidFill>
                <a:latin typeface="小塚ゴシック Pro M"/>
                <a:ea typeface="小塚ゴシック Pro M"/>
                <a:cs typeface="小塚ゴシック Pro M"/>
              </a:rPr>
              <a:t>量と質の両面から、より利便性の高い</a:t>
            </a:r>
            <a:endParaRPr lang="en-US" altLang="ja-JP" sz="2300" dirty="0" smtClean="0">
              <a:solidFill>
                <a:srgbClr val="0080FF"/>
              </a:solidFill>
              <a:latin typeface="小塚ゴシック Pro M"/>
              <a:ea typeface="小塚ゴシック Pro M"/>
              <a:cs typeface="小塚ゴシック Pro M"/>
            </a:endParaRPr>
          </a:p>
          <a:p>
            <a:r>
              <a:rPr lang="en-US" altLang="ja-JP" sz="2300" dirty="0" smtClean="0">
                <a:solidFill>
                  <a:srgbClr val="0080FF"/>
                </a:solidFill>
                <a:latin typeface="小塚ゴシック Pro M"/>
                <a:ea typeface="小塚ゴシック Pro M"/>
                <a:cs typeface="小塚ゴシック Pro M"/>
              </a:rPr>
              <a:t>AED</a:t>
            </a:r>
            <a:r>
              <a:rPr lang="ja-JP" altLang="en-US" sz="2300" dirty="0" smtClean="0">
                <a:solidFill>
                  <a:srgbClr val="0080FF"/>
                </a:solidFill>
                <a:latin typeface="小塚ゴシック Pro M"/>
                <a:ea typeface="小塚ゴシック Pro M"/>
                <a:cs typeface="小塚ゴシック Pro M"/>
              </a:rPr>
              <a:t>情報を提供！</a:t>
            </a:r>
            <a:endParaRPr lang="ja-JP" altLang="en-US" sz="2300" dirty="0">
              <a:solidFill>
                <a:srgbClr val="0080FF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5517592" y="1522501"/>
            <a:ext cx="3436793" cy="49628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5082891" y="4149081"/>
            <a:ext cx="4550874" cy="2287688"/>
          </a:xfrm>
          <a:prstGeom prst="roundRect">
            <a:avLst>
              <a:gd name="adj" fmla="val 11133"/>
            </a:avLst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5121354" y="1519090"/>
            <a:ext cx="1284961" cy="515511"/>
          </a:xfrm>
          <a:prstGeom prst="roundRect">
            <a:avLst>
              <a:gd name="adj" fmla="val 50000"/>
            </a:avLst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245184" y="1639122"/>
            <a:ext cx="1637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ja-JP" altLang="en-US" sz="1600" b="1" dirty="0">
                <a:solidFill>
                  <a:prstClr val="white"/>
                </a:solidFill>
              </a:rPr>
              <a:t>使用データ</a:t>
            </a:r>
          </a:p>
        </p:txBody>
      </p:sp>
      <p:sp>
        <p:nvSpPr>
          <p:cNvPr id="83" name="正方形/長方形 82"/>
          <p:cNvSpPr/>
          <p:nvPr/>
        </p:nvSpPr>
        <p:spPr>
          <a:xfrm>
            <a:off x="6066312" y="2119305"/>
            <a:ext cx="3436793" cy="34821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5599734" y="2115896"/>
            <a:ext cx="1434731" cy="364980"/>
          </a:xfrm>
          <a:prstGeom prst="roundRect">
            <a:avLst>
              <a:gd name="adj" fmla="val 50000"/>
            </a:avLst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5723564" y="2125192"/>
            <a:ext cx="1637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ja-JP" altLang="en-US" sz="1600" b="1" dirty="0">
                <a:solidFill>
                  <a:prstClr val="white"/>
                </a:solidFill>
              </a:rPr>
              <a:t>データ形式</a:t>
            </a:r>
          </a:p>
        </p:txBody>
      </p:sp>
      <p:sp>
        <p:nvSpPr>
          <p:cNvPr id="87" name="正方形/長方形 86"/>
          <p:cNvSpPr/>
          <p:nvPr/>
        </p:nvSpPr>
        <p:spPr>
          <a:xfrm>
            <a:off x="5558664" y="2586736"/>
            <a:ext cx="3436793" cy="488662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8" name="角丸四角形 87"/>
          <p:cNvSpPr/>
          <p:nvPr/>
        </p:nvSpPr>
        <p:spPr>
          <a:xfrm>
            <a:off x="5162426" y="2583326"/>
            <a:ext cx="1304306" cy="501019"/>
          </a:xfrm>
          <a:prstGeom prst="roundRect">
            <a:avLst>
              <a:gd name="adj" fmla="val 50000"/>
            </a:avLst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286256" y="2669742"/>
            <a:ext cx="1637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ja-JP" altLang="en-US" sz="1600" b="1" dirty="0">
                <a:solidFill>
                  <a:prstClr val="white"/>
                </a:solidFill>
              </a:rPr>
              <a:t>提供形態</a:t>
            </a:r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6611867" y="2705003"/>
            <a:ext cx="2281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altLang="ja-JP" sz="1200" dirty="0" smtClean="0"/>
              <a:t>Web</a:t>
            </a:r>
            <a:r>
              <a:rPr lang="ja-JP" altLang="en-US" sz="1200" dirty="0" smtClean="0"/>
              <a:t>アプリ、スマートフォンアプリ</a:t>
            </a:r>
            <a:endParaRPr lang="ja-JP" altLang="en-US" sz="1200" dirty="0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7044246" y="2169429"/>
            <a:ext cx="2448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altLang="ja-JP" sz="1200" dirty="0" smtClean="0"/>
              <a:t>CSV</a:t>
            </a:r>
            <a:endParaRPr lang="ja-JP" altLang="en-US" sz="1200" dirty="0"/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6460106" y="1626280"/>
            <a:ext cx="24335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altLang="ja-JP" sz="1200" dirty="0" smtClean="0">
                <a:latin typeface="+mn-ea"/>
              </a:rPr>
              <a:t>AED</a:t>
            </a:r>
            <a:r>
              <a:rPr lang="ja-JP" altLang="en-US" sz="1200" dirty="0" smtClean="0">
                <a:latin typeface="+mn-ea"/>
              </a:rPr>
              <a:t>位置情報、設置施設情報等</a:t>
            </a:r>
            <a:endParaRPr lang="en-US" altLang="ja-JP" sz="1200" dirty="0" smtClean="0">
              <a:latin typeface="+mn-ea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5970843" y="3189825"/>
            <a:ext cx="3532262" cy="418176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9" name="角丸四角形 98"/>
          <p:cNvSpPr/>
          <p:nvPr/>
        </p:nvSpPr>
        <p:spPr>
          <a:xfrm>
            <a:off x="5504265" y="3183402"/>
            <a:ext cx="970127" cy="428008"/>
          </a:xfrm>
          <a:prstGeom prst="roundRect">
            <a:avLst>
              <a:gd name="adj" fmla="val 50000"/>
            </a:avLst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5592253" y="3223706"/>
            <a:ext cx="9671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</a:rPr>
              <a:t>受賞歴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5504139" y="3727699"/>
            <a:ext cx="3436793" cy="34821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角丸四角形 101"/>
          <p:cNvSpPr/>
          <p:nvPr/>
        </p:nvSpPr>
        <p:spPr>
          <a:xfrm>
            <a:off x="5107901" y="3724291"/>
            <a:ext cx="1434731" cy="364980"/>
          </a:xfrm>
          <a:prstGeom prst="roundRect">
            <a:avLst>
              <a:gd name="adj" fmla="val 50000"/>
            </a:avLst>
          </a:prstGeom>
          <a:solidFill>
            <a:srgbClr val="33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5492754" y="3733587"/>
            <a:ext cx="1032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</a:rPr>
              <a:t>地域</a:t>
            </a:r>
            <a:endParaRPr kumimoji="1" lang="ja-JP" altLang="en-US" sz="1600" b="1" dirty="0">
              <a:solidFill>
                <a:schemeClr val="bg1"/>
              </a:solidFill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7252673" y="3760883"/>
            <a:ext cx="10309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日本全国</a:t>
            </a:r>
            <a:endParaRPr kumimoji="1" lang="ja-JP" altLang="en-US" sz="1200" dirty="0"/>
          </a:p>
        </p:txBody>
      </p:sp>
      <p:pic>
        <p:nvPicPr>
          <p:cNvPr id="10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1019" y="4183294"/>
            <a:ext cx="634423" cy="566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1" name="直線コネクタ 60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正方形/長方形 89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40CCFB"/>
          </a:solidFill>
          <a:ln w="9525" cap="flat" cmpd="sng" algn="ctr">
            <a:solidFill>
              <a:srgbClr val="37B5F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cxnSp>
        <p:nvCxnSpPr>
          <p:cNvPr id="116" name="直線コネクタ 115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タイトル 1"/>
          <p:cNvSpPr txBox="1">
            <a:spLocks/>
          </p:cNvSpPr>
          <p:nvPr/>
        </p:nvSpPr>
        <p:spPr>
          <a:xfrm>
            <a:off x="45111" y="238812"/>
            <a:ext cx="7567269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日本全国</a:t>
            </a:r>
            <a:r>
              <a:rPr lang="ja-JP" altLang="en-US" sz="2800" dirty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ＡＥＤ</a:t>
            </a:r>
            <a:r>
              <a:rPr lang="ja-JP" altLang="en-US" sz="28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マップ</a:t>
            </a:r>
            <a:endParaRPr lang="ja-JP" altLang="en-US" sz="28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122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</a:t>
            </a:r>
            <a:r>
              <a:rPr lang="ja-JP" altLang="en-US" sz="1400" dirty="0" smtClean="0">
                <a:solidFill>
                  <a:schemeClr val="bg1"/>
                </a:solidFill>
                <a:latin typeface="小塚ゴシック Pr6N L"/>
                <a:ea typeface="小塚ゴシック Pr6N L"/>
                <a:cs typeface="小塚ゴシック Pr6N L"/>
              </a:rPr>
              <a:t>株式会社</a:t>
            </a:r>
            <a:r>
              <a:rPr lang="en-US" altLang="ja-JP" sz="1400" dirty="0" err="1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Allm</a:t>
            </a:r>
            <a:endParaRPr lang="ja-JP" altLang="en-US" sz="1400" dirty="0">
              <a:solidFill>
                <a:schemeClr val="bg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grpSp>
        <p:nvGrpSpPr>
          <p:cNvPr id="123" name="図形グループ 24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  <a:noFill/>
        </p:grpSpPr>
        <p:sp>
          <p:nvSpPr>
            <p:cNvPr id="127" name="角丸四角形 126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8" name="テキスト ボックス 127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129" name="図形グループ 36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130" name="角丸四角形 129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1" name="テキスト ボックス 130"/>
            <p:cNvSpPr txBox="1"/>
            <p:nvPr/>
          </p:nvSpPr>
          <p:spPr>
            <a:xfrm>
              <a:off x="7208007" y="334385"/>
              <a:ext cx="6591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132" name="図形グループ 33"/>
          <p:cNvGrpSpPr/>
          <p:nvPr/>
        </p:nvGrpSpPr>
        <p:grpSpPr>
          <a:xfrm>
            <a:off x="8089329" y="273549"/>
            <a:ext cx="752743" cy="752743"/>
            <a:chOff x="8060984" y="281179"/>
            <a:chExt cx="752743" cy="752743"/>
          </a:xfrm>
          <a:noFill/>
        </p:grpSpPr>
        <p:sp>
          <p:nvSpPr>
            <p:cNvPr id="133" name="角丸四角形 132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DE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DEFFFF"/>
                </a:solidFill>
              </a:endParaRPr>
            </a:p>
          </p:txBody>
        </p:sp>
        <p:sp>
          <p:nvSpPr>
            <p:cNvPr id="134" name="テキスト ボックス 133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DEFFFF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DEFFFF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135" name="角丸四角形 134"/>
          <p:cNvSpPr/>
          <p:nvPr/>
        </p:nvSpPr>
        <p:spPr>
          <a:xfrm>
            <a:off x="9006672" y="277330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solidFill>
                <a:srgbClr val="40CCFB"/>
              </a:solidFill>
            </a:endParaRPr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9011959" y="239282"/>
            <a:ext cx="805029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1600" dirty="0" smtClean="0">
                <a:solidFill>
                  <a:srgbClr val="4CA6FF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600" dirty="0" smtClean="0">
              <a:solidFill>
                <a:srgbClr val="4C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600" dirty="0" smtClean="0">
                <a:solidFill>
                  <a:srgbClr val="4CA6FF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600" dirty="0" smtClean="0">
              <a:solidFill>
                <a:srgbClr val="4CA6FF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600" dirty="0" smtClean="0">
                <a:solidFill>
                  <a:srgbClr val="4CA6FF"/>
                </a:solidFill>
                <a:latin typeface="小塚ゴシック Pr6N M"/>
                <a:ea typeface="小塚ゴシック Pr6N M"/>
                <a:cs typeface="小塚ゴシック Pr6N M"/>
              </a:rPr>
              <a:t>教育等</a:t>
            </a:r>
            <a:endParaRPr lang="en-US" altLang="ja-JP" sz="1600" dirty="0" smtClean="0">
              <a:solidFill>
                <a:srgbClr val="4CA6FF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0565" y="2305254"/>
            <a:ext cx="4990354" cy="208923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/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　「日本全国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マップ」は、データの量と質について、以下の特徴がある。</a:t>
            </a:r>
            <a:endParaRPr lang="en-US" altLang="ja-JP" sz="1200" dirty="0" smtClean="0">
              <a:latin typeface="ＭＳ Ｐゴシック" panose="020B0600070205080204" pitchFamily="50" charset="-128"/>
              <a:cs typeface="小塚ゴシック Pr6N L"/>
            </a:endParaRPr>
          </a:p>
          <a:p>
            <a:pPr defTabSz="914400"/>
            <a:endParaRPr lang="en-US" altLang="ja-JP" sz="1200" dirty="0">
              <a:latin typeface="ＭＳ Ｐゴシック" panose="020B0600070205080204" pitchFamily="50" charset="-128"/>
              <a:cs typeface="小塚ゴシック Pr6N L"/>
            </a:endParaRPr>
          </a:p>
          <a:p>
            <a:pPr defTabSz="914400"/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①全国の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設置場所の検索が可能</a:t>
            </a:r>
            <a:endParaRPr lang="en-US" altLang="ja-JP" sz="1200" dirty="0" smtClean="0">
              <a:latin typeface="ＭＳ Ｐゴシック" panose="020B0600070205080204" pitchFamily="50" charset="-128"/>
              <a:cs typeface="小塚ゴシック Pr6N L"/>
            </a:endParaRPr>
          </a:p>
          <a:p>
            <a:pPr defTabSz="914400"/>
            <a:r>
              <a:rPr lang="ja-JP" altLang="en-US" sz="1200" dirty="0">
                <a:latin typeface="ＭＳ Ｐゴシック" panose="020B0600070205080204" pitchFamily="50" charset="-128"/>
                <a:cs typeface="小塚ゴシック Pr6N L"/>
              </a:rPr>
              <a:t>　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「日本全国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マップ」には、各自治体のオープンデータなどをもとに、現在約約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27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万件の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err="1" smtClean="0">
                <a:latin typeface="ＭＳ Ｐゴシック" panose="020B0600070205080204" pitchFamily="50" charset="-128"/>
                <a:cs typeface="小塚ゴシック Pr6N L"/>
              </a:rPr>
              <a:t>が</a:t>
            </a:r>
            <a:r>
              <a:rPr lang="ja-JP" altLang="en-US" sz="1200" dirty="0" err="1">
                <a:latin typeface="ＭＳ Ｐゴシック" panose="020B0600070205080204" pitchFamily="50" charset="-128"/>
                <a:cs typeface="小塚ゴシック Pr6N L"/>
              </a:rPr>
              <a:t>登</a:t>
            </a:r>
            <a:r>
              <a:rPr lang="ja-JP" altLang="en-US" sz="1200" dirty="0">
                <a:latin typeface="ＭＳ Ｐゴシック" panose="020B0600070205080204" pitchFamily="50" charset="-128"/>
                <a:cs typeface="小塚ゴシック Pr6N L"/>
              </a:rPr>
              <a:t>録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されている。これは国内における全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の約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4</a:t>
            </a:r>
            <a:r>
              <a:rPr lang="en-US" altLang="ja-JP" sz="1200" dirty="0">
                <a:latin typeface="ＭＳ Ｐゴシック" panose="020B0600070205080204" pitchFamily="50" charset="-128"/>
                <a:cs typeface="小塚ゴシック Pr6N L"/>
              </a:rPr>
              <a:t>0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%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におよぶ情報量である。</a:t>
            </a:r>
            <a:endParaRPr lang="en-US" altLang="ja-JP" sz="1200" dirty="0" smtClean="0">
              <a:latin typeface="ＭＳ Ｐゴシック" panose="020B0600070205080204" pitchFamily="50" charset="-128"/>
              <a:cs typeface="小塚ゴシック Pr6N L"/>
            </a:endParaRPr>
          </a:p>
          <a:p>
            <a:pPr defTabSz="914400"/>
            <a:r>
              <a:rPr lang="ja-JP" altLang="en-US" sz="1200" dirty="0">
                <a:latin typeface="ＭＳ Ｐゴシック" panose="020B0600070205080204" pitchFamily="50" charset="-128"/>
                <a:cs typeface="小塚ゴシック Pr6N L"/>
              </a:rPr>
              <a:t>　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検索アプリは、</a:t>
            </a:r>
            <a:r>
              <a:rPr lang="ja-JP" altLang="en-US" sz="1200" dirty="0">
                <a:latin typeface="ＭＳ Ｐゴシック" panose="020B0600070205080204" pitchFamily="50" charset="-128"/>
                <a:cs typeface="小塚ゴシック Pr6N L"/>
              </a:rPr>
              <a:t>様々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な自治体・企業から提供されているが、検索対象エリアが限定されていることが多い。「日本全国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マップ」は検索対象エリアは全国であり、例えば旅行先や出張先でも当アプリだけで対応することができる。</a:t>
            </a:r>
            <a:endParaRPr lang="en-US" altLang="ja-JP" sz="1200" dirty="0" smtClean="0">
              <a:latin typeface="ＭＳ Ｐゴシック" panose="020B0600070205080204" pitchFamily="50" charset="-128"/>
              <a:cs typeface="小塚ゴシック Pr6N L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2798208" y="5729122"/>
            <a:ext cx="2228029" cy="51658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/>
            <a:r>
              <a:rPr lang="ja-JP" altLang="en-US" sz="1050" dirty="0" smtClean="0">
                <a:latin typeface="ＭＳ Ｐゴシック" panose="020B0600070205080204" pitchFamily="50" charset="-128"/>
                <a:cs typeface="小塚ゴシック Pr6N L"/>
              </a:rPr>
              <a:t>　　　　利用者からの投稿情報</a:t>
            </a:r>
            <a:endParaRPr lang="en-US" altLang="ja-JP" sz="1050" dirty="0" smtClean="0">
              <a:latin typeface="ＭＳ Ｐゴシック" panose="020B0600070205080204" pitchFamily="50" charset="-128"/>
              <a:cs typeface="小塚ゴシック Pr6N L"/>
            </a:endParaRPr>
          </a:p>
          <a:p>
            <a:pPr defTabSz="914400"/>
            <a:r>
              <a:rPr lang="en-US" altLang="ja-JP" sz="800" dirty="0" smtClean="0">
                <a:latin typeface="ＭＳ Ｐゴシック" panose="020B0600070205080204" pitchFamily="50" charset="-128"/>
                <a:cs typeface="小塚ゴシック Pr6N L"/>
              </a:rPr>
              <a:t>※</a:t>
            </a:r>
            <a:r>
              <a:rPr lang="ja-JP" altLang="en-US" sz="800" dirty="0" smtClean="0">
                <a:latin typeface="ＭＳ Ｐゴシック" panose="020B0600070205080204" pitchFamily="50" charset="-128"/>
                <a:cs typeface="小塚ゴシック Pr6N L"/>
              </a:rPr>
              <a:t>情報源が「現地確認」となっている</a:t>
            </a:r>
            <a:endParaRPr lang="en-US" altLang="ja-JP" sz="800" dirty="0" smtClean="0">
              <a:latin typeface="ＭＳ Ｐゴシック" panose="020B0600070205080204" pitchFamily="50" charset="-128"/>
              <a:cs typeface="小塚ゴシック Pr6N L"/>
            </a:endParaRPr>
          </a:p>
          <a:p>
            <a:pPr defTabSz="914400"/>
            <a:r>
              <a:rPr lang="en-US" altLang="ja-JP" sz="800" dirty="0">
                <a:latin typeface="ＭＳ Ｐゴシック" panose="020B0600070205080204" pitchFamily="50" charset="-128"/>
                <a:cs typeface="小塚ゴシック Pr6N L"/>
              </a:rPr>
              <a:t>※</a:t>
            </a:r>
            <a:r>
              <a:rPr lang="ja-JP" altLang="en-US" sz="800" dirty="0" smtClean="0">
                <a:latin typeface="ＭＳ Ｐゴシック" panose="020B0600070205080204" pitchFamily="50" charset="-128"/>
                <a:cs typeface="小塚ゴシック Pr6N L"/>
              </a:rPr>
              <a:t>補足からより正確な設置場所が確認できる</a:t>
            </a:r>
            <a:endParaRPr lang="en-US" altLang="ja-JP" sz="800" dirty="0" smtClean="0">
              <a:latin typeface="ＭＳ Ｐゴシック" panose="020B0600070205080204" pitchFamily="50" charset="-128"/>
              <a:cs typeface="小塚ゴシック Pr6N L"/>
            </a:endParaRPr>
          </a:p>
        </p:txBody>
      </p:sp>
      <p:sp>
        <p:nvSpPr>
          <p:cNvPr id="59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日本全国津々浦々の</a:t>
            </a:r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AED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を検索！</a:t>
            </a:r>
            <a:endParaRPr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4" y="4216665"/>
            <a:ext cx="3596040" cy="32725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/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②利用者からの投稿情報に</a:t>
            </a:r>
            <a:r>
              <a:rPr lang="ja-JP" altLang="en-US" sz="1200" dirty="0">
                <a:latin typeface="ＭＳ Ｐゴシック" panose="020B0600070205080204" pitchFamily="50" charset="-128"/>
                <a:cs typeface="小塚ゴシック Pr6N L"/>
              </a:rPr>
              <a:t>より情報更新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が可能</a:t>
            </a:r>
            <a:endParaRPr lang="en-US" altLang="ja-JP" sz="1200" dirty="0" smtClean="0">
              <a:latin typeface="ＭＳ Ｐゴシック" panose="020B0600070205080204" pitchFamily="50" charset="-128"/>
              <a:cs typeface="小塚ゴシック Pr6N L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0566" y="4443317"/>
            <a:ext cx="2759012" cy="187679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914400"/>
            <a:r>
              <a:rPr lang="ja-JP" altLang="en-US" sz="1200" dirty="0">
                <a:latin typeface="ＭＳ Ｐゴシック" panose="020B0600070205080204" pitchFamily="50" charset="-128"/>
                <a:cs typeface="小塚ゴシック Pr6N L"/>
              </a:rPr>
              <a:t>　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に係る情報は命に関わるものであるため正確性が求められるが、設置から何年も経過しているような場合、検索でヒットしたものの現在は撤去されている場合も考えられる。「日本全国</a:t>
            </a:r>
            <a:r>
              <a:rPr lang="en-US" altLang="ja-JP" sz="1200" dirty="0" smtClean="0">
                <a:latin typeface="ＭＳ Ｐゴシック" panose="020B0600070205080204" pitchFamily="50" charset="-128"/>
                <a:cs typeface="小塚ゴシック Pr6N L"/>
              </a:rPr>
              <a:t>AED</a:t>
            </a:r>
            <a:r>
              <a:rPr lang="ja-JP" altLang="en-US" sz="1200" dirty="0" smtClean="0">
                <a:latin typeface="ＭＳ Ｐゴシック" panose="020B0600070205080204" pitchFamily="50" charset="-128"/>
                <a:cs typeface="小塚ゴシック Pr6N L"/>
              </a:rPr>
              <a:t>マップ」は、利用者からの投稿により、現在の設置状況が更新可能な仕組みを設けている。これにより、情報の鮮度を高め、より利便性の高い情報が提供できるようになっている。</a:t>
            </a:r>
            <a:endParaRPr lang="en-US" altLang="ja-JP" sz="1200" dirty="0" smtClean="0">
              <a:latin typeface="ＭＳ Ｐゴシック" panose="020B0600070205080204" pitchFamily="50" charset="-128"/>
              <a:cs typeface="小塚ゴシック Pr6N L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744" y="4513003"/>
            <a:ext cx="2228029" cy="1222623"/>
          </a:xfrm>
          <a:prstGeom prst="rect">
            <a:avLst/>
          </a:prstGeom>
        </p:spPr>
      </p:pic>
      <p:sp>
        <p:nvSpPr>
          <p:cNvPr id="97" name="テキスト ボックス 96"/>
          <p:cNvSpPr txBox="1"/>
          <p:nvPr/>
        </p:nvSpPr>
        <p:spPr>
          <a:xfrm>
            <a:off x="6112830" y="4170549"/>
            <a:ext cx="3074811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914400"/>
            <a:r>
              <a:rPr lang="en-US" altLang="ja-JP" b="1" dirty="0">
                <a:solidFill>
                  <a:srgbClr val="4F81BD">
                    <a:lumMod val="75000"/>
                  </a:srgbClr>
                </a:solidFill>
              </a:rPr>
              <a:t>AED</a:t>
            </a:r>
            <a:r>
              <a:rPr lang="ja-JP" altLang="en-US" b="1" dirty="0">
                <a:solidFill>
                  <a:srgbClr val="4F81BD">
                    <a:lumMod val="75000"/>
                  </a:srgbClr>
                </a:solidFill>
              </a:rPr>
              <a:t>利用率の向上に向けたデータの充実について</a:t>
            </a:r>
            <a:endParaRPr lang="en-US" altLang="ja-JP" b="1" dirty="0" smtClean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5118546" y="4739576"/>
            <a:ext cx="451324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心停止の場合、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1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分ごとに約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10%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救命率が下がると言われており、救急車が現場に到着するまでの間に迅速な心肺蘇生や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による電気ショック処置が重要となるものの、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利用率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は</a:t>
            </a:r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4.7%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に留まっている。</a:t>
            </a:r>
          </a:p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の利用率を高める方法の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1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つとして、公開データの充実が重要となる。 </a:t>
            </a:r>
          </a:p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内閣官房では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2017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年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12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月に、自治体が公開することが推奨されるデータセット（推奨データセット）として「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設置箇所一覧」を策定した。</a:t>
            </a:r>
          </a:p>
          <a:p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　今後、このフォーマットに基づき、各自治体が保有する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情報が公開されることおよび本アプリへのデータ取込により、</a:t>
            </a:r>
            <a:r>
              <a:rPr lang="en-US" altLang="ja-JP" sz="1100" dirty="0">
                <a:latin typeface="小塚ゴシック Pr6N L"/>
                <a:ea typeface="小塚ゴシック Pr6N L"/>
                <a:cs typeface="小塚ゴシック Pr6N L"/>
              </a:rPr>
              <a:t>AED</a:t>
            </a:r>
            <a:r>
              <a:rPr lang="ja-JP" altLang="en-US" sz="1100" dirty="0">
                <a:latin typeface="小塚ゴシック Pr6N L"/>
                <a:ea typeface="小塚ゴシック Pr6N L"/>
                <a:cs typeface="小塚ゴシック Pr6N L"/>
              </a:rPr>
              <a:t>利用率の向上が期待される。</a:t>
            </a:r>
          </a:p>
        </p:txBody>
      </p:sp>
      <p:pic>
        <p:nvPicPr>
          <p:cNvPr id="58" name="アイディアb.png" descr="/Users/meg/Desktop/特研/特研OD/アイコン/アイディアb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9726" y="1494287"/>
            <a:ext cx="434025" cy="522660"/>
          </a:xfrm>
          <a:prstGeom prst="rect">
            <a:avLst/>
          </a:prstGeom>
        </p:spPr>
      </p:pic>
      <p:pic>
        <p:nvPicPr>
          <p:cNvPr id="64" name="パソコン作業b.png" descr="/Users/meg/Desktop/特研/特研OD/アイコン/パソコン作業b.png"/>
          <p:cNvPicPr>
            <a:picLocks noChangeAspect="1"/>
          </p:cNvPicPr>
          <p:nvPr/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8546" y="2123051"/>
            <a:ext cx="439473" cy="367945"/>
          </a:xfrm>
          <a:prstGeom prst="rect">
            <a:avLst/>
          </a:prstGeom>
        </p:spPr>
      </p:pic>
      <p:pic>
        <p:nvPicPr>
          <p:cNvPr id="69" name="チームb.png" descr="/Users/meg/Desktop/特研/特研OD/アイコン/チームb.png"/>
          <p:cNvPicPr>
            <a:picLocks noChangeAspect="1"/>
          </p:cNvPicPr>
          <p:nvPr/>
        </p:nvPicPr>
        <p:blipFill>
          <a:blip r:embed="rId8" r:link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8455" y="2606973"/>
            <a:ext cx="374650" cy="410154"/>
          </a:xfrm>
          <a:prstGeom prst="rect">
            <a:avLst/>
          </a:prstGeom>
        </p:spPr>
      </p:pic>
      <p:pic>
        <p:nvPicPr>
          <p:cNvPr id="70" name="受賞b.png" descr="/Users/meg/Desktop/特研/特研OD/アイコン/受賞b.png"/>
          <p:cNvPicPr>
            <a:picLocks noChangeAspect="1"/>
          </p:cNvPicPr>
          <p:nvPr/>
        </p:nvPicPr>
        <p:blipFill>
          <a:blip r:embed="rId10" r:link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702" y="3146559"/>
            <a:ext cx="295107" cy="465572"/>
          </a:xfrm>
          <a:prstGeom prst="rect">
            <a:avLst/>
          </a:prstGeom>
        </p:spPr>
      </p:pic>
      <p:pic>
        <p:nvPicPr>
          <p:cNvPr id="73" name="マーカーb.png" descr="/Users/meg/Desktop/特研/特研OD/アイコン/マーカーb.png"/>
          <p:cNvPicPr>
            <a:picLocks noChangeAspect="1"/>
          </p:cNvPicPr>
          <p:nvPr/>
        </p:nvPicPr>
        <p:blipFill>
          <a:blip r:embed="rId12" r:link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461" y="3717635"/>
            <a:ext cx="362523" cy="371636"/>
          </a:xfrm>
          <a:prstGeom prst="rect">
            <a:avLst/>
          </a:prstGeom>
        </p:spPr>
      </p:pic>
      <p:sp>
        <p:nvSpPr>
          <p:cNvPr id="77" name="正方形/長方形 76"/>
          <p:cNvSpPr/>
          <p:nvPr/>
        </p:nvSpPr>
        <p:spPr>
          <a:xfrm>
            <a:off x="6497953" y="3195734"/>
            <a:ext cx="2909683" cy="42003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―</a:t>
            </a:r>
            <a:endParaRPr lang="en-US" altLang="ja-JP" sz="12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7254290" y="-6186"/>
            <a:ext cx="2664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400" dirty="0" smtClean="0">
                <a:latin typeface="+mn-ea"/>
              </a:rPr>
              <a:t>平成</a:t>
            </a:r>
            <a:r>
              <a:rPr lang="en-US" altLang="ja-JP" sz="1400" dirty="0" smtClean="0">
                <a:latin typeface="+mn-ea"/>
              </a:rPr>
              <a:t>30</a:t>
            </a:r>
            <a:r>
              <a:rPr lang="ja-JP" altLang="en-US" sz="1400" dirty="0" smtClean="0">
                <a:latin typeface="+mn-ea"/>
              </a:rPr>
              <a:t>年</a:t>
            </a:r>
            <a:r>
              <a:rPr lang="en-US" altLang="ja-JP" sz="1400" dirty="0">
                <a:latin typeface="+mn-ea"/>
              </a:rPr>
              <a:t>6</a:t>
            </a:r>
            <a:r>
              <a:rPr lang="ja-JP" altLang="en-US" sz="1400" dirty="0" smtClean="0">
                <a:latin typeface="+mn-ea"/>
              </a:rPr>
              <a:t>月</a:t>
            </a:r>
            <a:r>
              <a:rPr lang="en-US" altLang="ja-JP" sz="1400" dirty="0">
                <a:latin typeface="+mn-ea"/>
              </a:rPr>
              <a:t>8</a:t>
            </a:r>
            <a:r>
              <a:rPr lang="ja-JP" altLang="en-US" sz="1400" dirty="0" smtClean="0">
                <a:latin typeface="+mn-ea"/>
              </a:rPr>
              <a:t>日版</a:t>
            </a:r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204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9471</TotalTime>
  <Words>402</Words>
  <Application>Microsoft Office PowerPoint</Application>
  <PresentationFormat>A4 210 x 297 mm</PresentationFormat>
  <Paragraphs>66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ＭＳ Ｐゴシック</vt:lpstr>
      <vt:lpstr>ヒラギノ角ゴ Pro W3</vt:lpstr>
      <vt:lpstr>小塚ゴシック Pr6N L</vt:lpstr>
      <vt:lpstr>小塚ゴシック Pr6N M</vt:lpstr>
      <vt:lpstr>小塚ゴシック Pr6N R</vt:lpstr>
      <vt:lpstr>小塚ゴシック Pro M</vt:lpstr>
      <vt:lpstr>Arial</vt:lpstr>
      <vt:lpstr>Calibri</vt:lpstr>
      <vt:lpstr>Corbel</vt:lpstr>
      <vt:lpstr>Wingdings</vt:lpstr>
      <vt:lpstr>ホワイト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2017-11-14T00:24:02Z</cp:lastPrinted>
  <dcterms:created xsi:type="dcterms:W3CDTF">2015-08-26T09:07:09Z</dcterms:created>
  <dcterms:modified xsi:type="dcterms:W3CDTF">2018-06-14T02:29:06Z</dcterms:modified>
</cp:coreProperties>
</file>