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"/>
  </p:notesMasterIdLst>
  <p:sldIdLst>
    <p:sldId id="263" r:id="rId2"/>
    <p:sldId id="264" r:id="rId3"/>
  </p:sldIdLst>
  <p:sldSz cx="9906000" cy="6858000" type="A4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120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4CA6FF"/>
    <a:srgbClr val="40CCFB"/>
    <a:srgbClr val="DEFFFF"/>
    <a:srgbClr val="0959FF"/>
    <a:srgbClr val="0E79FF"/>
    <a:srgbClr val="0854F2"/>
    <a:srgbClr val="375AD0"/>
    <a:srgbClr val="37B5FC"/>
    <a:srgbClr val="49C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1" autoAdjust="0"/>
    <p:restoredTop sz="97192" autoAdjust="0"/>
  </p:normalViewPr>
  <p:slideViewPr>
    <p:cSldViewPr snapToGrid="0" snapToObjects="1">
      <p:cViewPr varScale="1">
        <p:scale>
          <a:sx n="72" d="100"/>
          <a:sy n="72" d="100"/>
        </p:scale>
        <p:origin x="1134" y="66"/>
      </p:cViewPr>
      <p:guideLst>
        <p:guide pos="3120"/>
        <p:guide orient="horz" pos="4042"/>
        <p:guide orient="horz" pos="9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E8AD5-4DF4-45F8-A2AD-69D7544A71B4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F41CB-6250-496E-A8BC-CDD9028FB5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81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68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0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87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1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02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56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8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32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97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98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56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2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eg/Desktop/%E7%89%B9%E7%A0%94/%E7%89%B9%E7%A0%94OD/%E3%82%A2%E3%82%A4%E3%82%B3%E3%83%B3/%E3%83%8F%E3%83%86%E3%83%8Ab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file://localhost/Users/meg/Desktop/%E7%89%B9%E7%A0%94/%E7%89%B9%E7%A0%94OD/%E3%82%A2%E3%82%A4%E3%82%B3%E3%83%B3/%E3%81%B2%E3%82%89%E3%82%81%E3%81%8Db.pn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meg/Desktop/%E7%89%B9%E7%A0%94/%E7%89%B9%E7%A0%94OD/%E3%82%A2%E3%82%A4%E3%82%B3%E3%83%B3/%E3%83%81%E3%83%BC%E3%83%A0b.png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file://localhost/Users/meg/Desktop/%E7%89%B9%E7%A0%94/%E7%89%B9%E7%A0%94OD/%E3%82%A2%E3%82%A4%E3%82%B3%E3%83%B3/%E3%83%9E%E3%83%BC%E3%82%AB%E3%83%BCb.png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Users/meg/Desktop/%E7%89%B9%E7%A0%94/%E7%89%B9%E7%A0%94OD/%E3%82%A2%E3%82%A4%E3%82%B3%E3%83%B3/%E3%83%8F%E3%82%9A%E3%82%BD%E3%82%B3%E3%83%B3%E4%BD%9C%E6%A5%ADb.png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file://localhost/Users/meg/Desktop/%E7%89%B9%E7%A0%94/%E7%89%B9%E7%A0%94OD/%E3%82%A2%E3%82%A4%E3%82%B3%E3%83%B3/%E5%8F%97%E8%B3%9Eb.png" TargetMode="External"/><Relationship Id="rId4" Type="http://schemas.openxmlformats.org/officeDocument/2006/relationships/image" Target="file://localhost/Users/meg/Desktop/%E7%89%B9%E7%A0%94/%E7%89%B9%E7%A0%94OD/%E3%82%A2%E3%82%A4%E3%82%B3%E3%83%B3/%E3%82%A2%E3%82%A4%E3%83%86%E3%82%99%E3%82%A3%E3%82%A2b.png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角丸四角形 79"/>
          <p:cNvSpPr/>
          <p:nvPr/>
        </p:nvSpPr>
        <p:spPr>
          <a:xfrm>
            <a:off x="4989514" y="4549425"/>
            <a:ext cx="4806514" cy="1864775"/>
          </a:xfrm>
          <a:prstGeom prst="roundRect">
            <a:avLst>
              <a:gd name="adj" fmla="val 10424"/>
            </a:avLst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片側の 2 つの角を丸めた四角形 31"/>
          <p:cNvSpPr/>
          <p:nvPr/>
        </p:nvSpPr>
        <p:spPr>
          <a:xfrm>
            <a:off x="4989514" y="4549425"/>
            <a:ext cx="4806513" cy="503242"/>
          </a:xfrm>
          <a:prstGeom prst="round2SameRect">
            <a:avLst>
              <a:gd name="adj1" fmla="val 40827"/>
              <a:gd name="adj2" fmla="val 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292" y="0"/>
            <a:ext cx="9906000" cy="1252759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-350" y="1483276"/>
            <a:ext cx="9911641" cy="46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solidFill>
                  <a:srgbClr val="4CA6FF"/>
                </a:solidFill>
                <a:latin typeface="小塚ゴシック Pr6N R"/>
                <a:ea typeface="小塚ゴシック Pr6N R"/>
                <a:cs typeface="小塚ゴシック Pr6N R"/>
              </a:rPr>
              <a:t>バスの走行位置だけでなく、車載カメラで道路の状況も確認できる</a:t>
            </a:r>
            <a:r>
              <a:rPr lang="ja-JP" altLang="en-US" sz="1400" dirty="0" smtClean="0">
                <a:solidFill>
                  <a:srgbClr val="4CA6FF"/>
                </a:solidFill>
                <a:latin typeface="小塚ゴシック Pr6N R"/>
                <a:ea typeface="小塚ゴシック Pr6N R"/>
                <a:cs typeface="小塚ゴシック Pr6N R"/>
              </a:rPr>
              <a:t>バスロケシステム。</a:t>
            </a:r>
            <a:endParaRPr lang="en-US" altLang="ja-JP" sz="1400" dirty="0" smtClean="0">
              <a:solidFill>
                <a:srgbClr val="4CA6FF"/>
              </a:solidFill>
              <a:latin typeface="小塚ゴシック Pr6N R"/>
              <a:ea typeface="小塚ゴシック Pr6N R"/>
              <a:cs typeface="小塚ゴシック Pr6N R"/>
            </a:endParaRPr>
          </a:p>
          <a:p>
            <a:pPr algn="l"/>
            <a:r>
              <a:rPr lang="ja-JP" altLang="en-US" sz="1400" dirty="0">
                <a:solidFill>
                  <a:srgbClr val="4CA6FF"/>
                </a:solidFill>
                <a:latin typeface="小塚ゴシック Pr6N R"/>
                <a:ea typeface="小塚ゴシック Pr6N R"/>
                <a:cs typeface="小塚ゴシック Pr6N R"/>
              </a:rPr>
              <a:t>バスの</a:t>
            </a:r>
            <a:r>
              <a:rPr lang="ja-JP" altLang="en-US" sz="1400" dirty="0" smtClean="0">
                <a:solidFill>
                  <a:srgbClr val="4CA6FF"/>
                </a:solidFill>
                <a:latin typeface="小塚ゴシック Pr6N R"/>
                <a:ea typeface="小塚ゴシック Pr6N R"/>
                <a:cs typeface="小塚ゴシック Pr6N R"/>
              </a:rPr>
              <a:t>位置・バス</a:t>
            </a:r>
            <a:r>
              <a:rPr lang="ja-JP" altLang="en-US" sz="1400" dirty="0">
                <a:solidFill>
                  <a:srgbClr val="4CA6FF"/>
                </a:solidFill>
                <a:latin typeface="小塚ゴシック Pr6N R"/>
                <a:ea typeface="小塚ゴシック Pr6N R"/>
                <a:cs typeface="小塚ゴシック Pr6N R"/>
              </a:rPr>
              <a:t>停を通過した時刻をリアルタイムに確認できる</a:t>
            </a:r>
            <a:r>
              <a:rPr lang="ja-JP" altLang="en-US" sz="1400" dirty="0" smtClean="0">
                <a:solidFill>
                  <a:srgbClr val="4CA6FF"/>
                </a:solidFill>
                <a:latin typeface="小塚ゴシック Pr6N R"/>
                <a:ea typeface="小塚ゴシック Pr6N R"/>
                <a:cs typeface="小塚ゴシック Pr6N R"/>
              </a:rPr>
              <a:t>ことで、事務所での正確な運</a:t>
            </a:r>
            <a:r>
              <a:rPr lang="ja-JP" altLang="en-US" sz="1400" dirty="0">
                <a:solidFill>
                  <a:srgbClr val="4CA6FF"/>
                </a:solidFill>
                <a:latin typeface="小塚ゴシック Pr6N R"/>
                <a:ea typeface="小塚ゴシック Pr6N R"/>
                <a:cs typeface="小塚ゴシック Pr6N R"/>
              </a:rPr>
              <a:t>行</a:t>
            </a:r>
            <a:r>
              <a:rPr lang="ja-JP" altLang="en-US" sz="1400" dirty="0" smtClean="0">
                <a:solidFill>
                  <a:srgbClr val="4CA6FF"/>
                </a:solidFill>
                <a:latin typeface="小塚ゴシック Pr6N R"/>
                <a:ea typeface="小塚ゴシック Pr6N R"/>
                <a:cs typeface="小塚ゴシック Pr6N R"/>
              </a:rPr>
              <a:t>管理を実現。</a:t>
            </a:r>
            <a:endParaRPr lang="en-US" altLang="ja-JP" sz="1400" dirty="0" smtClean="0">
              <a:solidFill>
                <a:srgbClr val="4CA6FF"/>
              </a:solidFill>
              <a:latin typeface="小塚ゴシック Pr6N R"/>
              <a:ea typeface="小塚ゴシック Pr6N R"/>
              <a:cs typeface="小塚ゴシック Pr6N R"/>
            </a:endParaRPr>
          </a:p>
          <a:p>
            <a:pPr algn="l"/>
            <a:r>
              <a:rPr lang="ja-JP" altLang="en-US" sz="1400" dirty="0" smtClean="0">
                <a:solidFill>
                  <a:srgbClr val="4CA6FF"/>
                </a:solidFill>
                <a:latin typeface="小塚ゴシック Pr6N R"/>
                <a:ea typeface="小塚ゴシック Pr6N R"/>
                <a:cs typeface="小塚ゴシック Pr6N R"/>
              </a:rPr>
              <a:t>さらに、バス利用者向けに情報を提供するとともに、オープンデータとしても公開。</a:t>
            </a:r>
            <a:endParaRPr lang="ja-JP" altLang="en-US" sz="1400" dirty="0">
              <a:solidFill>
                <a:srgbClr val="4CA6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45" name="下矢印 44"/>
          <p:cNvSpPr/>
          <p:nvPr/>
        </p:nvSpPr>
        <p:spPr>
          <a:xfrm>
            <a:off x="7270969" y="4211662"/>
            <a:ext cx="302462" cy="317426"/>
          </a:xfrm>
          <a:prstGeom prst="downArrow">
            <a:avLst>
              <a:gd name="adj1" fmla="val 30686"/>
              <a:gd name="adj2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/>
          <p:cNvCxnSpPr/>
          <p:nvPr/>
        </p:nvCxnSpPr>
        <p:spPr>
          <a:xfrm flipH="1">
            <a:off x="4372" y="1405574"/>
            <a:ext cx="9901628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-348" y="2204445"/>
            <a:ext cx="9911640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166303" y="2342821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バスロケ </a:t>
            </a:r>
            <a:r>
              <a:rPr lang="ja-JP" altLang="en-US" sz="1600" dirty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誕生の</a:t>
            </a:r>
            <a:r>
              <a:rPr lang="ja-JP" altLang="en-US" dirty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 </a:t>
            </a:r>
            <a:r>
              <a:rPr lang="ja-JP" altLang="en-US" dirty="0" smtClean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キッカケ</a:t>
            </a:r>
            <a:endParaRPr lang="ja-JP" altLang="en-US" dirty="0">
              <a:solidFill>
                <a:srgbClr val="0080FF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84" name="角丸四角形 83"/>
          <p:cNvSpPr/>
          <p:nvPr/>
        </p:nvSpPr>
        <p:spPr>
          <a:xfrm>
            <a:off x="4989514" y="2327966"/>
            <a:ext cx="4804595" cy="1840961"/>
          </a:xfrm>
          <a:prstGeom prst="roundRect">
            <a:avLst>
              <a:gd name="adj" fmla="val 10424"/>
            </a:avLst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ハテナb.png" descr="/Users/meg/Desktop/特研/特研OD/アイコン/ハテナb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326" y="2823977"/>
            <a:ext cx="520725" cy="1074990"/>
          </a:xfrm>
          <a:prstGeom prst="rect">
            <a:avLst/>
          </a:prstGeom>
        </p:spPr>
      </p:pic>
      <p:pic>
        <p:nvPicPr>
          <p:cNvPr id="3" name="ひらめきb.png" descr="/Users/meg/Desktop/特研/特研OD/アイコン/ひらめきb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130" y="5129056"/>
            <a:ext cx="291611" cy="1166444"/>
          </a:xfrm>
          <a:prstGeom prst="rect">
            <a:avLst/>
          </a:prstGeom>
        </p:spPr>
      </p:pic>
      <p:sp>
        <p:nvSpPr>
          <p:cNvPr id="27" name="タイトル 1"/>
          <p:cNvSpPr txBox="1">
            <a:spLocks/>
          </p:cNvSpPr>
          <p:nvPr/>
        </p:nvSpPr>
        <p:spPr>
          <a:xfrm>
            <a:off x="45111" y="238812"/>
            <a:ext cx="5828639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バスロケ</a:t>
            </a:r>
            <a:endParaRPr lang="ja-JP" altLang="en-US" sz="36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57563" y="-26855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バス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の位置・バス停を通過した時刻をリアルタイム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に把握！</a:t>
            </a:r>
            <a:endParaRPr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 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宇野自動車株式会社</a:t>
            </a:r>
            <a:endParaRPr lang="en-US" altLang="ja-JP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421" y="1963097"/>
            <a:ext cx="292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ja-JP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r>
              <a:rPr lang="ja-JP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サービス開始）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055665" y="2795017"/>
            <a:ext cx="396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200" dirty="0" smtClean="0"/>
              <a:t>バスが遅延している際に、バスの走行位置をリアルタイムで正確に把握するこ</a:t>
            </a:r>
            <a:r>
              <a:rPr lang="ja-JP" altLang="en-US" sz="1200" dirty="0"/>
              <a:t>と</a:t>
            </a:r>
            <a:r>
              <a:rPr lang="ja-JP" altLang="en-US" sz="1200" dirty="0" smtClean="0"/>
              <a:t>は、</a:t>
            </a:r>
            <a:r>
              <a:rPr lang="ja-JP" altLang="en-US" sz="1200" dirty="0"/>
              <a:t>特殊・高価な機器が</a:t>
            </a:r>
            <a:r>
              <a:rPr lang="ja-JP" altLang="en-US" sz="1200" dirty="0" smtClean="0"/>
              <a:t>必要だったため難しかった</a:t>
            </a:r>
            <a:endParaRPr lang="ja-JP" altLang="en-US" sz="12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045716" y="3457596"/>
            <a:ext cx="418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l"/>
            </a:pPr>
            <a:r>
              <a:rPr lang="ja-JP" altLang="en-US" sz="1200" dirty="0" smtClean="0"/>
              <a:t>バスの運行管理を行うためには、</a:t>
            </a:r>
            <a:r>
              <a:rPr lang="ja-JP" altLang="en-US" sz="12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バス</a:t>
            </a:r>
            <a:r>
              <a:rPr lang="ja-JP" altLang="en-US" sz="12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の通過時間</a:t>
            </a:r>
            <a:r>
              <a:rPr lang="ja-JP" altLang="en-US" sz="12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と</a:t>
            </a:r>
            <a:endParaRPr lang="en-US" altLang="ja-JP" sz="1200" dirty="0" smtClean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defTabSz="914400"/>
            <a:r>
              <a:rPr lang="ja-JP" altLang="en-US" sz="12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en-US" sz="12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　　バスの走行速度</a:t>
            </a:r>
            <a:r>
              <a:rPr lang="ja-JP" altLang="en-US" sz="12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など</a:t>
            </a:r>
            <a:r>
              <a:rPr lang="ja-JP" altLang="en-US" sz="12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を正確に把握しておく必要があった</a:t>
            </a:r>
            <a:endParaRPr lang="en-US" altLang="ja-JP" sz="1200" dirty="0" smtClean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150987" y="4628699"/>
            <a:ext cx="273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b="1" dirty="0" smtClean="0">
                <a:solidFill>
                  <a:prstClr val="white"/>
                </a:solidFill>
              </a:rPr>
              <a:t>バスロケ </a:t>
            </a:r>
            <a:r>
              <a:rPr lang="ja-JP" altLang="en-US" sz="1600" b="1" dirty="0">
                <a:solidFill>
                  <a:prstClr val="white"/>
                </a:solidFill>
              </a:rPr>
              <a:t>でこう </a:t>
            </a:r>
            <a:r>
              <a:rPr lang="ja-JP" altLang="en-US" b="1" dirty="0">
                <a:solidFill>
                  <a:prstClr val="white"/>
                </a:solidFill>
              </a:rPr>
              <a:t>変わった！</a:t>
            </a:r>
            <a:r>
              <a:rPr lang="ja-JP" altLang="en-US" sz="1200" b="1" dirty="0">
                <a:solidFill>
                  <a:prstClr val="white"/>
                </a:solidFill>
              </a:rPr>
              <a:t> </a:t>
            </a:r>
            <a:endParaRPr lang="ja-JP" altLang="en-US" b="1" dirty="0">
              <a:solidFill>
                <a:prstClr val="white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106890" y="5029447"/>
            <a:ext cx="376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l"/>
            </a:pPr>
            <a:r>
              <a:rPr lang="ja-JP" altLang="en-US" sz="1200" dirty="0" smtClean="0"/>
              <a:t>タブレット</a:t>
            </a:r>
            <a:r>
              <a:rPr lang="ja-JP" altLang="en-US" sz="1200" dirty="0"/>
              <a:t>をバスの車載器と</a:t>
            </a:r>
            <a:r>
              <a:rPr lang="ja-JP" altLang="en-US" sz="1200" dirty="0" smtClean="0"/>
              <a:t>して使用することで、バスの走行位置・バス停を通過した時刻をリアルタイムで把握・提供が可能なバスロケシステムを安価に実現</a:t>
            </a:r>
            <a:endParaRPr lang="ja-JP" altLang="en-US" sz="12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107331" y="5789949"/>
            <a:ext cx="3915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l"/>
            </a:pPr>
            <a:r>
              <a:rPr lang="ja-JP" altLang="en-US" sz="1200" dirty="0" smtClean="0"/>
              <a:t>乗客からの問合せに対して、バスの通過時間と速度などを</a:t>
            </a:r>
            <a:r>
              <a:rPr lang="en-US" altLang="ja-JP" sz="1200" dirty="0" smtClean="0"/>
              <a:t>1</a:t>
            </a:r>
            <a:r>
              <a:rPr lang="ja-JP" altLang="en-US" sz="1200" dirty="0" smtClean="0"/>
              <a:t>秒単位で調べて回答が可能。バスロケで得られた情報は、次期ダイヤ改正にも役立てられる</a:t>
            </a:r>
            <a:endParaRPr lang="ja-JP" altLang="en-US" sz="1200" dirty="0"/>
          </a:p>
        </p:txBody>
      </p:sp>
      <p:grpSp>
        <p:nvGrpSpPr>
          <p:cNvPr id="62" name="図形グループ 36"/>
          <p:cNvGrpSpPr/>
          <p:nvPr/>
        </p:nvGrpSpPr>
        <p:grpSpPr>
          <a:xfrm>
            <a:off x="7172281" y="250008"/>
            <a:ext cx="752743" cy="752743"/>
            <a:chOff x="7154801" y="281179"/>
            <a:chExt cx="752743" cy="752743"/>
          </a:xfrm>
        </p:grpSpPr>
        <p:sp>
          <p:nvSpPr>
            <p:cNvPr id="64" name="角丸四角形 63"/>
            <p:cNvSpPr/>
            <p:nvPr/>
          </p:nvSpPr>
          <p:spPr>
            <a:xfrm>
              <a:off x="7154801" y="281179"/>
              <a:ext cx="752743" cy="752743"/>
            </a:xfrm>
            <a:prstGeom prst="roundRect">
              <a:avLst/>
            </a:prstGeom>
            <a:no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7208007" y="334385"/>
              <a:ext cx="65915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少子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高齢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66" name="角丸四角形 65"/>
          <p:cNvSpPr/>
          <p:nvPr/>
        </p:nvSpPr>
        <p:spPr>
          <a:xfrm>
            <a:off x="9006672" y="250008"/>
            <a:ext cx="752743" cy="752743"/>
          </a:xfrm>
          <a:prstGeom prst="roundRect">
            <a:avLst/>
          </a:prstGeom>
          <a:noFill/>
          <a:ln w="38100">
            <a:solidFill>
              <a:srgbClr val="DE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9059584" y="259585"/>
            <a:ext cx="684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防犯</a:t>
            </a:r>
            <a:endParaRPr lang="en-US" altLang="ja-JP" sz="1400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医療</a:t>
            </a:r>
            <a:endParaRPr lang="en-US" altLang="ja-JP" sz="1400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教育</a:t>
            </a:r>
            <a:r>
              <a:rPr lang="ja-JP" altLang="en-US" sz="10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等</a:t>
            </a:r>
            <a:endParaRPr lang="en-US" altLang="ja-JP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383178" y="2312800"/>
            <a:ext cx="4332864" cy="526631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>
            <a:solidFill>
              <a:srgbClr val="4C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63706" y="2340278"/>
            <a:ext cx="436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200" b="1" dirty="0" smtClean="0">
                <a:solidFill>
                  <a:prstClr val="white"/>
                </a:solidFill>
              </a:rPr>
              <a:t>利用者向け</a:t>
            </a:r>
            <a:r>
              <a:rPr lang="ja-JP" altLang="en-US" sz="1200" b="1" dirty="0">
                <a:solidFill>
                  <a:prstClr val="white"/>
                </a:solidFill>
              </a:rPr>
              <a:t>サイト「バスまだ」において</a:t>
            </a:r>
            <a:r>
              <a:rPr lang="ja-JP" altLang="en-US" sz="1200" b="1" dirty="0" smtClean="0">
                <a:solidFill>
                  <a:prstClr val="white"/>
                </a:solidFill>
              </a:rPr>
              <a:t>、「時刻表タイプ」・「地図タイプ」・「一覧タイプ」・「マニアタイプ」の</a:t>
            </a:r>
            <a:r>
              <a:rPr lang="en-US" altLang="ja-JP" sz="1200" b="1" dirty="0" smtClean="0">
                <a:solidFill>
                  <a:prstClr val="white"/>
                </a:solidFill>
              </a:rPr>
              <a:t>4</a:t>
            </a:r>
            <a:r>
              <a:rPr lang="ja-JP" altLang="en-US" sz="1200" b="1" dirty="0" smtClean="0">
                <a:solidFill>
                  <a:prstClr val="white"/>
                </a:solidFill>
              </a:rPr>
              <a:t>種類の情報を提供</a:t>
            </a:r>
            <a:endParaRPr lang="en-US" altLang="ja-JP" sz="1200" b="1" dirty="0">
              <a:solidFill>
                <a:prstClr val="white"/>
              </a:solidFill>
            </a:endParaRPr>
          </a:p>
        </p:txBody>
      </p:sp>
      <p:grpSp>
        <p:nvGrpSpPr>
          <p:cNvPr id="55" name="図形グループ 24"/>
          <p:cNvGrpSpPr/>
          <p:nvPr/>
        </p:nvGrpSpPr>
        <p:grpSpPr>
          <a:xfrm>
            <a:off x="6255233" y="250008"/>
            <a:ext cx="752743" cy="752743"/>
            <a:chOff x="6255233" y="281179"/>
            <a:chExt cx="752743" cy="752743"/>
          </a:xfrm>
          <a:noFill/>
        </p:grpSpPr>
        <p:sp>
          <p:nvSpPr>
            <p:cNvPr id="72" name="角丸四角形 71"/>
            <p:cNvSpPr/>
            <p:nvPr/>
          </p:nvSpPr>
          <p:spPr>
            <a:xfrm>
              <a:off x="6255233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6308439" y="334385"/>
              <a:ext cx="646331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防災</a:t>
              </a:r>
              <a:endParaRPr kumimoji="1"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減災</a:t>
              </a:r>
              <a:endParaRPr kumimoji="1" lang="ja-JP" altLang="en-US" dirty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74" name="図形グループ 24"/>
          <p:cNvGrpSpPr/>
          <p:nvPr/>
        </p:nvGrpSpPr>
        <p:grpSpPr>
          <a:xfrm>
            <a:off x="8109433" y="250008"/>
            <a:ext cx="752743" cy="752743"/>
            <a:chOff x="6255233" y="281179"/>
            <a:chExt cx="752743" cy="752743"/>
          </a:xfrm>
          <a:solidFill>
            <a:schemeClr val="bg1"/>
          </a:solidFill>
        </p:grpSpPr>
        <p:sp>
          <p:nvSpPr>
            <p:cNvPr id="75" name="角丸四角形 74"/>
            <p:cNvSpPr/>
            <p:nvPr/>
          </p:nvSpPr>
          <p:spPr>
            <a:xfrm>
              <a:off x="6255233" y="281179"/>
              <a:ext cx="752743" cy="752743"/>
            </a:xfrm>
            <a:prstGeom prst="roundRect">
              <a:avLst/>
            </a:prstGeom>
            <a:grp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4CA6FF"/>
                </a:solidFill>
              </a:endParaRP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6308439" y="334385"/>
              <a:ext cx="646331" cy="6463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4CA6FF"/>
                  </a:solidFill>
                  <a:latin typeface="小塚ゴシック Pr6N M"/>
                  <a:ea typeface="小塚ゴシック Pr6N M"/>
                  <a:cs typeface="小塚ゴシック Pr6N M"/>
                </a:rPr>
                <a:t>産業</a:t>
              </a:r>
              <a:endParaRPr lang="en-US" altLang="ja-JP" dirty="0" smtClean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kumimoji="1" lang="ja-JP" altLang="en-US" dirty="0">
                  <a:solidFill>
                    <a:srgbClr val="4CA6FF"/>
                  </a:solidFill>
                  <a:latin typeface="小塚ゴシック Pr6N M"/>
                  <a:ea typeface="小塚ゴシック Pr6N M"/>
                  <a:cs typeface="小塚ゴシック Pr6N M"/>
                </a:rPr>
                <a:t>創出</a:t>
              </a:r>
              <a:endParaRPr kumimoji="1" lang="en-US" altLang="ja-JP" dirty="0" smtClean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/>
          <a:srcRect l="16583" t="23954" r="17667" b="3488"/>
          <a:stretch/>
        </p:blipFill>
        <p:spPr>
          <a:xfrm>
            <a:off x="570129" y="3597012"/>
            <a:ext cx="3980461" cy="2361034"/>
          </a:xfrm>
          <a:prstGeom prst="rect">
            <a:avLst/>
          </a:prstGeom>
        </p:spPr>
      </p:pic>
      <p:sp>
        <p:nvSpPr>
          <p:cNvPr id="56" name="線吹き出し 1 (枠付き) 55"/>
          <p:cNvSpPr/>
          <p:nvPr/>
        </p:nvSpPr>
        <p:spPr>
          <a:xfrm>
            <a:off x="572074" y="2944045"/>
            <a:ext cx="1599626" cy="597293"/>
          </a:xfrm>
          <a:prstGeom prst="borderCallout1">
            <a:avLst>
              <a:gd name="adj1" fmla="val 95194"/>
              <a:gd name="adj2" fmla="val 3071"/>
              <a:gd name="adj3" fmla="val 140094"/>
              <a:gd name="adj4" fmla="val 17238"/>
            </a:avLst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 smtClean="0"/>
              <a:t>一般的</a:t>
            </a:r>
            <a:r>
              <a:rPr lang="ja-JP" altLang="en-US" sz="1100" dirty="0"/>
              <a:t>なバスロケ表示</a:t>
            </a:r>
            <a:r>
              <a:rPr lang="ja-JP" altLang="en-US" sz="1100" dirty="0" smtClean="0"/>
              <a:t>の「</a:t>
            </a:r>
            <a:r>
              <a:rPr lang="ja-JP" altLang="en-US" sz="1100" dirty="0"/>
              <a:t>時刻表タイプ</a:t>
            </a:r>
            <a:r>
              <a:rPr lang="ja-JP" altLang="en-US" sz="1100" dirty="0" smtClean="0"/>
              <a:t>」</a:t>
            </a:r>
            <a:endParaRPr lang="ja-JP" altLang="en-US" sz="1100" dirty="0"/>
          </a:p>
        </p:txBody>
      </p:sp>
      <p:sp>
        <p:nvSpPr>
          <p:cNvPr id="42" name="線吹き出し 1 (枠付き) 41"/>
          <p:cNvSpPr/>
          <p:nvPr/>
        </p:nvSpPr>
        <p:spPr>
          <a:xfrm>
            <a:off x="388689" y="5987598"/>
            <a:ext cx="1995425" cy="499805"/>
          </a:xfrm>
          <a:prstGeom prst="borderCallout1">
            <a:avLst>
              <a:gd name="adj1" fmla="val -1215"/>
              <a:gd name="adj2" fmla="val 51226"/>
              <a:gd name="adj3" fmla="val -72039"/>
              <a:gd name="adj4" fmla="val 77544"/>
            </a:avLst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latin typeface="+mn-ea"/>
                <a:cs typeface="小塚ゴシック Pr6N L"/>
              </a:rPr>
              <a:t>運行中のバスの位置を地図上で直接見られる「地図タイプ」</a:t>
            </a:r>
            <a:endParaRPr lang="ja-JP" altLang="en-US" sz="1100" dirty="0"/>
          </a:p>
        </p:txBody>
      </p:sp>
      <p:sp>
        <p:nvSpPr>
          <p:cNvPr id="43" name="線吹き出し 1 (枠付き) 42"/>
          <p:cNvSpPr/>
          <p:nvPr/>
        </p:nvSpPr>
        <p:spPr>
          <a:xfrm>
            <a:off x="2781874" y="2938560"/>
            <a:ext cx="2025620" cy="550280"/>
          </a:xfrm>
          <a:prstGeom prst="borderCallout1">
            <a:avLst>
              <a:gd name="adj1" fmla="val 85095"/>
              <a:gd name="adj2" fmla="val 50173"/>
              <a:gd name="adj3" fmla="val 140795"/>
              <a:gd name="adj4" fmla="val 18972"/>
            </a:avLst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 smtClean="0"/>
              <a:t>遅延</a:t>
            </a:r>
            <a:r>
              <a:rPr lang="ja-JP" altLang="en-US" sz="1100" dirty="0"/>
              <a:t>が発生しているバスが分かりやすい「一覧タイプ</a:t>
            </a:r>
            <a:r>
              <a:rPr lang="ja-JP" altLang="en-US" sz="1100" dirty="0" smtClean="0"/>
              <a:t>」</a:t>
            </a:r>
            <a:endParaRPr lang="ja-JP" altLang="en-US" sz="1100" dirty="0"/>
          </a:p>
        </p:txBody>
      </p:sp>
      <p:sp>
        <p:nvSpPr>
          <p:cNvPr id="57" name="線吹き出し 1 (枠付き) 56"/>
          <p:cNvSpPr/>
          <p:nvPr/>
        </p:nvSpPr>
        <p:spPr>
          <a:xfrm>
            <a:off x="2624193" y="5849298"/>
            <a:ext cx="2125242" cy="686363"/>
          </a:xfrm>
          <a:prstGeom prst="borderCallout1">
            <a:avLst>
              <a:gd name="adj1" fmla="val 920"/>
              <a:gd name="adj2" fmla="val 49286"/>
              <a:gd name="adj3" fmla="val -16609"/>
              <a:gd name="adj4" fmla="val 54744"/>
            </a:avLst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latin typeface="+mn-ea"/>
                <a:cs typeface="小塚ゴシック Pr6N L"/>
              </a:rPr>
              <a:t>車両ナンバーを地図上で見ることができ、回送車両まで表示される「マニアタイプ」</a:t>
            </a:r>
            <a:endParaRPr lang="ja-JP" altLang="en-US" sz="11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254290" y="-6186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 smtClean="0">
                <a:latin typeface="+mn-ea"/>
              </a:rPr>
              <a:t>平成</a:t>
            </a:r>
            <a:r>
              <a:rPr lang="en-US" altLang="ja-JP" sz="1400" dirty="0" smtClean="0">
                <a:latin typeface="+mn-ea"/>
              </a:rPr>
              <a:t>30</a:t>
            </a:r>
            <a:r>
              <a:rPr lang="ja-JP" altLang="en-US" sz="1400" dirty="0" smtClean="0">
                <a:latin typeface="+mn-ea"/>
              </a:rPr>
              <a:t>年</a:t>
            </a:r>
            <a:r>
              <a:rPr lang="en-US" altLang="ja-JP" sz="1400" dirty="0" smtClean="0">
                <a:latin typeface="+mn-ea"/>
              </a:rPr>
              <a:t>2</a:t>
            </a:r>
            <a:r>
              <a:rPr lang="ja-JP" altLang="en-US" sz="1400" dirty="0" smtClean="0">
                <a:latin typeface="+mn-ea"/>
              </a:rPr>
              <a:t>月</a:t>
            </a:r>
            <a:r>
              <a:rPr lang="en-US" altLang="ja-JP" sz="1400" dirty="0" smtClean="0">
                <a:latin typeface="+mn-ea"/>
              </a:rPr>
              <a:t>21</a:t>
            </a:r>
            <a:r>
              <a:rPr lang="ja-JP" altLang="en-US" sz="1400" dirty="0" smtClean="0">
                <a:latin typeface="+mn-ea"/>
              </a:rPr>
              <a:t>日版</a:t>
            </a:r>
            <a:endParaRPr lang="ja-JP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28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直線コネクタ 66"/>
          <p:cNvCxnSpPr/>
          <p:nvPr/>
        </p:nvCxnSpPr>
        <p:spPr>
          <a:xfrm flipH="1">
            <a:off x="10565" y="1405574"/>
            <a:ext cx="4922375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H="1">
            <a:off x="10565" y="2204088"/>
            <a:ext cx="4922375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H="1">
            <a:off x="10565" y="6428143"/>
            <a:ext cx="4922375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65180" y="1401638"/>
            <a:ext cx="43091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300" dirty="0" smtClean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利用者向けサイト「バスまだ」にて</a:t>
            </a:r>
            <a:endParaRPr lang="en-US" altLang="ja-JP" sz="2300" dirty="0" smtClean="0">
              <a:solidFill>
                <a:srgbClr val="0080FF"/>
              </a:solidFill>
              <a:latin typeface="小塚ゴシック Pro M"/>
              <a:ea typeface="小塚ゴシック Pro M"/>
              <a:cs typeface="小塚ゴシック Pro M"/>
            </a:endParaRPr>
          </a:p>
          <a:p>
            <a:r>
              <a:rPr lang="ja-JP" altLang="en-US" sz="2300" dirty="0" smtClean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目的に応じた</a:t>
            </a:r>
            <a:r>
              <a:rPr lang="en-US" altLang="ja-JP" sz="2300" dirty="0" smtClean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4</a:t>
            </a:r>
            <a:r>
              <a:rPr lang="ja-JP" altLang="en-US" sz="2300" dirty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種類の情報を</a:t>
            </a:r>
            <a:r>
              <a:rPr lang="ja-JP" altLang="en-US" sz="2300" dirty="0" smtClean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提供</a:t>
            </a:r>
            <a:endParaRPr lang="en-US" altLang="ja-JP" sz="2300" dirty="0" smtClean="0">
              <a:solidFill>
                <a:srgbClr val="0080FF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93" name="角丸四角形 92"/>
          <p:cNvSpPr/>
          <p:nvPr/>
        </p:nvSpPr>
        <p:spPr>
          <a:xfrm>
            <a:off x="5149535" y="4076700"/>
            <a:ext cx="4609879" cy="2375604"/>
          </a:xfrm>
          <a:prstGeom prst="roundRect">
            <a:avLst>
              <a:gd name="adj" fmla="val 11133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0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208" y="4189998"/>
            <a:ext cx="743363" cy="63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正方形/長方形 108"/>
          <p:cNvSpPr/>
          <p:nvPr/>
        </p:nvSpPr>
        <p:spPr>
          <a:xfrm>
            <a:off x="5277358" y="4860367"/>
            <a:ext cx="2708492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en-US" sz="105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宇野自動車株式会社の</a:t>
            </a:r>
            <a:r>
              <a:rPr lang="ja-JP" altLang="en-US" sz="105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事務所では、バスロケ用のサーバーとディスプレイを設置し、バスの車外・車内の写真も確認できる</a:t>
            </a:r>
            <a:r>
              <a:rPr lang="ja-JP" altLang="en-US" sz="105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。</a:t>
            </a:r>
            <a:endParaRPr lang="en-US" altLang="ja-JP" sz="1050" dirty="0" smtClean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r>
              <a:rPr lang="ja-JP" altLang="en-US" sz="105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en-US" sz="105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また、バスロケのシステムを開発と同時に、</a:t>
            </a:r>
            <a:r>
              <a:rPr lang="ja-JP" altLang="en-US" sz="105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独自</a:t>
            </a:r>
            <a:r>
              <a:rPr lang="ja-JP" altLang="en-US" sz="105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の</a:t>
            </a:r>
            <a:r>
              <a:rPr lang="ja-JP" altLang="en-US" sz="105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ダイヤ編成支援</a:t>
            </a:r>
            <a:r>
              <a:rPr lang="ja-JP" altLang="en-US" sz="105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システムを構築した。バスロケでの運行データを</a:t>
            </a:r>
            <a:r>
              <a:rPr lang="ja-JP" altLang="en-US" sz="105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ダイヤ編成支援システムに連携すること</a:t>
            </a:r>
            <a:r>
              <a:rPr lang="ja-JP" altLang="en-US" sz="105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で、計画</a:t>
            </a:r>
            <a:r>
              <a:rPr lang="ja-JP" altLang="en-US" sz="105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ダイヤと実際の運行データとの比較を簡単に行うことが可能</a:t>
            </a:r>
            <a:r>
              <a:rPr lang="ja-JP" altLang="en-US" sz="105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である。</a:t>
            </a:r>
            <a:endParaRPr lang="ja-JP" altLang="en-US" sz="105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62071" y="2201142"/>
            <a:ext cx="4905407" cy="1921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1200" dirty="0" smtClean="0">
                <a:latin typeface="+mn-ea"/>
                <a:cs typeface="小塚ゴシック Pr6N L"/>
              </a:rPr>
              <a:t>　</a:t>
            </a:r>
            <a:r>
              <a:rPr lang="ja-JP" altLang="en-US" sz="1200" dirty="0">
                <a:latin typeface="+mn-ea"/>
                <a:cs typeface="小塚ゴシック Pr6N L"/>
              </a:rPr>
              <a:t>バスロケは、市販の安価なタブレットをバスの車載器として</a:t>
            </a:r>
            <a:r>
              <a:rPr lang="ja-JP" altLang="en-US" sz="1200" dirty="0" smtClean="0">
                <a:latin typeface="+mn-ea"/>
                <a:cs typeface="小塚ゴシック Pr6N L"/>
              </a:rPr>
              <a:t>使用するバスロケシステム</a:t>
            </a:r>
            <a:r>
              <a:rPr lang="ja-JP" altLang="en-US" sz="1200" dirty="0">
                <a:latin typeface="+mn-ea"/>
                <a:cs typeface="小塚ゴシック Pr6N L"/>
              </a:rPr>
              <a:t>で、バスの位置をリアルタイムに確認できることに加えて、バス停を通過した時刻も正確に把握</a:t>
            </a:r>
            <a:r>
              <a:rPr lang="ja-JP" altLang="en-US" sz="1200" dirty="0" smtClean="0">
                <a:latin typeface="+mn-ea"/>
                <a:cs typeface="小塚ゴシック Pr6N L"/>
              </a:rPr>
              <a:t>できるサービスである。</a:t>
            </a:r>
            <a:endParaRPr lang="en-US" altLang="ja-JP" sz="1200" dirty="0" smtClean="0">
              <a:latin typeface="+mn-ea"/>
              <a:cs typeface="小塚ゴシック Pr6N L"/>
            </a:endParaRPr>
          </a:p>
          <a:p>
            <a:endParaRPr lang="en-US" altLang="ja-JP" sz="1200" dirty="0" smtClean="0">
              <a:latin typeface="+mn-ea"/>
              <a:cs typeface="小塚ゴシック Pr6N L"/>
            </a:endParaRPr>
          </a:p>
          <a:p>
            <a:r>
              <a:rPr lang="ja-JP" altLang="en-US" sz="1200" dirty="0" smtClean="0">
                <a:latin typeface="+mn-ea"/>
                <a:cs typeface="小塚ゴシック Pr6N L"/>
              </a:rPr>
              <a:t>　バスロケ</a:t>
            </a:r>
            <a:r>
              <a:rPr lang="ja-JP" altLang="en-US" sz="1200" dirty="0">
                <a:latin typeface="+mn-ea"/>
                <a:cs typeface="小塚ゴシック Pr6N L"/>
              </a:rPr>
              <a:t>情報を一般の乗客がウェブで確認することも可能で、現在の</a:t>
            </a:r>
            <a:r>
              <a:rPr lang="ja-JP" altLang="en-US" sz="1200" dirty="0" smtClean="0">
                <a:latin typeface="+mn-ea"/>
                <a:cs typeface="小塚ゴシック Pr6N L"/>
              </a:rPr>
              <a:t>道路混雑</a:t>
            </a:r>
            <a:r>
              <a:rPr lang="ja-JP" altLang="en-US" sz="1200" dirty="0">
                <a:latin typeface="+mn-ea"/>
                <a:cs typeface="小塚ゴシック Pr6N L"/>
              </a:rPr>
              <a:t>状況を写真で見ることもできる。利用者向けサイト「バスまだ」において、</a:t>
            </a:r>
            <a:r>
              <a:rPr lang="en-US" altLang="ja-JP" sz="1200" dirty="0">
                <a:latin typeface="+mn-ea"/>
                <a:cs typeface="小塚ゴシック Pr6N L"/>
              </a:rPr>
              <a:t>1</a:t>
            </a:r>
            <a:r>
              <a:rPr lang="ja-JP" altLang="en-US" sz="1200" dirty="0">
                <a:latin typeface="+mn-ea"/>
                <a:cs typeface="小塚ゴシック Pr6N L"/>
              </a:rPr>
              <a:t>）一般的なバスロケ表示の「時刻表タイプ」、</a:t>
            </a:r>
            <a:r>
              <a:rPr lang="en-US" altLang="ja-JP" sz="1200" dirty="0">
                <a:latin typeface="+mn-ea"/>
                <a:cs typeface="小塚ゴシック Pr6N L"/>
              </a:rPr>
              <a:t>2</a:t>
            </a:r>
            <a:r>
              <a:rPr lang="ja-JP" altLang="en-US" sz="1200" dirty="0">
                <a:latin typeface="+mn-ea"/>
                <a:cs typeface="小塚ゴシック Pr6N L"/>
              </a:rPr>
              <a:t>）運行中のバスの位置を地図上で直接見られる「地図タイプ」、</a:t>
            </a:r>
            <a:r>
              <a:rPr lang="en-US" altLang="ja-JP" sz="1200" dirty="0">
                <a:latin typeface="+mn-ea"/>
                <a:cs typeface="小塚ゴシック Pr6N L"/>
              </a:rPr>
              <a:t>3</a:t>
            </a:r>
            <a:r>
              <a:rPr lang="ja-JP" altLang="en-US" sz="1200" dirty="0">
                <a:latin typeface="+mn-ea"/>
                <a:cs typeface="小塚ゴシック Pr6N L"/>
              </a:rPr>
              <a:t>）遅延が発生しているバスが分かりやすい「一覧タイプ」、</a:t>
            </a:r>
            <a:r>
              <a:rPr lang="en-US" altLang="ja-JP" sz="1200" dirty="0">
                <a:latin typeface="+mn-ea"/>
                <a:cs typeface="小塚ゴシック Pr6N L"/>
              </a:rPr>
              <a:t>4</a:t>
            </a:r>
            <a:r>
              <a:rPr lang="ja-JP" altLang="en-US" sz="1200" dirty="0">
                <a:latin typeface="+mn-ea"/>
                <a:cs typeface="小塚ゴシック Pr6N L"/>
              </a:rPr>
              <a:t>）車両ナンバーを地図上で見ることができ、回送車両まで表示される「マニアタイプ」</a:t>
            </a:r>
            <a:r>
              <a:rPr lang="en-US" altLang="ja-JP" sz="1200" dirty="0">
                <a:latin typeface="+mn-ea"/>
                <a:cs typeface="小塚ゴシック Pr6N L"/>
              </a:rPr>
              <a:t>――</a:t>
            </a:r>
            <a:r>
              <a:rPr lang="ja-JP" altLang="en-US" sz="1200" dirty="0">
                <a:latin typeface="+mn-ea"/>
                <a:cs typeface="小塚ゴシック Pr6N L"/>
              </a:rPr>
              <a:t>の</a:t>
            </a:r>
            <a:r>
              <a:rPr lang="en-US" altLang="ja-JP" sz="1200" dirty="0">
                <a:latin typeface="+mn-ea"/>
                <a:cs typeface="小塚ゴシック Pr6N L"/>
              </a:rPr>
              <a:t>4</a:t>
            </a:r>
            <a:r>
              <a:rPr lang="ja-JP" altLang="en-US" sz="1200" dirty="0">
                <a:latin typeface="+mn-ea"/>
                <a:cs typeface="小塚ゴシック Pr6N L"/>
              </a:rPr>
              <a:t>種類が提供</a:t>
            </a:r>
            <a:r>
              <a:rPr lang="ja-JP" altLang="en-US" sz="1200" dirty="0" smtClean="0">
                <a:latin typeface="+mn-ea"/>
                <a:cs typeface="小塚ゴシック Pr6N L"/>
              </a:rPr>
              <a:t>されている。</a:t>
            </a:r>
            <a:endParaRPr lang="ja-JP" altLang="en-US" sz="1200" dirty="0">
              <a:latin typeface="+mn-ea"/>
              <a:cs typeface="小塚ゴシック Pr6N L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3392631" y="6093171"/>
            <a:ext cx="1579434" cy="1544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400"/>
            <a:r>
              <a:rPr lang="ja-JP" altLang="en-US" sz="900" dirty="0" smtClean="0">
                <a:solidFill>
                  <a:prstClr val="black"/>
                </a:solidFill>
                <a:latin typeface="ＭＳ Ｐゴシック" panose="020B0600070205080204" pitchFamily="50" charset="-128"/>
                <a:cs typeface="小塚ゴシック Pr6N L"/>
              </a:rPr>
              <a:t>利用者向け</a:t>
            </a:r>
            <a:r>
              <a:rPr lang="ja-JP" altLang="en-US" sz="900" dirty="0">
                <a:solidFill>
                  <a:prstClr val="black"/>
                </a:solidFill>
                <a:latin typeface="ＭＳ Ｐゴシック" panose="020B0600070205080204" pitchFamily="50" charset="-128"/>
                <a:cs typeface="小塚ゴシック Pr6N L"/>
              </a:rPr>
              <a:t>サイト「バスまだ」の</a:t>
            </a:r>
            <a:r>
              <a:rPr lang="ja-JP" altLang="en-US" sz="900" dirty="0" smtClean="0">
                <a:solidFill>
                  <a:prstClr val="black"/>
                </a:solidFill>
                <a:latin typeface="ＭＳ Ｐゴシック" panose="020B0600070205080204" pitchFamily="50" charset="-128"/>
                <a:cs typeface="小塚ゴシック Pr6N L"/>
              </a:rPr>
              <a:t>画面イメージ</a:t>
            </a:r>
            <a:endParaRPr lang="en-US" altLang="ja-JP" sz="900" dirty="0" smtClean="0">
              <a:solidFill>
                <a:prstClr val="black"/>
              </a:solidFill>
              <a:latin typeface="ＭＳ Ｐゴシック" panose="020B0600070205080204" pitchFamily="50" charset="-128"/>
              <a:cs typeface="小塚ゴシック Pr6N L"/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6440580" y="3036567"/>
            <a:ext cx="3307400" cy="387430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―</a:t>
            </a:r>
            <a:endParaRPr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25" name="角丸四角形 124"/>
          <p:cNvSpPr/>
          <p:nvPr/>
        </p:nvSpPr>
        <p:spPr>
          <a:xfrm>
            <a:off x="5736401" y="3036567"/>
            <a:ext cx="950821" cy="396955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受賞歴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26" name="正方形/長方形 125"/>
          <p:cNvSpPr/>
          <p:nvPr/>
        </p:nvSpPr>
        <p:spPr>
          <a:xfrm>
            <a:off x="5749101" y="3505329"/>
            <a:ext cx="3396089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岡山県岡山市・赤磐市・美作市</a:t>
            </a:r>
            <a:endParaRPr lang="en-US" altLang="ja-JP" sz="1200" dirty="0" smtClean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27" name="角丸四角形 126"/>
          <p:cNvSpPr/>
          <p:nvPr/>
        </p:nvSpPr>
        <p:spPr>
          <a:xfrm>
            <a:off x="5096143" y="3499247"/>
            <a:ext cx="950821" cy="367903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地域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28" name="正方形/長方形 127"/>
          <p:cNvSpPr/>
          <p:nvPr/>
        </p:nvSpPr>
        <p:spPr>
          <a:xfrm>
            <a:off x="5767506" y="1499638"/>
            <a:ext cx="3478508" cy="494654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29" name="角丸四角形 128"/>
          <p:cNvSpPr/>
          <p:nvPr/>
        </p:nvSpPr>
        <p:spPr>
          <a:xfrm>
            <a:off x="5089916" y="1494163"/>
            <a:ext cx="1066327" cy="510547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使用データ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6342965" y="2084391"/>
            <a:ext cx="3396089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　①</a:t>
            </a:r>
            <a:r>
              <a:rPr lang="zh-TW" altLang="en-US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ＧＴＦＳ（世界標準形式）</a:t>
            </a:r>
            <a:r>
              <a:rPr lang="ja-JP" altLang="en-US" sz="1200" dirty="0" err="1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、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②</a:t>
            </a:r>
            <a:r>
              <a:rPr lang="en-US" altLang="ja-JP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CSV</a:t>
            </a:r>
            <a:endParaRPr lang="en-US" altLang="ja-JP" sz="1200" dirty="0" smtClean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31" name="角丸四角形 130"/>
          <p:cNvSpPr/>
          <p:nvPr/>
        </p:nvSpPr>
        <p:spPr>
          <a:xfrm>
            <a:off x="5690006" y="2078917"/>
            <a:ext cx="1274749" cy="371313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データ形式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32" name="正方形/長方形 131"/>
          <p:cNvSpPr/>
          <p:nvPr/>
        </p:nvSpPr>
        <p:spPr>
          <a:xfrm>
            <a:off x="6095243" y="2561579"/>
            <a:ext cx="3049947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Web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アプリ</a:t>
            </a:r>
            <a:endParaRPr kumimoji="1"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33" name="角丸四角形 132"/>
          <p:cNvSpPr/>
          <p:nvPr/>
        </p:nvSpPr>
        <p:spPr>
          <a:xfrm>
            <a:off x="5096142" y="2554615"/>
            <a:ext cx="1246823" cy="374299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提供形態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pic>
        <p:nvPicPr>
          <p:cNvPr id="134" name="アイディアb.png" descr="/Users/meg/Desktop/特研/特研OD/アイコン/アイディアb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362" y="1468379"/>
            <a:ext cx="434025" cy="522660"/>
          </a:xfrm>
          <a:prstGeom prst="rect">
            <a:avLst/>
          </a:prstGeom>
        </p:spPr>
      </p:pic>
      <p:pic>
        <p:nvPicPr>
          <p:cNvPr id="135" name="パソコン作業b.png" descr="/Users/meg/Desktop/特研/特研OD/アイコン/パソコン作業b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70" y="2054861"/>
            <a:ext cx="526486" cy="440796"/>
          </a:xfrm>
          <a:prstGeom prst="rect">
            <a:avLst/>
          </a:prstGeom>
        </p:spPr>
      </p:pic>
      <p:pic>
        <p:nvPicPr>
          <p:cNvPr id="136" name="チームb.png" descr="/Users/meg/Desktop/特研/特研OD/アイコン/チームb.png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1" y="2487805"/>
            <a:ext cx="388634" cy="425463"/>
          </a:xfrm>
          <a:prstGeom prst="rect">
            <a:avLst/>
          </a:prstGeom>
        </p:spPr>
      </p:pic>
      <p:pic>
        <p:nvPicPr>
          <p:cNvPr id="137" name="受賞b.png" descr="/Users/meg/Desktop/特研/特研OD/アイコン/受賞b.png"/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92" y="3007103"/>
            <a:ext cx="293071" cy="462362"/>
          </a:xfrm>
          <a:prstGeom prst="rect">
            <a:avLst/>
          </a:prstGeom>
        </p:spPr>
      </p:pic>
      <p:pic>
        <p:nvPicPr>
          <p:cNvPr id="138" name="マーカーb.png" descr="/Users/meg/Desktop/特研/特研OD/アイコン/マーカーb.png"/>
          <p:cNvPicPr>
            <a:picLocks noChangeAspect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014" y="3471601"/>
            <a:ext cx="414886" cy="425316"/>
          </a:xfrm>
          <a:prstGeom prst="rect">
            <a:avLst/>
          </a:prstGeom>
        </p:spPr>
      </p:pic>
      <p:sp>
        <p:nvSpPr>
          <p:cNvPr id="46" name="正方形/長方形 45"/>
          <p:cNvSpPr/>
          <p:nvPr/>
        </p:nvSpPr>
        <p:spPr>
          <a:xfrm>
            <a:off x="5292" y="0"/>
            <a:ext cx="9906000" cy="1252759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47" name="タイトル 1"/>
          <p:cNvSpPr txBox="1">
            <a:spLocks/>
          </p:cNvSpPr>
          <p:nvPr/>
        </p:nvSpPr>
        <p:spPr>
          <a:xfrm>
            <a:off x="45111" y="238812"/>
            <a:ext cx="5828639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バスロケ</a:t>
            </a:r>
            <a:endParaRPr lang="ja-JP" altLang="en-US" sz="36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56" name="タイトル 1"/>
          <p:cNvSpPr txBox="1">
            <a:spLocks/>
          </p:cNvSpPr>
          <p:nvPr/>
        </p:nvSpPr>
        <p:spPr>
          <a:xfrm>
            <a:off x="57563" y="-26855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バス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の位置・バス停を通過した時刻をリアルタイム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に把握！</a:t>
            </a:r>
            <a:endParaRPr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59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 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宇野自動車株式会社</a:t>
            </a:r>
            <a:endParaRPr lang="en-US" altLang="ja-JP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grpSp>
        <p:nvGrpSpPr>
          <p:cNvPr id="60" name="図形グループ 36"/>
          <p:cNvGrpSpPr/>
          <p:nvPr/>
        </p:nvGrpSpPr>
        <p:grpSpPr>
          <a:xfrm>
            <a:off x="7172281" y="250008"/>
            <a:ext cx="752743" cy="752743"/>
            <a:chOff x="7154801" y="281179"/>
            <a:chExt cx="752743" cy="752743"/>
          </a:xfrm>
        </p:grpSpPr>
        <p:sp>
          <p:nvSpPr>
            <p:cNvPr id="71" name="角丸四角形 70"/>
            <p:cNvSpPr/>
            <p:nvPr/>
          </p:nvSpPr>
          <p:spPr>
            <a:xfrm>
              <a:off x="7154801" y="281179"/>
              <a:ext cx="752743" cy="752743"/>
            </a:xfrm>
            <a:prstGeom prst="roundRect">
              <a:avLst/>
            </a:prstGeom>
            <a:no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7208007" y="334385"/>
              <a:ext cx="65915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少子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高齢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74" name="角丸四角形 73"/>
          <p:cNvSpPr/>
          <p:nvPr/>
        </p:nvSpPr>
        <p:spPr>
          <a:xfrm>
            <a:off x="9006672" y="250008"/>
            <a:ext cx="752743" cy="752743"/>
          </a:xfrm>
          <a:prstGeom prst="roundRect">
            <a:avLst/>
          </a:prstGeom>
          <a:noFill/>
          <a:ln w="38100">
            <a:solidFill>
              <a:srgbClr val="DE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9059584" y="259585"/>
            <a:ext cx="684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防犯</a:t>
            </a:r>
            <a:endParaRPr lang="en-US" altLang="ja-JP" sz="1400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医療</a:t>
            </a:r>
            <a:endParaRPr lang="en-US" altLang="ja-JP" sz="1400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教育</a:t>
            </a:r>
            <a:r>
              <a:rPr lang="ja-JP" altLang="en-US" sz="10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等</a:t>
            </a:r>
            <a:endParaRPr lang="en-US" altLang="ja-JP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grpSp>
        <p:nvGrpSpPr>
          <p:cNvPr id="77" name="図形グループ 24"/>
          <p:cNvGrpSpPr/>
          <p:nvPr/>
        </p:nvGrpSpPr>
        <p:grpSpPr>
          <a:xfrm>
            <a:off x="6255233" y="250008"/>
            <a:ext cx="752743" cy="752743"/>
            <a:chOff x="6255233" y="281179"/>
            <a:chExt cx="752743" cy="752743"/>
          </a:xfrm>
          <a:noFill/>
        </p:grpSpPr>
        <p:sp>
          <p:nvSpPr>
            <p:cNvPr id="78" name="角丸四角形 77"/>
            <p:cNvSpPr/>
            <p:nvPr/>
          </p:nvSpPr>
          <p:spPr>
            <a:xfrm>
              <a:off x="6255233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6308439" y="334385"/>
              <a:ext cx="646331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防災</a:t>
              </a:r>
              <a:endParaRPr kumimoji="1"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減災</a:t>
              </a:r>
              <a:endParaRPr kumimoji="1" lang="ja-JP" altLang="en-US" dirty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80" name="図形グループ 24"/>
          <p:cNvGrpSpPr/>
          <p:nvPr/>
        </p:nvGrpSpPr>
        <p:grpSpPr>
          <a:xfrm>
            <a:off x="8109433" y="250008"/>
            <a:ext cx="752743" cy="752743"/>
            <a:chOff x="6255233" y="281179"/>
            <a:chExt cx="752743" cy="752743"/>
          </a:xfrm>
          <a:solidFill>
            <a:schemeClr val="bg1"/>
          </a:solidFill>
        </p:grpSpPr>
        <p:sp>
          <p:nvSpPr>
            <p:cNvPr id="81" name="角丸四角形 80"/>
            <p:cNvSpPr/>
            <p:nvPr/>
          </p:nvSpPr>
          <p:spPr>
            <a:xfrm>
              <a:off x="6255233" y="281179"/>
              <a:ext cx="752743" cy="752743"/>
            </a:xfrm>
            <a:prstGeom prst="roundRect">
              <a:avLst/>
            </a:prstGeom>
            <a:grp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4CA6FF"/>
                </a:solidFill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6308439" y="334385"/>
              <a:ext cx="646331" cy="6463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4CA6FF"/>
                  </a:solidFill>
                  <a:latin typeface="小塚ゴシック Pr6N M"/>
                  <a:ea typeface="小塚ゴシック Pr6N M"/>
                  <a:cs typeface="小塚ゴシック Pr6N M"/>
                </a:rPr>
                <a:t>産業</a:t>
              </a:r>
              <a:endParaRPr lang="en-US" altLang="ja-JP" dirty="0" smtClean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kumimoji="1" lang="ja-JP" altLang="en-US" dirty="0">
                  <a:solidFill>
                    <a:srgbClr val="4CA6FF"/>
                  </a:solidFill>
                  <a:latin typeface="小塚ゴシック Pr6N M"/>
                  <a:ea typeface="小塚ゴシック Pr6N M"/>
                  <a:cs typeface="小塚ゴシック Pr6N M"/>
                </a:rPr>
                <a:t>創出</a:t>
              </a:r>
              <a:endParaRPr kumimoji="1" lang="en-US" altLang="ja-JP" dirty="0" smtClean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51" name="テキスト ボックス 50"/>
          <p:cNvSpPr txBox="1"/>
          <p:nvPr/>
        </p:nvSpPr>
        <p:spPr>
          <a:xfrm>
            <a:off x="65650" y="4172063"/>
            <a:ext cx="3318971" cy="14695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1200" dirty="0" smtClean="0">
                <a:latin typeface="+mn-ea"/>
                <a:cs typeface="小塚ゴシック Pr6N L"/>
              </a:rPr>
              <a:t>　</a:t>
            </a:r>
            <a:r>
              <a:rPr lang="ja-JP" altLang="en-US" sz="1200" dirty="0">
                <a:latin typeface="+mn-ea"/>
                <a:cs typeface="小塚ゴシック Pr6N L"/>
              </a:rPr>
              <a:t>「地図タイプ」には背景地図に国土地理院の地図を使用し、地図上のカメラのアイコンをクリックすると現在の前方</a:t>
            </a:r>
            <a:r>
              <a:rPr lang="ja-JP" altLang="en-US" sz="1200" dirty="0" smtClean="0">
                <a:latin typeface="+mn-ea"/>
                <a:cs typeface="小塚ゴシック Pr6N L"/>
              </a:rPr>
              <a:t>車窓の写真を</a:t>
            </a:r>
            <a:r>
              <a:rPr lang="ja-JP" altLang="en-US" sz="1200" dirty="0">
                <a:latin typeface="+mn-ea"/>
                <a:cs typeface="小塚ゴシック Pr6N L"/>
              </a:rPr>
              <a:t>見ることができる。また、すべての通過停留所を地図で確認することも</a:t>
            </a:r>
            <a:r>
              <a:rPr lang="ja-JP" altLang="en-US" sz="1200" dirty="0" smtClean="0">
                <a:latin typeface="+mn-ea"/>
                <a:cs typeface="小塚ゴシック Pr6N L"/>
              </a:rPr>
              <a:t>可能。</a:t>
            </a:r>
            <a:r>
              <a:rPr lang="ja-JP" altLang="en-US" sz="1200" dirty="0">
                <a:latin typeface="+mn-ea"/>
                <a:cs typeface="小塚ゴシック Pr6N L"/>
              </a:rPr>
              <a:t>「マニアタイプ」は、事務所内のモニター内容をそのまま表示するもので、回送中のバスや車庫で待機しているバスも表示される</a:t>
            </a:r>
            <a:r>
              <a:rPr lang="ja-JP" altLang="en-US" sz="1200" dirty="0" smtClean="0">
                <a:latin typeface="+mn-ea"/>
                <a:cs typeface="小塚ゴシック Pr6N L"/>
              </a:rPr>
              <a:t>。</a:t>
            </a:r>
            <a:endParaRPr lang="en-US" altLang="ja-JP" sz="1200" dirty="0" smtClean="0">
              <a:latin typeface="+mn-ea"/>
              <a:cs typeface="小塚ゴシック Pr6N L"/>
            </a:endParaRPr>
          </a:p>
          <a:p>
            <a:r>
              <a:rPr lang="ja-JP" altLang="en-US" sz="1200" dirty="0" smtClean="0">
                <a:latin typeface="+mn-ea"/>
                <a:cs typeface="小塚ゴシック Pr6N L"/>
              </a:rPr>
              <a:t>　車載</a:t>
            </a:r>
            <a:r>
              <a:rPr lang="ja-JP" altLang="en-US" sz="1200" dirty="0">
                <a:latin typeface="+mn-ea"/>
                <a:cs typeface="小塚ゴシック Pr6N L"/>
              </a:rPr>
              <a:t>タブレット用プログラムは独自に開発したもので</a:t>
            </a:r>
            <a:r>
              <a:rPr lang="ja-JP" altLang="en-US" sz="1200" dirty="0" smtClean="0">
                <a:latin typeface="+mn-ea"/>
                <a:cs typeface="小塚ゴシック Pr6N L"/>
              </a:rPr>
              <a:t>、緯度</a:t>
            </a:r>
            <a:r>
              <a:rPr lang="ja-JP" altLang="en-US" sz="1200" dirty="0">
                <a:latin typeface="+mn-ea"/>
                <a:cs typeface="小塚ゴシック Pr6N L"/>
              </a:rPr>
              <a:t>・経度や速度を</a:t>
            </a:r>
            <a:r>
              <a:rPr lang="en-US" altLang="ja-JP" sz="1200" dirty="0">
                <a:latin typeface="+mn-ea"/>
                <a:cs typeface="小塚ゴシック Pr6N L"/>
              </a:rPr>
              <a:t>1</a:t>
            </a:r>
            <a:r>
              <a:rPr lang="ja-JP" altLang="en-US" sz="1200" dirty="0">
                <a:latin typeface="+mn-ea"/>
                <a:cs typeface="小塚ゴシック Pr6N L"/>
              </a:rPr>
              <a:t>秒ごとに記録し、</a:t>
            </a:r>
            <a:r>
              <a:rPr lang="en-US" altLang="ja-JP" sz="1200" dirty="0">
                <a:latin typeface="+mn-ea"/>
                <a:cs typeface="小塚ゴシック Pr6N L"/>
              </a:rPr>
              <a:t>GPS</a:t>
            </a:r>
            <a:r>
              <a:rPr lang="ja-JP" altLang="en-US" sz="1200" dirty="0">
                <a:latin typeface="+mn-ea"/>
                <a:cs typeface="小塚ゴシック Pr6N L"/>
              </a:rPr>
              <a:t>による位置情報を</a:t>
            </a:r>
            <a:r>
              <a:rPr lang="en-US" altLang="ja-JP" sz="1200" dirty="0">
                <a:latin typeface="+mn-ea"/>
                <a:cs typeface="小塚ゴシック Pr6N L"/>
              </a:rPr>
              <a:t>Wi-Fi</a:t>
            </a:r>
            <a:r>
              <a:rPr lang="ja-JP" altLang="en-US" sz="1200" dirty="0">
                <a:latin typeface="+mn-ea"/>
                <a:cs typeface="小塚ゴシック Pr6N L"/>
              </a:rPr>
              <a:t>で本社に送信する。送信間隔は</a:t>
            </a:r>
            <a:r>
              <a:rPr lang="en-US" altLang="ja-JP" sz="1200" dirty="0">
                <a:latin typeface="+mn-ea"/>
                <a:cs typeface="小塚ゴシック Pr6N L"/>
              </a:rPr>
              <a:t>15</a:t>
            </a:r>
            <a:r>
              <a:rPr lang="ja-JP" altLang="en-US" sz="1200" dirty="0">
                <a:latin typeface="+mn-ea"/>
                <a:cs typeface="小塚ゴシック Pr6N L"/>
              </a:rPr>
              <a:t>秒／</a:t>
            </a:r>
            <a:r>
              <a:rPr lang="en-US" altLang="ja-JP" sz="1200" dirty="0">
                <a:latin typeface="+mn-ea"/>
                <a:cs typeface="小塚ゴシック Pr6N L"/>
              </a:rPr>
              <a:t>30</a:t>
            </a:r>
            <a:r>
              <a:rPr lang="ja-JP" altLang="en-US" sz="1200" dirty="0">
                <a:latin typeface="+mn-ea"/>
                <a:cs typeface="小塚ゴシック Pr6N L"/>
              </a:rPr>
              <a:t>秒／</a:t>
            </a:r>
            <a:r>
              <a:rPr lang="en-US" altLang="ja-JP" sz="1200" dirty="0">
                <a:latin typeface="+mn-ea"/>
                <a:cs typeface="小塚ゴシック Pr6N L"/>
              </a:rPr>
              <a:t>60</a:t>
            </a:r>
            <a:r>
              <a:rPr lang="ja-JP" altLang="en-US" sz="1200" dirty="0">
                <a:latin typeface="+mn-ea"/>
                <a:cs typeface="小塚ゴシック Pr6N L"/>
              </a:rPr>
              <a:t>秒の設定が</a:t>
            </a:r>
            <a:r>
              <a:rPr lang="ja-JP" altLang="en-US" sz="1200" dirty="0" smtClean="0">
                <a:latin typeface="+mn-ea"/>
                <a:cs typeface="小塚ゴシック Pr6N L"/>
              </a:rPr>
              <a:t>可能である。</a:t>
            </a:r>
            <a:endParaRPr lang="en-US" altLang="ja-JP" sz="1200" dirty="0" smtClean="0">
              <a:latin typeface="+mn-ea"/>
              <a:cs typeface="小塚ゴシック Pr6N L"/>
            </a:endParaRPr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13"/>
          <a:srcRect l="29892" t="56675" r="48112" b="12545"/>
          <a:stretch/>
        </p:blipFill>
        <p:spPr>
          <a:xfrm>
            <a:off x="7951474" y="4866041"/>
            <a:ext cx="1714991" cy="129989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14"/>
          <a:srcRect l="28500" t="31932" r="49833" b="7870"/>
          <a:stretch/>
        </p:blipFill>
        <p:spPr>
          <a:xfrm>
            <a:off x="3512444" y="4222009"/>
            <a:ext cx="1268336" cy="1894097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8062603" y="6107594"/>
            <a:ext cx="1579434" cy="37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400"/>
            <a:r>
              <a:rPr lang="ja-JP" altLang="en-US" sz="900" dirty="0" smtClean="0">
                <a:solidFill>
                  <a:prstClr val="black"/>
                </a:solidFill>
                <a:latin typeface="ＭＳ Ｐゴシック" panose="020B0600070205080204" pitchFamily="50" charset="-128"/>
                <a:cs typeface="小塚ゴシック Pr6N L"/>
              </a:rPr>
              <a:t>事務所での大型ディスプレイ</a:t>
            </a:r>
            <a:endParaRPr lang="en-US" altLang="ja-JP" sz="900" dirty="0" smtClean="0">
              <a:solidFill>
                <a:prstClr val="black"/>
              </a:solidFill>
              <a:latin typeface="ＭＳ Ｐゴシック" panose="020B0600070205080204" pitchFamily="50" charset="-128"/>
              <a:cs typeface="小塚ゴシック Pr6N L"/>
            </a:endParaRPr>
          </a:p>
          <a:p>
            <a:pPr algn="ctr" defTabSz="914400"/>
            <a:r>
              <a:rPr lang="ja-JP" altLang="en-US" sz="900" dirty="0" smtClean="0">
                <a:solidFill>
                  <a:prstClr val="black"/>
                </a:solidFill>
                <a:latin typeface="ＭＳ Ｐゴシック" panose="020B0600070205080204" pitchFamily="50" charset="-128"/>
                <a:cs typeface="小塚ゴシック Pr6N L"/>
              </a:rPr>
              <a:t>の設置イメージ</a:t>
            </a:r>
            <a:endParaRPr lang="en-US" altLang="ja-JP" sz="900" dirty="0" smtClean="0">
              <a:solidFill>
                <a:prstClr val="black"/>
              </a:solidFill>
              <a:latin typeface="ＭＳ Ｐゴシック" panose="020B0600070205080204" pitchFamily="50" charset="-128"/>
              <a:cs typeface="小塚ゴシック Pr6N L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6081730" y="1563980"/>
            <a:ext cx="3210708" cy="3516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①停留所</a:t>
            </a:r>
            <a:r>
              <a:rPr lang="ja-JP" altLang="en-US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情報（名称・緯度経度）、運行系統、便情報</a:t>
            </a:r>
            <a:r>
              <a:rPr lang="ja-JP" altLang="en-US" sz="10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など</a:t>
            </a:r>
          </a:p>
          <a:p>
            <a:r>
              <a:rPr lang="ja-JP" altLang="en-US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②系統番号、現在位置、</a:t>
            </a:r>
            <a:r>
              <a:rPr lang="ja-JP" altLang="en-US" sz="10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遅延情報、</a:t>
            </a:r>
            <a:r>
              <a:rPr lang="ja-JP" altLang="en-US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ナンバープレート</a:t>
            </a:r>
            <a:r>
              <a:rPr lang="ja-JP" altLang="en-US" sz="10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、</a:t>
            </a:r>
            <a:endParaRPr lang="en-US" altLang="ja-JP" sz="1000" dirty="0" smtClean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 </a:t>
            </a:r>
            <a:r>
              <a:rPr lang="ja-JP" altLang="en-US" sz="10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行先情報（</a:t>
            </a:r>
            <a:r>
              <a:rPr lang="ja-JP" altLang="en-US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リアルタイム情報）</a:t>
            </a:r>
            <a:endParaRPr lang="ja-JP" altLang="en-US" sz="1000" dirty="0" smtClean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133081" y="4124336"/>
            <a:ext cx="3514104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ja-JP" altLang="en-US" sz="2000" dirty="0">
                <a:solidFill>
                  <a:srgbClr val="0E79FF"/>
                </a:solidFill>
                <a:latin typeface="フォントポにほんご"/>
                <a:ea typeface="フォントポにほんご"/>
                <a:cs typeface="フォントポにほんご"/>
              </a:rPr>
              <a:t>事務所における</a:t>
            </a:r>
          </a:p>
          <a:p>
            <a:r>
              <a:rPr lang="ja-JP" altLang="en-US" sz="2000" dirty="0">
                <a:solidFill>
                  <a:srgbClr val="0E79FF"/>
                </a:solidFill>
                <a:latin typeface="フォントポにほんご"/>
                <a:ea typeface="フォントポにほんご"/>
                <a:cs typeface="フォントポにほんご"/>
              </a:rPr>
              <a:t>運行管理・ダイヤ編成にも</a:t>
            </a:r>
            <a:r>
              <a:rPr lang="ja-JP" altLang="en-US" sz="2000" dirty="0" smtClean="0">
                <a:solidFill>
                  <a:srgbClr val="0E79FF"/>
                </a:solidFill>
                <a:latin typeface="フォントポにほんご"/>
                <a:ea typeface="フォントポにほんご"/>
                <a:cs typeface="フォントポにほんご"/>
              </a:rPr>
              <a:t>活用</a:t>
            </a:r>
            <a:endParaRPr lang="ja-JP" altLang="en-US" sz="2000" dirty="0">
              <a:solidFill>
                <a:srgbClr val="0E79FF"/>
              </a:solidFill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254290" y="-6186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 smtClean="0">
                <a:latin typeface="+mn-ea"/>
              </a:rPr>
              <a:t>平成</a:t>
            </a:r>
            <a:r>
              <a:rPr lang="en-US" altLang="ja-JP" sz="1400" dirty="0" smtClean="0">
                <a:latin typeface="+mn-ea"/>
              </a:rPr>
              <a:t>30</a:t>
            </a:r>
            <a:r>
              <a:rPr lang="ja-JP" altLang="en-US" sz="1400" dirty="0" smtClean="0">
                <a:latin typeface="+mn-ea"/>
              </a:rPr>
              <a:t>年</a:t>
            </a:r>
            <a:r>
              <a:rPr lang="en-US" altLang="ja-JP" sz="1400" dirty="0" smtClean="0">
                <a:latin typeface="+mn-ea"/>
              </a:rPr>
              <a:t>2</a:t>
            </a:r>
            <a:r>
              <a:rPr lang="ja-JP" altLang="en-US" sz="1400" dirty="0" smtClean="0">
                <a:latin typeface="+mn-ea"/>
              </a:rPr>
              <a:t>月</a:t>
            </a:r>
            <a:r>
              <a:rPr lang="en-US" altLang="ja-JP" sz="1400" dirty="0" smtClean="0">
                <a:latin typeface="+mn-ea"/>
              </a:rPr>
              <a:t>21</a:t>
            </a:r>
            <a:r>
              <a:rPr lang="ja-JP" altLang="en-US" sz="1400" dirty="0" smtClean="0">
                <a:latin typeface="+mn-ea"/>
              </a:rPr>
              <a:t>日版</a:t>
            </a:r>
            <a:endParaRPr lang="ja-JP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76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A4 210 x 297 mm</PresentationFormat>
  <Paragraphs>68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ＭＳ Ｐゴシック</vt:lpstr>
      <vt:lpstr>ヒラギノ角ゴ Pro W3</vt:lpstr>
      <vt:lpstr>フォントポにほんご</vt:lpstr>
      <vt:lpstr>小塚ゴシック Pr6N L</vt:lpstr>
      <vt:lpstr>小塚ゴシック Pr6N M</vt:lpstr>
      <vt:lpstr>小塚ゴシック Pr6N R</vt:lpstr>
      <vt:lpstr>小塚ゴシック Pro M</vt:lpstr>
      <vt:lpstr>Arial</vt:lpstr>
      <vt:lpstr>Calibri</vt:lpstr>
      <vt:lpstr>Corbel</vt:lpstr>
      <vt:lpstr>Wingdings</vt:lpstr>
      <vt:lpstr>ホワイト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2018-02-21T07:43:10Z</dcterms:created>
  <dcterms:modified xsi:type="dcterms:W3CDTF">2018-02-21T07:43:15Z</dcterms:modified>
</cp:coreProperties>
</file>