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4CA6FF"/>
    <a:srgbClr val="40CCFB"/>
    <a:srgbClr val="DEFFFF"/>
    <a:srgbClr val="0959FF"/>
    <a:srgbClr val="0E79FF"/>
    <a:srgbClr val="0854F2"/>
    <a:srgbClr val="375AD0"/>
    <a:srgbClr val="37B5FC"/>
    <a:srgbClr val="49C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1" autoAdjust="0"/>
    <p:restoredTop sz="97192" autoAdjust="0"/>
  </p:normalViewPr>
  <p:slideViewPr>
    <p:cSldViewPr snapToGrid="0" snapToObjects="1">
      <p:cViewPr varScale="1">
        <p:scale>
          <a:sx n="72" d="100"/>
          <a:sy n="72" d="100"/>
        </p:scale>
        <p:origin x="1134" y="66"/>
      </p:cViewPr>
      <p:guideLst>
        <p:guide orient="horz" pos="1389"/>
        <p:guide pos="3120"/>
        <p:guide orient="horz" pos="40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E8AD5-4DF4-45F8-A2AD-69D7544A71B4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F41CB-6250-496E-A8BC-CDD9028FB5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81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2018/2/21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file://localhost/Users/meg/Desktop/%E7%89%B9%E7%A0%94/%E7%89%B9%E7%A0%94OD/%E3%82%A2%E3%82%A4%E3%82%B3%E3%83%B3/%E3%81%B2%E3%82%89%E3%82%81%E3%81%8Db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localhost/Users/meg/Desktop/%E7%89%B9%E7%A0%94/%E7%89%B9%E7%A0%94OD/%E3%82%A2%E3%82%A4%E3%82%B3%E3%83%B3/%E3%83%8F%E3%83%86%E3%83%8Ab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file://localhost/Users/meg/Desktop/%E7%89%B9%E7%A0%94/%E7%89%B9%E7%A0%94OD/%E3%82%A2%E3%82%A4%E3%82%B3%E3%83%B3/%E3%83%9E%E3%83%BC%E3%82%AB%E3%83%BCb.png" TargetMode="External"/><Relationship Id="rId3" Type="http://schemas.openxmlformats.org/officeDocument/2006/relationships/image" Target="../media/image5.emf"/><Relationship Id="rId7" Type="http://schemas.openxmlformats.org/officeDocument/2006/relationships/image" Target="file://localhost/Users/meg/Desktop/%E7%89%B9%E7%A0%94/%E7%89%B9%E7%A0%94OD/%E3%82%A2%E3%82%A4%E3%82%B3%E3%83%B3/%E3%83%8F%E3%82%9A%E3%82%BD%E3%82%B3%E3%83%B3%E4%BD%9C%E6%A5%ADb.png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file://localhost/Users/meg/Desktop/%E7%89%B9%E7%A0%94/%E7%89%B9%E7%A0%94OD/%E3%82%A2%E3%82%A4%E3%82%B3%E3%83%B3/%E5%8F%97%E8%B3%9Eb.png" TargetMode="External"/><Relationship Id="rId5" Type="http://schemas.openxmlformats.org/officeDocument/2006/relationships/image" Target="file://localhost/Users/meg/Desktop/%E7%89%B9%E7%A0%94/%E7%89%B9%E7%A0%94OD/%E3%82%A2%E3%82%A4%E3%82%B3%E3%83%B3/%E3%82%A2%E3%82%A4%E3%83%86%E3%82%99%E3%82%A3%E3%82%A2b.png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file://localhost/Users/meg/Desktop/%E7%89%B9%E7%A0%94/%E7%89%B9%E7%A0%94OD/%E3%82%A2%E3%82%A4%E3%82%B3%E3%83%B3/%E3%83%81%E3%83%BC%E3%83%A0b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35883" t="18893" r="31589" b="29586"/>
          <a:stretch/>
        </p:blipFill>
        <p:spPr>
          <a:xfrm>
            <a:off x="1129962" y="3003316"/>
            <a:ext cx="3056750" cy="2602369"/>
          </a:xfrm>
          <a:prstGeom prst="rect">
            <a:avLst/>
          </a:prstGeom>
        </p:spPr>
      </p:pic>
      <p:sp>
        <p:nvSpPr>
          <p:cNvPr id="80" name="角丸四角形 79"/>
          <p:cNvSpPr/>
          <p:nvPr/>
        </p:nvSpPr>
        <p:spPr>
          <a:xfrm>
            <a:off x="4989514" y="4549425"/>
            <a:ext cx="4806513" cy="1864775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片側の 2 つの角を丸めた四角形 31"/>
          <p:cNvSpPr/>
          <p:nvPr/>
        </p:nvSpPr>
        <p:spPr>
          <a:xfrm>
            <a:off x="4989514" y="4549425"/>
            <a:ext cx="4806513" cy="503242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350" y="1446756"/>
            <a:ext cx="991164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現在地から最も近い</a:t>
            </a:r>
            <a:r>
              <a:rPr lang="ja-JP" altLang="en-US" sz="1600" dirty="0">
                <a:solidFill>
                  <a:srgbClr val="3399FF"/>
                </a:solidFill>
                <a:latin typeface="小塚ゴシック Pr6N R"/>
                <a:ea typeface="小塚ゴシック Pr6N R"/>
                <a:cs typeface="小塚ゴシック Pr6N R"/>
              </a:rPr>
              <a:t>避難所・避難場所を検索</a:t>
            </a:r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し、位置情報・施設情報等を表示。</a:t>
            </a:r>
          </a:p>
          <a:p>
            <a:pPr algn="l"/>
            <a:r>
              <a:rPr lang="ja-JP" altLang="en-US" sz="1600" dirty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検索した位置情報を元に、現在地からの道順をルート案内をすることが可能</a:t>
            </a:r>
            <a:r>
              <a:rPr lang="ja-JP" altLang="en-US" sz="1600" dirty="0" smtClean="0">
                <a:solidFill>
                  <a:srgbClr val="0080FF"/>
                </a:solidFill>
                <a:latin typeface="小塚ゴシック Pr6N R"/>
                <a:ea typeface="小塚ゴシック Pr6N R"/>
                <a:cs typeface="小塚ゴシック Pr6N R"/>
              </a:rPr>
              <a:t>。</a:t>
            </a:r>
            <a:endParaRPr lang="ja-JP" altLang="en-US" sz="1600" dirty="0">
              <a:solidFill>
                <a:srgbClr val="0080FF"/>
              </a:solidFill>
              <a:latin typeface="小塚ゴシック Pr6N R"/>
              <a:ea typeface="小塚ゴシック Pr6N R"/>
              <a:cs typeface="小塚ゴシック Pr6N R"/>
            </a:endParaRPr>
          </a:p>
        </p:txBody>
      </p:sp>
      <p:sp>
        <p:nvSpPr>
          <p:cNvPr id="45" name="下矢印 44"/>
          <p:cNvSpPr/>
          <p:nvPr/>
        </p:nvSpPr>
        <p:spPr>
          <a:xfrm>
            <a:off x="7270969" y="4211662"/>
            <a:ext cx="302462" cy="317426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-348" y="2204445"/>
            <a:ext cx="9911640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239703" y="2393001"/>
            <a:ext cx="3536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全国</a:t>
            </a:r>
            <a:r>
              <a:rPr lang="ja-JP" altLang="en-US" dirty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避難所ガイド </a:t>
            </a:r>
            <a:r>
              <a:rPr lang="ja-JP" altLang="en-US" sz="1600" dirty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誕生の </a:t>
            </a:r>
            <a:r>
              <a:rPr lang="ja-JP" altLang="en-US" dirty="0" smtClean="0">
                <a:solidFill>
                  <a:srgbClr val="0080FF"/>
                </a:solidFill>
                <a:latin typeface="小塚ゴシック Pr6N M"/>
                <a:ea typeface="小塚ゴシック Pr6N M"/>
                <a:cs typeface="小塚ゴシック Pr6N M"/>
              </a:rPr>
              <a:t>キッカケ</a:t>
            </a:r>
            <a:endParaRPr lang="ja-JP" altLang="en-US" dirty="0">
              <a:solidFill>
                <a:srgbClr val="0080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4989514" y="2327966"/>
            <a:ext cx="4804596" cy="1840961"/>
          </a:xfrm>
          <a:prstGeom prst="roundRect">
            <a:avLst>
              <a:gd name="adj" fmla="val 10424"/>
            </a:avLst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ハテナb.png" descr="/Users/meg/Desktop/特研/特研OD/アイコン/ハテナb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84" y="2920200"/>
            <a:ext cx="441634" cy="911715"/>
          </a:xfrm>
          <a:prstGeom prst="rect">
            <a:avLst/>
          </a:prstGeom>
        </p:spPr>
      </p:pic>
      <p:pic>
        <p:nvPicPr>
          <p:cNvPr id="3" name="ひらめきb.png" descr="/Users/meg/Desktop/特研/特研OD/アイコン/ひらめきb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31" y="5222891"/>
            <a:ext cx="260754" cy="1043014"/>
          </a:xfrm>
          <a:prstGeom prst="rect">
            <a:avLst/>
          </a:prstGeom>
        </p:spPr>
      </p:pic>
      <p:sp>
        <p:nvSpPr>
          <p:cNvPr id="27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全国</a:t>
            </a:r>
            <a:r>
              <a:rPr lang="ja-JP" altLang="en-US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避難所</a:t>
            </a:r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ガイド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現在地から最短の避難所・避難場所を検索することが可能に！　</a:t>
            </a: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 </a:t>
            </a:r>
            <a:r>
              <a:rPr lang="ja-JP" altLang="en-US" sz="1400" dirty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ファーストメディア株式会社</a:t>
            </a:r>
          </a:p>
        </p:txBody>
      </p:sp>
      <p:grpSp>
        <p:nvGrpSpPr>
          <p:cNvPr id="25" name="図形グループ 24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solidFill>
            <a:schemeClr val="bg1"/>
          </a:solidFill>
        </p:grpSpPr>
        <p:sp>
          <p:nvSpPr>
            <p:cNvPr id="31" name="角丸四角形 30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4CA6FF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37" name="図形グループ 36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38" name="角丸四角形 37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40" name="角丸四角形 39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7121" y="1916835"/>
            <a:ext cx="292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　サービス開始）</a:t>
            </a:r>
          </a:p>
        </p:txBody>
      </p:sp>
      <p:sp>
        <p:nvSpPr>
          <p:cNvPr id="50" name="下矢印吹き出し 49"/>
          <p:cNvSpPr/>
          <p:nvPr/>
        </p:nvSpPr>
        <p:spPr>
          <a:xfrm>
            <a:off x="1370981" y="2288239"/>
            <a:ext cx="2555526" cy="789567"/>
          </a:xfrm>
          <a:prstGeom prst="downArrowCallou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atin typeface="+mn-ea"/>
              </a:rPr>
              <a:t>全国の自治体からの災害時の</a:t>
            </a:r>
            <a:endParaRPr lang="en-US" altLang="ja-JP" sz="1200" b="1" dirty="0">
              <a:latin typeface="+mn-ea"/>
            </a:endParaRPr>
          </a:p>
          <a:p>
            <a:pPr algn="ctr"/>
            <a:r>
              <a:rPr lang="ja-JP" altLang="en-US" sz="1200" b="1" dirty="0">
                <a:latin typeface="+mn-ea"/>
              </a:rPr>
              <a:t>避難所や、避難場所のデータ</a:t>
            </a:r>
            <a:endParaRPr lang="en-US" altLang="ja-JP" sz="1200" b="1" dirty="0">
              <a:latin typeface="+mn-ea"/>
            </a:endParaRPr>
          </a:p>
        </p:txBody>
      </p:sp>
      <p:sp>
        <p:nvSpPr>
          <p:cNvPr id="51" name="線吹き出し 1 (枠付き) 50"/>
          <p:cNvSpPr/>
          <p:nvPr/>
        </p:nvSpPr>
        <p:spPr>
          <a:xfrm>
            <a:off x="108155" y="5763589"/>
            <a:ext cx="2190674" cy="732299"/>
          </a:xfrm>
          <a:prstGeom prst="borderCallout1">
            <a:avLst>
              <a:gd name="adj1" fmla="val -2061"/>
              <a:gd name="adj2" fmla="val 16458"/>
              <a:gd name="adj3" fmla="val -70341"/>
              <a:gd name="adj4" fmla="val 52904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/>
              <a:t>アプリ起動時に避難所を検索して、地図データをキャッシュ。</a:t>
            </a:r>
          </a:p>
          <a:p>
            <a:r>
              <a:rPr lang="ja-JP" altLang="en-US" sz="1200" dirty="0"/>
              <a:t>現在地から最も近い避難所、避難場所などを表示。</a:t>
            </a:r>
          </a:p>
        </p:txBody>
      </p:sp>
      <p:sp>
        <p:nvSpPr>
          <p:cNvPr id="52" name="線吹き出し 1 (枠付き) 51"/>
          <p:cNvSpPr/>
          <p:nvPr/>
        </p:nvSpPr>
        <p:spPr>
          <a:xfrm>
            <a:off x="2542827" y="5778706"/>
            <a:ext cx="2190674" cy="732299"/>
          </a:xfrm>
          <a:prstGeom prst="borderCallout1">
            <a:avLst>
              <a:gd name="adj1" fmla="val -2061"/>
              <a:gd name="adj2" fmla="val 16458"/>
              <a:gd name="adj3" fmla="val -109920"/>
              <a:gd name="adj4" fmla="val 11744"/>
            </a:avLst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/>
              <a:t>地図上で、現在地から最も近い避難所を案内。</a:t>
            </a:r>
            <a:endParaRPr lang="en-US" altLang="ja-JP" sz="1200" dirty="0"/>
          </a:p>
          <a:p>
            <a:r>
              <a:rPr lang="ja-JP" altLang="en-US" sz="1200" dirty="0"/>
              <a:t>ストリートビューで実際の道順を確認することも可能。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188518" y="3518441"/>
            <a:ext cx="377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200" dirty="0" smtClean="0"/>
              <a:t>不慣れな場所で、突然の災害等に遭った際、現在地に近い避難所・避難場所を探し出すことは難しい</a:t>
            </a:r>
            <a:endParaRPr lang="ja-JP" altLang="en-US" sz="12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183602" y="2832697"/>
            <a:ext cx="375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200" dirty="0" smtClean="0"/>
              <a:t>事前に</a:t>
            </a:r>
            <a:r>
              <a:rPr lang="ja-JP" altLang="en-US" sz="1200" dirty="0"/>
              <a:t>避難所・避難</a:t>
            </a:r>
            <a:r>
              <a:rPr lang="ja-JP" altLang="en-US" sz="1200" dirty="0" smtClean="0"/>
              <a:t>場所を調べることが少ないため、災害時に、避難所・避難場所までの道順を正確に把握できていない</a:t>
            </a:r>
            <a:endParaRPr lang="en-US" altLang="ja-JP" sz="12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145808" y="4627235"/>
            <a:ext cx="408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b="1" dirty="0">
                <a:solidFill>
                  <a:prstClr val="white"/>
                </a:solidFill>
              </a:rPr>
              <a:t>全国避難所ガイド </a:t>
            </a:r>
            <a:r>
              <a:rPr lang="ja-JP" altLang="en-US" sz="1600" b="1" dirty="0">
                <a:solidFill>
                  <a:prstClr val="white"/>
                </a:solidFill>
              </a:rPr>
              <a:t>でこう </a:t>
            </a:r>
            <a:r>
              <a:rPr lang="ja-JP" altLang="en-US" b="1" dirty="0">
                <a:solidFill>
                  <a:prstClr val="white"/>
                </a:solidFill>
              </a:rPr>
              <a:t>変わった！</a:t>
            </a:r>
            <a:r>
              <a:rPr lang="ja-JP" altLang="en-US" sz="1200" b="1" dirty="0">
                <a:solidFill>
                  <a:prstClr val="white"/>
                </a:solidFill>
              </a:rPr>
              <a:t> </a:t>
            </a:r>
            <a:endParaRPr lang="ja-JP" altLang="en-US" b="1" dirty="0">
              <a:solidFill>
                <a:prstClr val="white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246590" y="5731343"/>
            <a:ext cx="354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l"/>
            </a:pPr>
            <a:r>
              <a:rPr lang="ja-JP" altLang="en-US" sz="1200" dirty="0"/>
              <a:t>全国の</a:t>
            </a:r>
            <a:r>
              <a:rPr lang="ja-JP" altLang="en-US" sz="1200" dirty="0" smtClean="0"/>
              <a:t>自治体から</a:t>
            </a:r>
            <a:r>
              <a:rPr lang="ja-JP" altLang="en-US" sz="1200" dirty="0"/>
              <a:t>の防災情報提供により</a:t>
            </a:r>
            <a:r>
              <a:rPr lang="ja-JP" altLang="en-US" sz="1200" dirty="0" smtClean="0"/>
              <a:t>、出先においても現在</a:t>
            </a:r>
            <a:r>
              <a:rPr lang="ja-JP" altLang="en-US" sz="1200" dirty="0"/>
              <a:t>地</a:t>
            </a:r>
            <a:r>
              <a:rPr lang="ja-JP" altLang="en-US" sz="1200" dirty="0" smtClean="0"/>
              <a:t>から最も近い避難所・避難場所を</a:t>
            </a:r>
            <a:r>
              <a:rPr lang="ja-JP" altLang="en-US" sz="1200" dirty="0"/>
              <a:t>検索することが可能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247032" y="5147638"/>
            <a:ext cx="371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200" dirty="0" smtClean="0"/>
              <a:t>避難所・避難場所までの道順をストリートビューを使用して、わかりやすくルート案内することが可能</a:t>
            </a:r>
            <a:endParaRPr lang="ja-JP" altLang="en-US" sz="12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254164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/>
              <a:t>平成</a:t>
            </a:r>
            <a:r>
              <a:rPr lang="en-US" altLang="ja-JP" sz="1400" dirty="0" smtClean="0"/>
              <a:t>30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21</a:t>
            </a:r>
            <a:r>
              <a:rPr lang="ja-JP" altLang="en-US" sz="1400" dirty="0" smtClean="0"/>
              <a:t>日版</a:t>
            </a:r>
            <a:endParaRPr lang="ja-JP" altLang="en-US" sz="1400" dirty="0"/>
          </a:p>
        </p:txBody>
      </p:sp>
      <p:grpSp>
        <p:nvGrpSpPr>
          <p:cNvPr id="64" name="図形グループ 33"/>
          <p:cNvGrpSpPr/>
          <p:nvPr/>
        </p:nvGrpSpPr>
        <p:grpSpPr>
          <a:xfrm>
            <a:off x="8089329" y="259633"/>
            <a:ext cx="752743" cy="752743"/>
            <a:chOff x="8060984" y="281179"/>
            <a:chExt cx="752743" cy="752743"/>
          </a:xfrm>
          <a:noFill/>
        </p:grpSpPr>
        <p:sp>
          <p:nvSpPr>
            <p:cNvPr id="65" name="角丸四角形 64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DEFFFF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0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/>
        </p:nvCxnSpPr>
        <p:spPr>
          <a:xfrm flipH="1">
            <a:off x="10565" y="2204088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10565" y="6428143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215" y="1389824"/>
            <a:ext cx="48606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全国</a:t>
            </a:r>
            <a:r>
              <a:rPr lang="ja-JP" altLang="en-US" sz="2300" dirty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の</a:t>
            </a:r>
            <a:r>
              <a:rPr lang="ja-JP" altLang="en-US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自治体が提供する</a:t>
            </a:r>
            <a:r>
              <a:rPr lang="en-US" altLang="ja-JP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13</a:t>
            </a:r>
            <a:r>
              <a:rPr lang="ja-JP" altLang="en-US" sz="2300" dirty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万件</a:t>
            </a:r>
            <a:r>
              <a:rPr lang="ja-JP" altLang="en-US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以上の避難所・避難場所の</a:t>
            </a:r>
            <a:r>
              <a:rPr lang="ja-JP" altLang="en-US" sz="2300" dirty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情報を収録</a:t>
            </a:r>
            <a:r>
              <a:rPr lang="ja-JP" altLang="en-US" sz="2300" dirty="0" smtClean="0">
                <a:solidFill>
                  <a:srgbClr val="0080FF"/>
                </a:solidFill>
                <a:latin typeface="小塚ゴシック Pro M"/>
                <a:ea typeface="小塚ゴシック Pro M"/>
                <a:cs typeface="小塚ゴシック Pro M"/>
              </a:rPr>
              <a:t>！</a:t>
            </a:r>
            <a:endParaRPr lang="ja-JP" altLang="en-US" sz="2300" dirty="0">
              <a:solidFill>
                <a:srgbClr val="0080FF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9505" y="2239240"/>
            <a:ext cx="4753336" cy="3996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200" dirty="0"/>
              <a:t>　防災情報「全国避難所ガイド」は、全国の自治体が定めた災害時の避難所</a:t>
            </a:r>
            <a:r>
              <a:rPr lang="ja-JP" altLang="en-US" sz="1200" dirty="0" smtClean="0"/>
              <a:t>や避難場所の情報を</a:t>
            </a:r>
            <a:r>
              <a:rPr lang="en-US" altLang="ja-JP" sz="1200" dirty="0"/>
              <a:t>13</a:t>
            </a:r>
            <a:r>
              <a:rPr lang="ja-JP" altLang="en-US" sz="1200" dirty="0"/>
              <a:t>万件以上収録して</a:t>
            </a:r>
            <a:r>
              <a:rPr lang="ja-JP" altLang="en-US" sz="1200" dirty="0" smtClean="0"/>
              <a:t>いる。</a:t>
            </a:r>
            <a:r>
              <a:rPr lang="ja-JP" altLang="en-US" sz="1200" dirty="0"/>
              <a:t/>
            </a:r>
            <a:br>
              <a:rPr lang="ja-JP" altLang="en-US" sz="1200" dirty="0"/>
            </a:br>
            <a:r>
              <a:rPr lang="ja-JP" altLang="en-US" sz="1200" dirty="0"/>
              <a:t>　現在地から最も近い</a:t>
            </a:r>
            <a:r>
              <a:rPr lang="ja-JP" altLang="en-US" sz="1200" dirty="0" smtClean="0"/>
              <a:t>避難所・避難場所を</a:t>
            </a:r>
            <a:r>
              <a:rPr lang="ja-JP" altLang="en-US" sz="1200" dirty="0"/>
              <a:t>検索して</a:t>
            </a:r>
            <a:r>
              <a:rPr lang="ja-JP" altLang="en-US" sz="1200" dirty="0" smtClean="0"/>
              <a:t>、位置情報・施設情報を表示する。また、検索した位置情報を元に現在地からの道順をストリートビューを使用して、ルート</a:t>
            </a:r>
            <a:r>
              <a:rPr lang="ja-JP" altLang="en-US" sz="1200" dirty="0"/>
              <a:t>案内</a:t>
            </a:r>
            <a:r>
              <a:rPr lang="ja-JP" altLang="en-US" sz="1200" dirty="0" smtClean="0"/>
              <a:t>することができる。</a:t>
            </a:r>
            <a:endParaRPr lang="en-US" altLang="ja-JP" sz="1200" dirty="0" smtClean="0">
              <a:latin typeface="ＭＳ Ｐゴシック" panose="020B0600070205080204" pitchFamily="50" charset="-128"/>
              <a:cs typeface="小塚ゴシック Pr6N L"/>
            </a:endParaRPr>
          </a:p>
          <a:p>
            <a:endParaRPr lang="en-US" altLang="ja-JP" sz="1200" dirty="0" smtClean="0">
              <a:latin typeface="ＭＳ Ｐゴシック" panose="020B0600070205080204" pitchFamily="50" charset="-128"/>
              <a:cs typeface="小塚ゴシック Pr6N L"/>
            </a:endParaRPr>
          </a:p>
          <a:p>
            <a:r>
              <a:rPr lang="ja-JP" altLang="en-US" sz="1200" dirty="0" smtClean="0"/>
              <a:t>　現在地に連動した気象情報や、避難勧告や国民保護情報、気象警報や地震情報などの防災情報（</a:t>
            </a:r>
            <a:r>
              <a:rPr lang="en-US" altLang="ja-JP" sz="1200" dirty="0" smtClean="0"/>
              <a:t>L</a:t>
            </a:r>
            <a:r>
              <a:rPr lang="ja-JP" altLang="en-US" sz="1200" dirty="0" smtClean="0"/>
              <a:t>アラート</a:t>
            </a:r>
            <a:r>
              <a:rPr lang="en-US" altLang="ja-JP" sz="1200" dirty="0" smtClean="0"/>
              <a:t>®</a:t>
            </a:r>
            <a:r>
              <a:rPr lang="ja-JP" altLang="en-US" sz="1200" dirty="0" smtClean="0"/>
              <a:t>）がプッシュ配信される。安否登録や安否確認機能を登載しているので、災害に備えての事前確認や、災害時における避難所検索に役立つ。</a:t>
            </a:r>
            <a:endParaRPr lang="en-US" altLang="ja-JP" sz="1200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776954" y="5728678"/>
            <a:ext cx="2113352" cy="222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14400"/>
            <a:r>
              <a:rPr lang="ja-JP" altLang="en-US" sz="900" dirty="0">
                <a:solidFill>
                  <a:prstClr val="black"/>
                </a:solidFill>
                <a:latin typeface="ＭＳ Ｐゴシック" panose="020B0600070205080204" pitchFamily="50" charset="-128"/>
                <a:cs typeface="小塚ゴシック Pr6N L"/>
              </a:rPr>
              <a:t>全国避難所ガイドのホームページ</a:t>
            </a:r>
            <a:endParaRPr lang="en-US" altLang="ja-JP" sz="900" dirty="0">
              <a:solidFill>
                <a:prstClr val="black"/>
              </a:solidFill>
              <a:latin typeface="ＭＳ Ｐゴシック" panose="020B0600070205080204" pitchFamily="50" charset="-128"/>
              <a:cs typeface="小塚ゴシック Pr6N L"/>
            </a:endParaRP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2"/>
          <a:srcRect l="15981" t="9563" r="15981" b="22750"/>
          <a:stretch/>
        </p:blipFill>
        <p:spPr>
          <a:xfrm>
            <a:off x="2683878" y="4544494"/>
            <a:ext cx="2184269" cy="1167977"/>
          </a:xfrm>
          <a:prstGeom prst="rect">
            <a:avLst/>
          </a:prstGeom>
        </p:spPr>
      </p:pic>
      <p:sp>
        <p:nvSpPr>
          <p:cNvPr id="66" name="角丸四角形 65"/>
          <p:cNvSpPr/>
          <p:nvPr/>
        </p:nvSpPr>
        <p:spPr>
          <a:xfrm>
            <a:off x="5085598" y="4072233"/>
            <a:ext cx="4566401" cy="2368279"/>
          </a:xfrm>
          <a:prstGeom prst="roundRect">
            <a:avLst>
              <a:gd name="adj" fmla="val 11133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23" y="4185572"/>
            <a:ext cx="797171" cy="6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正方形/長方形 96"/>
          <p:cNvSpPr/>
          <p:nvPr/>
        </p:nvSpPr>
        <p:spPr>
          <a:xfrm>
            <a:off x="5246053" y="4984380"/>
            <a:ext cx="430762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ＭＳ Ｐゴシック" panose="020B0600070205080204" pitchFamily="50" charset="-128"/>
              </a:rPr>
              <a:t>　全国避難所ガイドのアプリを運営する株式会社ファーストメディアでは、自治体や地域で開催される防災訓練等において、参加協力して</a:t>
            </a:r>
            <a:r>
              <a:rPr lang="ja-JP" altLang="en-US" sz="1050" dirty="0" smtClean="0">
                <a:latin typeface="ＭＳ Ｐゴシック" panose="020B0600070205080204" pitchFamily="50" charset="-128"/>
              </a:rPr>
              <a:t>いる。</a:t>
            </a:r>
            <a:endParaRPr lang="en-US" altLang="ja-JP" sz="1050" dirty="0">
              <a:latin typeface="ＭＳ Ｐゴシック" panose="020B0600070205080204" pitchFamily="50" charset="-128"/>
            </a:endParaRPr>
          </a:p>
          <a:p>
            <a:r>
              <a:rPr lang="ja-JP" altLang="en-US" sz="1050" dirty="0">
                <a:latin typeface="ＭＳ Ｐゴシック" panose="020B0600070205080204" pitchFamily="50" charset="-128"/>
              </a:rPr>
              <a:t>　災害時に備えて、日頃より全国避難所ガイドアプリを利用して、アプリの使い方に慣れておくことが</a:t>
            </a:r>
            <a:r>
              <a:rPr lang="ja-JP" altLang="en-US" sz="1050" dirty="0" smtClean="0">
                <a:latin typeface="ＭＳ Ｐゴシック" panose="020B0600070205080204" pitchFamily="50" charset="-128"/>
              </a:rPr>
              <a:t>必要だからである。</a:t>
            </a:r>
            <a:endParaRPr lang="en-US" altLang="ja-JP" sz="1050" dirty="0">
              <a:latin typeface="ＭＳ Ｐゴシック" panose="020B0600070205080204" pitchFamily="50" charset="-128"/>
            </a:endParaRPr>
          </a:p>
          <a:p>
            <a:r>
              <a:rPr lang="ja-JP" altLang="en-US" sz="1050" dirty="0">
                <a:latin typeface="ＭＳ Ｐゴシック" panose="020B0600070205080204" pitchFamily="50" charset="-128"/>
              </a:rPr>
              <a:t>　また、防災訓練等を行った後には</a:t>
            </a:r>
            <a:r>
              <a:rPr lang="ja-JP" altLang="en-US" sz="1050" dirty="0" smtClean="0">
                <a:latin typeface="ＭＳ Ｐゴシック" panose="020B0600070205080204" pitchFamily="50" charset="-128"/>
              </a:rPr>
              <a:t>、全国</a:t>
            </a:r>
            <a:r>
              <a:rPr lang="ja-JP" altLang="en-US" sz="1050" dirty="0">
                <a:latin typeface="ＭＳ Ｐゴシック" panose="020B0600070205080204" pitchFamily="50" charset="-128"/>
              </a:rPr>
              <a:t>避難所ガイドを利用した感想や、改善点などを実際にアプリを活用したユーザーからの声</a:t>
            </a:r>
            <a:r>
              <a:rPr lang="ja-JP" altLang="en-US" sz="1050" dirty="0" smtClean="0">
                <a:latin typeface="ＭＳ Ｐゴシック" panose="020B0600070205080204" pitchFamily="50" charset="-128"/>
              </a:rPr>
              <a:t>を、</a:t>
            </a:r>
            <a:r>
              <a:rPr lang="ja-JP" altLang="en-US" sz="1050" dirty="0">
                <a:latin typeface="ＭＳ Ｐゴシック" panose="020B0600070205080204" pitchFamily="50" charset="-128"/>
              </a:rPr>
              <a:t>今後の機能改善や、</a:t>
            </a:r>
            <a:r>
              <a:rPr lang="ja-JP" altLang="en-US" sz="1050" dirty="0" smtClean="0">
                <a:latin typeface="ＭＳ Ｐゴシック" panose="020B0600070205080204" pitchFamily="50" charset="-128"/>
              </a:rPr>
              <a:t>バージョンアップに生かしている。</a:t>
            </a:r>
            <a:endParaRPr lang="en-US" altLang="ja-JP" sz="1050" strike="sngStrike" dirty="0">
              <a:latin typeface="ＭＳ Ｐゴシック" panose="020B0600070205080204" pitchFamily="50" charset="-128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37B5F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ヒラギノ角ゴ Pro W3"/>
              <a:cs typeface="+mn-cs"/>
            </a:endParaRPr>
          </a:p>
        </p:txBody>
      </p:sp>
      <p:sp>
        <p:nvSpPr>
          <p:cNvPr id="106" name="タイトル 1"/>
          <p:cNvSpPr txBox="1">
            <a:spLocks/>
          </p:cNvSpPr>
          <p:nvPr/>
        </p:nvSpPr>
        <p:spPr>
          <a:xfrm>
            <a:off x="45111" y="238812"/>
            <a:ext cx="5828639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全国</a:t>
            </a:r>
            <a:r>
              <a:rPr lang="ja-JP" altLang="en-US" sz="3600" dirty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避難所</a:t>
            </a:r>
            <a:r>
              <a:rPr lang="ja-JP" altLang="en-US" sz="3600" dirty="0" smtClean="0">
                <a:solidFill>
                  <a:schemeClr val="bg1"/>
                </a:solidFill>
                <a:latin typeface="小塚ゴシック Pro M"/>
                <a:ea typeface="小塚ゴシック Pro M"/>
                <a:cs typeface="小塚ゴシック Pro M"/>
              </a:rPr>
              <a:t>ガイド</a:t>
            </a:r>
            <a:endParaRPr lang="ja-JP" altLang="en-US" sz="3600" dirty="0">
              <a:solidFill>
                <a:schemeClr val="bg1"/>
              </a:solidFill>
              <a:latin typeface="小塚ゴシック Pro M"/>
              <a:ea typeface="小塚ゴシック Pro M"/>
              <a:cs typeface="小塚ゴシック Pro M"/>
            </a:endParaRPr>
          </a:p>
        </p:txBody>
      </p:sp>
      <p:sp>
        <p:nvSpPr>
          <p:cNvPr id="107" name="タイトル 1"/>
          <p:cNvSpPr txBox="1">
            <a:spLocks/>
          </p:cNvSpPr>
          <p:nvPr/>
        </p:nvSpPr>
        <p:spPr>
          <a:xfrm>
            <a:off x="57563" y="-26855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現在地から最短の避難所・避難場所を検索することが可能に！　</a:t>
            </a:r>
          </a:p>
        </p:txBody>
      </p:sp>
      <p:sp>
        <p:nvSpPr>
          <p:cNvPr id="108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FFFFFF"/>
                </a:solidFill>
                <a:latin typeface="小塚ゴシック Pr6N R"/>
                <a:ea typeface="小塚ゴシック Pr6N R"/>
                <a:cs typeface="小塚ゴシック Pr6N R"/>
              </a:rPr>
              <a:t>By</a:t>
            </a:r>
            <a:r>
              <a:rPr lang="ja-JP" altLang="en-US" sz="1400" dirty="0">
                <a:solidFill>
                  <a:schemeClr val="bg1"/>
                </a:solidFill>
                <a:latin typeface="小塚ゴシック Pr6N L"/>
                <a:ea typeface="小塚ゴシック Pr6N L"/>
                <a:cs typeface="小塚ゴシック Pr6N L"/>
              </a:rPr>
              <a:t>ファーストメディア株式会社</a:t>
            </a:r>
          </a:p>
        </p:txBody>
      </p:sp>
      <p:cxnSp>
        <p:nvCxnSpPr>
          <p:cNvPr id="121" name="直線コネクタ 120"/>
          <p:cNvCxnSpPr/>
          <p:nvPr/>
        </p:nvCxnSpPr>
        <p:spPr>
          <a:xfrm flipH="1">
            <a:off x="10565" y="1405574"/>
            <a:ext cx="4922375" cy="0"/>
          </a:xfrm>
          <a:prstGeom prst="line">
            <a:avLst/>
          </a:prstGeom>
          <a:ln w="6350">
            <a:solidFill>
              <a:srgbClr val="008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正方形/長方形 136"/>
          <p:cNvSpPr/>
          <p:nvPr/>
        </p:nvSpPr>
        <p:spPr>
          <a:xfrm>
            <a:off x="6431654" y="3114893"/>
            <a:ext cx="3307400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―</a:t>
            </a:r>
            <a:endParaRPr lang="ja-JP" altLang="en-US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38" name="角丸四角形 137"/>
          <p:cNvSpPr/>
          <p:nvPr/>
        </p:nvSpPr>
        <p:spPr>
          <a:xfrm>
            <a:off x="5690007" y="3109419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受賞歴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5749101" y="3617334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全国すべての自治体</a:t>
            </a:r>
            <a:endParaRPr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40" name="角丸四角形 139"/>
          <p:cNvSpPr/>
          <p:nvPr/>
        </p:nvSpPr>
        <p:spPr>
          <a:xfrm>
            <a:off x="5096143" y="3611859"/>
            <a:ext cx="950821" cy="380691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地域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5767506" y="1499638"/>
            <a:ext cx="3570950" cy="548240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2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42" name="角丸四角形 141"/>
          <p:cNvSpPr/>
          <p:nvPr/>
        </p:nvSpPr>
        <p:spPr>
          <a:xfrm>
            <a:off x="5114549" y="1494164"/>
            <a:ext cx="1228416" cy="561585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使用データ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6342965" y="2121345"/>
            <a:ext cx="3396089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　　　</a:t>
            </a:r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C</a:t>
            </a:r>
            <a:r>
              <a:rPr lang="en-US" altLang="ja-JP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SV</a:t>
            </a:r>
          </a:p>
        </p:txBody>
      </p:sp>
      <p:sp>
        <p:nvSpPr>
          <p:cNvPr id="144" name="角丸四角形 143"/>
          <p:cNvSpPr/>
          <p:nvPr/>
        </p:nvSpPr>
        <p:spPr>
          <a:xfrm>
            <a:off x="5690006" y="2115871"/>
            <a:ext cx="1274749" cy="373296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データ形式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6095243" y="2617583"/>
            <a:ext cx="3049947" cy="351689"/>
          </a:xfrm>
          <a:prstGeom prst="rect">
            <a:avLst/>
          </a:prstGeom>
          <a:noFill/>
          <a:ln>
            <a:solidFill>
              <a:srgbClr val="008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スマートフォンアプリ</a:t>
            </a:r>
            <a:endParaRPr kumimoji="1" lang="ja-JP" altLang="en-US" sz="12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sp>
        <p:nvSpPr>
          <p:cNvPr id="146" name="角丸四角形 145"/>
          <p:cNvSpPr/>
          <p:nvPr/>
        </p:nvSpPr>
        <p:spPr>
          <a:xfrm>
            <a:off x="5096142" y="2612109"/>
            <a:ext cx="1246823" cy="376612"/>
          </a:xfrm>
          <a:prstGeom prst="roundRect">
            <a:avLst>
              <a:gd name="adj" fmla="val 50000"/>
            </a:avLst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atin typeface="フォントポにほんご"/>
                <a:ea typeface="フォントポにほんご"/>
                <a:cs typeface="フォントポにほんご"/>
              </a:rPr>
              <a:t>提供形態</a:t>
            </a:r>
            <a:endParaRPr kumimoji="1" lang="ja-JP" altLang="en-US" sz="1400" dirty="0">
              <a:latin typeface="フォントポにほんご"/>
              <a:ea typeface="フォントポにほんご"/>
              <a:cs typeface="フォントポにほんご"/>
            </a:endParaRPr>
          </a:p>
        </p:txBody>
      </p:sp>
      <p:pic>
        <p:nvPicPr>
          <p:cNvPr id="147" name="アイディアb.png" descr="/Users/meg/Desktop/特研/特研OD/アイコン/アイディア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85" y="1501471"/>
            <a:ext cx="434025" cy="522660"/>
          </a:xfrm>
          <a:prstGeom prst="rect">
            <a:avLst/>
          </a:prstGeom>
        </p:spPr>
      </p:pic>
      <p:pic>
        <p:nvPicPr>
          <p:cNvPr id="148" name="パソコン作業b.png" descr="/Users/meg/Desktop/特研/特研OD/アイコン/パソコン作業b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0" y="2091815"/>
            <a:ext cx="526486" cy="440796"/>
          </a:xfrm>
          <a:prstGeom prst="rect">
            <a:avLst/>
          </a:prstGeom>
        </p:spPr>
      </p:pic>
      <p:pic>
        <p:nvPicPr>
          <p:cNvPr id="149" name="チームb.png" descr="/Users/meg/Desktop/特研/特研OD/アイコン/チームb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93" y="2532612"/>
            <a:ext cx="468705" cy="513122"/>
          </a:xfrm>
          <a:prstGeom prst="rect">
            <a:avLst/>
          </a:prstGeom>
        </p:spPr>
      </p:pic>
      <p:pic>
        <p:nvPicPr>
          <p:cNvPr id="150" name="受賞b.png" descr="/Users/meg/Desktop/特研/特研OD/アイコン/受賞b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85" y="3054316"/>
            <a:ext cx="311825" cy="491948"/>
          </a:xfrm>
          <a:prstGeom prst="rect">
            <a:avLst/>
          </a:prstGeom>
        </p:spPr>
      </p:pic>
      <p:pic>
        <p:nvPicPr>
          <p:cNvPr id="151" name="マーカーb.png" descr="/Users/meg/Desktop/特研/特研OD/アイコン/マーカーb.png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069" y="3503946"/>
            <a:ext cx="449752" cy="461058"/>
          </a:xfrm>
          <a:prstGeom prst="rect">
            <a:avLst/>
          </a:prstGeom>
        </p:spPr>
      </p:pic>
      <p:sp>
        <p:nvSpPr>
          <p:cNvPr id="46" name="正方形/長方形 45"/>
          <p:cNvSpPr/>
          <p:nvPr/>
        </p:nvSpPr>
        <p:spPr>
          <a:xfrm>
            <a:off x="6334252" y="1488544"/>
            <a:ext cx="3130555" cy="5482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全国</a:t>
            </a:r>
            <a:r>
              <a:rPr lang="ja-JP" altLang="en-US" sz="1100" dirty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の避難所、広域避難場所、一時</a:t>
            </a:r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避難場所、</a:t>
            </a:r>
            <a:endParaRPr lang="en-US" altLang="ja-JP" sz="11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帰宅困難者一時滞在施設、津波避難施設　等</a:t>
            </a:r>
            <a:endParaRPr lang="en-US" altLang="ja-JP" sz="1100" dirty="0" smtClean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  <a:latin typeface="小塚ゴシック Pr6N L"/>
                <a:ea typeface="小塚ゴシック Pr6N L"/>
                <a:cs typeface="小塚ゴシック Pr6N L"/>
              </a:rPr>
              <a:t>に関する情報（位置情報等）</a:t>
            </a:r>
            <a:endParaRPr kumimoji="1" lang="ja-JP" altLang="en-US" sz="1100" dirty="0">
              <a:solidFill>
                <a:schemeClr val="tx1"/>
              </a:solidFill>
              <a:latin typeface="小塚ゴシック Pr6N L"/>
              <a:ea typeface="小塚ゴシック Pr6N L"/>
              <a:cs typeface="小塚ゴシック Pr6N L"/>
            </a:endParaRPr>
          </a:p>
        </p:txBody>
      </p:sp>
      <p:grpSp>
        <p:nvGrpSpPr>
          <p:cNvPr id="47" name="図形グループ 24"/>
          <p:cNvGrpSpPr/>
          <p:nvPr/>
        </p:nvGrpSpPr>
        <p:grpSpPr>
          <a:xfrm>
            <a:off x="6255233" y="250008"/>
            <a:ext cx="752743" cy="752743"/>
            <a:chOff x="6255233" y="281179"/>
            <a:chExt cx="752743" cy="752743"/>
          </a:xfrm>
          <a:solidFill>
            <a:schemeClr val="bg1"/>
          </a:solidFill>
        </p:grpSpPr>
        <p:sp>
          <p:nvSpPr>
            <p:cNvPr id="49" name="角丸四角形 48"/>
            <p:cNvSpPr/>
            <p:nvPr/>
          </p:nvSpPr>
          <p:spPr>
            <a:xfrm>
              <a:off x="6255233" y="281179"/>
              <a:ext cx="752743" cy="752743"/>
            </a:xfrm>
            <a:prstGeom prst="roundRect">
              <a:avLst/>
            </a:prstGeom>
            <a:grp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4CA6FF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308439" y="334385"/>
              <a:ext cx="646331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防災</a:t>
              </a:r>
              <a:endParaRPr kumimoji="1" lang="en-US" altLang="ja-JP" dirty="0" smtClean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4CA6FF"/>
                  </a:solidFill>
                  <a:latin typeface="小塚ゴシック Pr6N M"/>
                  <a:ea typeface="小塚ゴシック Pr6N M"/>
                  <a:cs typeface="小塚ゴシック Pr6N M"/>
                </a:rPr>
                <a:t>減災</a:t>
              </a:r>
              <a:endParaRPr kumimoji="1" lang="ja-JP" altLang="en-US" dirty="0">
                <a:solidFill>
                  <a:srgbClr val="4CA6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grpSp>
        <p:nvGrpSpPr>
          <p:cNvPr id="52" name="図形グループ 36"/>
          <p:cNvGrpSpPr/>
          <p:nvPr/>
        </p:nvGrpSpPr>
        <p:grpSpPr>
          <a:xfrm>
            <a:off x="7172281" y="250008"/>
            <a:ext cx="752743" cy="752743"/>
            <a:chOff x="7154801" y="281179"/>
            <a:chExt cx="752743" cy="752743"/>
          </a:xfrm>
        </p:grpSpPr>
        <p:sp>
          <p:nvSpPr>
            <p:cNvPr id="53" name="角丸四角形 52"/>
            <p:cNvSpPr/>
            <p:nvPr/>
          </p:nvSpPr>
          <p:spPr>
            <a:xfrm>
              <a:off x="7154801" y="281179"/>
              <a:ext cx="752743" cy="752743"/>
            </a:xfrm>
            <a:prstGeom prst="roundRect">
              <a:avLst/>
            </a:prstGeom>
            <a:no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7208007" y="334385"/>
              <a:ext cx="6591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少子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高齢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55" name="角丸四角形 54"/>
          <p:cNvSpPr/>
          <p:nvPr/>
        </p:nvSpPr>
        <p:spPr>
          <a:xfrm>
            <a:off x="9006672" y="250008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9059584" y="259585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防犯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医療</a:t>
            </a:r>
            <a:endParaRPr lang="en-US" altLang="ja-JP" sz="1400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  <a:p>
            <a:r>
              <a:rPr lang="ja-JP" altLang="en-US" sz="14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教育</a:t>
            </a:r>
            <a:r>
              <a:rPr lang="ja-JP" altLang="en-US" sz="1000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rPr>
              <a:t>等</a:t>
            </a:r>
            <a:endParaRPr lang="en-US" altLang="ja-JP" dirty="0" smtClean="0">
              <a:solidFill>
                <a:srgbClr val="DEFFFF"/>
              </a:solidFill>
              <a:latin typeface="小塚ゴシック Pr6N M"/>
              <a:ea typeface="小塚ゴシック Pr6N M"/>
              <a:cs typeface="小塚ゴシック Pr6N M"/>
            </a:endParaRPr>
          </a:p>
        </p:txBody>
      </p:sp>
      <p:grpSp>
        <p:nvGrpSpPr>
          <p:cNvPr id="61" name="図形グループ 33"/>
          <p:cNvGrpSpPr/>
          <p:nvPr/>
        </p:nvGrpSpPr>
        <p:grpSpPr>
          <a:xfrm>
            <a:off x="8089329" y="259633"/>
            <a:ext cx="752743" cy="752743"/>
            <a:chOff x="8060984" y="281179"/>
            <a:chExt cx="752743" cy="752743"/>
          </a:xfrm>
          <a:noFill/>
        </p:grpSpPr>
        <p:sp>
          <p:nvSpPr>
            <p:cNvPr id="62" name="角丸四角形 61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DEFFFF"/>
                </a:solidFill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産業</a:t>
              </a:r>
              <a:endParaRPr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  <a:p>
              <a:r>
                <a:rPr lang="ja-JP" altLang="en-US" dirty="0" smtClean="0">
                  <a:solidFill>
                    <a:srgbClr val="DEFFFF"/>
                  </a:solidFill>
                  <a:latin typeface="小塚ゴシック Pr6N M"/>
                  <a:ea typeface="小塚ゴシック Pr6N M"/>
                  <a:cs typeface="小塚ゴシック Pr6N M"/>
                </a:rPr>
                <a:t>創出</a:t>
              </a:r>
              <a:endParaRPr kumimoji="1" lang="en-US" altLang="ja-JP" dirty="0" smtClean="0">
                <a:solidFill>
                  <a:srgbClr val="DEFFFF"/>
                </a:solidFill>
                <a:latin typeface="小塚ゴシック Pr6N M"/>
                <a:ea typeface="小塚ゴシック Pr6N M"/>
                <a:cs typeface="小塚ゴシック Pr6N M"/>
              </a:endParaRPr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>
            <a:off x="151921" y="4197831"/>
            <a:ext cx="2531957" cy="1194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ja-JP" altLang="en-US" sz="1200" dirty="0">
                <a:solidFill>
                  <a:schemeClr val="tx1"/>
                </a:solidFill>
              </a:rPr>
              <a:t>　また</a:t>
            </a:r>
            <a:r>
              <a:rPr lang="ja-JP" altLang="en-US" sz="1200" dirty="0" smtClean="0">
                <a:solidFill>
                  <a:schemeClr val="tx1"/>
                </a:solidFill>
              </a:rPr>
              <a:t>、多言語</a:t>
            </a:r>
            <a:r>
              <a:rPr lang="ja-JP" altLang="en-US" sz="1200" dirty="0">
                <a:solidFill>
                  <a:schemeClr val="tx1"/>
                </a:solidFill>
              </a:rPr>
              <a:t>対応（英語・</a:t>
            </a:r>
            <a:r>
              <a:rPr lang="ja-JP" altLang="en-US" sz="1200" dirty="0" smtClean="0">
                <a:solidFill>
                  <a:schemeClr val="tx1"/>
                </a:solidFill>
              </a:rPr>
              <a:t>中国語・韓国語</a:t>
            </a:r>
            <a:r>
              <a:rPr lang="ja-JP" altLang="en-US" sz="1200" dirty="0">
                <a:solidFill>
                  <a:schemeClr val="tx1"/>
                </a:solidFill>
              </a:rPr>
              <a:t>）や</a:t>
            </a:r>
            <a:r>
              <a:rPr lang="en-US" altLang="ja-JP" sz="1200" dirty="0">
                <a:solidFill>
                  <a:schemeClr val="tx1"/>
                </a:solidFill>
              </a:rPr>
              <a:t>AED</a:t>
            </a:r>
            <a:r>
              <a:rPr lang="ja-JP" altLang="en-US" sz="1200" dirty="0">
                <a:solidFill>
                  <a:schemeClr val="tx1"/>
                </a:solidFill>
              </a:rPr>
              <a:t>設置場所の表示</a:t>
            </a:r>
            <a:r>
              <a:rPr lang="ja-JP" altLang="en-US" sz="1200" dirty="0" smtClean="0">
                <a:solidFill>
                  <a:schemeClr val="tx1"/>
                </a:solidFill>
              </a:rPr>
              <a:t>、全国</a:t>
            </a:r>
            <a:r>
              <a:rPr lang="ja-JP" altLang="en-US" sz="1200" dirty="0">
                <a:solidFill>
                  <a:schemeClr val="tx1"/>
                </a:solidFill>
              </a:rPr>
              <a:t>の活断層の表示など、</a:t>
            </a:r>
            <a:r>
              <a:rPr lang="ja-JP" altLang="en-US" sz="1200" dirty="0" smtClean="0">
                <a:solidFill>
                  <a:schemeClr val="tx1"/>
                </a:solidFill>
              </a:rPr>
              <a:t>ユーザー</a:t>
            </a:r>
            <a:r>
              <a:rPr lang="ja-JP" altLang="en-US" sz="1200" dirty="0">
                <a:solidFill>
                  <a:schemeClr val="tx1"/>
                </a:solidFill>
              </a:rPr>
              <a:t>の</a:t>
            </a:r>
            <a:r>
              <a:rPr lang="ja-JP" altLang="en-US" sz="1200" dirty="0" smtClean="0">
                <a:solidFill>
                  <a:schemeClr val="tx1"/>
                </a:solidFill>
              </a:rPr>
              <a:t>ニーズ等を</a:t>
            </a:r>
            <a:r>
              <a:rPr lang="ja-JP" altLang="en-US" sz="1200" dirty="0">
                <a:solidFill>
                  <a:schemeClr val="tx1"/>
                </a:solidFill>
              </a:rPr>
              <a:t>基に、アプリ</a:t>
            </a:r>
            <a:r>
              <a:rPr lang="ja-JP" altLang="en-US" sz="1200" dirty="0" smtClean="0">
                <a:solidFill>
                  <a:schemeClr val="tx1"/>
                </a:solidFill>
              </a:rPr>
              <a:t>のバージョンアップ</a:t>
            </a:r>
            <a:r>
              <a:rPr lang="ja-JP" altLang="en-US" sz="1200" dirty="0">
                <a:solidFill>
                  <a:schemeClr val="tx1"/>
                </a:solidFill>
              </a:rPr>
              <a:t>を随時行って</a:t>
            </a:r>
            <a:r>
              <a:rPr lang="ja-JP" altLang="en-US" sz="1200" dirty="0" smtClean="0">
                <a:solidFill>
                  <a:schemeClr val="tx1"/>
                </a:solidFill>
              </a:rPr>
              <a:t>いる。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endParaRPr lang="en-US" altLang="ja-JP" sz="1200" dirty="0" smtClean="0">
              <a:solidFill>
                <a:schemeClr val="tx1"/>
              </a:solidFill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</a:rPr>
              <a:t>　避難所や避難場所の登録件数は</a:t>
            </a:r>
            <a:r>
              <a:rPr lang="ja-JP" altLang="en-US" sz="1200" dirty="0">
                <a:solidFill>
                  <a:schemeClr val="tx1"/>
                </a:solidFill>
              </a:rPr>
              <a:t>、</a:t>
            </a:r>
            <a:r>
              <a:rPr lang="en-US" altLang="ja-JP" sz="1200" dirty="0">
                <a:solidFill>
                  <a:schemeClr val="tx1"/>
                </a:solidFill>
              </a:rPr>
              <a:t>139,090</a:t>
            </a:r>
            <a:r>
              <a:rPr lang="ja-JP" altLang="en-US" sz="1200" dirty="0" smtClean="0">
                <a:solidFill>
                  <a:schemeClr val="tx1"/>
                </a:solidFill>
              </a:rPr>
              <a:t>件と</a:t>
            </a:r>
            <a:r>
              <a:rPr lang="ja-JP" altLang="en-US" sz="1200" dirty="0">
                <a:solidFill>
                  <a:schemeClr val="tx1"/>
                </a:solidFill>
              </a:rPr>
              <a:t>なって</a:t>
            </a:r>
            <a:r>
              <a:rPr lang="ja-JP" altLang="en-US" sz="1200" dirty="0" smtClean="0">
                <a:solidFill>
                  <a:schemeClr val="tx1"/>
                </a:solidFill>
              </a:rPr>
              <a:t>おり、</a:t>
            </a:r>
            <a:r>
              <a:rPr lang="ja-JP" altLang="en-US" sz="1200" dirty="0">
                <a:solidFill>
                  <a:schemeClr val="tx1"/>
                </a:solidFill>
              </a:rPr>
              <a:t>データベースは随時更新</a:t>
            </a:r>
            <a:r>
              <a:rPr lang="ja-JP" altLang="en-US" sz="1200" dirty="0" smtClean="0">
                <a:solidFill>
                  <a:schemeClr val="tx1"/>
                </a:solidFill>
              </a:rPr>
              <a:t>されている。アプリは、累計約</a:t>
            </a:r>
            <a:r>
              <a:rPr lang="en-US" altLang="ja-JP" sz="1200" dirty="0" smtClean="0">
                <a:solidFill>
                  <a:schemeClr val="tx1"/>
                </a:solidFill>
              </a:rPr>
              <a:t>36</a:t>
            </a:r>
            <a:r>
              <a:rPr lang="ja-JP" altLang="en-US" sz="1200" dirty="0" smtClean="0">
                <a:solidFill>
                  <a:schemeClr val="tx1"/>
                </a:solidFill>
              </a:rPr>
              <a:t>万のダウンロードを達成した</a:t>
            </a:r>
            <a:r>
              <a:rPr lang="ja-JP" altLang="en-US" sz="1200" dirty="0">
                <a:solidFill>
                  <a:schemeClr val="tx1"/>
                </a:solidFill>
              </a:rPr>
              <a:t>。 （</a:t>
            </a:r>
            <a:r>
              <a:rPr lang="en-US" altLang="ja-JP" sz="1200" dirty="0">
                <a:solidFill>
                  <a:schemeClr val="tx1"/>
                </a:solidFill>
              </a:rPr>
              <a:t>H29.5</a:t>
            </a:r>
            <a:r>
              <a:rPr lang="ja-JP" altLang="en-US" sz="1200" dirty="0">
                <a:solidFill>
                  <a:schemeClr val="tx1"/>
                </a:solidFill>
              </a:rPr>
              <a:t>時点）</a:t>
            </a:r>
            <a:endParaRPr lang="en-US" altLang="ja-JP" sz="12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028960" y="4139429"/>
            <a:ext cx="314220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2000" dirty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自治体や地域で開催</a:t>
            </a:r>
            <a:r>
              <a:rPr lang="ja-JP" altLang="en-US" sz="2000" dirty="0" smtClean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される</a:t>
            </a:r>
            <a:endParaRPr lang="en-US" altLang="ja-JP" sz="2000" dirty="0" smtClean="0">
              <a:solidFill>
                <a:srgbClr val="0E79FF"/>
              </a:solidFill>
              <a:latin typeface="フォントポにほんご"/>
              <a:ea typeface="フォントポにほんご"/>
              <a:cs typeface="フォントポにほんご"/>
            </a:endParaRPr>
          </a:p>
          <a:p>
            <a:r>
              <a:rPr lang="ja-JP" altLang="en-US" sz="2000" dirty="0" smtClean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防災</a:t>
            </a:r>
            <a:r>
              <a:rPr lang="ja-JP" altLang="en-US" sz="2000" dirty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訓練等での</a:t>
            </a:r>
            <a:r>
              <a:rPr lang="ja-JP" altLang="en-US" sz="2000" dirty="0" smtClean="0">
                <a:solidFill>
                  <a:srgbClr val="0E79FF"/>
                </a:solidFill>
                <a:latin typeface="フォントポにほんご"/>
                <a:ea typeface="フォントポにほんご"/>
                <a:cs typeface="フォントポにほんご"/>
              </a:rPr>
              <a:t>活用</a:t>
            </a:r>
            <a:endParaRPr lang="ja-JP" altLang="en-US" sz="2000" dirty="0">
              <a:solidFill>
                <a:srgbClr val="0E79FF"/>
              </a:solidFill>
              <a:latin typeface="フォントポにほんご"/>
              <a:ea typeface="フォントポにほんご"/>
              <a:cs typeface="フォントポにほんご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254164" y="-6186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/>
              <a:t>平成</a:t>
            </a:r>
            <a:r>
              <a:rPr lang="en-US" altLang="ja-JP" sz="1400" dirty="0" smtClean="0"/>
              <a:t>30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21</a:t>
            </a:r>
            <a:r>
              <a:rPr lang="ja-JP" altLang="en-US" sz="1400" dirty="0" smtClean="0"/>
              <a:t>日版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72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A4 210 x 297 mm</PresentationFormat>
  <Paragraphs>66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ヒラギノ角ゴ Pro W3</vt:lpstr>
      <vt:lpstr>フォントポにほんご</vt:lpstr>
      <vt:lpstr>小塚ゴシック Pr6N L</vt:lpstr>
      <vt:lpstr>小塚ゴシック Pr6N M</vt:lpstr>
      <vt:lpstr>小塚ゴシック Pr6N R</vt:lpstr>
      <vt:lpstr>小塚ゴシック Pro M</vt:lpstr>
      <vt:lpstr>Arial</vt:lpstr>
      <vt:lpstr>Calibri</vt:lpstr>
      <vt:lpstr>Corbel</vt:lpstr>
      <vt:lpstr>Wingdings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2018-02-21T07:41:34Z</dcterms:created>
  <dcterms:modified xsi:type="dcterms:W3CDTF">2018-02-21T07:41:44Z</dcterms:modified>
</cp:coreProperties>
</file>