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4"/>
  </p:notesMasterIdLst>
  <p:sldIdLst>
    <p:sldId id="281" r:id="rId2"/>
    <p:sldId id="282" r:id="rId3"/>
  </p:sldIdLst>
  <p:sldSz cx="9906000" cy="6858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userDrawn="1">
          <p15:clr>
            <a:srgbClr val="A4A3A4"/>
          </p15:clr>
        </p15:guide>
        <p15:guide id="2" pos="3143" userDrawn="1">
          <p15:clr>
            <a:srgbClr val="A4A3A4"/>
          </p15:clr>
        </p15:guide>
        <p15:guide id="3" orient="horz" pos="4065" userDrawn="1">
          <p15:clr>
            <a:srgbClr val="A4A3A4"/>
          </p15:clr>
        </p15:guide>
        <p15:guide id="4" orient="horz" pos="2546" userDrawn="1">
          <p15:clr>
            <a:srgbClr val="A4A3A4"/>
          </p15:clr>
        </p15:guide>
        <p15:guide id="5" pos="615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FF"/>
    <a:srgbClr val="3399FF"/>
    <a:srgbClr val="4CA6FF"/>
    <a:srgbClr val="0066FF"/>
    <a:srgbClr val="0033CC"/>
    <a:srgbClr val="0000FF"/>
    <a:srgbClr val="3366FF"/>
    <a:srgbClr val="0099FF"/>
    <a:srgbClr val="00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5" autoAdjust="0"/>
    <p:restoredTop sz="94712" autoAdjust="0"/>
  </p:normalViewPr>
  <p:slideViewPr>
    <p:cSldViewPr snapToGrid="0" snapToObjects="1">
      <p:cViewPr varScale="1">
        <p:scale>
          <a:sx n="71" d="100"/>
          <a:sy n="71" d="100"/>
        </p:scale>
        <p:origin x="1242" y="78"/>
      </p:cViewPr>
      <p:guideLst>
        <p:guide orient="horz" pos="1389"/>
        <p:guide pos="3143"/>
        <p:guide orient="horz" pos="4065"/>
        <p:guide orient="horz" pos="2546"/>
        <p:guide pos="6159"/>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snapToObjects="1">
      <p:cViewPr varScale="1">
        <p:scale>
          <a:sx n="65" d="100"/>
          <a:sy n="65" d="100"/>
        </p:scale>
        <p:origin x="337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F0FDC4F-C9E7-4F3C-9DC1-315A7619A0FD}" type="datetimeFigureOut">
              <a:rPr kumimoji="1" lang="ja-JP" altLang="en-US" smtClean="0"/>
              <a:t>2017/8/28</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5D60A3-9A01-44D6-BE3D-0B0D805AB8D0}" type="slidenum">
              <a:rPr kumimoji="1" lang="ja-JP" altLang="en-US" smtClean="0"/>
              <a:t>‹#›</a:t>
            </a:fld>
            <a:endParaRPr kumimoji="1" lang="ja-JP" altLang="en-US"/>
          </a:p>
        </p:txBody>
      </p:sp>
    </p:spTree>
    <p:extLst>
      <p:ext uri="{BB962C8B-B14F-4D97-AF65-F5344CB8AC3E}">
        <p14:creationId xmlns:p14="http://schemas.microsoft.com/office/powerpoint/2010/main" val="2028845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2017/8/28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64781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2017/8/28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4818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2017/8/28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6374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2017/8/28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740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2017/8/28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3110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2017/8/28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011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2017/8/28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8072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2017/8/28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5034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2017/8/28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18688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2017/8/28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624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2017/8/28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3417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AE2A957-BF05-47BA-8AA7-32C4F69BD255}" type="datetimeFigureOut">
              <a:rPr lang="ja-JP" altLang="en-US" smtClean="0">
                <a:solidFill>
                  <a:prstClr val="black">
                    <a:tint val="75000"/>
                  </a:prstClr>
                </a:solidFill>
              </a:rPr>
              <a:pPr defTabSz="914400"/>
              <a:t>2017/8/28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C9D6166-B79D-4BAB-B0FD-D6312C2F98A7}"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3531563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file://localhost/Users/meg/Desktop/%E7%89%B9%E7%A0%94/%E7%89%B9%E7%A0%94OD/%E3%82%A2%E3%82%A4%E3%82%B3%E3%83%B3/%E3%83%8F%E3%83%86%E3%83%8Ab.png"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file://localhost/Users/meg/Desktop/%E7%89%B9%E7%A0%94/%E7%89%B9%E7%A0%94OD/%E3%82%A2%E3%82%A4%E3%82%B3%E3%83%B3/%E3%81%B2%E3%82%89%E3%82%81%E3%81%8Db.png"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file://localhost/Users/meg/Desktop/%E7%89%B9%E7%A0%94/%E7%89%B9%E7%A0%94OD/%E3%82%A2%E3%82%A4%E3%82%B3%E3%83%B3/%E6%8B%A1%E5%A3%B0%E5%99%A8b.png" TargetMode="External"/><Relationship Id="rId7"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 Id="rId9"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角丸四角形 79"/>
          <p:cNvSpPr/>
          <p:nvPr/>
        </p:nvSpPr>
        <p:spPr>
          <a:xfrm>
            <a:off x="4989514" y="4549425"/>
            <a:ext cx="4806513" cy="1864775"/>
          </a:xfrm>
          <a:prstGeom prst="roundRect">
            <a:avLst>
              <a:gd name="adj" fmla="val 10424"/>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片側の 2 つの角を丸めた四角形 31"/>
          <p:cNvSpPr/>
          <p:nvPr/>
        </p:nvSpPr>
        <p:spPr>
          <a:xfrm>
            <a:off x="4989514" y="4549425"/>
            <a:ext cx="4806513" cy="503242"/>
          </a:xfrm>
          <a:prstGeom prst="round2SameRect">
            <a:avLst>
              <a:gd name="adj1" fmla="val 40827"/>
              <a:gd name="adj2" fmla="val 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54" name="正方形/長方形 53"/>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15" name="タイトル 1"/>
          <p:cNvSpPr txBox="1">
            <a:spLocks/>
          </p:cNvSpPr>
          <p:nvPr/>
        </p:nvSpPr>
        <p:spPr>
          <a:xfrm>
            <a:off x="-350" y="1432840"/>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dirty="0" smtClean="0">
                <a:solidFill>
                  <a:srgbClr val="0080FF"/>
                </a:solidFill>
                <a:latin typeface="小塚ゴシック Pr6N R"/>
                <a:ea typeface="小塚ゴシック Pr6N R"/>
                <a:cs typeface="小塚ゴシック Pr6N R"/>
              </a:rPr>
              <a:t>感染症</a:t>
            </a:r>
            <a:r>
              <a:rPr lang="ja-JP" altLang="en-US" sz="1600" dirty="0">
                <a:solidFill>
                  <a:srgbClr val="0080FF"/>
                </a:solidFill>
                <a:latin typeface="小塚ゴシック Pr6N R"/>
                <a:ea typeface="小塚ゴシック Pr6N R"/>
                <a:cs typeface="小塚ゴシック Pr6N R"/>
              </a:rPr>
              <a:t>が流行した際、迅速に流行地域や流行レベルを把握し、早期に対策をとることが重要です。</a:t>
            </a:r>
          </a:p>
          <a:p>
            <a:pPr algn="l"/>
            <a:r>
              <a:rPr lang="ja-JP" altLang="en-US" sz="1600" dirty="0">
                <a:solidFill>
                  <a:srgbClr val="0080FF"/>
                </a:solidFill>
                <a:latin typeface="小塚ゴシック Pr6N R"/>
                <a:ea typeface="小塚ゴシック Pr6N R"/>
                <a:cs typeface="小塚ゴシック Pr6N R"/>
              </a:rPr>
              <a:t>利用者からのかぜの症状に</a:t>
            </a:r>
            <a:r>
              <a:rPr lang="ja-JP" altLang="en-US" sz="1600" dirty="0" smtClean="0">
                <a:solidFill>
                  <a:srgbClr val="0080FF"/>
                </a:solidFill>
                <a:latin typeface="小塚ゴシック Pr6N R"/>
                <a:ea typeface="小塚ゴシック Pr6N R"/>
                <a:cs typeface="小塚ゴシック Pr6N R"/>
              </a:rPr>
              <a:t>関する投票情報</a:t>
            </a:r>
            <a:r>
              <a:rPr lang="ja-JP" altLang="en-US" sz="1600" dirty="0">
                <a:solidFill>
                  <a:srgbClr val="0080FF"/>
                </a:solidFill>
                <a:latin typeface="小塚ゴシック Pr6N R"/>
                <a:ea typeface="小塚ゴシック Pr6N R"/>
                <a:cs typeface="小塚ゴシック Pr6N R"/>
              </a:rPr>
              <a:t>と医療機関・保健所が公表する感染症情報を地図上に表示</a:t>
            </a:r>
            <a:r>
              <a:rPr lang="ja-JP" altLang="en-US" sz="1600" dirty="0" smtClean="0">
                <a:solidFill>
                  <a:srgbClr val="0080FF"/>
                </a:solidFill>
                <a:latin typeface="小塚ゴシック Pr6N R"/>
                <a:ea typeface="小塚ゴシック Pr6N R"/>
                <a:cs typeface="小塚ゴシック Pr6N R"/>
              </a:rPr>
              <a:t>。</a:t>
            </a:r>
            <a:endParaRPr lang="ja-JP" altLang="en-US" sz="1600" dirty="0">
              <a:solidFill>
                <a:srgbClr val="0080FF"/>
              </a:solidFill>
              <a:latin typeface="小塚ゴシック Pr6N R"/>
              <a:ea typeface="小塚ゴシック Pr6N R"/>
              <a:cs typeface="小塚ゴシック Pr6N R"/>
            </a:endParaRPr>
          </a:p>
        </p:txBody>
      </p:sp>
      <p:sp>
        <p:nvSpPr>
          <p:cNvPr id="45" name="下矢印 44"/>
          <p:cNvSpPr/>
          <p:nvPr/>
        </p:nvSpPr>
        <p:spPr>
          <a:xfrm>
            <a:off x="7270969" y="4211662"/>
            <a:ext cx="302462" cy="317426"/>
          </a:xfrm>
          <a:prstGeom prst="downArrow">
            <a:avLst>
              <a:gd name="adj1" fmla="val 30686"/>
              <a:gd name="adj2"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58" name="直線コネクタ 57"/>
          <p:cNvCxnSpPr/>
          <p:nvPr/>
        </p:nvCxnSpPr>
        <p:spPr>
          <a:xfrm flipH="1">
            <a:off x="4372" y="1405574"/>
            <a:ext cx="9901628"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flipH="1">
            <a:off x="-348" y="2204445"/>
            <a:ext cx="9911640"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84" name="角丸四角形 83"/>
          <p:cNvSpPr/>
          <p:nvPr/>
        </p:nvSpPr>
        <p:spPr>
          <a:xfrm>
            <a:off x="4989514" y="2327966"/>
            <a:ext cx="4804596" cy="1840961"/>
          </a:xfrm>
          <a:prstGeom prst="roundRect">
            <a:avLst>
              <a:gd name="adj" fmla="val 10424"/>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 name="ハテナb.png" descr="/Users/meg/Desktop/特研/特研OD/アイコン/ハテナb.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8976285" y="2881585"/>
            <a:ext cx="508469" cy="1049690"/>
          </a:xfrm>
          <a:prstGeom prst="rect">
            <a:avLst/>
          </a:prstGeom>
        </p:spPr>
      </p:pic>
      <p:pic>
        <p:nvPicPr>
          <p:cNvPr id="3" name="ひらめきb.png" descr="/Users/meg/Desktop/特研/特研OD/アイコン/ひらめきb.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9113973" y="5089852"/>
            <a:ext cx="312977" cy="1251908"/>
          </a:xfrm>
          <a:prstGeom prst="rect">
            <a:avLst/>
          </a:prstGeom>
        </p:spPr>
      </p:pic>
      <p:sp>
        <p:nvSpPr>
          <p:cNvPr id="27" name="タイトル 1"/>
          <p:cNvSpPr txBox="1">
            <a:spLocks/>
          </p:cNvSpPr>
          <p:nvPr/>
        </p:nvSpPr>
        <p:spPr>
          <a:xfrm>
            <a:off x="45111" y="238812"/>
            <a:ext cx="5828639"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smtClean="0">
                <a:solidFill>
                  <a:schemeClr val="bg1"/>
                </a:solidFill>
                <a:latin typeface="小塚ゴシック Pro M"/>
                <a:ea typeface="小塚ゴシック Pro M"/>
                <a:cs typeface="小塚ゴシック Pro M"/>
              </a:rPr>
              <a:t>ワーンニング</a:t>
            </a:r>
            <a:endParaRPr lang="ja-JP" altLang="en-US" sz="3600" dirty="0">
              <a:solidFill>
                <a:schemeClr val="bg1"/>
              </a:solidFill>
              <a:latin typeface="小塚ゴシック Pro M"/>
              <a:ea typeface="小塚ゴシック Pro M"/>
              <a:cs typeface="小塚ゴシック Pro M"/>
            </a:endParaRPr>
          </a:p>
        </p:txBody>
      </p:sp>
      <p:sp>
        <p:nvSpPr>
          <p:cNvPr id="28"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a:solidFill>
                  <a:srgbClr val="FFFFFF"/>
                </a:solidFill>
                <a:latin typeface="小塚ゴシック Pr6N R"/>
                <a:ea typeface="小塚ゴシック Pr6N R"/>
                <a:cs typeface="小塚ゴシック Pr6N R"/>
              </a:rPr>
              <a:t>感染症の流行状況を可視化し、早期対策が可能に！　</a:t>
            </a:r>
          </a:p>
        </p:txBody>
      </p:sp>
      <p:sp>
        <p:nvSpPr>
          <p:cNvPr id="29"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smtClean="0">
                <a:solidFill>
                  <a:srgbClr val="FFFFFF"/>
                </a:solidFill>
                <a:latin typeface="小塚ゴシック Pr6N R"/>
                <a:ea typeface="小塚ゴシック Pr6N R"/>
                <a:cs typeface="小塚ゴシック Pr6N R"/>
              </a:rPr>
              <a:t> 株式</a:t>
            </a:r>
            <a:r>
              <a:rPr lang="ja-JP" altLang="en-US" sz="1400" dirty="0">
                <a:solidFill>
                  <a:srgbClr val="FFFFFF"/>
                </a:solidFill>
                <a:latin typeface="小塚ゴシック Pr6N R"/>
                <a:ea typeface="小塚ゴシック Pr6N R"/>
                <a:cs typeface="小塚ゴシック Pr6N R"/>
              </a:rPr>
              <a:t>会社</a:t>
            </a:r>
            <a:r>
              <a:rPr lang="ja-JP" altLang="en-US" sz="1400" dirty="0" smtClean="0">
                <a:solidFill>
                  <a:srgbClr val="FFFFFF"/>
                </a:solidFill>
                <a:latin typeface="小塚ゴシック Pr6N R"/>
                <a:ea typeface="小塚ゴシック Pr6N R"/>
                <a:cs typeface="小塚ゴシック Pr6N R"/>
              </a:rPr>
              <a:t>オリズン</a:t>
            </a:r>
            <a:endParaRPr lang="ja-JP" altLang="en-US" sz="1400" dirty="0">
              <a:solidFill>
                <a:srgbClr val="FFFFFF"/>
              </a:solidFill>
              <a:latin typeface="小塚ゴシック Pr6N R"/>
              <a:ea typeface="小塚ゴシック Pr6N R"/>
              <a:cs typeface="小塚ゴシック Pr6N R"/>
            </a:endParaRPr>
          </a:p>
        </p:txBody>
      </p:sp>
      <p:grpSp>
        <p:nvGrpSpPr>
          <p:cNvPr id="25" name="図形グループ 24"/>
          <p:cNvGrpSpPr/>
          <p:nvPr/>
        </p:nvGrpSpPr>
        <p:grpSpPr>
          <a:xfrm>
            <a:off x="6255233" y="250008"/>
            <a:ext cx="752743" cy="752743"/>
            <a:chOff x="6255233" y="281179"/>
            <a:chExt cx="752743" cy="752743"/>
          </a:xfrm>
          <a:noFill/>
        </p:grpSpPr>
        <p:sp>
          <p:nvSpPr>
            <p:cNvPr id="31" name="角丸四角形 30"/>
            <p:cNvSpPr/>
            <p:nvPr/>
          </p:nvSpPr>
          <p:spPr>
            <a:xfrm>
              <a:off x="6255233"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6308439" y="334385"/>
              <a:ext cx="646331" cy="646331"/>
            </a:xfrm>
            <a:prstGeom prst="rect">
              <a:avLst/>
            </a:prstGeom>
            <a:grpFill/>
            <a:ln>
              <a:noFill/>
            </a:ln>
          </p:spPr>
          <p:txBody>
            <a:bodyPr wrap="none" rtlCol="0">
              <a:spAutoFit/>
            </a:bodyPr>
            <a:lstStyle/>
            <a:p>
              <a:r>
                <a:rPr kumimoji="1" lang="ja-JP" altLang="en-US" dirty="0" smtClean="0">
                  <a:solidFill>
                    <a:srgbClr val="DEFFFF"/>
                  </a:solidFill>
                  <a:latin typeface="小塚ゴシック Pr6N M"/>
                  <a:ea typeface="小塚ゴシック Pr6N M"/>
                  <a:cs typeface="小塚ゴシック Pr6N M"/>
                </a:rPr>
                <a:t>防災</a:t>
              </a:r>
              <a:endParaRPr kumimoji="1"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減災</a:t>
              </a:r>
              <a:endParaRPr kumimoji="1" lang="ja-JP" altLang="en-US" dirty="0">
                <a:solidFill>
                  <a:srgbClr val="DEFFFF"/>
                </a:solidFill>
                <a:latin typeface="小塚ゴシック Pr6N M"/>
                <a:ea typeface="小塚ゴシック Pr6N M"/>
                <a:cs typeface="小塚ゴシック Pr6N M"/>
              </a:endParaRPr>
            </a:p>
          </p:txBody>
        </p:sp>
      </p:grpSp>
      <p:grpSp>
        <p:nvGrpSpPr>
          <p:cNvPr id="37" name="図形グループ 36"/>
          <p:cNvGrpSpPr/>
          <p:nvPr/>
        </p:nvGrpSpPr>
        <p:grpSpPr>
          <a:xfrm>
            <a:off x="7172281" y="250008"/>
            <a:ext cx="752743" cy="752743"/>
            <a:chOff x="7154801" y="281179"/>
            <a:chExt cx="752743" cy="752743"/>
          </a:xfrm>
        </p:grpSpPr>
        <p:sp>
          <p:nvSpPr>
            <p:cNvPr id="38" name="角丸四角形 37"/>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7208007" y="334385"/>
              <a:ext cx="659155" cy="646331"/>
            </a:xfrm>
            <a:prstGeom prst="rect">
              <a:avLst/>
            </a:prstGeom>
            <a:no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少子</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高齢</a:t>
              </a:r>
              <a:endParaRPr lang="en-US" altLang="ja-JP" dirty="0" smtClean="0">
                <a:solidFill>
                  <a:srgbClr val="DEFFFF"/>
                </a:solidFill>
                <a:latin typeface="小塚ゴシック Pr6N M"/>
                <a:ea typeface="小塚ゴシック Pr6N M"/>
                <a:cs typeface="小塚ゴシック Pr6N M"/>
              </a:endParaRPr>
            </a:p>
          </p:txBody>
        </p:sp>
      </p:grpSp>
      <p:sp>
        <p:nvSpPr>
          <p:cNvPr id="47" name="テキスト ボックス 46"/>
          <p:cNvSpPr txBox="1"/>
          <p:nvPr/>
        </p:nvSpPr>
        <p:spPr>
          <a:xfrm>
            <a:off x="4421" y="1916835"/>
            <a:ext cx="2928904" cy="307777"/>
          </a:xfrm>
          <a:prstGeom prst="rect">
            <a:avLst/>
          </a:prstGeom>
          <a:noFill/>
        </p:spPr>
        <p:txBody>
          <a:bodyPr wrap="square" rtlCol="0">
            <a:spAutoFit/>
          </a:bodyPr>
          <a:lstStyle/>
          <a:p>
            <a:pPr defTabSz="914400"/>
            <a:r>
              <a:rPr lang="ja-JP" altLang="en-US" sz="1400" b="1" dirty="0">
                <a:solidFill>
                  <a:srgbClr val="FF0000"/>
                </a:solidFill>
                <a:effectLst>
                  <a:outerShdw blurRad="38100" dist="38100" dir="2700000" algn="tl">
                    <a:srgbClr val="000000">
                      <a:alpha val="43137"/>
                    </a:srgbClr>
                  </a:outerShdw>
                </a:effectLst>
              </a:rPr>
              <a:t>（</a:t>
            </a:r>
            <a:r>
              <a:rPr lang="en-US" altLang="ja-JP" sz="1400" b="1" dirty="0">
                <a:solidFill>
                  <a:srgbClr val="FF0000"/>
                </a:solidFill>
                <a:effectLst>
                  <a:outerShdw blurRad="38100" dist="38100" dir="2700000" algn="tl">
                    <a:srgbClr val="000000">
                      <a:alpha val="43137"/>
                    </a:srgbClr>
                  </a:outerShdw>
                </a:effectLst>
              </a:rPr>
              <a:t>2015</a:t>
            </a:r>
            <a:r>
              <a:rPr lang="ja-JP" altLang="en-US" sz="1400" b="1" dirty="0">
                <a:solidFill>
                  <a:srgbClr val="FF0000"/>
                </a:solidFill>
                <a:effectLst>
                  <a:outerShdw blurRad="38100" dist="38100" dir="2700000" algn="tl">
                    <a:srgbClr val="000000">
                      <a:alpha val="43137"/>
                    </a:srgbClr>
                  </a:outerShdw>
                </a:effectLst>
              </a:rPr>
              <a:t>年　サービス開始）</a:t>
            </a:r>
          </a:p>
        </p:txBody>
      </p:sp>
      <p:sp>
        <p:nvSpPr>
          <p:cNvPr id="48" name="テキスト ボックス 47"/>
          <p:cNvSpPr txBox="1"/>
          <p:nvPr/>
        </p:nvSpPr>
        <p:spPr>
          <a:xfrm>
            <a:off x="5135934" y="2341959"/>
            <a:ext cx="4086143" cy="369332"/>
          </a:xfrm>
          <a:prstGeom prst="rect">
            <a:avLst/>
          </a:prstGeom>
          <a:noFill/>
        </p:spPr>
        <p:txBody>
          <a:bodyPr wrap="square" rtlCol="0">
            <a:spAutoFit/>
          </a:bodyPr>
          <a:lstStyle/>
          <a:p>
            <a:pPr defTabSz="914400"/>
            <a:r>
              <a:rPr lang="ja-JP" altLang="en-US" b="1" dirty="0">
                <a:solidFill>
                  <a:srgbClr val="4F81BD">
                    <a:lumMod val="75000"/>
                  </a:srgbClr>
                </a:solidFill>
              </a:rPr>
              <a:t>ワーンニング </a:t>
            </a:r>
            <a:r>
              <a:rPr lang="ja-JP" altLang="en-US" sz="1600" b="1" dirty="0">
                <a:solidFill>
                  <a:srgbClr val="4F81BD">
                    <a:lumMod val="75000"/>
                  </a:srgbClr>
                </a:solidFill>
              </a:rPr>
              <a:t>誕生の</a:t>
            </a:r>
            <a:r>
              <a:rPr lang="ja-JP" altLang="en-US" sz="1200" b="1" dirty="0">
                <a:solidFill>
                  <a:srgbClr val="4F81BD">
                    <a:lumMod val="75000"/>
                  </a:srgbClr>
                </a:solidFill>
              </a:rPr>
              <a:t> </a:t>
            </a:r>
            <a:r>
              <a:rPr lang="ja-JP" altLang="en-US" b="1" dirty="0">
                <a:solidFill>
                  <a:srgbClr val="4F81BD">
                    <a:lumMod val="75000"/>
                  </a:srgbClr>
                </a:solidFill>
              </a:rPr>
              <a:t>キッカケ</a:t>
            </a:r>
          </a:p>
        </p:txBody>
      </p:sp>
      <p:sp>
        <p:nvSpPr>
          <p:cNvPr id="50" name="テキスト ボックス 49"/>
          <p:cNvSpPr txBox="1"/>
          <p:nvPr/>
        </p:nvSpPr>
        <p:spPr>
          <a:xfrm>
            <a:off x="5042964" y="2669158"/>
            <a:ext cx="3799108" cy="830997"/>
          </a:xfrm>
          <a:prstGeom prst="rect">
            <a:avLst/>
          </a:prstGeom>
          <a:noFill/>
        </p:spPr>
        <p:txBody>
          <a:bodyPr wrap="square" rtlCol="0">
            <a:spAutoFit/>
          </a:bodyPr>
          <a:lstStyle/>
          <a:p>
            <a:pPr marL="285750" indent="-285750" defTabSz="914400">
              <a:buFont typeface="Wingdings" panose="05000000000000000000" pitchFamily="2" charset="2"/>
              <a:buChar char="l"/>
            </a:pPr>
            <a:r>
              <a:rPr lang="ja-JP" altLang="en-US" sz="1200" dirty="0"/>
              <a:t>インフルエンザ等の感染症が流行した</a:t>
            </a:r>
            <a:r>
              <a:rPr lang="ja-JP" altLang="en-US" sz="1200" dirty="0" smtClean="0"/>
              <a:t>際、</a:t>
            </a:r>
            <a:r>
              <a:rPr lang="ja-JP" altLang="en-US" sz="1200" dirty="0">
                <a:latin typeface="ＭＳ Ｐゴシック" panose="020B0600070205080204" pitchFamily="50" charset="-128"/>
                <a:cs typeface="小塚ゴシック Pr6N L"/>
              </a:rPr>
              <a:t>感染症発生動向調査データの公開は発生から最低</a:t>
            </a:r>
            <a:r>
              <a:rPr lang="en-US" altLang="ja-JP" sz="1200" dirty="0">
                <a:latin typeface="ＭＳ Ｐゴシック" panose="020B0600070205080204" pitchFamily="50" charset="-128"/>
                <a:cs typeface="小塚ゴシック Pr6N L"/>
              </a:rPr>
              <a:t>1</a:t>
            </a:r>
            <a:r>
              <a:rPr lang="ja-JP" altLang="en-US" sz="1200" dirty="0">
                <a:latin typeface="ＭＳ Ｐゴシック" panose="020B0600070205080204" pitchFamily="50" charset="-128"/>
                <a:cs typeface="小塚ゴシック Pr6N L"/>
              </a:rPr>
              <a:t>週間は遅れるため</a:t>
            </a:r>
            <a:r>
              <a:rPr lang="ja-JP" altLang="en-US" sz="1200" dirty="0" smtClean="0">
                <a:latin typeface="ＭＳ Ｐゴシック" panose="020B0600070205080204" pitchFamily="50" charset="-128"/>
                <a:cs typeface="小塚ゴシック Pr6N L"/>
              </a:rPr>
              <a:t>、発生</a:t>
            </a:r>
            <a:r>
              <a:rPr lang="ja-JP" altLang="en-US" sz="1200" dirty="0">
                <a:latin typeface="ＭＳ Ｐゴシック" panose="020B0600070205080204" pitchFamily="50" charset="-128"/>
                <a:cs typeface="小塚ゴシック Pr6N L"/>
              </a:rPr>
              <a:t>状況をリアルタイムに</a:t>
            </a:r>
            <a:r>
              <a:rPr lang="ja-JP" altLang="en-US" sz="1200" dirty="0" smtClean="0">
                <a:latin typeface="ＭＳ Ｐゴシック" panose="020B0600070205080204" pitchFamily="50" charset="-128"/>
                <a:cs typeface="小塚ゴシック Pr6N L"/>
              </a:rPr>
              <a:t>把握できなかった</a:t>
            </a:r>
            <a:endParaRPr lang="en-US" altLang="ja-JP" sz="1200" dirty="0" smtClean="0"/>
          </a:p>
        </p:txBody>
      </p:sp>
      <p:sp>
        <p:nvSpPr>
          <p:cNvPr id="51" name="テキスト ボックス 50"/>
          <p:cNvSpPr txBox="1"/>
          <p:nvPr/>
        </p:nvSpPr>
        <p:spPr>
          <a:xfrm>
            <a:off x="5042964" y="3485150"/>
            <a:ext cx="3745902" cy="646331"/>
          </a:xfrm>
          <a:prstGeom prst="rect">
            <a:avLst/>
          </a:prstGeom>
          <a:noFill/>
        </p:spPr>
        <p:txBody>
          <a:bodyPr wrap="square" rtlCol="0">
            <a:spAutoFit/>
          </a:bodyPr>
          <a:lstStyle/>
          <a:p>
            <a:pPr marL="285750" indent="-285750" defTabSz="914400">
              <a:buFont typeface="Wingdings" panose="05000000000000000000" pitchFamily="2" charset="2"/>
              <a:buChar char="l"/>
            </a:pPr>
            <a:r>
              <a:rPr lang="ja-JP" altLang="en-US" sz="1200" dirty="0" smtClean="0"/>
              <a:t>医療機関・保健所</a:t>
            </a:r>
            <a:r>
              <a:rPr lang="ja-JP" altLang="en-US" sz="1200" dirty="0"/>
              <a:t>が公表する感染症発生状況では</a:t>
            </a:r>
            <a:r>
              <a:rPr lang="ja-JP" altLang="en-US" sz="1200" dirty="0" smtClean="0"/>
              <a:t>、地図上で視覚的に発生</a:t>
            </a:r>
            <a:r>
              <a:rPr lang="ja-JP" altLang="en-US" sz="1200" dirty="0"/>
              <a:t>地域</a:t>
            </a:r>
            <a:r>
              <a:rPr lang="ja-JP" altLang="en-US" sz="1200" dirty="0" smtClean="0"/>
              <a:t>を把握すること</a:t>
            </a:r>
            <a:r>
              <a:rPr lang="ja-JP" altLang="en-US" sz="1200" dirty="0"/>
              <a:t>が</a:t>
            </a:r>
            <a:r>
              <a:rPr lang="ja-JP" altLang="en-US" sz="1200" dirty="0" smtClean="0"/>
              <a:t>できなかった</a:t>
            </a:r>
            <a:endParaRPr lang="en-US" altLang="ja-JP" sz="1200" dirty="0"/>
          </a:p>
        </p:txBody>
      </p:sp>
      <p:sp>
        <p:nvSpPr>
          <p:cNvPr id="53" name="テキスト ボックス 52"/>
          <p:cNvSpPr txBox="1"/>
          <p:nvPr/>
        </p:nvSpPr>
        <p:spPr>
          <a:xfrm>
            <a:off x="5182415" y="4627276"/>
            <a:ext cx="4086143" cy="369332"/>
          </a:xfrm>
          <a:prstGeom prst="rect">
            <a:avLst/>
          </a:prstGeom>
          <a:noFill/>
        </p:spPr>
        <p:txBody>
          <a:bodyPr wrap="square" rtlCol="0">
            <a:spAutoFit/>
          </a:bodyPr>
          <a:lstStyle/>
          <a:p>
            <a:pPr defTabSz="914400"/>
            <a:r>
              <a:rPr lang="ja-JP" altLang="en-US" b="1" dirty="0">
                <a:solidFill>
                  <a:prstClr val="white"/>
                </a:solidFill>
              </a:rPr>
              <a:t>ワーンニング </a:t>
            </a:r>
            <a:r>
              <a:rPr lang="ja-JP" altLang="en-US" sz="1600" b="1" dirty="0">
                <a:solidFill>
                  <a:prstClr val="white"/>
                </a:solidFill>
              </a:rPr>
              <a:t>でこう </a:t>
            </a:r>
            <a:r>
              <a:rPr lang="ja-JP" altLang="en-US" b="1" dirty="0">
                <a:solidFill>
                  <a:prstClr val="white"/>
                </a:solidFill>
              </a:rPr>
              <a:t>変わった！</a:t>
            </a:r>
            <a:r>
              <a:rPr lang="ja-JP" altLang="en-US" sz="1200" b="1" dirty="0">
                <a:solidFill>
                  <a:prstClr val="white"/>
                </a:solidFill>
              </a:rPr>
              <a:t> </a:t>
            </a:r>
            <a:endParaRPr lang="ja-JP" altLang="en-US" b="1" dirty="0">
              <a:solidFill>
                <a:prstClr val="white"/>
              </a:solidFill>
            </a:endParaRPr>
          </a:p>
        </p:txBody>
      </p:sp>
      <p:sp>
        <p:nvSpPr>
          <p:cNvPr id="56" name="テキスト ボックス 55"/>
          <p:cNvSpPr txBox="1"/>
          <p:nvPr/>
        </p:nvSpPr>
        <p:spPr>
          <a:xfrm>
            <a:off x="5135934" y="5066042"/>
            <a:ext cx="3652932" cy="1384995"/>
          </a:xfrm>
          <a:prstGeom prst="rect">
            <a:avLst/>
          </a:prstGeom>
          <a:noFill/>
        </p:spPr>
        <p:txBody>
          <a:bodyPr wrap="square" rtlCol="0">
            <a:spAutoFit/>
          </a:bodyPr>
          <a:lstStyle/>
          <a:p>
            <a:pPr marL="285750" indent="-285750" defTabSz="914400">
              <a:buFont typeface="Wingdings" panose="05000000000000000000" pitchFamily="2" charset="2"/>
              <a:buChar char="l"/>
            </a:pPr>
            <a:r>
              <a:rPr lang="ja-JP" altLang="en-US" sz="1200" dirty="0"/>
              <a:t>利用者が自宅近くの地点に</a:t>
            </a:r>
            <a:r>
              <a:rPr lang="ja-JP" altLang="en-US" sz="1200" dirty="0" smtClean="0"/>
              <a:t>おいて、かぜの症状を投票することで、</a:t>
            </a:r>
            <a:r>
              <a:rPr lang="ja-JP" altLang="en-US" sz="1200" dirty="0"/>
              <a:t>感染症情報をリアルタイムに共有することが</a:t>
            </a:r>
            <a:r>
              <a:rPr lang="ja-JP" altLang="en-US" sz="1200" dirty="0" smtClean="0"/>
              <a:t>可能</a:t>
            </a:r>
            <a:endParaRPr lang="en-US" altLang="ja-JP" sz="1200" dirty="0" smtClean="0"/>
          </a:p>
          <a:p>
            <a:pPr marL="285750" indent="-285750" defTabSz="914400">
              <a:buFont typeface="Wingdings" panose="05000000000000000000" pitchFamily="2" charset="2"/>
              <a:buChar char="l"/>
            </a:pPr>
            <a:endParaRPr lang="en-US" altLang="ja-JP" sz="1200" dirty="0" smtClean="0"/>
          </a:p>
          <a:p>
            <a:pPr marL="285750" indent="-285750" defTabSz="914400">
              <a:buFont typeface="Wingdings" panose="05000000000000000000" pitchFamily="2" charset="2"/>
              <a:buChar char="l"/>
            </a:pPr>
            <a:r>
              <a:rPr lang="ja-JP" altLang="en-US" sz="1200" dirty="0"/>
              <a:t>医療機関・保健所が公表する定点毎の感染症の報告数を元に</a:t>
            </a:r>
            <a:r>
              <a:rPr lang="ja-JP" altLang="en-US" sz="1200" dirty="0" smtClean="0"/>
              <a:t>、地図上に表示することで視覚的</a:t>
            </a:r>
            <a:r>
              <a:rPr lang="ja-JP" altLang="en-US" sz="1200" dirty="0"/>
              <a:t>に確認する</a:t>
            </a:r>
            <a:r>
              <a:rPr lang="ja-JP" altLang="en-US" sz="1200" dirty="0" smtClean="0"/>
              <a:t>ことが可能</a:t>
            </a:r>
            <a:endParaRPr lang="ja-JP" altLang="en-US" sz="1200" dirty="0"/>
          </a:p>
        </p:txBody>
      </p:sp>
      <p:pic>
        <p:nvPicPr>
          <p:cNvPr id="57" name="図 56"/>
          <p:cNvPicPr>
            <a:picLocks noChangeAspect="1"/>
          </p:cNvPicPr>
          <p:nvPr/>
        </p:nvPicPr>
        <p:blipFill rotWithShape="1">
          <a:blip r:embed="rId6" cstate="print"/>
          <a:srcRect l="10783" t="38572" r="72207" b="17475"/>
          <a:stretch/>
        </p:blipFill>
        <p:spPr>
          <a:xfrm>
            <a:off x="665438" y="3084708"/>
            <a:ext cx="1424592" cy="1762851"/>
          </a:xfrm>
          <a:prstGeom prst="rect">
            <a:avLst/>
          </a:prstGeom>
        </p:spPr>
      </p:pic>
      <p:pic>
        <p:nvPicPr>
          <p:cNvPr id="59" name="図 58"/>
          <p:cNvPicPr>
            <a:picLocks noChangeAspect="1"/>
          </p:cNvPicPr>
          <p:nvPr/>
        </p:nvPicPr>
        <p:blipFill rotWithShape="1">
          <a:blip r:embed="rId7" cstate="print"/>
          <a:srcRect l="14090" t="34177" r="71103" b="29674"/>
          <a:stretch/>
        </p:blipFill>
        <p:spPr>
          <a:xfrm>
            <a:off x="1045332" y="5029633"/>
            <a:ext cx="997034" cy="1417386"/>
          </a:xfrm>
          <a:prstGeom prst="rect">
            <a:avLst/>
          </a:prstGeom>
        </p:spPr>
      </p:pic>
      <p:pic>
        <p:nvPicPr>
          <p:cNvPr id="60" name="図 59"/>
          <p:cNvPicPr>
            <a:picLocks noChangeAspect="1"/>
          </p:cNvPicPr>
          <p:nvPr/>
        </p:nvPicPr>
        <p:blipFill rotWithShape="1">
          <a:blip r:embed="rId8" cstate="print"/>
          <a:srcRect l="14562" t="14837" r="70790" b="47363"/>
          <a:stretch/>
        </p:blipFill>
        <p:spPr>
          <a:xfrm>
            <a:off x="2815969" y="3074444"/>
            <a:ext cx="1390807" cy="1773115"/>
          </a:xfrm>
          <a:prstGeom prst="rect">
            <a:avLst/>
          </a:prstGeom>
        </p:spPr>
      </p:pic>
      <p:pic>
        <p:nvPicPr>
          <p:cNvPr id="61" name="図 60"/>
          <p:cNvPicPr>
            <a:picLocks noChangeAspect="1"/>
          </p:cNvPicPr>
          <p:nvPr/>
        </p:nvPicPr>
        <p:blipFill rotWithShape="1">
          <a:blip r:embed="rId8" cstate="print"/>
          <a:srcRect l="15981" t="64932" r="71262"/>
          <a:stretch/>
        </p:blipFill>
        <p:spPr>
          <a:xfrm>
            <a:off x="3247592" y="5023300"/>
            <a:ext cx="907897" cy="1453188"/>
          </a:xfrm>
          <a:prstGeom prst="rect">
            <a:avLst/>
          </a:prstGeom>
        </p:spPr>
      </p:pic>
      <p:cxnSp>
        <p:nvCxnSpPr>
          <p:cNvPr id="62" name="直線矢印コネクタ 41"/>
          <p:cNvCxnSpPr>
            <a:endCxn id="59" idx="1"/>
          </p:cNvCxnSpPr>
          <p:nvPr/>
        </p:nvCxnSpPr>
        <p:spPr>
          <a:xfrm rot="16200000" flipH="1">
            <a:off x="501103" y="5194099"/>
            <a:ext cx="889050" cy="199407"/>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41"/>
          <p:cNvCxnSpPr>
            <a:endCxn id="61" idx="1"/>
          </p:cNvCxnSpPr>
          <p:nvPr/>
        </p:nvCxnSpPr>
        <p:spPr>
          <a:xfrm rot="16200000" flipH="1">
            <a:off x="2663858" y="5166164"/>
            <a:ext cx="962396" cy="205067"/>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985514" y="2306155"/>
            <a:ext cx="1879255" cy="600164"/>
          </a:xfrm>
          <a:prstGeom prst="rect">
            <a:avLst/>
          </a:prstGeom>
          <a:noFill/>
        </p:spPr>
        <p:txBody>
          <a:bodyPr wrap="square" rtlCol="0">
            <a:spAutoFit/>
          </a:bodyPr>
          <a:lstStyle/>
          <a:p>
            <a:pPr defTabSz="914400"/>
            <a:r>
              <a:rPr lang="ja-JP" altLang="en-US" sz="1100" b="1" dirty="0">
                <a:solidFill>
                  <a:prstClr val="white"/>
                </a:solidFill>
              </a:rPr>
              <a:t>利用者から</a:t>
            </a:r>
            <a:r>
              <a:rPr lang="ja-JP" altLang="en-US" sz="1100" b="1" dirty="0" smtClean="0">
                <a:solidFill>
                  <a:prstClr val="white"/>
                </a:solidFill>
              </a:rPr>
              <a:t>の投票に</a:t>
            </a:r>
            <a:r>
              <a:rPr lang="ja-JP" altLang="en-US" sz="1100" b="1" dirty="0">
                <a:solidFill>
                  <a:prstClr val="white"/>
                </a:solidFill>
              </a:rPr>
              <a:t>よる</a:t>
            </a:r>
            <a:endParaRPr lang="en-US" altLang="ja-JP" sz="1100" b="1" dirty="0">
              <a:solidFill>
                <a:prstClr val="white"/>
              </a:solidFill>
            </a:endParaRPr>
          </a:p>
          <a:p>
            <a:pPr defTabSz="914400"/>
            <a:r>
              <a:rPr lang="ja-JP" altLang="en-US" sz="1100" b="1" dirty="0">
                <a:solidFill>
                  <a:prstClr val="white"/>
                </a:solidFill>
              </a:rPr>
              <a:t>リアルタイムでの感染症</a:t>
            </a:r>
            <a:endParaRPr lang="en-US" altLang="ja-JP" sz="1100" b="1" dirty="0">
              <a:solidFill>
                <a:prstClr val="white"/>
              </a:solidFill>
            </a:endParaRPr>
          </a:p>
          <a:p>
            <a:pPr defTabSz="914400"/>
            <a:r>
              <a:rPr lang="ja-JP" altLang="en-US" sz="1100" b="1" dirty="0">
                <a:solidFill>
                  <a:prstClr val="white"/>
                </a:solidFill>
              </a:rPr>
              <a:t>情報を地図上に表示</a:t>
            </a:r>
          </a:p>
        </p:txBody>
      </p:sp>
      <p:sp>
        <p:nvSpPr>
          <p:cNvPr id="66" name="テキスト ボックス 65"/>
          <p:cNvSpPr txBox="1"/>
          <p:nvPr/>
        </p:nvSpPr>
        <p:spPr>
          <a:xfrm>
            <a:off x="3251119" y="2286775"/>
            <a:ext cx="1646809" cy="646331"/>
          </a:xfrm>
          <a:prstGeom prst="rect">
            <a:avLst/>
          </a:prstGeom>
          <a:noFill/>
        </p:spPr>
        <p:txBody>
          <a:bodyPr wrap="square" rtlCol="0">
            <a:spAutoFit/>
          </a:bodyPr>
          <a:lstStyle/>
          <a:p>
            <a:pPr defTabSz="914400"/>
            <a:r>
              <a:rPr lang="ja-JP" altLang="en-US" sz="1200" b="1" dirty="0" smtClean="0">
                <a:solidFill>
                  <a:prstClr val="white"/>
                </a:solidFill>
              </a:rPr>
              <a:t>医療機関・保健所</a:t>
            </a:r>
            <a:endParaRPr lang="en-US" altLang="ja-JP" sz="1200" b="1" dirty="0" smtClean="0">
              <a:solidFill>
                <a:prstClr val="white"/>
              </a:solidFill>
            </a:endParaRPr>
          </a:p>
          <a:p>
            <a:pPr defTabSz="914400"/>
            <a:r>
              <a:rPr lang="ja-JP" altLang="en-US" sz="1200" b="1" dirty="0" smtClean="0">
                <a:solidFill>
                  <a:prstClr val="white"/>
                </a:solidFill>
              </a:rPr>
              <a:t>が</a:t>
            </a:r>
            <a:r>
              <a:rPr lang="ja-JP" altLang="en-US" sz="1200" b="1" dirty="0">
                <a:solidFill>
                  <a:prstClr val="white"/>
                </a:solidFill>
              </a:rPr>
              <a:t>公表</a:t>
            </a:r>
            <a:r>
              <a:rPr lang="ja-JP" altLang="en-US" sz="1200" b="1" dirty="0" smtClean="0">
                <a:solidFill>
                  <a:prstClr val="white"/>
                </a:solidFill>
              </a:rPr>
              <a:t>する感染症</a:t>
            </a:r>
            <a:r>
              <a:rPr lang="ja-JP" altLang="en-US" sz="1200" b="1" dirty="0">
                <a:solidFill>
                  <a:prstClr val="white"/>
                </a:solidFill>
              </a:rPr>
              <a:t>情報を地図上に表示</a:t>
            </a:r>
          </a:p>
        </p:txBody>
      </p:sp>
      <p:sp>
        <p:nvSpPr>
          <p:cNvPr id="67" name="角丸四角形 66"/>
          <p:cNvSpPr/>
          <p:nvPr/>
        </p:nvSpPr>
        <p:spPr>
          <a:xfrm>
            <a:off x="2022283" y="5448616"/>
            <a:ext cx="959186" cy="893144"/>
          </a:xfrm>
          <a:prstGeom prst="roundRect">
            <a:avLst>
              <a:gd name="adj" fmla="val 28864"/>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68" name="テキスト ボックス 67"/>
          <p:cNvSpPr txBox="1"/>
          <p:nvPr/>
        </p:nvSpPr>
        <p:spPr>
          <a:xfrm>
            <a:off x="2039325" y="5476157"/>
            <a:ext cx="952047" cy="830997"/>
          </a:xfrm>
          <a:prstGeom prst="rect">
            <a:avLst/>
          </a:prstGeom>
          <a:noFill/>
        </p:spPr>
        <p:txBody>
          <a:bodyPr vert="horz" wrap="square" rtlCol="0">
            <a:spAutoFit/>
          </a:bodyPr>
          <a:lstStyle/>
          <a:p>
            <a:pPr defTabSz="914400"/>
            <a:r>
              <a:rPr lang="ja-JP" altLang="en-US" sz="1200" b="1" dirty="0" smtClean="0">
                <a:solidFill>
                  <a:prstClr val="white"/>
                </a:solidFill>
              </a:rPr>
              <a:t>投票情報</a:t>
            </a:r>
            <a:r>
              <a:rPr lang="ja-JP" altLang="en-US" sz="1200" b="1" dirty="0">
                <a:solidFill>
                  <a:prstClr val="white"/>
                </a:solidFill>
              </a:rPr>
              <a:t>や公表情報をグラフで</a:t>
            </a:r>
            <a:endParaRPr lang="en-US" altLang="ja-JP" sz="1200" b="1" dirty="0">
              <a:solidFill>
                <a:prstClr val="white"/>
              </a:solidFill>
            </a:endParaRPr>
          </a:p>
          <a:p>
            <a:pPr defTabSz="914400"/>
            <a:r>
              <a:rPr lang="ja-JP" altLang="en-US" sz="1200" b="1" dirty="0">
                <a:solidFill>
                  <a:prstClr val="white"/>
                </a:solidFill>
              </a:rPr>
              <a:t>表示</a:t>
            </a:r>
          </a:p>
        </p:txBody>
      </p:sp>
      <p:sp>
        <p:nvSpPr>
          <p:cNvPr id="70" name="角丸四角形 69"/>
          <p:cNvSpPr/>
          <p:nvPr/>
        </p:nvSpPr>
        <p:spPr>
          <a:xfrm>
            <a:off x="463247" y="2326546"/>
            <a:ext cx="1917572" cy="655031"/>
          </a:xfrm>
          <a:prstGeom prst="roundRect">
            <a:avLst>
              <a:gd name="adj" fmla="val 50000"/>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71" name="テキスト ボックス 70"/>
          <p:cNvSpPr txBox="1"/>
          <p:nvPr/>
        </p:nvSpPr>
        <p:spPr>
          <a:xfrm>
            <a:off x="550364" y="2330577"/>
            <a:ext cx="1879255" cy="646331"/>
          </a:xfrm>
          <a:prstGeom prst="rect">
            <a:avLst/>
          </a:prstGeom>
          <a:noFill/>
        </p:spPr>
        <p:txBody>
          <a:bodyPr wrap="square" rtlCol="0">
            <a:spAutoFit/>
          </a:bodyPr>
          <a:lstStyle/>
          <a:p>
            <a:pPr defTabSz="914400"/>
            <a:r>
              <a:rPr lang="ja-JP" altLang="en-US" sz="1200" b="1" dirty="0">
                <a:solidFill>
                  <a:prstClr val="white"/>
                </a:solidFill>
              </a:rPr>
              <a:t>利用者から</a:t>
            </a:r>
            <a:r>
              <a:rPr lang="ja-JP" altLang="en-US" sz="1200" b="1" dirty="0" smtClean="0">
                <a:solidFill>
                  <a:prstClr val="white"/>
                </a:solidFill>
              </a:rPr>
              <a:t>の投票に</a:t>
            </a:r>
            <a:r>
              <a:rPr lang="ja-JP" altLang="en-US" sz="1200" b="1" dirty="0">
                <a:solidFill>
                  <a:prstClr val="white"/>
                </a:solidFill>
              </a:rPr>
              <a:t>よる</a:t>
            </a:r>
            <a:endParaRPr lang="en-US" altLang="ja-JP" sz="1200" b="1" dirty="0">
              <a:solidFill>
                <a:prstClr val="white"/>
              </a:solidFill>
            </a:endParaRPr>
          </a:p>
          <a:p>
            <a:pPr defTabSz="914400"/>
            <a:r>
              <a:rPr lang="ja-JP" altLang="en-US" sz="1200" b="1" dirty="0">
                <a:solidFill>
                  <a:prstClr val="white"/>
                </a:solidFill>
              </a:rPr>
              <a:t>リアルタイムでの感染症</a:t>
            </a:r>
            <a:endParaRPr lang="en-US" altLang="ja-JP" sz="1200" b="1" dirty="0">
              <a:solidFill>
                <a:prstClr val="white"/>
              </a:solidFill>
            </a:endParaRPr>
          </a:p>
          <a:p>
            <a:pPr defTabSz="914400"/>
            <a:r>
              <a:rPr lang="ja-JP" altLang="en-US" sz="1200" b="1" dirty="0">
                <a:solidFill>
                  <a:prstClr val="white"/>
                </a:solidFill>
              </a:rPr>
              <a:t>情報を地図上に表示</a:t>
            </a:r>
          </a:p>
        </p:txBody>
      </p:sp>
      <p:sp>
        <p:nvSpPr>
          <p:cNvPr id="72" name="角丸四角形 71"/>
          <p:cNvSpPr/>
          <p:nvPr/>
        </p:nvSpPr>
        <p:spPr>
          <a:xfrm>
            <a:off x="2759760" y="2326228"/>
            <a:ext cx="1538731" cy="655031"/>
          </a:xfrm>
          <a:prstGeom prst="roundRect">
            <a:avLst>
              <a:gd name="adj" fmla="val 50000"/>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73" name="テキスト ボックス 72"/>
          <p:cNvSpPr txBox="1"/>
          <p:nvPr/>
        </p:nvSpPr>
        <p:spPr>
          <a:xfrm>
            <a:off x="2815969" y="2336446"/>
            <a:ext cx="1646809" cy="646331"/>
          </a:xfrm>
          <a:prstGeom prst="rect">
            <a:avLst/>
          </a:prstGeom>
          <a:noFill/>
        </p:spPr>
        <p:txBody>
          <a:bodyPr wrap="square" rtlCol="0">
            <a:spAutoFit/>
          </a:bodyPr>
          <a:lstStyle/>
          <a:p>
            <a:pPr defTabSz="914400"/>
            <a:r>
              <a:rPr lang="ja-JP" altLang="en-US" sz="1200" b="1" dirty="0" smtClean="0">
                <a:solidFill>
                  <a:prstClr val="white"/>
                </a:solidFill>
              </a:rPr>
              <a:t>医療機関・保健所</a:t>
            </a:r>
            <a:endParaRPr lang="en-US" altLang="ja-JP" sz="1200" b="1" dirty="0" smtClean="0">
              <a:solidFill>
                <a:prstClr val="white"/>
              </a:solidFill>
            </a:endParaRPr>
          </a:p>
          <a:p>
            <a:pPr defTabSz="914400"/>
            <a:r>
              <a:rPr lang="ja-JP" altLang="en-US" sz="1200" b="1" dirty="0" smtClean="0">
                <a:solidFill>
                  <a:prstClr val="white"/>
                </a:solidFill>
              </a:rPr>
              <a:t>が</a:t>
            </a:r>
            <a:r>
              <a:rPr lang="ja-JP" altLang="en-US" sz="1200" b="1" dirty="0">
                <a:solidFill>
                  <a:prstClr val="white"/>
                </a:solidFill>
              </a:rPr>
              <a:t>公表</a:t>
            </a:r>
            <a:r>
              <a:rPr lang="ja-JP" altLang="en-US" sz="1200" b="1" dirty="0" smtClean="0">
                <a:solidFill>
                  <a:prstClr val="white"/>
                </a:solidFill>
              </a:rPr>
              <a:t>する感染症</a:t>
            </a:r>
            <a:r>
              <a:rPr lang="ja-JP" altLang="en-US" sz="1200" b="1" dirty="0">
                <a:solidFill>
                  <a:prstClr val="white"/>
                </a:solidFill>
              </a:rPr>
              <a:t>情報を地図上に表示</a:t>
            </a:r>
          </a:p>
        </p:txBody>
      </p:sp>
      <p:sp>
        <p:nvSpPr>
          <p:cNvPr id="74" name="テキスト ボックス 73"/>
          <p:cNvSpPr txBox="1"/>
          <p:nvPr/>
        </p:nvSpPr>
        <p:spPr>
          <a:xfrm>
            <a:off x="7246206" y="-6186"/>
            <a:ext cx="2664081" cy="307777"/>
          </a:xfrm>
          <a:prstGeom prst="rect">
            <a:avLst/>
          </a:prstGeom>
          <a:noFill/>
        </p:spPr>
        <p:txBody>
          <a:bodyPr wrap="square" rtlCol="0">
            <a:spAutoFit/>
          </a:bodyPr>
          <a:lstStyle/>
          <a:p>
            <a:pPr algn="r"/>
            <a:r>
              <a:rPr lang="ja-JP" altLang="en-US" sz="1400" dirty="0"/>
              <a:t>平成</a:t>
            </a:r>
            <a:r>
              <a:rPr lang="en-US" altLang="ja-JP" sz="1400" dirty="0"/>
              <a:t>29</a:t>
            </a:r>
            <a:r>
              <a:rPr lang="ja-JP" altLang="en-US" sz="1400" dirty="0" smtClean="0"/>
              <a:t>年</a:t>
            </a:r>
            <a:r>
              <a:rPr lang="en-US" altLang="ja-JP" sz="1400" dirty="0"/>
              <a:t>8</a:t>
            </a:r>
            <a:r>
              <a:rPr lang="ja-JP" altLang="en-US" sz="1400" dirty="0" smtClean="0"/>
              <a:t>月</a:t>
            </a:r>
            <a:r>
              <a:rPr lang="en-US" altLang="ja-JP" sz="1400" smtClean="0"/>
              <a:t>1</a:t>
            </a:r>
            <a:r>
              <a:rPr lang="ja-JP" altLang="en-US" sz="1400" smtClean="0"/>
              <a:t>日版</a:t>
            </a:r>
            <a:endParaRPr lang="ja-JP" altLang="en-US" sz="1400" dirty="0"/>
          </a:p>
        </p:txBody>
      </p:sp>
      <p:grpSp>
        <p:nvGrpSpPr>
          <p:cNvPr id="75" name="図形グループ 33"/>
          <p:cNvGrpSpPr/>
          <p:nvPr/>
        </p:nvGrpSpPr>
        <p:grpSpPr>
          <a:xfrm>
            <a:off x="8089329" y="273549"/>
            <a:ext cx="752743" cy="752743"/>
            <a:chOff x="8060984" y="281179"/>
            <a:chExt cx="752743" cy="752743"/>
          </a:xfrm>
          <a:noFill/>
        </p:grpSpPr>
        <p:sp>
          <p:nvSpPr>
            <p:cNvPr id="76" name="角丸四角形 75"/>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endParaRPr>
            </a:p>
          </p:txBody>
        </p:sp>
        <p:sp>
          <p:nvSpPr>
            <p:cNvPr id="77" name="テキスト ボックス 76"/>
            <p:cNvSpPr txBox="1"/>
            <p:nvPr/>
          </p:nvSpPr>
          <p:spPr>
            <a:xfrm>
              <a:off x="8114190" y="334385"/>
              <a:ext cx="646331" cy="646331"/>
            </a:xfrm>
            <a:prstGeom prst="rect">
              <a:avLst/>
            </a:prstGeom>
            <a:grp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産業</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創出</a:t>
              </a:r>
              <a:endParaRPr kumimoji="1" lang="en-US" altLang="ja-JP" dirty="0" smtClean="0">
                <a:solidFill>
                  <a:srgbClr val="DEFFFF"/>
                </a:solidFill>
                <a:latin typeface="小塚ゴシック Pr6N M"/>
                <a:ea typeface="小塚ゴシック Pr6N M"/>
                <a:cs typeface="小塚ゴシック Pr6N M"/>
              </a:endParaRPr>
            </a:p>
          </p:txBody>
        </p:sp>
      </p:grpSp>
      <p:sp>
        <p:nvSpPr>
          <p:cNvPr id="52" name="角丸四角形 51"/>
          <p:cNvSpPr/>
          <p:nvPr/>
        </p:nvSpPr>
        <p:spPr>
          <a:xfrm>
            <a:off x="9006672" y="250008"/>
            <a:ext cx="752743" cy="752743"/>
          </a:xfrm>
          <a:prstGeom prst="roundRect">
            <a:avLst/>
          </a:prstGeom>
          <a:solidFill>
            <a:schemeClr val="bg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rgbClr val="40CCFB"/>
              </a:solidFill>
            </a:endParaRPr>
          </a:p>
        </p:txBody>
      </p:sp>
      <p:sp>
        <p:nvSpPr>
          <p:cNvPr id="55" name="テキスト ボックス 54"/>
          <p:cNvSpPr txBox="1"/>
          <p:nvPr/>
        </p:nvSpPr>
        <p:spPr>
          <a:xfrm>
            <a:off x="9011959" y="211960"/>
            <a:ext cx="805029" cy="830997"/>
          </a:xfrm>
          <a:prstGeom prst="rect">
            <a:avLst/>
          </a:prstGeom>
          <a:noFill/>
          <a:ln>
            <a:noFill/>
          </a:ln>
        </p:spPr>
        <p:txBody>
          <a:bodyPr wrap="none" rtlCol="0">
            <a:spAutoFit/>
          </a:bodyPr>
          <a:lstStyle/>
          <a:p>
            <a:r>
              <a:rPr lang="ja-JP" altLang="en-US" sz="1600" dirty="0" smtClean="0">
                <a:solidFill>
                  <a:srgbClr val="4CA6FF"/>
                </a:solidFill>
                <a:latin typeface="小塚ゴシック Pr6N M"/>
                <a:ea typeface="小塚ゴシック Pr6N M"/>
                <a:cs typeface="小塚ゴシック Pr6N M"/>
              </a:rPr>
              <a:t>防犯</a:t>
            </a:r>
            <a:endParaRPr lang="en-US" altLang="ja-JP" sz="1600" dirty="0" smtClean="0">
              <a:solidFill>
                <a:srgbClr val="4CA6FF"/>
              </a:solidFill>
              <a:latin typeface="小塚ゴシック Pr6N M"/>
              <a:ea typeface="小塚ゴシック Pr6N M"/>
              <a:cs typeface="小塚ゴシック Pr6N M"/>
            </a:endParaRPr>
          </a:p>
          <a:p>
            <a:r>
              <a:rPr lang="ja-JP" altLang="en-US" sz="1600" dirty="0" smtClean="0">
                <a:solidFill>
                  <a:srgbClr val="4CA6FF"/>
                </a:solidFill>
                <a:latin typeface="小塚ゴシック Pr6N M"/>
                <a:ea typeface="小塚ゴシック Pr6N M"/>
                <a:cs typeface="小塚ゴシック Pr6N M"/>
              </a:rPr>
              <a:t>医療</a:t>
            </a:r>
            <a:endParaRPr lang="en-US" altLang="ja-JP" sz="1600" dirty="0" smtClean="0">
              <a:solidFill>
                <a:srgbClr val="4CA6FF"/>
              </a:solidFill>
              <a:latin typeface="小塚ゴシック Pr6N M"/>
              <a:ea typeface="小塚ゴシック Pr6N M"/>
              <a:cs typeface="小塚ゴシック Pr6N M"/>
            </a:endParaRPr>
          </a:p>
          <a:p>
            <a:r>
              <a:rPr lang="ja-JP" altLang="en-US" sz="1600" dirty="0" smtClean="0">
                <a:solidFill>
                  <a:srgbClr val="4CA6FF"/>
                </a:solidFill>
                <a:latin typeface="小塚ゴシック Pr6N M"/>
                <a:ea typeface="小塚ゴシック Pr6N M"/>
                <a:cs typeface="小塚ゴシック Pr6N M"/>
              </a:rPr>
              <a:t>教育等</a:t>
            </a:r>
            <a:endParaRPr lang="en-US" altLang="ja-JP" sz="1600" dirty="0" smtClean="0">
              <a:solidFill>
                <a:srgbClr val="4CA6FF"/>
              </a:solidFill>
              <a:latin typeface="小塚ゴシック Pr6N M"/>
              <a:ea typeface="小塚ゴシック Pr6N M"/>
              <a:cs typeface="小塚ゴシック Pr6N M"/>
            </a:endParaRPr>
          </a:p>
        </p:txBody>
      </p:sp>
    </p:spTree>
    <p:extLst>
      <p:ext uri="{BB962C8B-B14F-4D97-AF65-F5344CB8AC3E}">
        <p14:creationId xmlns:p14="http://schemas.microsoft.com/office/powerpoint/2010/main" val="1401595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直線コネクタ 67"/>
          <p:cNvCxnSpPr/>
          <p:nvPr/>
        </p:nvCxnSpPr>
        <p:spPr>
          <a:xfrm flipH="1">
            <a:off x="10565" y="2204088"/>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10565" y="6428143"/>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75" name="角丸四角形 74"/>
          <p:cNvSpPr/>
          <p:nvPr/>
        </p:nvSpPr>
        <p:spPr>
          <a:xfrm>
            <a:off x="5084282" y="4245495"/>
            <a:ext cx="4711409" cy="2182648"/>
          </a:xfrm>
          <a:prstGeom prst="roundRect">
            <a:avLst>
              <a:gd name="adj" fmla="val 9905"/>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48" name="テキスト ボックス 47"/>
          <p:cNvSpPr txBox="1"/>
          <p:nvPr/>
        </p:nvSpPr>
        <p:spPr>
          <a:xfrm>
            <a:off x="126200" y="1462084"/>
            <a:ext cx="4599336" cy="707886"/>
          </a:xfrm>
          <a:prstGeom prst="rect">
            <a:avLst/>
          </a:prstGeom>
          <a:noFill/>
        </p:spPr>
        <p:txBody>
          <a:bodyPr wrap="none" rtlCol="0">
            <a:spAutoFit/>
          </a:bodyPr>
          <a:lstStyle/>
          <a:p>
            <a:r>
              <a:rPr lang="ja-JP" altLang="en-US" sz="2000" dirty="0" smtClean="0">
                <a:solidFill>
                  <a:srgbClr val="0080FF"/>
                </a:solidFill>
                <a:latin typeface="+mn-ea"/>
                <a:cs typeface="小塚ゴシック Pro M"/>
              </a:rPr>
              <a:t>産</a:t>
            </a:r>
            <a:r>
              <a:rPr lang="ja-JP" altLang="en-US" sz="2000" dirty="0">
                <a:solidFill>
                  <a:srgbClr val="0080FF"/>
                </a:solidFill>
                <a:latin typeface="+mn-ea"/>
                <a:cs typeface="小塚ゴシック Pro M"/>
              </a:rPr>
              <a:t>・官が連携して</a:t>
            </a:r>
          </a:p>
          <a:p>
            <a:r>
              <a:rPr lang="ja-JP" altLang="en-US" sz="2000" dirty="0">
                <a:solidFill>
                  <a:srgbClr val="0080FF"/>
                </a:solidFill>
                <a:latin typeface="+mn-ea"/>
                <a:cs typeface="小塚ゴシック Pro M"/>
              </a:rPr>
              <a:t>オープンデータの利活用を積極的に</a:t>
            </a:r>
            <a:r>
              <a:rPr lang="ja-JP" altLang="en-US" sz="2000" dirty="0" smtClean="0">
                <a:solidFill>
                  <a:srgbClr val="0080FF"/>
                </a:solidFill>
                <a:latin typeface="+mn-ea"/>
                <a:cs typeface="小塚ゴシック Pro M"/>
              </a:rPr>
              <a:t>推進</a:t>
            </a:r>
            <a:endParaRPr lang="ja-JP" altLang="en-US" sz="2000" dirty="0">
              <a:solidFill>
                <a:srgbClr val="0080FF"/>
              </a:solidFill>
              <a:latin typeface="+mn-ea"/>
              <a:cs typeface="小塚ゴシック Pro M"/>
            </a:endParaRPr>
          </a:p>
        </p:txBody>
      </p:sp>
      <p:pic>
        <p:nvPicPr>
          <p:cNvPr id="13" name="拡声器b.png" descr="/Users/meg/Desktop/特研/特研OD/アイコン/拡声器b.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5426186" y="4311738"/>
            <a:ext cx="688804" cy="703011"/>
          </a:xfrm>
          <a:prstGeom prst="rect">
            <a:avLst/>
          </a:prstGeom>
        </p:spPr>
      </p:pic>
      <p:sp>
        <p:nvSpPr>
          <p:cNvPr id="51" name="テキスト ボックス 50"/>
          <p:cNvSpPr txBox="1"/>
          <p:nvPr/>
        </p:nvSpPr>
        <p:spPr>
          <a:xfrm>
            <a:off x="6087012" y="4213046"/>
            <a:ext cx="3406238" cy="830997"/>
          </a:xfrm>
          <a:prstGeom prst="rect">
            <a:avLst/>
          </a:prstGeom>
          <a:noFill/>
        </p:spPr>
        <p:txBody>
          <a:bodyPr vert="horz" wrap="square" rtlCol="0">
            <a:spAutoFit/>
          </a:bodyPr>
          <a:lstStyle/>
          <a:p>
            <a:r>
              <a:rPr lang="ja-JP" altLang="en-US" sz="2400" dirty="0" smtClean="0">
                <a:solidFill>
                  <a:srgbClr val="0E79FF"/>
                </a:solidFill>
                <a:latin typeface="フォントポにほんご"/>
                <a:ea typeface="フォントポにほんご"/>
                <a:cs typeface="フォントポにほんご"/>
              </a:rPr>
              <a:t>オープンガバメント推進協</a:t>
            </a:r>
            <a:r>
              <a:rPr lang="ja-JP" altLang="en-US" sz="2400" dirty="0">
                <a:solidFill>
                  <a:srgbClr val="0E79FF"/>
                </a:solidFill>
                <a:latin typeface="フォントポにほんご"/>
                <a:ea typeface="フォントポにほんご"/>
                <a:cs typeface="フォントポにほんご"/>
              </a:rPr>
              <a:t>議会の</a:t>
            </a:r>
            <a:r>
              <a:rPr lang="ja-JP" altLang="en-US" sz="2400" dirty="0" smtClean="0">
                <a:solidFill>
                  <a:srgbClr val="0E79FF"/>
                </a:solidFill>
                <a:latin typeface="フォントポにほんご"/>
                <a:ea typeface="フォントポにほんご"/>
                <a:cs typeface="フォントポにほんご"/>
              </a:rPr>
              <a:t>活動</a:t>
            </a:r>
            <a:endParaRPr lang="ja-JP" altLang="en-US" sz="2400" dirty="0">
              <a:solidFill>
                <a:srgbClr val="0E79FF"/>
              </a:solidFill>
              <a:latin typeface="フォントポにほんご"/>
              <a:ea typeface="フォントポにほんご"/>
              <a:cs typeface="フォントポにほんご"/>
            </a:endParaRPr>
          </a:p>
        </p:txBody>
      </p:sp>
      <p:sp>
        <p:nvSpPr>
          <p:cNvPr id="92" name="テキスト ボックス 91"/>
          <p:cNvSpPr txBox="1"/>
          <p:nvPr/>
        </p:nvSpPr>
        <p:spPr>
          <a:xfrm>
            <a:off x="103002" y="2243249"/>
            <a:ext cx="4556398" cy="3996300"/>
          </a:xfrm>
          <a:prstGeom prst="rect">
            <a:avLst/>
          </a:prstGeom>
          <a:noFill/>
        </p:spPr>
        <p:txBody>
          <a:bodyPr wrap="square" rtlCol="0">
            <a:noAutofit/>
          </a:bodyPr>
          <a:lstStyle/>
          <a:p>
            <a:pPr defTabSz="914400"/>
            <a:r>
              <a:rPr lang="ja-JP" altLang="en-US" sz="1200" dirty="0">
                <a:latin typeface="ＭＳ Ｐゴシック" panose="020B0600070205080204" pitchFamily="50" charset="-128"/>
                <a:cs typeface="小塚ゴシック Pr6N L"/>
              </a:rPr>
              <a:t>　感染症流行警告アプリ「ワーンニング」は、</a:t>
            </a:r>
            <a:endParaRPr lang="en-US" altLang="ja-JP" sz="1200" dirty="0">
              <a:latin typeface="ＭＳ Ｐゴシック" panose="020B0600070205080204" pitchFamily="50" charset="-128"/>
              <a:cs typeface="小塚ゴシック Pr6N L"/>
            </a:endParaRPr>
          </a:p>
          <a:p>
            <a:pPr defTabSz="914400"/>
            <a:r>
              <a:rPr lang="ja-JP" altLang="en-US" sz="1200" dirty="0">
                <a:latin typeface="ＭＳ Ｐゴシック" panose="020B0600070205080204" pitchFamily="50" charset="-128"/>
                <a:cs typeface="小塚ゴシック Pr6N L"/>
              </a:rPr>
              <a:t>平成２６年度オープンガバメント推進協議会</a:t>
            </a:r>
            <a:endParaRPr lang="en-US" altLang="ja-JP" sz="1200" dirty="0">
              <a:latin typeface="ＭＳ Ｐゴシック" panose="020B0600070205080204" pitchFamily="50" charset="-128"/>
              <a:cs typeface="小塚ゴシック Pr6N L"/>
            </a:endParaRPr>
          </a:p>
          <a:p>
            <a:pPr defTabSz="914400"/>
            <a:r>
              <a:rPr lang="ja-JP" altLang="en-US" sz="1200" dirty="0" smtClean="0">
                <a:latin typeface="ＭＳ Ｐゴシック" panose="020B0600070205080204" pitchFamily="50" charset="-128"/>
                <a:cs typeface="小塚ゴシック Pr6N L"/>
              </a:rPr>
              <a:t>「ビッグデータ</a:t>
            </a:r>
            <a:r>
              <a:rPr lang="ja-JP" altLang="en-US" sz="1200" dirty="0">
                <a:latin typeface="ＭＳ Ｐゴシック" panose="020B0600070205080204" pitchFamily="50" charset="-128"/>
                <a:cs typeface="小塚ゴシック Pr6N L"/>
              </a:rPr>
              <a:t>・オープンデータ活用アイデア・</a:t>
            </a:r>
            <a:endParaRPr lang="en-US" altLang="ja-JP" sz="1200" dirty="0">
              <a:latin typeface="ＭＳ Ｐゴシック" panose="020B0600070205080204" pitchFamily="50" charset="-128"/>
              <a:cs typeface="小塚ゴシック Pr6N L"/>
            </a:endParaRPr>
          </a:p>
          <a:p>
            <a:pPr defTabSz="914400"/>
            <a:r>
              <a:rPr lang="ja-JP" altLang="en-US" sz="1200" dirty="0">
                <a:latin typeface="ＭＳ Ｐゴシック" panose="020B0600070205080204" pitchFamily="50" charset="-128"/>
                <a:cs typeface="小塚ゴシック Pr6N L"/>
              </a:rPr>
              <a:t>アプリケーションコンテスト」で最優秀賞を受</a:t>
            </a:r>
            <a:endParaRPr lang="en-US" altLang="ja-JP" sz="1200" dirty="0">
              <a:latin typeface="ＭＳ Ｐゴシック" panose="020B0600070205080204" pitchFamily="50" charset="-128"/>
              <a:cs typeface="小塚ゴシック Pr6N L"/>
            </a:endParaRPr>
          </a:p>
          <a:p>
            <a:pPr defTabSz="914400"/>
            <a:r>
              <a:rPr lang="ja-JP" altLang="en-US" sz="1200" dirty="0">
                <a:latin typeface="ＭＳ Ｐゴシック" panose="020B0600070205080204" pitchFamily="50" charset="-128"/>
                <a:cs typeface="小塚ゴシック Pr6N L"/>
              </a:rPr>
              <a:t>賞したアプリケーションです。</a:t>
            </a:r>
            <a:endParaRPr lang="en-US" altLang="ja-JP" sz="1200" dirty="0">
              <a:latin typeface="ＭＳ Ｐゴシック" panose="020B0600070205080204" pitchFamily="50" charset="-128"/>
              <a:cs typeface="小塚ゴシック Pr6N L"/>
            </a:endParaRPr>
          </a:p>
          <a:p>
            <a:pPr defTabSz="914400"/>
            <a:endParaRPr lang="en-US" altLang="ja-JP" sz="1200" dirty="0">
              <a:latin typeface="ＭＳ Ｐゴシック" panose="020B0600070205080204" pitchFamily="50" charset="-128"/>
              <a:cs typeface="小塚ゴシック Pr6N L"/>
            </a:endParaRPr>
          </a:p>
          <a:p>
            <a:pPr defTabSz="914400"/>
            <a:r>
              <a:rPr lang="ja-JP" altLang="en-US" sz="1200" dirty="0">
                <a:latin typeface="ＭＳ Ｐゴシック" panose="020B0600070205080204" pitchFamily="50" charset="-128"/>
                <a:cs typeface="小塚ゴシック Pr6N L"/>
              </a:rPr>
              <a:t>　「ワーンニング」の開発</a:t>
            </a:r>
            <a:r>
              <a:rPr lang="ja-JP" altLang="en-US" sz="1200" dirty="0" smtClean="0">
                <a:latin typeface="ＭＳ Ｐゴシック" panose="020B0600070205080204" pitchFamily="50" charset="-128"/>
                <a:cs typeface="小塚ゴシック Pr6N L"/>
              </a:rPr>
              <a:t>にあたっては</a:t>
            </a:r>
            <a:r>
              <a:rPr lang="en-US" altLang="ja-JP" sz="1200" dirty="0">
                <a:latin typeface="ＭＳ Ｐゴシック" panose="020B0600070205080204" pitchFamily="50" charset="-128"/>
                <a:cs typeface="小塚ゴシック Pr6N L"/>
              </a:rPr>
              <a:t>12</a:t>
            </a:r>
            <a:r>
              <a:rPr lang="ja-JP" altLang="en-US" sz="1200" dirty="0">
                <a:latin typeface="ＭＳ Ｐゴシック" panose="020B0600070205080204" pitchFamily="50" charset="-128"/>
                <a:cs typeface="小塚ゴシック Pr6N L"/>
              </a:rPr>
              <a:t>の</a:t>
            </a:r>
            <a:r>
              <a:rPr lang="ja-JP" altLang="en-US" sz="1200" dirty="0" smtClean="0">
                <a:latin typeface="ＭＳ Ｐゴシック" panose="020B0600070205080204" pitchFamily="50" charset="-128"/>
                <a:cs typeface="小塚ゴシック Pr6N L"/>
              </a:rPr>
              <a:t>自治体</a:t>
            </a:r>
            <a:endParaRPr lang="en-US" altLang="ja-JP" sz="1200" dirty="0" smtClean="0">
              <a:latin typeface="ＭＳ Ｐゴシック" panose="020B0600070205080204" pitchFamily="50" charset="-128"/>
              <a:cs typeface="小塚ゴシック Pr6N L"/>
            </a:endParaRPr>
          </a:p>
          <a:p>
            <a:pPr defTabSz="914400"/>
            <a:r>
              <a:rPr lang="ja-JP" altLang="en-US" sz="1200" dirty="0" smtClean="0">
                <a:latin typeface="ＭＳ Ｐゴシック" panose="020B0600070205080204" pitchFamily="50" charset="-128"/>
                <a:cs typeface="小塚ゴシック Pr6N L"/>
              </a:rPr>
              <a:t>からなる</a:t>
            </a:r>
            <a:r>
              <a:rPr lang="ja-JP" altLang="en-US" sz="1200" dirty="0">
                <a:latin typeface="ＭＳ Ｐゴシック" panose="020B0600070205080204" pitchFamily="50" charset="-128"/>
                <a:cs typeface="小塚ゴシック Pr6N L"/>
              </a:rPr>
              <a:t>オープンガバメント推進協議会と協力し、</a:t>
            </a:r>
            <a:endParaRPr lang="en-US" altLang="ja-JP" sz="1200" dirty="0">
              <a:latin typeface="ＭＳ Ｐゴシック" panose="020B0600070205080204" pitchFamily="50" charset="-128"/>
              <a:cs typeface="小塚ゴシック Pr6N L"/>
            </a:endParaRPr>
          </a:p>
          <a:p>
            <a:pPr defTabSz="914400"/>
            <a:r>
              <a:rPr lang="ja-JP" altLang="en-US" sz="1200" dirty="0">
                <a:latin typeface="ＭＳ Ｐゴシック" panose="020B0600070205080204" pitchFamily="50" charset="-128"/>
                <a:cs typeface="小塚ゴシック Pr6N L"/>
              </a:rPr>
              <a:t>「ビッグデータ・オープンデータの具体的活用</a:t>
            </a:r>
            <a:endParaRPr lang="en-US" altLang="ja-JP" sz="1200" dirty="0">
              <a:latin typeface="ＭＳ Ｐゴシック" panose="020B0600070205080204" pitchFamily="50" charset="-128"/>
              <a:cs typeface="小塚ゴシック Pr6N L"/>
            </a:endParaRPr>
          </a:p>
          <a:p>
            <a:pPr defTabSz="914400"/>
            <a:r>
              <a:rPr lang="ja-JP" altLang="en-US" sz="1200" dirty="0">
                <a:latin typeface="ＭＳ Ｐゴシック" panose="020B0600070205080204" pitchFamily="50" charset="-128"/>
                <a:cs typeface="小塚ゴシック Pr6N L"/>
              </a:rPr>
              <a:t>策の検討及び活用推進」に資する取組みとし</a:t>
            </a:r>
            <a:endParaRPr lang="en-US" altLang="ja-JP" sz="1200" dirty="0">
              <a:latin typeface="ＭＳ Ｐゴシック" panose="020B0600070205080204" pitchFamily="50" charset="-128"/>
              <a:cs typeface="小塚ゴシック Pr6N L"/>
            </a:endParaRPr>
          </a:p>
          <a:p>
            <a:pPr defTabSz="914400"/>
            <a:r>
              <a:rPr lang="ja-JP" altLang="en-US" sz="1200" dirty="0">
                <a:latin typeface="ＭＳ Ｐゴシック" panose="020B0600070205080204" pitchFamily="50" charset="-128"/>
                <a:cs typeface="小塚ゴシック Pr6N L"/>
              </a:rPr>
              <a:t>て実現</a:t>
            </a:r>
            <a:r>
              <a:rPr lang="ja-JP" altLang="en-US" sz="1200" dirty="0" smtClean="0">
                <a:latin typeface="ＭＳ Ｐゴシック" panose="020B0600070205080204" pitchFamily="50" charset="-128"/>
                <a:cs typeface="小塚ゴシック Pr6N L"/>
              </a:rPr>
              <a:t>されました。</a:t>
            </a:r>
            <a:endParaRPr lang="ja-JP" altLang="en-US" sz="1200" dirty="0">
              <a:latin typeface="ＭＳ Ｐゴシック" panose="020B0600070205080204" pitchFamily="50" charset="-128"/>
              <a:cs typeface="小塚ゴシック Pr6N L"/>
            </a:endParaRPr>
          </a:p>
          <a:p>
            <a:pPr defTabSz="914400"/>
            <a:endParaRPr lang="en-US" altLang="ja-JP" sz="1200" dirty="0">
              <a:latin typeface="ＭＳ Ｐゴシック" panose="020B0600070205080204" pitchFamily="50" charset="-128"/>
              <a:cs typeface="小塚ゴシック Pr6N L"/>
            </a:endParaRPr>
          </a:p>
          <a:p>
            <a:pPr defTabSz="914400"/>
            <a:r>
              <a:rPr lang="ja-JP" altLang="en-US" sz="1200" dirty="0" smtClean="0">
                <a:latin typeface="ＭＳ Ｐゴシック" panose="020B0600070205080204" pitchFamily="50" charset="-128"/>
                <a:cs typeface="小塚ゴシック Pr6N L"/>
              </a:rPr>
              <a:t>　感染症</a:t>
            </a:r>
            <a:r>
              <a:rPr lang="ja-JP" altLang="en-US" sz="1200" dirty="0">
                <a:latin typeface="ＭＳ Ｐゴシック" panose="020B0600070205080204" pitchFamily="50" charset="-128"/>
                <a:cs typeface="小塚ゴシック Pr6N L"/>
              </a:rPr>
              <a:t>発生動向調査データの公開は発生から最低</a:t>
            </a:r>
            <a:r>
              <a:rPr lang="en-US" altLang="ja-JP" sz="1200" dirty="0">
                <a:latin typeface="ＭＳ Ｐゴシック" panose="020B0600070205080204" pitchFamily="50" charset="-128"/>
                <a:cs typeface="小塚ゴシック Pr6N L"/>
              </a:rPr>
              <a:t>1</a:t>
            </a:r>
            <a:r>
              <a:rPr lang="ja-JP" altLang="en-US" sz="1200" dirty="0">
                <a:latin typeface="ＭＳ Ｐゴシック" panose="020B0600070205080204" pitchFamily="50" charset="-128"/>
                <a:cs typeface="小塚ゴシック Pr6N L"/>
              </a:rPr>
              <a:t>週間は遅れるため、このデータだけでは感染症の発生状況をリアルタイムに把握すること</a:t>
            </a:r>
            <a:r>
              <a:rPr lang="ja-JP" altLang="en-US" sz="1200" dirty="0" smtClean="0">
                <a:latin typeface="ＭＳ Ｐゴシック" panose="020B0600070205080204" pitchFamily="50" charset="-128"/>
                <a:cs typeface="小塚ゴシック Pr6N L"/>
              </a:rPr>
              <a:t>ができません。</a:t>
            </a:r>
            <a:r>
              <a:rPr lang="ja-JP" altLang="en-US" sz="1200" dirty="0">
                <a:latin typeface="ＭＳ Ｐゴシック" panose="020B0600070205080204" pitchFamily="50" charset="-128"/>
                <a:cs typeface="小塚ゴシック Pr6N L"/>
              </a:rPr>
              <a:t>この課題を解決する</a:t>
            </a:r>
            <a:r>
              <a:rPr lang="ja-JP" altLang="en-US" sz="1200" dirty="0" smtClean="0">
                <a:latin typeface="ＭＳ Ｐゴシック" panose="020B0600070205080204" pitchFamily="50" charset="-128"/>
                <a:cs typeface="小塚ゴシック Pr6N L"/>
              </a:rPr>
              <a:t>ため「</a:t>
            </a:r>
            <a:r>
              <a:rPr lang="ja-JP" altLang="en-US" sz="1200" dirty="0">
                <a:latin typeface="ＭＳ Ｐゴシック" panose="020B0600070205080204" pitchFamily="50" charset="-128"/>
                <a:cs typeface="小塚ゴシック Pr6N L"/>
              </a:rPr>
              <a:t>利用者による</a:t>
            </a:r>
            <a:r>
              <a:rPr lang="ja-JP" altLang="en-US" sz="1200" dirty="0" smtClean="0">
                <a:latin typeface="ＭＳ Ｐゴシック" panose="020B0600070205080204" pitchFamily="50" charset="-128"/>
                <a:cs typeface="小塚ゴシック Pr6N L"/>
              </a:rPr>
              <a:t>かぜの症状の投票機能」により、自分</a:t>
            </a:r>
            <a:r>
              <a:rPr lang="ja-JP" altLang="en-US" sz="1200" dirty="0">
                <a:latin typeface="ＭＳ Ｐゴシック" panose="020B0600070205080204" pitchFamily="50" charset="-128"/>
                <a:cs typeface="小塚ゴシック Pr6N L"/>
              </a:rPr>
              <a:t>や家族の</a:t>
            </a:r>
            <a:r>
              <a:rPr lang="ja-JP" altLang="en-US" sz="1200" dirty="0" smtClean="0">
                <a:latin typeface="ＭＳ Ｐゴシック" panose="020B0600070205080204" pitchFamily="50" charset="-128"/>
                <a:cs typeface="小塚ゴシック Pr6N L"/>
              </a:rPr>
              <a:t>かぜの症状（鼻水・せき・のど・発熱）を投票して</a:t>
            </a:r>
            <a:r>
              <a:rPr lang="ja-JP" altLang="en-US" sz="1200" dirty="0">
                <a:latin typeface="ＭＳ Ｐゴシック" panose="020B0600070205080204" pitchFamily="50" charset="-128"/>
                <a:cs typeface="小塚ゴシック Pr6N L"/>
              </a:rPr>
              <a:t>もらい、他の利用者がそれら状況を地図上で確認できるようにすることで、感染症の発生状況をリアルタイムに把握できるようにするものです</a:t>
            </a:r>
            <a:r>
              <a:rPr lang="ja-JP" altLang="en-US" sz="1200" dirty="0" smtClean="0">
                <a:latin typeface="ＭＳ Ｐゴシック" panose="020B0600070205080204" pitchFamily="50" charset="-128"/>
                <a:cs typeface="小塚ゴシック Pr6N L"/>
              </a:rPr>
              <a:t>。</a:t>
            </a:r>
            <a:endParaRPr lang="en-US" altLang="ja-JP" sz="1200" dirty="0" smtClean="0">
              <a:latin typeface="ＭＳ Ｐゴシック" panose="020B0600070205080204" pitchFamily="50" charset="-128"/>
              <a:cs typeface="小塚ゴシック Pr6N L"/>
            </a:endParaRPr>
          </a:p>
          <a:p>
            <a:pPr defTabSz="914400"/>
            <a:endParaRPr lang="en-US" altLang="ja-JP" sz="1200" dirty="0">
              <a:latin typeface="ＭＳ Ｐゴシック" panose="020B0600070205080204" pitchFamily="50" charset="-128"/>
            </a:endParaRPr>
          </a:p>
          <a:p>
            <a:pPr defTabSz="914400"/>
            <a:r>
              <a:rPr lang="ja-JP" altLang="en-US" sz="1200" dirty="0" smtClean="0">
                <a:latin typeface="ＭＳ Ｐゴシック" panose="020B0600070205080204" pitchFamily="50" charset="-128"/>
              </a:rPr>
              <a:t>　現在</a:t>
            </a:r>
            <a:r>
              <a:rPr lang="ja-JP" altLang="en-US" sz="1200" dirty="0">
                <a:latin typeface="ＭＳ Ｐゴシック" panose="020B0600070205080204" pitchFamily="50" charset="-128"/>
              </a:rPr>
              <a:t>、「ワーンニング」へのアクセス数は、累計で</a:t>
            </a:r>
            <a:r>
              <a:rPr lang="en-US" altLang="ja-JP" sz="1200" dirty="0">
                <a:latin typeface="ＭＳ Ｐゴシック" panose="020B0600070205080204" pitchFamily="50" charset="-128"/>
              </a:rPr>
              <a:t>115,504</a:t>
            </a:r>
            <a:r>
              <a:rPr lang="ja-JP" altLang="en-US" sz="1200" dirty="0">
                <a:latin typeface="ＭＳ Ｐゴシック" panose="020B0600070205080204" pitchFamily="50" charset="-128"/>
              </a:rPr>
              <a:t>件となっており（</a:t>
            </a:r>
            <a:r>
              <a:rPr lang="en-US" altLang="ja-JP" sz="1200" dirty="0">
                <a:latin typeface="ＭＳ Ｐゴシック" panose="020B0600070205080204" pitchFamily="50" charset="-128"/>
              </a:rPr>
              <a:t>H29.4</a:t>
            </a:r>
            <a:r>
              <a:rPr lang="ja-JP" altLang="en-US" sz="1200" dirty="0">
                <a:latin typeface="ＭＳ Ｐゴシック" panose="020B0600070205080204" pitchFamily="50" charset="-128"/>
              </a:rPr>
              <a:t>時点）、年々増加傾向にあります。</a:t>
            </a:r>
            <a:endParaRPr lang="en-US" altLang="ja-JP" sz="1200" dirty="0">
              <a:latin typeface="ＭＳ Ｐゴシック" panose="020B0600070205080204" pitchFamily="50" charset="-128"/>
            </a:endParaRPr>
          </a:p>
        </p:txBody>
      </p:sp>
      <p:pic>
        <p:nvPicPr>
          <p:cNvPr id="93" name="図 92"/>
          <p:cNvPicPr>
            <a:picLocks noChangeAspect="1"/>
          </p:cNvPicPr>
          <p:nvPr/>
        </p:nvPicPr>
        <p:blipFill rotWithShape="1">
          <a:blip r:embed="rId4" cstate="print"/>
          <a:srcRect l="10547" t="44286" r="72024" b="17265"/>
          <a:stretch/>
        </p:blipFill>
        <p:spPr>
          <a:xfrm>
            <a:off x="3374948" y="2267177"/>
            <a:ext cx="1460883" cy="1876665"/>
          </a:xfrm>
          <a:prstGeom prst="rect">
            <a:avLst/>
          </a:prstGeom>
        </p:spPr>
      </p:pic>
      <p:sp>
        <p:nvSpPr>
          <p:cNvPr id="94" name="テキスト ボックス 93"/>
          <p:cNvSpPr txBox="1"/>
          <p:nvPr/>
        </p:nvSpPr>
        <p:spPr>
          <a:xfrm>
            <a:off x="3391524" y="4105928"/>
            <a:ext cx="1375188" cy="229601"/>
          </a:xfrm>
          <a:prstGeom prst="rect">
            <a:avLst/>
          </a:prstGeom>
          <a:noFill/>
        </p:spPr>
        <p:txBody>
          <a:bodyPr wrap="square" rtlCol="0">
            <a:noAutofit/>
          </a:bodyPr>
          <a:lstStyle/>
          <a:p>
            <a:pPr defTabSz="914400"/>
            <a:r>
              <a:rPr lang="ja-JP" altLang="en-US" sz="900" dirty="0">
                <a:solidFill>
                  <a:prstClr val="black"/>
                </a:solidFill>
                <a:latin typeface="ＭＳ Ｐゴシック" panose="020B0600070205080204" pitchFamily="50" charset="-128"/>
                <a:cs typeface="小塚ゴシック Pr6N L"/>
              </a:rPr>
              <a:t>ワーンニングの</a:t>
            </a:r>
            <a:r>
              <a:rPr lang="en-US" altLang="ja-JP" sz="900" dirty="0">
                <a:solidFill>
                  <a:prstClr val="black"/>
                </a:solidFill>
                <a:latin typeface="ＭＳ Ｐゴシック" panose="020B0600070205080204" pitchFamily="50" charset="-128"/>
                <a:cs typeface="小塚ゴシック Pr6N L"/>
              </a:rPr>
              <a:t>TOP</a:t>
            </a:r>
            <a:r>
              <a:rPr lang="ja-JP" altLang="en-US" sz="900" dirty="0">
                <a:solidFill>
                  <a:prstClr val="black"/>
                </a:solidFill>
                <a:latin typeface="ＭＳ Ｐゴシック" panose="020B0600070205080204" pitchFamily="50" charset="-128"/>
                <a:cs typeface="小塚ゴシック Pr6N L"/>
              </a:rPr>
              <a:t>画面</a:t>
            </a:r>
            <a:endParaRPr lang="en-US" altLang="ja-JP" sz="900" dirty="0">
              <a:solidFill>
                <a:prstClr val="black"/>
              </a:solidFill>
              <a:latin typeface="ＭＳ Ｐゴシック" panose="020B0600070205080204" pitchFamily="50" charset="-128"/>
              <a:cs typeface="小塚ゴシック Pr6N L"/>
            </a:endParaRPr>
          </a:p>
        </p:txBody>
      </p:sp>
      <p:sp>
        <p:nvSpPr>
          <p:cNvPr id="95" name="正方形/長方形 94"/>
          <p:cNvSpPr/>
          <p:nvPr/>
        </p:nvSpPr>
        <p:spPr>
          <a:xfrm>
            <a:off x="5209698" y="5014749"/>
            <a:ext cx="4390712" cy="1384995"/>
          </a:xfrm>
          <a:prstGeom prst="rect">
            <a:avLst/>
          </a:prstGeom>
        </p:spPr>
        <p:txBody>
          <a:bodyPr wrap="square">
            <a:spAutoFit/>
          </a:bodyPr>
          <a:lstStyle/>
          <a:p>
            <a:r>
              <a:rPr lang="ja-JP" altLang="en-US" sz="1050" dirty="0">
                <a:latin typeface="ＭＳ Ｐゴシック" panose="020B0600070205080204" pitchFamily="50" charset="-128"/>
              </a:rPr>
              <a:t>　オープンガバメント推進協議会（上記</a:t>
            </a:r>
            <a:r>
              <a:rPr lang="en-US" altLang="ja-JP" sz="1050" dirty="0">
                <a:latin typeface="ＭＳ Ｐゴシック" panose="020B0600070205080204" pitchFamily="50" charset="-128"/>
              </a:rPr>
              <a:t>12</a:t>
            </a:r>
            <a:r>
              <a:rPr lang="ja-JP" altLang="en-US" sz="1050" dirty="0">
                <a:latin typeface="ＭＳ Ｐゴシック" panose="020B0600070205080204" pitchFamily="50" charset="-128"/>
              </a:rPr>
              <a:t>地域の自治体で構成）は、「</a:t>
            </a:r>
            <a:r>
              <a:rPr lang="ja-JP" altLang="en-US" sz="1050" dirty="0" smtClean="0">
                <a:latin typeface="ＭＳ Ｐゴシック" panose="020B0600070205080204" pitchFamily="50" charset="-128"/>
              </a:rPr>
              <a:t>ビッグデータ</a:t>
            </a:r>
            <a:r>
              <a:rPr lang="ja-JP" altLang="en-US" sz="1050" dirty="0">
                <a:latin typeface="ＭＳ Ｐゴシック" panose="020B0600070205080204" pitchFamily="50" charset="-128"/>
              </a:rPr>
              <a:t>・オープンデータの具体的活用策の検討及び活用推進」などに取り組むことで，行政の効率性及び透明性を高め、市民主体のまちづくり</a:t>
            </a:r>
            <a:r>
              <a:rPr lang="ja-JP" altLang="en-US" sz="1050" dirty="0" smtClean="0">
                <a:latin typeface="ＭＳ Ｐゴシック" panose="020B0600070205080204" pitchFamily="50" charset="-128"/>
              </a:rPr>
              <a:t>の推進や</a:t>
            </a:r>
            <a:r>
              <a:rPr lang="ja-JP" altLang="en-US" sz="1050" dirty="0">
                <a:latin typeface="ＭＳ Ｐゴシック" panose="020B0600070205080204" pitchFamily="50" charset="-128"/>
              </a:rPr>
              <a:t>市民サービス</a:t>
            </a:r>
            <a:r>
              <a:rPr lang="ja-JP" altLang="en-US" sz="1050" dirty="0" smtClean="0">
                <a:latin typeface="ＭＳ Ｐゴシック" panose="020B0600070205080204" pitchFamily="50" charset="-128"/>
              </a:rPr>
              <a:t>の向上、</a:t>
            </a:r>
            <a:r>
              <a:rPr lang="ja-JP" altLang="en-US" sz="1050" dirty="0">
                <a:latin typeface="ＭＳ Ｐゴシック" panose="020B0600070205080204" pitchFamily="50" charset="-128"/>
              </a:rPr>
              <a:t>新産業の創出、地域経済の活性化へ寄与することを目的に活動している団体です。</a:t>
            </a:r>
          </a:p>
          <a:p>
            <a:pPr defTabSz="914400"/>
            <a:r>
              <a:rPr lang="ja-JP" altLang="en-US" sz="1050" dirty="0">
                <a:latin typeface="ＭＳ Ｐゴシック" panose="020B0600070205080204" pitchFamily="50" charset="-128"/>
              </a:rPr>
              <a:t>　平成</a:t>
            </a:r>
            <a:r>
              <a:rPr lang="en-US" altLang="ja-JP" sz="1050" dirty="0">
                <a:latin typeface="ＭＳ Ｐゴシック" panose="020B0600070205080204" pitchFamily="50" charset="-128"/>
              </a:rPr>
              <a:t>25</a:t>
            </a:r>
            <a:r>
              <a:rPr lang="ja-JP" altLang="en-US" sz="1050" dirty="0">
                <a:latin typeface="ＭＳ Ｐゴシック" panose="020B0600070205080204" pitchFamily="50" charset="-128"/>
              </a:rPr>
              <a:t>年</a:t>
            </a:r>
            <a:r>
              <a:rPr lang="en-US" altLang="ja-JP" sz="1050" dirty="0">
                <a:latin typeface="ＭＳ Ｐゴシック" panose="020B0600070205080204" pitchFamily="50" charset="-128"/>
              </a:rPr>
              <a:t>4</a:t>
            </a:r>
            <a:r>
              <a:rPr lang="ja-JP" altLang="en-US" sz="1050" dirty="0">
                <a:latin typeface="ＭＳ Ｐゴシック" panose="020B0600070205080204" pitchFamily="50" charset="-128"/>
              </a:rPr>
              <a:t>月</a:t>
            </a:r>
            <a:r>
              <a:rPr lang="en-US" altLang="ja-JP" sz="1050" dirty="0">
                <a:latin typeface="ＭＳ Ｐゴシック" panose="020B0600070205080204" pitchFamily="50" charset="-128"/>
              </a:rPr>
              <a:t>1</a:t>
            </a:r>
            <a:r>
              <a:rPr lang="ja-JP" altLang="en-US" sz="1050" dirty="0">
                <a:latin typeface="ＭＳ Ｐゴシック" panose="020B0600070205080204" pitchFamily="50" charset="-128"/>
              </a:rPr>
              <a:t>日に「</a:t>
            </a:r>
            <a:r>
              <a:rPr lang="ja-JP" altLang="en-US" sz="1050" dirty="0" smtClean="0">
                <a:latin typeface="ＭＳ Ｐゴシック" panose="020B0600070205080204" pitchFamily="50" charset="-128"/>
              </a:rPr>
              <a:t>ビッグデータ</a:t>
            </a:r>
            <a:r>
              <a:rPr lang="ja-JP" altLang="en-US" sz="1050" dirty="0">
                <a:latin typeface="ＭＳ Ｐゴシック" panose="020B0600070205080204" pitchFamily="50" charset="-128"/>
              </a:rPr>
              <a:t>・オープンデータ活用推進協議会</a:t>
            </a:r>
            <a:r>
              <a:rPr lang="ja-JP" altLang="en-US" sz="1050" dirty="0" smtClean="0">
                <a:latin typeface="ＭＳ Ｐゴシック" panose="020B0600070205080204" pitchFamily="50" charset="-128"/>
              </a:rPr>
              <a:t>」と</a:t>
            </a:r>
            <a:r>
              <a:rPr lang="ja-JP" altLang="en-US" sz="1050" dirty="0">
                <a:latin typeface="ＭＳ Ｐゴシック" panose="020B0600070205080204" pitchFamily="50" charset="-128"/>
              </a:rPr>
              <a:t>して設立し</a:t>
            </a:r>
            <a:r>
              <a:rPr lang="ja-JP" altLang="en-US" sz="1050" dirty="0" smtClean="0">
                <a:latin typeface="ＭＳ Ｐゴシック" panose="020B0600070205080204" pitchFamily="50" charset="-128"/>
              </a:rPr>
              <a:t>、平成</a:t>
            </a:r>
            <a:r>
              <a:rPr lang="en-US" altLang="ja-JP" sz="1050" dirty="0" smtClean="0">
                <a:latin typeface="ＭＳ Ｐゴシック" panose="020B0600070205080204" pitchFamily="50" charset="-128"/>
              </a:rPr>
              <a:t>27</a:t>
            </a:r>
            <a:r>
              <a:rPr lang="ja-JP" altLang="en-US" sz="1050" dirty="0" smtClean="0">
                <a:latin typeface="ＭＳ Ｐゴシック" panose="020B0600070205080204" pitchFamily="50" charset="-128"/>
              </a:rPr>
              <a:t>年からは「オープンガバメント推進協議会」として、公開</a:t>
            </a:r>
            <a:r>
              <a:rPr lang="ja-JP" altLang="en-US" sz="1050" dirty="0">
                <a:latin typeface="ＭＳ Ｐゴシック" panose="020B0600070205080204" pitchFamily="50" charset="-128"/>
              </a:rPr>
              <a:t>シンポジウムの開催やマイナンバー普及啓発イベントの開催等を行っています。</a:t>
            </a:r>
          </a:p>
        </p:txBody>
      </p:sp>
      <p:sp>
        <p:nvSpPr>
          <p:cNvPr id="97" name="正方形/長方形 96"/>
          <p:cNvSpPr/>
          <p:nvPr/>
        </p:nvSpPr>
        <p:spPr>
          <a:xfrm>
            <a:off x="5474161" y="1522502"/>
            <a:ext cx="3747835" cy="34821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98" name="角丸四角形 97"/>
          <p:cNvSpPr/>
          <p:nvPr/>
        </p:nvSpPr>
        <p:spPr>
          <a:xfrm>
            <a:off x="5108405" y="1519091"/>
            <a:ext cx="1324367" cy="364980"/>
          </a:xfrm>
          <a:prstGeom prst="roundRect">
            <a:avLst>
              <a:gd name="adj" fmla="val 50000"/>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99" name="テキスト ボックス 98"/>
          <p:cNvSpPr txBox="1"/>
          <p:nvPr/>
        </p:nvSpPr>
        <p:spPr>
          <a:xfrm>
            <a:off x="5222708" y="1528387"/>
            <a:ext cx="1511764" cy="338554"/>
          </a:xfrm>
          <a:prstGeom prst="rect">
            <a:avLst/>
          </a:prstGeom>
          <a:noFill/>
        </p:spPr>
        <p:txBody>
          <a:bodyPr wrap="square" rtlCol="0">
            <a:spAutoFit/>
          </a:bodyPr>
          <a:lstStyle/>
          <a:p>
            <a:pPr defTabSz="914400"/>
            <a:r>
              <a:rPr lang="ja-JP" altLang="en-US" sz="1600" b="1" dirty="0">
                <a:solidFill>
                  <a:prstClr val="white"/>
                </a:solidFill>
              </a:rPr>
              <a:t>使用データ</a:t>
            </a:r>
          </a:p>
        </p:txBody>
      </p:sp>
      <p:sp>
        <p:nvSpPr>
          <p:cNvPr id="100" name="正方形/長方形 99"/>
          <p:cNvSpPr/>
          <p:nvPr/>
        </p:nvSpPr>
        <p:spPr>
          <a:xfrm>
            <a:off x="5980672" y="1987103"/>
            <a:ext cx="3758641" cy="34821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101" name="角丸四角形 100"/>
          <p:cNvSpPr/>
          <p:nvPr/>
        </p:nvSpPr>
        <p:spPr>
          <a:xfrm>
            <a:off x="5549987" y="1983692"/>
            <a:ext cx="1324367" cy="364980"/>
          </a:xfrm>
          <a:prstGeom prst="roundRect">
            <a:avLst>
              <a:gd name="adj" fmla="val 50000"/>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102" name="テキスト ボックス 101"/>
          <p:cNvSpPr txBox="1"/>
          <p:nvPr/>
        </p:nvSpPr>
        <p:spPr>
          <a:xfrm>
            <a:off x="5664290" y="1992988"/>
            <a:ext cx="1511764" cy="338554"/>
          </a:xfrm>
          <a:prstGeom prst="rect">
            <a:avLst/>
          </a:prstGeom>
          <a:noFill/>
        </p:spPr>
        <p:txBody>
          <a:bodyPr wrap="square" rtlCol="0">
            <a:spAutoFit/>
          </a:bodyPr>
          <a:lstStyle/>
          <a:p>
            <a:pPr defTabSz="914400"/>
            <a:r>
              <a:rPr lang="ja-JP" altLang="en-US" sz="1600" b="1" dirty="0">
                <a:solidFill>
                  <a:prstClr val="white"/>
                </a:solidFill>
              </a:rPr>
              <a:t>データ形式</a:t>
            </a:r>
          </a:p>
        </p:txBody>
      </p:sp>
      <p:sp>
        <p:nvSpPr>
          <p:cNvPr id="103" name="正方形/長方形 102"/>
          <p:cNvSpPr/>
          <p:nvPr/>
        </p:nvSpPr>
        <p:spPr>
          <a:xfrm>
            <a:off x="5512074" y="2454534"/>
            <a:ext cx="3709923" cy="34821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104" name="角丸四角形 103"/>
          <p:cNvSpPr/>
          <p:nvPr/>
        </p:nvSpPr>
        <p:spPr>
          <a:xfrm>
            <a:off x="5146317" y="2451123"/>
            <a:ext cx="1203975" cy="364980"/>
          </a:xfrm>
          <a:prstGeom prst="roundRect">
            <a:avLst>
              <a:gd name="adj" fmla="val 50000"/>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105" name="テキスト ボックス 104"/>
          <p:cNvSpPr txBox="1"/>
          <p:nvPr/>
        </p:nvSpPr>
        <p:spPr>
          <a:xfrm>
            <a:off x="5260621" y="2460419"/>
            <a:ext cx="1511764" cy="338554"/>
          </a:xfrm>
          <a:prstGeom prst="rect">
            <a:avLst/>
          </a:prstGeom>
          <a:noFill/>
        </p:spPr>
        <p:txBody>
          <a:bodyPr wrap="square" rtlCol="0">
            <a:spAutoFit/>
          </a:bodyPr>
          <a:lstStyle/>
          <a:p>
            <a:pPr defTabSz="914400"/>
            <a:r>
              <a:rPr lang="ja-JP" altLang="en-US" sz="1600" b="1" dirty="0">
                <a:solidFill>
                  <a:prstClr val="white"/>
                </a:solidFill>
              </a:rPr>
              <a:t>提供形態</a:t>
            </a:r>
          </a:p>
        </p:txBody>
      </p:sp>
      <p:pic>
        <p:nvPicPr>
          <p:cNvPr id="10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68391" y="1453723"/>
            <a:ext cx="413238"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2902" y="1970280"/>
            <a:ext cx="483577"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90906" y="2375131"/>
            <a:ext cx="44840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 name="テキスト ボックス 108"/>
          <p:cNvSpPr txBox="1"/>
          <p:nvPr/>
        </p:nvSpPr>
        <p:spPr>
          <a:xfrm>
            <a:off x="6345372" y="2503930"/>
            <a:ext cx="2699923" cy="276999"/>
          </a:xfrm>
          <a:prstGeom prst="rect">
            <a:avLst/>
          </a:prstGeom>
          <a:noFill/>
        </p:spPr>
        <p:txBody>
          <a:bodyPr wrap="square" rtlCol="0">
            <a:spAutoFit/>
          </a:bodyPr>
          <a:lstStyle/>
          <a:p>
            <a:pPr algn="ctr" defTabSz="914400"/>
            <a:r>
              <a:rPr lang="en-US" altLang="ja-JP" sz="1200" dirty="0">
                <a:solidFill>
                  <a:prstClr val="black"/>
                </a:solidFill>
              </a:rPr>
              <a:t>Web</a:t>
            </a:r>
            <a:r>
              <a:rPr lang="ja-JP" altLang="en-US" sz="1200" dirty="0">
                <a:solidFill>
                  <a:prstClr val="black"/>
                </a:solidFill>
              </a:rPr>
              <a:t>アプリ</a:t>
            </a:r>
          </a:p>
        </p:txBody>
      </p:sp>
      <p:sp>
        <p:nvSpPr>
          <p:cNvPr id="110" name="テキスト ボックス 109"/>
          <p:cNvSpPr txBox="1"/>
          <p:nvPr/>
        </p:nvSpPr>
        <p:spPr>
          <a:xfrm>
            <a:off x="6881118" y="2015820"/>
            <a:ext cx="2145774" cy="307777"/>
          </a:xfrm>
          <a:prstGeom prst="rect">
            <a:avLst/>
          </a:prstGeom>
          <a:noFill/>
        </p:spPr>
        <p:txBody>
          <a:bodyPr wrap="square" rtlCol="0">
            <a:spAutoFit/>
          </a:bodyPr>
          <a:lstStyle/>
          <a:p>
            <a:pPr algn="ctr" defTabSz="914400"/>
            <a:r>
              <a:rPr lang="en-US" altLang="ja-JP" sz="1400" dirty="0"/>
              <a:t>CSV</a:t>
            </a:r>
            <a:endParaRPr lang="ja-JP" altLang="en-US" sz="1400" dirty="0"/>
          </a:p>
        </p:txBody>
      </p:sp>
      <p:sp>
        <p:nvSpPr>
          <p:cNvPr id="111" name="テキスト ボックス 110"/>
          <p:cNvSpPr txBox="1"/>
          <p:nvPr/>
        </p:nvSpPr>
        <p:spPr>
          <a:xfrm>
            <a:off x="6720946" y="1567262"/>
            <a:ext cx="2297394" cy="276999"/>
          </a:xfrm>
          <a:prstGeom prst="rect">
            <a:avLst/>
          </a:prstGeom>
          <a:noFill/>
        </p:spPr>
        <p:txBody>
          <a:bodyPr wrap="square" rtlCol="0">
            <a:spAutoFit/>
          </a:bodyPr>
          <a:lstStyle/>
          <a:p>
            <a:pPr defTabSz="914400"/>
            <a:r>
              <a:rPr lang="ja-JP" altLang="en-US" sz="1200" dirty="0"/>
              <a:t>感染症発生動向調査データ</a:t>
            </a:r>
          </a:p>
        </p:txBody>
      </p:sp>
      <p:sp>
        <p:nvSpPr>
          <p:cNvPr id="112" name="正方形/長方形 111"/>
          <p:cNvSpPr/>
          <p:nvPr/>
        </p:nvSpPr>
        <p:spPr>
          <a:xfrm>
            <a:off x="6212919" y="2864624"/>
            <a:ext cx="3514975" cy="694923"/>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ltLang="ja-JP" sz="1015" dirty="0">
              <a:solidFill>
                <a:prstClr val="black"/>
              </a:solidFill>
              <a:latin typeface="小塚ゴシック Pr6N L"/>
              <a:ea typeface="小塚ゴシック Pr6N L"/>
              <a:cs typeface="小塚ゴシック Pr6N L"/>
            </a:endParaRPr>
          </a:p>
        </p:txBody>
      </p:sp>
      <p:sp>
        <p:nvSpPr>
          <p:cNvPr id="113" name="角丸四角形 112"/>
          <p:cNvSpPr/>
          <p:nvPr/>
        </p:nvSpPr>
        <p:spPr>
          <a:xfrm>
            <a:off x="5476172" y="2864625"/>
            <a:ext cx="1049306" cy="721539"/>
          </a:xfrm>
          <a:prstGeom prst="roundRect">
            <a:avLst>
              <a:gd name="adj" fmla="val 50000"/>
            </a:avLst>
          </a:prstGeom>
          <a:solidFill>
            <a:srgbClr val="3399FF"/>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ja-JP" altLang="en-US" sz="1400" b="1" dirty="0">
                <a:solidFill>
                  <a:prstClr val="white"/>
                </a:solidFill>
                <a:latin typeface="ＭＳ Ｐゴシック" panose="020B0600070205080204" pitchFamily="50" charset="-128"/>
                <a:cs typeface="フォントポにほんご"/>
              </a:rPr>
              <a:t>受賞歴</a:t>
            </a:r>
          </a:p>
        </p:txBody>
      </p:sp>
      <p:sp>
        <p:nvSpPr>
          <p:cNvPr id="114" name="正方形/長方形 113"/>
          <p:cNvSpPr/>
          <p:nvPr/>
        </p:nvSpPr>
        <p:spPr>
          <a:xfrm>
            <a:off x="5559329" y="3622517"/>
            <a:ext cx="3662669" cy="541309"/>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4400"/>
            <a:r>
              <a:rPr lang="ja-JP" altLang="ja-JP" sz="1015" dirty="0">
                <a:solidFill>
                  <a:schemeClr val="tx1"/>
                </a:solidFill>
                <a:latin typeface="+mn-ea"/>
                <a:cs typeface="小塚ゴシック Pr6N L"/>
              </a:rPr>
              <a:t>　</a:t>
            </a:r>
            <a:r>
              <a:rPr lang="ja-JP" altLang="en-US" sz="1015" dirty="0">
                <a:solidFill>
                  <a:schemeClr val="tx1"/>
                </a:solidFill>
                <a:latin typeface="+mn-ea"/>
                <a:cs typeface="小塚ゴシック Pr6N L"/>
              </a:rPr>
              <a:t>　　　室蘭市、弘前市、郡山市、千葉市、横須賀市</a:t>
            </a:r>
            <a:r>
              <a:rPr lang="ja-JP" altLang="en-US" sz="1015" dirty="0" smtClean="0">
                <a:solidFill>
                  <a:schemeClr val="tx1"/>
                </a:solidFill>
                <a:latin typeface="+mn-ea"/>
                <a:cs typeface="小塚ゴシック Pr6N L"/>
              </a:rPr>
              <a:t>、浜松市、</a:t>
            </a:r>
            <a:endParaRPr lang="en-US" altLang="ja-JP" sz="1015" dirty="0" smtClean="0">
              <a:solidFill>
                <a:schemeClr val="tx1"/>
              </a:solidFill>
              <a:latin typeface="+mn-ea"/>
              <a:cs typeface="小塚ゴシック Pr6N L"/>
            </a:endParaRPr>
          </a:p>
          <a:p>
            <a:pPr defTabSz="914400"/>
            <a:r>
              <a:rPr lang="en-US" altLang="ja-JP" sz="1015" dirty="0">
                <a:solidFill>
                  <a:schemeClr val="tx1"/>
                </a:solidFill>
                <a:latin typeface="+mn-ea"/>
                <a:cs typeface="小塚ゴシック Pr6N L"/>
              </a:rPr>
              <a:t> </a:t>
            </a:r>
            <a:r>
              <a:rPr lang="en-US" altLang="ja-JP" sz="1015" dirty="0" smtClean="0">
                <a:solidFill>
                  <a:schemeClr val="tx1"/>
                </a:solidFill>
                <a:latin typeface="+mn-ea"/>
                <a:cs typeface="小塚ゴシック Pr6N L"/>
              </a:rPr>
              <a:t>        </a:t>
            </a:r>
            <a:r>
              <a:rPr lang="ja-JP" altLang="en-US" sz="1015" dirty="0" smtClean="0">
                <a:solidFill>
                  <a:schemeClr val="tx1"/>
                </a:solidFill>
                <a:latin typeface="+mn-ea"/>
                <a:cs typeface="小塚ゴシック Pr6N L"/>
              </a:rPr>
              <a:t>三重県</a:t>
            </a:r>
            <a:r>
              <a:rPr lang="ja-JP" altLang="en-US" sz="1015" dirty="0">
                <a:solidFill>
                  <a:schemeClr val="tx1"/>
                </a:solidFill>
                <a:latin typeface="+mn-ea"/>
                <a:cs typeface="小塚ゴシック Pr6N L"/>
              </a:rPr>
              <a:t>、大津市、　奈良市、福岡市</a:t>
            </a:r>
            <a:r>
              <a:rPr lang="ja-JP" altLang="en-US" sz="1015" dirty="0" smtClean="0">
                <a:solidFill>
                  <a:schemeClr val="tx1"/>
                </a:solidFill>
                <a:latin typeface="+mn-ea"/>
                <a:cs typeface="小塚ゴシック Pr6N L"/>
              </a:rPr>
              <a:t>、武雄市</a:t>
            </a:r>
            <a:r>
              <a:rPr lang="ja-JP" altLang="en-US" sz="1015" dirty="0">
                <a:solidFill>
                  <a:schemeClr val="tx1"/>
                </a:solidFill>
                <a:latin typeface="+mn-ea"/>
                <a:cs typeface="小塚ゴシック Pr6N L"/>
              </a:rPr>
              <a:t>、</a:t>
            </a:r>
            <a:r>
              <a:rPr lang="ja-JP" altLang="en-US" sz="1015" dirty="0" smtClean="0">
                <a:solidFill>
                  <a:schemeClr val="tx1"/>
                </a:solidFill>
                <a:latin typeface="+mn-ea"/>
                <a:cs typeface="小塚ゴシック Pr6N L"/>
              </a:rPr>
              <a:t>日南市</a:t>
            </a:r>
            <a:endParaRPr lang="en-US" altLang="ja-JP" sz="1015" dirty="0" smtClean="0">
              <a:solidFill>
                <a:schemeClr val="tx1"/>
              </a:solidFill>
              <a:latin typeface="+mn-ea"/>
              <a:cs typeface="小塚ゴシック Pr6N L"/>
            </a:endParaRPr>
          </a:p>
          <a:p>
            <a:pPr defTabSz="914400"/>
            <a:r>
              <a:rPr lang="en-US" altLang="ja-JP" sz="1015" dirty="0">
                <a:solidFill>
                  <a:schemeClr val="tx1"/>
                </a:solidFill>
                <a:latin typeface="+mn-ea"/>
                <a:cs typeface="小塚ゴシック Pr6N L"/>
              </a:rPr>
              <a:t> </a:t>
            </a:r>
            <a:r>
              <a:rPr lang="en-US" altLang="ja-JP" sz="1015" dirty="0" smtClean="0">
                <a:solidFill>
                  <a:schemeClr val="tx1"/>
                </a:solidFill>
                <a:latin typeface="+mn-ea"/>
                <a:cs typeface="小塚ゴシック Pr6N L"/>
              </a:rPr>
              <a:t>       </a:t>
            </a:r>
            <a:r>
              <a:rPr lang="ja-JP" altLang="en-US" sz="1015" dirty="0" smtClean="0">
                <a:solidFill>
                  <a:schemeClr val="tx1"/>
                </a:solidFill>
                <a:latin typeface="+mn-ea"/>
                <a:cs typeface="小塚ゴシック Pr6N L"/>
              </a:rPr>
              <a:t>（</a:t>
            </a:r>
            <a:r>
              <a:rPr lang="zh-TW" altLang="en-US" sz="1015" dirty="0">
                <a:solidFill>
                  <a:schemeClr val="tx1"/>
                </a:solidFill>
                <a:latin typeface="+mn-ea"/>
                <a:cs typeface="小塚ゴシック Pr6N L"/>
              </a:rPr>
              <a:t>室蘭市、武雄市、日南市</a:t>
            </a:r>
            <a:r>
              <a:rPr lang="ja-JP" altLang="en-US" sz="1015" dirty="0" smtClean="0">
                <a:solidFill>
                  <a:schemeClr val="tx1"/>
                </a:solidFill>
                <a:latin typeface="+mn-ea"/>
                <a:cs typeface="小塚ゴシック Pr6N L"/>
              </a:rPr>
              <a:t>は投票機能</a:t>
            </a:r>
            <a:r>
              <a:rPr lang="ja-JP" altLang="en-US" sz="1015" dirty="0">
                <a:solidFill>
                  <a:schemeClr val="tx1"/>
                </a:solidFill>
                <a:latin typeface="+mn-ea"/>
                <a:cs typeface="小塚ゴシック Pr6N L"/>
              </a:rPr>
              <a:t>のみ提供）</a:t>
            </a:r>
          </a:p>
        </p:txBody>
      </p:sp>
      <p:sp>
        <p:nvSpPr>
          <p:cNvPr id="115" name="角丸四角形 114"/>
          <p:cNvSpPr/>
          <p:nvPr/>
        </p:nvSpPr>
        <p:spPr>
          <a:xfrm>
            <a:off x="5074970" y="3621236"/>
            <a:ext cx="810167" cy="542590"/>
          </a:xfrm>
          <a:prstGeom prst="roundRect">
            <a:avLst>
              <a:gd name="adj" fmla="val 50000"/>
            </a:avLst>
          </a:prstGeom>
          <a:solidFill>
            <a:srgbClr val="3399FF"/>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ja-JP" altLang="en-US" sz="1600" b="1" dirty="0">
                <a:solidFill>
                  <a:prstClr val="white"/>
                </a:solidFill>
                <a:latin typeface="ＭＳ Ｐゴシック" panose="020B0600070205080204" pitchFamily="50" charset="-128"/>
                <a:cs typeface="フォントポにほんご"/>
              </a:rPr>
              <a:t>地域</a:t>
            </a:r>
          </a:p>
        </p:txBody>
      </p:sp>
      <p:pic>
        <p:nvPicPr>
          <p:cNvPr id="1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93610" y="2953585"/>
            <a:ext cx="380551" cy="597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96829" y="3622517"/>
            <a:ext cx="44840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 name="正方形/長方形 117"/>
          <p:cNvSpPr/>
          <p:nvPr/>
        </p:nvSpPr>
        <p:spPr>
          <a:xfrm>
            <a:off x="6525478" y="2853935"/>
            <a:ext cx="3025054" cy="738664"/>
          </a:xfrm>
          <a:prstGeom prst="rect">
            <a:avLst/>
          </a:prstGeom>
        </p:spPr>
        <p:txBody>
          <a:bodyPr wrap="square">
            <a:spAutoFit/>
          </a:bodyPr>
          <a:lstStyle/>
          <a:p>
            <a:pPr algn="ctr"/>
            <a:r>
              <a:rPr lang="ja-JP" altLang="en-US" sz="1050" dirty="0">
                <a:solidFill>
                  <a:prstClr val="black"/>
                </a:solidFill>
                <a:latin typeface="+mn-ea"/>
              </a:rPr>
              <a:t>オープンガバメント推進協議会</a:t>
            </a:r>
            <a:endParaRPr lang="en-US" altLang="ja-JP" sz="1050" dirty="0">
              <a:solidFill>
                <a:prstClr val="black"/>
              </a:solidFill>
              <a:latin typeface="+mn-ea"/>
            </a:endParaRPr>
          </a:p>
          <a:p>
            <a:pPr algn="ctr"/>
            <a:r>
              <a:rPr lang="ja-JP" altLang="en-US" sz="1050" dirty="0">
                <a:solidFill>
                  <a:prstClr val="black"/>
                </a:solidFill>
                <a:latin typeface="+mn-ea"/>
                <a:cs typeface="小塚ゴシック Pr6N L"/>
              </a:rPr>
              <a:t>平成</a:t>
            </a:r>
            <a:r>
              <a:rPr lang="en-US" altLang="ja-JP" sz="1050" dirty="0">
                <a:solidFill>
                  <a:prstClr val="black"/>
                </a:solidFill>
                <a:latin typeface="+mn-ea"/>
                <a:cs typeface="小塚ゴシック Pr6N L"/>
              </a:rPr>
              <a:t>26</a:t>
            </a:r>
            <a:r>
              <a:rPr lang="ja-JP" altLang="en-US" sz="1050" dirty="0">
                <a:solidFill>
                  <a:prstClr val="black"/>
                </a:solidFill>
                <a:latin typeface="+mn-ea"/>
                <a:cs typeface="小塚ゴシック Pr6N L"/>
              </a:rPr>
              <a:t>年度実施事業「ビッグデータ・オープン</a:t>
            </a:r>
            <a:endParaRPr lang="en-US" altLang="ja-JP" sz="1050" dirty="0">
              <a:solidFill>
                <a:prstClr val="black"/>
              </a:solidFill>
              <a:latin typeface="+mn-ea"/>
              <a:cs typeface="小塚ゴシック Pr6N L"/>
            </a:endParaRPr>
          </a:p>
          <a:p>
            <a:pPr algn="ctr"/>
            <a:r>
              <a:rPr lang="ja-JP" altLang="en-US" sz="1050" dirty="0">
                <a:solidFill>
                  <a:prstClr val="black"/>
                </a:solidFill>
                <a:latin typeface="+mn-ea"/>
                <a:cs typeface="小塚ゴシック Pr6N L"/>
              </a:rPr>
              <a:t>データ活用アイデア・アプリケーションコンテスト」</a:t>
            </a:r>
            <a:endParaRPr lang="en-US" altLang="ja-JP" sz="1050" dirty="0">
              <a:solidFill>
                <a:prstClr val="black"/>
              </a:solidFill>
              <a:latin typeface="+mn-ea"/>
              <a:cs typeface="小塚ゴシック Pr6N L"/>
            </a:endParaRPr>
          </a:p>
          <a:p>
            <a:pPr algn="ctr"/>
            <a:r>
              <a:rPr lang="ja-JP" altLang="en-US" sz="1050" dirty="0">
                <a:solidFill>
                  <a:prstClr val="black"/>
                </a:solidFill>
                <a:latin typeface="+mn-ea"/>
                <a:cs typeface="小塚ゴシック Pr6N L"/>
              </a:rPr>
              <a:t>アプリケーション部門　最優秀賞</a:t>
            </a:r>
            <a:endParaRPr lang="en-US" altLang="ja-JP" sz="1050" dirty="0">
              <a:solidFill>
                <a:prstClr val="black"/>
              </a:solidFill>
              <a:latin typeface="+mn-ea"/>
              <a:cs typeface="小塚ゴシック Pr6N L"/>
            </a:endParaRPr>
          </a:p>
        </p:txBody>
      </p:sp>
      <p:sp>
        <p:nvSpPr>
          <p:cNvPr id="79" name="正方形/長方形 78"/>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81"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a:solidFill>
                  <a:srgbClr val="FFFFFF"/>
                </a:solidFill>
                <a:latin typeface="小塚ゴシック Pr6N R"/>
                <a:ea typeface="小塚ゴシック Pr6N R"/>
                <a:cs typeface="小塚ゴシック Pr6N R"/>
              </a:rPr>
              <a:t>感染症の流行状況を可視化し、早期対策が可能に！　</a:t>
            </a:r>
          </a:p>
        </p:txBody>
      </p:sp>
      <p:sp>
        <p:nvSpPr>
          <p:cNvPr id="83"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smtClean="0">
                <a:solidFill>
                  <a:srgbClr val="FFFFFF"/>
                </a:solidFill>
                <a:latin typeface="小塚ゴシック Pr6N R"/>
                <a:ea typeface="小塚ゴシック Pr6N R"/>
                <a:cs typeface="小塚ゴシック Pr6N R"/>
              </a:rPr>
              <a:t> 株式</a:t>
            </a:r>
            <a:r>
              <a:rPr lang="ja-JP" altLang="en-US" sz="1400" dirty="0">
                <a:solidFill>
                  <a:srgbClr val="FFFFFF"/>
                </a:solidFill>
                <a:latin typeface="小塚ゴシック Pr6N R"/>
                <a:ea typeface="小塚ゴシック Pr6N R"/>
                <a:cs typeface="小塚ゴシック Pr6N R"/>
              </a:rPr>
              <a:t>会社</a:t>
            </a:r>
            <a:r>
              <a:rPr lang="ja-JP" altLang="en-US" sz="1400" dirty="0" smtClean="0">
                <a:solidFill>
                  <a:srgbClr val="FFFFFF"/>
                </a:solidFill>
                <a:latin typeface="小塚ゴシック Pr6N R"/>
                <a:ea typeface="小塚ゴシック Pr6N R"/>
                <a:cs typeface="小塚ゴシック Pr6N R"/>
              </a:rPr>
              <a:t>オリズン</a:t>
            </a:r>
            <a:endParaRPr lang="ja-JP" altLang="en-US" sz="1400" dirty="0">
              <a:solidFill>
                <a:srgbClr val="FFFFFF"/>
              </a:solidFill>
              <a:latin typeface="小塚ゴシック Pr6N R"/>
              <a:ea typeface="小塚ゴシック Pr6N R"/>
              <a:cs typeface="小塚ゴシック Pr6N R"/>
            </a:endParaRPr>
          </a:p>
        </p:txBody>
      </p:sp>
      <p:grpSp>
        <p:nvGrpSpPr>
          <p:cNvPr id="84" name="図形グループ 24"/>
          <p:cNvGrpSpPr/>
          <p:nvPr/>
        </p:nvGrpSpPr>
        <p:grpSpPr>
          <a:xfrm>
            <a:off x="6255233" y="250008"/>
            <a:ext cx="752743" cy="752743"/>
            <a:chOff x="6255233" y="281179"/>
            <a:chExt cx="752743" cy="752743"/>
          </a:xfrm>
          <a:noFill/>
        </p:grpSpPr>
        <p:sp>
          <p:nvSpPr>
            <p:cNvPr id="85" name="角丸四角形 84"/>
            <p:cNvSpPr/>
            <p:nvPr/>
          </p:nvSpPr>
          <p:spPr>
            <a:xfrm>
              <a:off x="6255233"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6" name="テキスト ボックス 85"/>
            <p:cNvSpPr txBox="1"/>
            <p:nvPr/>
          </p:nvSpPr>
          <p:spPr>
            <a:xfrm>
              <a:off x="6308439" y="334385"/>
              <a:ext cx="646331" cy="646331"/>
            </a:xfrm>
            <a:prstGeom prst="rect">
              <a:avLst/>
            </a:prstGeom>
            <a:grpFill/>
            <a:ln>
              <a:noFill/>
            </a:ln>
          </p:spPr>
          <p:txBody>
            <a:bodyPr wrap="none" rtlCol="0">
              <a:spAutoFit/>
            </a:bodyPr>
            <a:lstStyle/>
            <a:p>
              <a:r>
                <a:rPr kumimoji="1" lang="ja-JP" altLang="en-US" dirty="0" smtClean="0">
                  <a:solidFill>
                    <a:srgbClr val="DEFFFF"/>
                  </a:solidFill>
                  <a:latin typeface="小塚ゴシック Pr6N M"/>
                  <a:ea typeface="小塚ゴシック Pr6N M"/>
                  <a:cs typeface="小塚ゴシック Pr6N M"/>
                </a:rPr>
                <a:t>防災</a:t>
              </a:r>
              <a:endParaRPr kumimoji="1"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減災</a:t>
              </a:r>
              <a:endParaRPr kumimoji="1" lang="ja-JP" altLang="en-US" dirty="0">
                <a:solidFill>
                  <a:srgbClr val="DEFFFF"/>
                </a:solidFill>
                <a:latin typeface="小塚ゴシック Pr6N M"/>
                <a:ea typeface="小塚ゴシック Pr6N M"/>
                <a:cs typeface="小塚ゴシック Pr6N M"/>
              </a:endParaRPr>
            </a:p>
          </p:txBody>
        </p:sp>
      </p:grpSp>
      <p:grpSp>
        <p:nvGrpSpPr>
          <p:cNvPr id="90" name="図形グループ 36"/>
          <p:cNvGrpSpPr/>
          <p:nvPr/>
        </p:nvGrpSpPr>
        <p:grpSpPr>
          <a:xfrm>
            <a:off x="7172281" y="250008"/>
            <a:ext cx="752743" cy="752743"/>
            <a:chOff x="7154801" y="281179"/>
            <a:chExt cx="752743" cy="752743"/>
          </a:xfrm>
        </p:grpSpPr>
        <p:sp>
          <p:nvSpPr>
            <p:cNvPr id="91" name="角丸四角形 90"/>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4" name="テキスト ボックス 123"/>
            <p:cNvSpPr txBox="1"/>
            <p:nvPr/>
          </p:nvSpPr>
          <p:spPr>
            <a:xfrm>
              <a:off x="7208007" y="334385"/>
              <a:ext cx="659155" cy="646331"/>
            </a:xfrm>
            <a:prstGeom prst="rect">
              <a:avLst/>
            </a:prstGeom>
            <a:no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少子</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高齢</a:t>
              </a:r>
              <a:endParaRPr lang="en-US" altLang="ja-JP" dirty="0" smtClean="0">
                <a:solidFill>
                  <a:srgbClr val="DEFFFF"/>
                </a:solidFill>
                <a:latin typeface="小塚ゴシック Pr6N M"/>
                <a:ea typeface="小塚ゴシック Pr6N M"/>
                <a:cs typeface="小塚ゴシック Pr6N M"/>
              </a:endParaRPr>
            </a:p>
          </p:txBody>
        </p:sp>
      </p:grpSp>
      <p:sp>
        <p:nvSpPr>
          <p:cNvPr id="125" name="テキスト ボックス 124"/>
          <p:cNvSpPr txBox="1"/>
          <p:nvPr/>
        </p:nvSpPr>
        <p:spPr>
          <a:xfrm>
            <a:off x="7246206" y="-6186"/>
            <a:ext cx="2664081" cy="307777"/>
          </a:xfrm>
          <a:prstGeom prst="rect">
            <a:avLst/>
          </a:prstGeom>
          <a:noFill/>
        </p:spPr>
        <p:txBody>
          <a:bodyPr wrap="square" rtlCol="0">
            <a:spAutoFit/>
          </a:bodyPr>
          <a:lstStyle/>
          <a:p>
            <a:pPr algn="r"/>
            <a:r>
              <a:rPr lang="ja-JP" altLang="en-US" sz="1400" dirty="0"/>
              <a:t>平成</a:t>
            </a:r>
            <a:r>
              <a:rPr lang="en-US" altLang="ja-JP" sz="1400" dirty="0"/>
              <a:t>29</a:t>
            </a:r>
            <a:r>
              <a:rPr lang="ja-JP" altLang="en-US" sz="1400" dirty="0" smtClean="0"/>
              <a:t>年</a:t>
            </a:r>
            <a:r>
              <a:rPr lang="en-US" altLang="ja-JP" sz="1400" dirty="0" smtClean="0"/>
              <a:t>8</a:t>
            </a:r>
            <a:r>
              <a:rPr lang="ja-JP" altLang="en-US" sz="1400" dirty="0" smtClean="0"/>
              <a:t>月</a:t>
            </a:r>
            <a:r>
              <a:rPr lang="en-US" altLang="ja-JP" sz="1400" dirty="0" smtClean="0"/>
              <a:t>1</a:t>
            </a:r>
            <a:r>
              <a:rPr lang="ja-JP" altLang="en-US" sz="1400" dirty="0" smtClean="0"/>
              <a:t>日版</a:t>
            </a:r>
            <a:endParaRPr lang="ja-JP" altLang="en-US" sz="1400" dirty="0"/>
          </a:p>
        </p:txBody>
      </p:sp>
      <p:grpSp>
        <p:nvGrpSpPr>
          <p:cNvPr id="126" name="図形グループ 33"/>
          <p:cNvGrpSpPr/>
          <p:nvPr/>
        </p:nvGrpSpPr>
        <p:grpSpPr>
          <a:xfrm>
            <a:off x="8089329" y="273549"/>
            <a:ext cx="752743" cy="752743"/>
            <a:chOff x="8060984" y="281179"/>
            <a:chExt cx="752743" cy="752743"/>
          </a:xfrm>
          <a:noFill/>
        </p:grpSpPr>
        <p:sp>
          <p:nvSpPr>
            <p:cNvPr id="127" name="角丸四角形 126"/>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endParaRPr>
            </a:p>
          </p:txBody>
        </p:sp>
        <p:sp>
          <p:nvSpPr>
            <p:cNvPr id="128" name="テキスト ボックス 127"/>
            <p:cNvSpPr txBox="1"/>
            <p:nvPr/>
          </p:nvSpPr>
          <p:spPr>
            <a:xfrm>
              <a:off x="8114190" y="334385"/>
              <a:ext cx="646331" cy="646331"/>
            </a:xfrm>
            <a:prstGeom prst="rect">
              <a:avLst/>
            </a:prstGeom>
            <a:grp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産業</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創出</a:t>
              </a:r>
              <a:endParaRPr kumimoji="1" lang="en-US" altLang="ja-JP" dirty="0" smtClean="0">
                <a:solidFill>
                  <a:srgbClr val="DEFFFF"/>
                </a:solidFill>
                <a:latin typeface="小塚ゴシック Pr6N M"/>
                <a:ea typeface="小塚ゴシック Pr6N M"/>
                <a:cs typeface="小塚ゴシック Pr6N M"/>
              </a:endParaRPr>
            </a:p>
          </p:txBody>
        </p:sp>
      </p:grpSp>
      <p:sp>
        <p:nvSpPr>
          <p:cNvPr id="131" name="タイトル 1"/>
          <p:cNvSpPr txBox="1">
            <a:spLocks/>
          </p:cNvSpPr>
          <p:nvPr/>
        </p:nvSpPr>
        <p:spPr>
          <a:xfrm>
            <a:off x="45111" y="239889"/>
            <a:ext cx="5828639"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smtClean="0">
                <a:solidFill>
                  <a:schemeClr val="bg1"/>
                </a:solidFill>
                <a:latin typeface="+mn-ea"/>
                <a:ea typeface="+mn-ea"/>
                <a:cs typeface="小塚ゴシック Pro M"/>
              </a:rPr>
              <a:t>ワーンニング</a:t>
            </a:r>
            <a:endParaRPr lang="ja-JP" altLang="en-US" sz="3600" dirty="0">
              <a:solidFill>
                <a:schemeClr val="bg1"/>
              </a:solidFill>
              <a:latin typeface="+mn-ea"/>
              <a:ea typeface="+mn-ea"/>
              <a:cs typeface="小塚ゴシック Pro M"/>
            </a:endParaRPr>
          </a:p>
        </p:txBody>
      </p:sp>
      <p:cxnSp>
        <p:nvCxnSpPr>
          <p:cNvPr id="52" name="直線コネクタ 51"/>
          <p:cNvCxnSpPr/>
          <p:nvPr/>
        </p:nvCxnSpPr>
        <p:spPr>
          <a:xfrm flipH="1">
            <a:off x="10565" y="1405574"/>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53" name="角丸四角形 52"/>
          <p:cNvSpPr/>
          <p:nvPr/>
        </p:nvSpPr>
        <p:spPr>
          <a:xfrm>
            <a:off x="9006672" y="250008"/>
            <a:ext cx="752743" cy="752743"/>
          </a:xfrm>
          <a:prstGeom prst="roundRect">
            <a:avLst/>
          </a:prstGeom>
          <a:solidFill>
            <a:schemeClr val="bg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rgbClr val="40CCFB"/>
              </a:solidFill>
            </a:endParaRPr>
          </a:p>
        </p:txBody>
      </p:sp>
      <p:sp>
        <p:nvSpPr>
          <p:cNvPr id="54" name="テキスト ボックス 53"/>
          <p:cNvSpPr txBox="1"/>
          <p:nvPr/>
        </p:nvSpPr>
        <p:spPr>
          <a:xfrm>
            <a:off x="9011959" y="211960"/>
            <a:ext cx="805029" cy="830997"/>
          </a:xfrm>
          <a:prstGeom prst="rect">
            <a:avLst/>
          </a:prstGeom>
          <a:noFill/>
          <a:ln>
            <a:noFill/>
          </a:ln>
        </p:spPr>
        <p:txBody>
          <a:bodyPr wrap="none" rtlCol="0">
            <a:spAutoFit/>
          </a:bodyPr>
          <a:lstStyle/>
          <a:p>
            <a:r>
              <a:rPr lang="ja-JP" altLang="en-US" sz="1600" dirty="0" smtClean="0">
                <a:solidFill>
                  <a:srgbClr val="4CA6FF"/>
                </a:solidFill>
                <a:latin typeface="小塚ゴシック Pr6N M"/>
                <a:ea typeface="小塚ゴシック Pr6N M"/>
                <a:cs typeface="小塚ゴシック Pr6N M"/>
              </a:rPr>
              <a:t>防犯</a:t>
            </a:r>
            <a:endParaRPr lang="en-US" altLang="ja-JP" sz="1600" dirty="0" smtClean="0">
              <a:solidFill>
                <a:srgbClr val="4CA6FF"/>
              </a:solidFill>
              <a:latin typeface="小塚ゴシック Pr6N M"/>
              <a:ea typeface="小塚ゴシック Pr6N M"/>
              <a:cs typeface="小塚ゴシック Pr6N M"/>
            </a:endParaRPr>
          </a:p>
          <a:p>
            <a:r>
              <a:rPr lang="ja-JP" altLang="en-US" sz="1600" dirty="0" smtClean="0">
                <a:solidFill>
                  <a:srgbClr val="4CA6FF"/>
                </a:solidFill>
                <a:latin typeface="小塚ゴシック Pr6N M"/>
                <a:ea typeface="小塚ゴシック Pr6N M"/>
                <a:cs typeface="小塚ゴシック Pr6N M"/>
              </a:rPr>
              <a:t>医療</a:t>
            </a:r>
            <a:endParaRPr lang="en-US" altLang="ja-JP" sz="1600" dirty="0" smtClean="0">
              <a:solidFill>
                <a:srgbClr val="4CA6FF"/>
              </a:solidFill>
              <a:latin typeface="小塚ゴシック Pr6N M"/>
              <a:ea typeface="小塚ゴシック Pr6N M"/>
              <a:cs typeface="小塚ゴシック Pr6N M"/>
            </a:endParaRPr>
          </a:p>
          <a:p>
            <a:r>
              <a:rPr lang="ja-JP" altLang="en-US" sz="1600" dirty="0" smtClean="0">
                <a:solidFill>
                  <a:srgbClr val="4CA6FF"/>
                </a:solidFill>
                <a:latin typeface="小塚ゴシック Pr6N M"/>
                <a:ea typeface="小塚ゴシック Pr6N M"/>
                <a:cs typeface="小塚ゴシック Pr6N M"/>
              </a:rPr>
              <a:t>教育等</a:t>
            </a:r>
            <a:endParaRPr lang="en-US" altLang="ja-JP" sz="1600" dirty="0" smtClean="0">
              <a:solidFill>
                <a:srgbClr val="4CA6FF"/>
              </a:solidFill>
              <a:latin typeface="小塚ゴシック Pr6N M"/>
              <a:ea typeface="小塚ゴシック Pr6N M"/>
              <a:cs typeface="小塚ゴシック Pr6N M"/>
            </a:endParaRPr>
          </a:p>
        </p:txBody>
      </p:sp>
    </p:spTree>
    <p:extLst>
      <p:ext uri="{BB962C8B-B14F-4D97-AF65-F5344CB8AC3E}">
        <p14:creationId xmlns:p14="http://schemas.microsoft.com/office/powerpoint/2010/main" val="518055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383</Words>
  <Application>Microsoft Office PowerPoint</Application>
  <PresentationFormat>A4 210 x 297 mm</PresentationFormat>
  <Paragraphs>84</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ＭＳ Ｐゴシック</vt:lpstr>
      <vt:lpstr>新細明體</vt:lpstr>
      <vt:lpstr>ヒラギノ角ゴ Pro W3</vt:lpstr>
      <vt:lpstr>フォントポにほんご</vt:lpstr>
      <vt:lpstr>小塚ゴシック Pr6N L</vt:lpstr>
      <vt:lpstr>小塚ゴシック Pr6N M</vt:lpstr>
      <vt:lpstr>小塚ゴシック Pr6N R</vt:lpstr>
      <vt:lpstr>小塚ゴシック Pro M</vt:lpstr>
      <vt:lpstr>Arial</vt:lpstr>
      <vt:lpstr>Calibri</vt:lpstr>
      <vt:lpstr>Corbel</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2017-08-28T02:52:43Z</dcterms:created>
  <dcterms:modified xsi:type="dcterms:W3CDTF">2017-08-28T02:52:49Z</dcterms:modified>
</cp:coreProperties>
</file>