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67" r:id="rId2"/>
    <p:sldId id="268" r:id="rId3"/>
  </p:sldIdLst>
  <p:sldSz cx="9906000" cy="6858000" type="A4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40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6FF"/>
    <a:srgbClr val="40CCFB"/>
    <a:srgbClr val="DEFFFF"/>
    <a:srgbClr val="0080FF"/>
    <a:srgbClr val="0959FF"/>
    <a:srgbClr val="0E79FF"/>
    <a:srgbClr val="0854F2"/>
    <a:srgbClr val="375AD0"/>
    <a:srgbClr val="37B5FC"/>
    <a:srgbClr val="49C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6" autoAdjust="0"/>
    <p:restoredTop sz="97192" autoAdjust="0"/>
  </p:normalViewPr>
  <p:slideViewPr>
    <p:cSldViewPr snapToGrid="0" snapToObjects="1">
      <p:cViewPr varScale="1">
        <p:scale>
          <a:sx n="76" d="100"/>
          <a:sy n="76" d="100"/>
        </p:scale>
        <p:origin x="1116" y="78"/>
      </p:cViewPr>
      <p:guideLst>
        <p:guide orient="horz" pos="1389"/>
        <p:guide pos="3120"/>
        <p:guide orient="horz" pos="40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68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40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87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1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02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56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8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32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97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98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56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A040-FF31-2246-8E1D-7AE78751E0CD}" type="datetimeFigureOut">
              <a:rPr kumimoji="1" lang="ja-JP" altLang="en-US" smtClean="0"/>
              <a:t>2017/8/28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2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file://localhost/Users/meg/Desktop/%E7%89%B9%E7%A0%94/%E7%89%B9%E7%A0%94OD/%E3%82%A2%E3%82%A4%E3%82%B3%E3%83%B3/%E6%8B%A1%E5%A3%B0%E5%99%A8b.png" TargetMode="External"/><Relationship Id="rId3" Type="http://schemas.openxmlformats.org/officeDocument/2006/relationships/image" Target="file://localhost/Users/meg/Desktop/%E7%89%B9%E7%A0%94/%E7%89%B9%E7%A0%94OD/%E3%82%A2%E3%82%A4%E3%82%B3%E3%83%B3/%E3%82%A2%E3%82%A4%E3%83%86%E3%82%99%E3%82%A3%E3%82%A2b.png" TargetMode="External"/><Relationship Id="rId7" Type="http://schemas.openxmlformats.org/officeDocument/2006/relationships/image" Target="file://localhost/Users/meg/Desktop/%E7%89%B9%E7%A0%94/%E7%89%B9%E7%A0%94OD/%E3%82%A2%E3%82%A4%E3%82%B3%E3%83%B3/%E3%83%81%E3%83%BC%E3%83%A0b.png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file://localhost/Users/meg/Desktop/%E7%89%B9%E7%A0%94/%E7%89%B9%E7%A0%94OD/%E3%82%A2%E3%82%A4%E3%82%B3%E3%83%B3/%E3%83%9E%E3%83%BC%E3%82%AB%E3%83%BCb.png" TargetMode="External"/><Relationship Id="rId5" Type="http://schemas.openxmlformats.org/officeDocument/2006/relationships/image" Target="file://localhost/Users/meg/Desktop/%E7%89%B9%E7%A0%94/%E7%89%B9%E7%A0%94OD/%E3%82%A2%E3%82%A4%E3%82%B3%E3%83%B3/%E3%83%8F%E3%82%9A%E3%82%BD%E3%82%B3%E3%83%B3%E4%BD%9C%E6%A5%ADb.png" TargetMode="External"/><Relationship Id="rId15" Type="http://schemas.openxmlformats.org/officeDocument/2006/relationships/image" Target="../media/image11.emf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file://localhost/Users/meg/Desktop/%E7%89%B9%E7%A0%94/%E7%89%B9%E7%A0%94OD/%E3%82%A2%E3%82%A4%E3%82%B3%E3%83%B3/%E5%8F%97%E8%B3%9Eb.png" TargetMode="External"/><Relationship Id="rId1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292" y="-26855"/>
            <a:ext cx="9906000" cy="1252759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-350" y="1432840"/>
            <a:ext cx="9911641" cy="46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行政</a:t>
            </a:r>
            <a:r>
              <a:rPr lang="ja-JP" altLang="en-US" sz="1600" dirty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から提供される交通事故発生状況に係るデータと、カーナビデータから得られる急ブレーキ</a:t>
            </a:r>
            <a:r>
              <a:rPr lang="ja-JP" altLang="en-US" sz="16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情報、</a:t>
            </a:r>
            <a:endParaRPr lang="en-US" altLang="ja-JP" sz="1600" dirty="0" smtClean="0">
              <a:solidFill>
                <a:srgbClr val="0080FF"/>
              </a:solidFill>
              <a:latin typeface="小塚ゴシック Pr6N R"/>
              <a:ea typeface="小塚ゴシック Pr6N R"/>
              <a:cs typeface="小塚ゴシック Pr6N R"/>
            </a:endParaRPr>
          </a:p>
          <a:p>
            <a:pPr algn="l"/>
            <a:r>
              <a:rPr lang="ja-JP" altLang="en-US" sz="16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さらに</a:t>
            </a:r>
            <a:r>
              <a:rPr lang="ja-JP" altLang="en-US" sz="1600" dirty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危険箇所に係る住民の声をもとに、事故</a:t>
            </a:r>
            <a:r>
              <a:rPr lang="ja-JP" altLang="en-US" sz="16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多発</a:t>
            </a:r>
            <a:r>
              <a:rPr lang="ja-JP" altLang="en-US" sz="1600" dirty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箇所</a:t>
            </a:r>
            <a:r>
              <a:rPr lang="ja-JP" altLang="en-US" sz="16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や</a:t>
            </a:r>
            <a:r>
              <a:rPr lang="ja-JP" altLang="en-US" sz="1600" dirty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要注意箇所を地図上に提示するサービスです</a:t>
            </a:r>
            <a:r>
              <a:rPr lang="ja-JP" altLang="en-US" sz="16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。</a:t>
            </a:r>
            <a:endParaRPr lang="ja-JP" altLang="en-US" sz="1600" dirty="0">
              <a:solidFill>
                <a:srgbClr val="0080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cxnSp>
        <p:nvCxnSpPr>
          <p:cNvPr id="58" name="直線コネクタ 57"/>
          <p:cNvCxnSpPr/>
          <p:nvPr/>
        </p:nvCxnSpPr>
        <p:spPr>
          <a:xfrm flipH="1">
            <a:off x="4372" y="1405574"/>
            <a:ext cx="9901628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-348" y="2204445"/>
            <a:ext cx="9911640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タイトル 1"/>
          <p:cNvSpPr txBox="1">
            <a:spLocks/>
          </p:cNvSpPr>
          <p:nvPr/>
        </p:nvSpPr>
        <p:spPr>
          <a:xfrm>
            <a:off x="45111" y="238812"/>
            <a:ext cx="5828639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セーフティマップ</a:t>
            </a:r>
            <a:endParaRPr lang="ja-JP" altLang="en-US" sz="3600" dirty="0">
              <a:solidFill>
                <a:schemeClr val="bg1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57563" y="-26855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カーナビデータ</a:t>
            </a:r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を活用した事故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多発箇所、危険</a:t>
            </a:r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箇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所の提供</a:t>
            </a:r>
            <a:endParaRPr lang="ja-JP" altLang="en-US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29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 </a:t>
            </a:r>
            <a:r>
              <a:rPr lang="ja-JP" altLang="en-US" sz="1400" dirty="0" smtClean="0">
                <a:solidFill>
                  <a:schemeClr val="bg1"/>
                </a:solidFill>
                <a:latin typeface="小塚ゴシック Pr6N L"/>
                <a:ea typeface="小塚ゴシック Pr6N L"/>
                <a:cs typeface="小塚ゴシック Pr6N L"/>
              </a:rPr>
              <a:t>本田</a:t>
            </a:r>
            <a:r>
              <a:rPr lang="ja-JP" altLang="en-US" sz="1400" dirty="0">
                <a:solidFill>
                  <a:schemeClr val="bg1"/>
                </a:solidFill>
                <a:latin typeface="小塚ゴシック Pr6N L"/>
                <a:ea typeface="小塚ゴシック Pr6N L"/>
                <a:cs typeface="小塚ゴシック Pr6N L"/>
              </a:rPr>
              <a:t>技研工業株式</a:t>
            </a:r>
            <a:r>
              <a:rPr lang="ja-JP" altLang="en-US" sz="1400" dirty="0" smtClean="0">
                <a:solidFill>
                  <a:schemeClr val="bg1"/>
                </a:solidFill>
                <a:latin typeface="小塚ゴシック Pr6N L"/>
                <a:ea typeface="小塚ゴシック Pr6N L"/>
                <a:cs typeface="小塚ゴシック Pr6N L"/>
              </a:rPr>
              <a:t>会社</a:t>
            </a:r>
            <a:endParaRPr lang="ja-JP" altLang="en-US" sz="1400" dirty="0">
              <a:solidFill>
                <a:schemeClr val="bg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grpSp>
        <p:nvGrpSpPr>
          <p:cNvPr id="25" name="図形グループ 24"/>
          <p:cNvGrpSpPr/>
          <p:nvPr/>
        </p:nvGrpSpPr>
        <p:grpSpPr>
          <a:xfrm>
            <a:off x="6255233" y="250008"/>
            <a:ext cx="752743" cy="752743"/>
            <a:chOff x="6255233" y="281179"/>
            <a:chExt cx="752743" cy="752743"/>
          </a:xfrm>
          <a:noFill/>
        </p:grpSpPr>
        <p:sp>
          <p:nvSpPr>
            <p:cNvPr id="31" name="角丸四角形 30"/>
            <p:cNvSpPr/>
            <p:nvPr/>
          </p:nvSpPr>
          <p:spPr>
            <a:xfrm>
              <a:off x="6255233" y="281179"/>
              <a:ext cx="752743" cy="752743"/>
            </a:xfrm>
            <a:prstGeom prst="roundRect">
              <a:avLst/>
            </a:prstGeom>
            <a:grp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308439" y="334385"/>
              <a:ext cx="646331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防災</a:t>
              </a:r>
              <a:endParaRPr kumimoji="1"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減災</a:t>
              </a:r>
              <a:endParaRPr kumimoji="1" lang="ja-JP" altLang="en-US" dirty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34" name="図形グループ 33"/>
          <p:cNvGrpSpPr/>
          <p:nvPr/>
        </p:nvGrpSpPr>
        <p:grpSpPr>
          <a:xfrm>
            <a:off x="8089329" y="273549"/>
            <a:ext cx="752743" cy="752743"/>
            <a:chOff x="8060984" y="281179"/>
            <a:chExt cx="752743" cy="752743"/>
          </a:xfrm>
          <a:noFill/>
        </p:grpSpPr>
        <p:sp>
          <p:nvSpPr>
            <p:cNvPr id="35" name="角丸四角形 34"/>
            <p:cNvSpPr/>
            <p:nvPr/>
          </p:nvSpPr>
          <p:spPr>
            <a:xfrm>
              <a:off x="8060984" y="281179"/>
              <a:ext cx="752743" cy="752743"/>
            </a:xfrm>
            <a:prstGeom prst="roundRect">
              <a:avLst/>
            </a:prstGeom>
            <a:grp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DEFFFF"/>
                </a:solidFill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8114190" y="334385"/>
              <a:ext cx="646331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産業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創出</a:t>
              </a:r>
              <a:endParaRPr kumimoji="1"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37" name="図形グループ 36"/>
          <p:cNvGrpSpPr/>
          <p:nvPr/>
        </p:nvGrpSpPr>
        <p:grpSpPr>
          <a:xfrm>
            <a:off x="7172281" y="250008"/>
            <a:ext cx="752743" cy="752743"/>
            <a:chOff x="7154801" y="281179"/>
            <a:chExt cx="752743" cy="752743"/>
          </a:xfrm>
        </p:grpSpPr>
        <p:sp>
          <p:nvSpPr>
            <p:cNvPr id="38" name="角丸四角形 37"/>
            <p:cNvSpPr/>
            <p:nvPr/>
          </p:nvSpPr>
          <p:spPr>
            <a:xfrm>
              <a:off x="7154801" y="281179"/>
              <a:ext cx="752743" cy="752743"/>
            </a:xfrm>
            <a:prstGeom prst="roundRect">
              <a:avLst/>
            </a:prstGeom>
            <a:no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7208007" y="334385"/>
              <a:ext cx="65915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少子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高齢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40" name="角丸四角形 39"/>
          <p:cNvSpPr/>
          <p:nvPr/>
        </p:nvSpPr>
        <p:spPr>
          <a:xfrm>
            <a:off x="9006672" y="250008"/>
            <a:ext cx="752743" cy="752743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rgbClr val="40CCFB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9059584" y="259585"/>
            <a:ext cx="723275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rPr>
              <a:t>防犯</a:t>
            </a:r>
            <a:endParaRPr lang="en-US" altLang="ja-JP" sz="1400" dirty="0" smtClean="0">
              <a:solidFill>
                <a:srgbClr val="4CA6FF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rPr>
              <a:t>医療</a:t>
            </a:r>
            <a:endParaRPr lang="en-US" altLang="ja-JP" sz="1400" dirty="0" smtClean="0">
              <a:solidFill>
                <a:srgbClr val="4CA6FF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rPr>
              <a:t>教育等</a:t>
            </a:r>
            <a:endParaRPr lang="en-US" altLang="ja-JP" sz="1400" dirty="0" smtClean="0">
              <a:solidFill>
                <a:srgbClr val="4CA6FF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246206" y="-6186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平成</a:t>
            </a:r>
            <a:r>
              <a:rPr lang="en-US" altLang="ja-JP" sz="1400" dirty="0"/>
              <a:t>29</a:t>
            </a:r>
            <a:r>
              <a:rPr lang="ja-JP" altLang="en-US" sz="1400" dirty="0" smtClean="0"/>
              <a:t>年</a:t>
            </a:r>
            <a:r>
              <a:rPr lang="en-US" altLang="ja-JP" sz="1400" dirty="0"/>
              <a:t>7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12</a:t>
            </a:r>
            <a:r>
              <a:rPr lang="ja-JP" altLang="en-US" sz="1400" dirty="0" smtClean="0"/>
              <a:t>日版</a:t>
            </a:r>
            <a:endParaRPr lang="ja-JP" altLang="en-US" sz="14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096" y="1905753"/>
            <a:ext cx="3437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　サービス開始）</a:t>
            </a:r>
          </a:p>
        </p:txBody>
      </p:sp>
      <p:sp>
        <p:nvSpPr>
          <p:cNvPr id="50" name="角丸四角形 49"/>
          <p:cNvSpPr/>
          <p:nvPr/>
        </p:nvSpPr>
        <p:spPr>
          <a:xfrm>
            <a:off x="369489" y="2362485"/>
            <a:ext cx="2204537" cy="386387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58217" y="2405414"/>
            <a:ext cx="2015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</a:rPr>
              <a:t>事故多発地帯を表示</a:t>
            </a:r>
          </a:p>
        </p:txBody>
      </p:sp>
      <p:sp>
        <p:nvSpPr>
          <p:cNvPr id="52" name="角丸四角形 51"/>
          <p:cNvSpPr/>
          <p:nvPr/>
        </p:nvSpPr>
        <p:spPr>
          <a:xfrm>
            <a:off x="370545" y="5519015"/>
            <a:ext cx="4409075" cy="648072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01742" y="5589241"/>
            <a:ext cx="420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PC</a:t>
            </a:r>
            <a:r>
              <a:rPr lang="ja-JP" altLang="en-US" sz="1200" b="1" dirty="0" err="1">
                <a:solidFill>
                  <a:schemeClr val="bg1"/>
                </a:solidFill>
              </a:rPr>
              <a:t>、</a:t>
            </a:r>
            <a:r>
              <a:rPr lang="ja-JP" altLang="en-US" sz="1200" b="1" dirty="0">
                <a:solidFill>
                  <a:schemeClr val="bg1"/>
                </a:solidFill>
              </a:rPr>
              <a:t>スマホから</a:t>
            </a:r>
            <a:r>
              <a:rPr lang="ja-JP" altLang="en-US" sz="1200" b="1" dirty="0" smtClean="0">
                <a:solidFill>
                  <a:schemeClr val="bg1"/>
                </a:solidFill>
              </a:rPr>
              <a:t>危険</a:t>
            </a:r>
            <a:r>
              <a:rPr lang="ja-JP" altLang="en-US" sz="1200" b="1" dirty="0">
                <a:solidFill>
                  <a:schemeClr val="bg1"/>
                </a:solidFill>
              </a:rPr>
              <a:t>箇所</a:t>
            </a:r>
            <a:r>
              <a:rPr lang="ja-JP" altLang="en-US" sz="1200" b="1" dirty="0" smtClean="0">
                <a:solidFill>
                  <a:schemeClr val="bg1"/>
                </a:solidFill>
              </a:rPr>
              <a:t>につ</a:t>
            </a:r>
            <a:r>
              <a:rPr lang="ja-JP" altLang="en-US" sz="1200" b="1" dirty="0">
                <a:solidFill>
                  <a:schemeClr val="bg1"/>
                </a:solidFill>
              </a:rPr>
              <a:t>いて自由に</a:t>
            </a:r>
            <a:r>
              <a:rPr lang="ja-JP" altLang="en-US" sz="1200" b="1" dirty="0" smtClean="0">
                <a:solidFill>
                  <a:schemeClr val="bg1"/>
                </a:solidFill>
              </a:rPr>
              <a:t>コメントを</a:t>
            </a:r>
            <a:r>
              <a:rPr lang="ja-JP" altLang="en-US" sz="1200" b="1" dirty="0">
                <a:solidFill>
                  <a:schemeClr val="bg1"/>
                </a:solidFill>
              </a:rPr>
              <a:t>投稿することができる。他の利用者が登録した情報の参照も可能。</a:t>
            </a:r>
            <a:endParaRPr lang="en-US" altLang="ja-JP" sz="1200" b="1" dirty="0">
              <a:solidFill>
                <a:schemeClr val="bg1"/>
              </a:solidFill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5010531" y="2350822"/>
            <a:ext cx="4379028" cy="1726251"/>
          </a:xfrm>
          <a:prstGeom prst="roundRect">
            <a:avLst>
              <a:gd name="adj" fmla="val 11133"/>
            </a:avLst>
          </a:prstGeom>
          <a:noFill/>
          <a:ln w="12700">
            <a:solidFill>
              <a:srgbClr val="008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6" name="下矢印 55"/>
          <p:cNvSpPr/>
          <p:nvPr/>
        </p:nvSpPr>
        <p:spPr>
          <a:xfrm>
            <a:off x="7002205" y="4118016"/>
            <a:ext cx="437308" cy="332744"/>
          </a:xfrm>
          <a:prstGeom prst="downArrow">
            <a:avLst/>
          </a:prstGeom>
          <a:solidFill>
            <a:srgbClr val="0080FF"/>
          </a:solidFill>
          <a:ln>
            <a:solidFill>
              <a:srgbClr val="008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143697" y="2379539"/>
            <a:ext cx="442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80FF"/>
                </a:solidFill>
              </a:rPr>
              <a:t>セーフティマップ </a:t>
            </a:r>
            <a:r>
              <a:rPr lang="ja-JP" altLang="en-US" sz="1600" b="1" dirty="0">
                <a:solidFill>
                  <a:srgbClr val="0080FF"/>
                </a:solidFill>
              </a:rPr>
              <a:t>誕生の</a:t>
            </a:r>
            <a:r>
              <a:rPr lang="ja-JP" altLang="en-US" sz="1200" b="1" dirty="0">
                <a:solidFill>
                  <a:srgbClr val="0080FF"/>
                </a:solidFill>
              </a:rPr>
              <a:t> </a:t>
            </a:r>
            <a:r>
              <a:rPr lang="ja-JP" altLang="en-US" b="1" dirty="0">
                <a:solidFill>
                  <a:srgbClr val="0080FF"/>
                </a:solidFill>
              </a:rPr>
              <a:t>キッカケ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050462" y="2706115"/>
            <a:ext cx="429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200" dirty="0"/>
              <a:t>各自治体では交通事故防止に向けた対策を推進しているが、車同士の事故は減少しても自転車・歩行者の死傷者数が減少しないことが課題となっていた。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051475" y="3278873"/>
            <a:ext cx="357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200" dirty="0"/>
              <a:t>自転車・歩行者の事故対策は、行政内に保有している情報だけでは限界があり、安全対策をより効率的・効果的に行うための取組み・仕組みが必要となっていた。</a:t>
            </a:r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802" y="3186650"/>
            <a:ext cx="540924" cy="83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角丸四角形 61"/>
          <p:cNvSpPr/>
          <p:nvPr/>
        </p:nvSpPr>
        <p:spPr>
          <a:xfrm>
            <a:off x="4983235" y="4501125"/>
            <a:ext cx="4379028" cy="1726251"/>
          </a:xfrm>
          <a:prstGeom prst="roundRect">
            <a:avLst>
              <a:gd name="adj" fmla="val 11133"/>
            </a:avLst>
          </a:prstGeom>
          <a:noFill/>
          <a:ln w="12700">
            <a:solidFill>
              <a:srgbClr val="008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4" name="片側の 2 つの角を丸めた四角形 63"/>
          <p:cNvSpPr/>
          <p:nvPr/>
        </p:nvSpPr>
        <p:spPr>
          <a:xfrm>
            <a:off x="4974849" y="4483673"/>
            <a:ext cx="4401062" cy="504056"/>
          </a:xfrm>
          <a:prstGeom prst="round2SameRect">
            <a:avLst>
              <a:gd name="adj1" fmla="val 39170"/>
              <a:gd name="adj2" fmla="val 0"/>
            </a:avLst>
          </a:prstGeom>
          <a:solidFill>
            <a:srgbClr val="0080FF"/>
          </a:solidFill>
          <a:ln>
            <a:solidFill>
              <a:srgbClr val="008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086732" y="4551035"/>
            <a:ext cx="442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</a:rPr>
              <a:t>セーフティマップ </a:t>
            </a:r>
            <a:r>
              <a:rPr lang="ja-JP" altLang="en-US" sz="1600" b="1" dirty="0">
                <a:solidFill>
                  <a:schemeClr val="bg1"/>
                </a:solidFill>
              </a:rPr>
              <a:t>でこう </a:t>
            </a:r>
            <a:r>
              <a:rPr lang="ja-JP" altLang="en-US" b="1" dirty="0">
                <a:solidFill>
                  <a:schemeClr val="bg1"/>
                </a:solidFill>
              </a:rPr>
              <a:t>変わった！</a:t>
            </a:r>
            <a:r>
              <a:rPr lang="ja-JP" altLang="en-US" sz="1200" b="1" dirty="0">
                <a:solidFill>
                  <a:schemeClr val="bg1"/>
                </a:solidFill>
              </a:rPr>
              <a:t> 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425" y="4994013"/>
            <a:ext cx="510950" cy="116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テキスト ボックス 66"/>
          <p:cNvSpPr txBox="1"/>
          <p:nvPr/>
        </p:nvSpPr>
        <p:spPr>
          <a:xfrm>
            <a:off x="5031035" y="5021310"/>
            <a:ext cx="346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200" dirty="0"/>
              <a:t>急ブレーキ</a:t>
            </a:r>
            <a:r>
              <a:rPr lang="ja-JP" altLang="en-US" sz="1200" dirty="0" smtClean="0"/>
              <a:t>多発</a:t>
            </a:r>
            <a:r>
              <a:rPr lang="ja-JP" altLang="en-US" sz="1200" dirty="0"/>
              <a:t>箇所</a:t>
            </a:r>
            <a:r>
              <a:rPr lang="ja-JP" altLang="en-US" sz="1200" dirty="0" smtClean="0"/>
              <a:t>や要注意箇所を</a:t>
            </a:r>
            <a:r>
              <a:rPr lang="ja-JP" altLang="en-US" sz="1200" dirty="0"/>
              <a:t>特定することができ、行政が効率的に自転車や歩行者を中心とした交通安全対策を実施</a:t>
            </a:r>
          </a:p>
        </p:txBody>
      </p:sp>
      <p:pic>
        <p:nvPicPr>
          <p:cNvPr id="68" name="Picture 2" descr="C:\Users\fr021409\Desktop\無題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05" y="2852936"/>
            <a:ext cx="4369614" cy="249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直線矢印コネクタ 68"/>
          <p:cNvCxnSpPr/>
          <p:nvPr/>
        </p:nvCxnSpPr>
        <p:spPr>
          <a:xfrm flipH="1">
            <a:off x="1485405" y="2707927"/>
            <a:ext cx="1" cy="8567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角丸四角形 69"/>
          <p:cNvSpPr/>
          <p:nvPr/>
        </p:nvSpPr>
        <p:spPr>
          <a:xfrm>
            <a:off x="2677099" y="2374249"/>
            <a:ext cx="2204537" cy="655031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783939" y="2403530"/>
            <a:ext cx="201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</a:rPr>
              <a:t>急ブレーキ多発箇所を表示</a:t>
            </a:r>
            <a:endParaRPr lang="en-US" altLang="ja-JP" sz="1200" b="1" dirty="0">
              <a:solidFill>
                <a:schemeClr val="bg1"/>
              </a:solidFill>
            </a:endParaRPr>
          </a:p>
          <a:p>
            <a:r>
              <a:rPr lang="ja-JP" altLang="en-US" sz="1200" b="1" dirty="0">
                <a:solidFill>
                  <a:schemeClr val="bg1"/>
                </a:solidFill>
              </a:rPr>
              <a:t>選択した箇所の写真や利用者のコメントも確認できる</a:t>
            </a:r>
          </a:p>
        </p:txBody>
      </p:sp>
      <p:cxnSp>
        <p:nvCxnSpPr>
          <p:cNvPr id="72" name="直線矢印コネクタ 71"/>
          <p:cNvCxnSpPr/>
          <p:nvPr/>
        </p:nvCxnSpPr>
        <p:spPr>
          <a:xfrm flipH="1">
            <a:off x="3755479" y="3008393"/>
            <a:ext cx="1" cy="3167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 flipH="1">
            <a:off x="2574025" y="2891482"/>
            <a:ext cx="209914" cy="1583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>
            <a:stCxn id="52" idx="0"/>
          </p:cNvCxnSpPr>
          <p:nvPr/>
        </p:nvCxnSpPr>
        <p:spPr>
          <a:xfrm flipH="1" flipV="1">
            <a:off x="1877038" y="3789041"/>
            <a:ext cx="698045" cy="17299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5017387" y="5600904"/>
            <a:ext cx="373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200" dirty="0"/>
              <a:t>埼玉県の事例では、平成</a:t>
            </a:r>
            <a:r>
              <a:rPr lang="en-US" altLang="ja-JP" sz="1200" dirty="0"/>
              <a:t>23</a:t>
            </a:r>
            <a:r>
              <a:rPr lang="ja-JP" altLang="en-US" sz="1200" dirty="0"/>
              <a:t>年度までに県内で</a:t>
            </a:r>
            <a:r>
              <a:rPr lang="en-US" altLang="ja-JP" sz="1200" dirty="0"/>
              <a:t>160</a:t>
            </a:r>
            <a:r>
              <a:rPr lang="ja-JP" altLang="en-US" sz="1200" dirty="0"/>
              <a:t>カ所の安全対策を実施した結果、急ブレーキが約</a:t>
            </a:r>
            <a:r>
              <a:rPr lang="en-US" altLang="ja-JP" sz="1200" dirty="0"/>
              <a:t>7</a:t>
            </a:r>
            <a:r>
              <a:rPr lang="ja-JP" altLang="en-US" sz="1200" dirty="0"/>
              <a:t>割、人身事故が約</a:t>
            </a:r>
            <a:r>
              <a:rPr lang="en-US" altLang="ja-JP" sz="1200" dirty="0"/>
              <a:t>2</a:t>
            </a:r>
            <a:r>
              <a:rPr lang="ja-JP" altLang="en-US" sz="1200" dirty="0"/>
              <a:t>割減少</a:t>
            </a:r>
          </a:p>
        </p:txBody>
      </p:sp>
    </p:spTree>
    <p:extLst>
      <p:ext uri="{BB962C8B-B14F-4D97-AF65-F5344CB8AC3E}">
        <p14:creationId xmlns:p14="http://schemas.microsoft.com/office/powerpoint/2010/main" val="35183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正方形/長方形 56"/>
          <p:cNvSpPr/>
          <p:nvPr/>
        </p:nvSpPr>
        <p:spPr>
          <a:xfrm>
            <a:off x="6431654" y="3084289"/>
            <a:ext cx="3307400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全国</a:t>
            </a:r>
            <a:r>
              <a:rPr lang="ja-JP" altLang="en-US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知事会「先進政策大賞</a:t>
            </a:r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」</a:t>
            </a:r>
            <a:endParaRPr lang="ja-JP" altLang="en-US" sz="11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5690007" y="3078815"/>
            <a:ext cx="950821" cy="390675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受賞歴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5749101" y="3586730"/>
            <a:ext cx="3396089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全国</a:t>
            </a:r>
            <a:endParaRPr lang="en-US" altLang="ja-JP" sz="1200" dirty="0" smtClean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5096143" y="3581256"/>
            <a:ext cx="950821" cy="357163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地域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cxnSp>
        <p:nvCxnSpPr>
          <p:cNvPr id="67" name="直線コネクタ 66"/>
          <p:cNvCxnSpPr/>
          <p:nvPr/>
        </p:nvCxnSpPr>
        <p:spPr>
          <a:xfrm flipH="1">
            <a:off x="10565" y="1405574"/>
            <a:ext cx="4922375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H="1">
            <a:off x="10565" y="2038988"/>
            <a:ext cx="4922375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H="1">
            <a:off x="10565" y="6428143"/>
            <a:ext cx="4922375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角丸四角形 74"/>
          <p:cNvSpPr/>
          <p:nvPr/>
        </p:nvSpPr>
        <p:spPr>
          <a:xfrm>
            <a:off x="5084282" y="4080778"/>
            <a:ext cx="4711409" cy="2347365"/>
          </a:xfrm>
          <a:prstGeom prst="roundRect">
            <a:avLst>
              <a:gd name="adj" fmla="val 9905"/>
            </a:avLst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5814973" y="1486893"/>
            <a:ext cx="3396089" cy="403826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自治体</a:t>
            </a:r>
            <a:r>
              <a:rPr lang="ja-JP" altLang="en-US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：交通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事故情報、ゾーン</a:t>
            </a:r>
            <a:r>
              <a:rPr lang="en-US" altLang="ja-JP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30</a:t>
            </a:r>
            <a:endParaRPr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　</a:t>
            </a:r>
            <a:r>
              <a:rPr lang="en-US" altLang="ja-JP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Honda</a:t>
            </a:r>
            <a:r>
              <a:rPr lang="ja-JP" altLang="en-US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：急ブレーキ発生箇所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等　</a:t>
            </a:r>
            <a:endParaRPr kumimoji="1"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5114549" y="1468738"/>
            <a:ext cx="1228416" cy="439544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使用データ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342965" y="2090741"/>
            <a:ext cx="3396089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EXCEL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5690006" y="2085267"/>
            <a:ext cx="1274749" cy="357163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データ形式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6095243" y="2586979"/>
            <a:ext cx="3049947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Web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サイト（</a:t>
            </a:r>
            <a:r>
              <a:rPr lang="en-US" altLang="ja-JP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PC</a:t>
            </a:r>
            <a:r>
              <a:rPr lang="ja-JP" altLang="en-US" sz="1200" dirty="0" err="1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、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スマホ）</a:t>
            </a:r>
            <a:endParaRPr kumimoji="1"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5096142" y="2581505"/>
            <a:ext cx="1246823" cy="361791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提供形態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-52596" y="1499638"/>
            <a:ext cx="513153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300" dirty="0" smtClean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 様々</a:t>
            </a:r>
            <a:r>
              <a:rPr lang="ja-JP" altLang="en-US" sz="2300" dirty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なシーンでの交通安全対策に</a:t>
            </a:r>
            <a:r>
              <a:rPr lang="ja-JP" altLang="en-US" sz="2300" dirty="0" smtClean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活用</a:t>
            </a:r>
            <a:endParaRPr lang="ja-JP" altLang="en-US" sz="2300" dirty="0">
              <a:solidFill>
                <a:srgbClr val="0080FF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pic>
        <p:nvPicPr>
          <p:cNvPr id="3" name="アイディアb.png" descr="/Users/meg/Desktop/特研/特研OD/アイコン/アイディアb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0" y="1395606"/>
            <a:ext cx="434025" cy="522660"/>
          </a:xfrm>
          <a:prstGeom prst="rect">
            <a:avLst/>
          </a:prstGeom>
        </p:spPr>
      </p:pic>
      <p:pic>
        <p:nvPicPr>
          <p:cNvPr id="6" name="パソコン作業b.png" descr="/Users/meg/Desktop/特研/特研OD/アイコン/パソコン作業b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70" y="2061211"/>
            <a:ext cx="526486" cy="440796"/>
          </a:xfrm>
          <a:prstGeom prst="rect">
            <a:avLst/>
          </a:prstGeom>
        </p:spPr>
      </p:pic>
      <p:pic>
        <p:nvPicPr>
          <p:cNvPr id="7" name="チームb.png" descr="/Users/meg/Desktop/特研/特研OD/アイコン/チームb.png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93" y="2502008"/>
            <a:ext cx="468705" cy="513122"/>
          </a:xfrm>
          <a:prstGeom prst="rect">
            <a:avLst/>
          </a:prstGeom>
        </p:spPr>
      </p:pic>
      <p:pic>
        <p:nvPicPr>
          <p:cNvPr id="9" name="受賞b.png" descr="/Users/meg/Desktop/特研/特研OD/アイコン/受賞b.png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85" y="3023712"/>
            <a:ext cx="311825" cy="491948"/>
          </a:xfrm>
          <a:prstGeom prst="rect">
            <a:avLst/>
          </a:prstGeom>
        </p:spPr>
      </p:pic>
      <p:pic>
        <p:nvPicPr>
          <p:cNvPr id="12" name="マーカーb.png" descr="/Users/meg/Desktop/特研/特研OD/アイコン/マーカーb.png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609" y="3523131"/>
            <a:ext cx="482689" cy="494823"/>
          </a:xfrm>
          <a:prstGeom prst="rect">
            <a:avLst/>
          </a:prstGeom>
        </p:spPr>
      </p:pic>
      <p:pic>
        <p:nvPicPr>
          <p:cNvPr id="13" name="拡声器b.png" descr="/Users/meg/Desktop/特研/特研OD/アイコン/拡声器b.png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459" y="4159931"/>
            <a:ext cx="688804" cy="703011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5842133" y="4300983"/>
            <a:ext cx="3674404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0E79FF"/>
                </a:solidFill>
                <a:latin typeface="フォントポにほんご"/>
                <a:ea typeface="フォントポにほんご"/>
                <a:cs typeface="フォントポにほんご"/>
              </a:rPr>
              <a:t>さら</a:t>
            </a:r>
            <a:r>
              <a:rPr lang="ja-JP" altLang="en-US" sz="2400" dirty="0">
                <a:solidFill>
                  <a:srgbClr val="0E79FF"/>
                </a:solidFill>
                <a:latin typeface="フォントポにほんご"/>
                <a:ea typeface="フォントポにほんご"/>
                <a:cs typeface="フォントポにほんご"/>
              </a:rPr>
              <a:t>なる利用範囲の拡大</a:t>
            </a:r>
            <a:r>
              <a:rPr lang="ja-JP" altLang="en-US" sz="2400" dirty="0" smtClean="0">
                <a:solidFill>
                  <a:srgbClr val="0E79FF"/>
                </a:solidFill>
                <a:latin typeface="フォントポにほんご"/>
                <a:ea typeface="フォントポにほんご"/>
                <a:cs typeface="フォントポにほんご"/>
              </a:rPr>
              <a:t>へ</a:t>
            </a:r>
            <a:endParaRPr lang="ja-JP" altLang="en-US" sz="2400" dirty="0">
              <a:solidFill>
                <a:srgbClr val="0E79FF"/>
              </a:solidFill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5292" y="0"/>
            <a:ext cx="9906000" cy="1252759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59" name="タイトル 1"/>
          <p:cNvSpPr txBox="1">
            <a:spLocks/>
          </p:cNvSpPr>
          <p:nvPr/>
        </p:nvSpPr>
        <p:spPr>
          <a:xfrm>
            <a:off x="45111" y="238812"/>
            <a:ext cx="5828639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セーフティマップ</a:t>
            </a:r>
            <a:endParaRPr lang="ja-JP" altLang="en-US" sz="3600" dirty="0">
              <a:solidFill>
                <a:schemeClr val="bg1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60" name="タイトル 1"/>
          <p:cNvSpPr txBox="1">
            <a:spLocks/>
          </p:cNvSpPr>
          <p:nvPr/>
        </p:nvSpPr>
        <p:spPr>
          <a:xfrm>
            <a:off x="57563" y="-26855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カーナビデータ</a:t>
            </a:r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を活用した事故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多発</a:t>
            </a:r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箇所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、危険</a:t>
            </a:r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箇所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の提供</a:t>
            </a:r>
            <a:endParaRPr lang="ja-JP" altLang="en-US" sz="1400" dirty="0">
              <a:solidFill>
                <a:srgbClr val="FFFF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65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 </a:t>
            </a:r>
            <a:r>
              <a:rPr lang="ja-JP" altLang="en-US" sz="1400" dirty="0" smtClean="0">
                <a:solidFill>
                  <a:schemeClr val="bg1"/>
                </a:solidFill>
                <a:latin typeface="小塚ゴシック Pr6N L"/>
                <a:ea typeface="小塚ゴシック Pr6N L"/>
                <a:cs typeface="小塚ゴシック Pr6N L"/>
              </a:rPr>
              <a:t>本田</a:t>
            </a:r>
            <a:r>
              <a:rPr lang="ja-JP" altLang="en-US" sz="1400" dirty="0">
                <a:solidFill>
                  <a:schemeClr val="bg1"/>
                </a:solidFill>
                <a:latin typeface="小塚ゴシック Pr6N L"/>
                <a:ea typeface="小塚ゴシック Pr6N L"/>
                <a:cs typeface="小塚ゴシック Pr6N L"/>
              </a:rPr>
              <a:t>技研工業株式</a:t>
            </a:r>
            <a:r>
              <a:rPr lang="ja-JP" altLang="en-US" sz="1400" dirty="0" smtClean="0">
                <a:solidFill>
                  <a:schemeClr val="bg1"/>
                </a:solidFill>
                <a:latin typeface="小塚ゴシック Pr6N L"/>
                <a:ea typeface="小塚ゴシック Pr6N L"/>
                <a:cs typeface="小塚ゴシック Pr6N L"/>
              </a:rPr>
              <a:t>会社</a:t>
            </a:r>
            <a:endParaRPr lang="ja-JP" altLang="en-US" sz="1400" dirty="0">
              <a:solidFill>
                <a:schemeClr val="bg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grpSp>
        <p:nvGrpSpPr>
          <p:cNvPr id="66" name="図形グループ 24"/>
          <p:cNvGrpSpPr/>
          <p:nvPr/>
        </p:nvGrpSpPr>
        <p:grpSpPr>
          <a:xfrm>
            <a:off x="6255233" y="250008"/>
            <a:ext cx="752743" cy="752743"/>
            <a:chOff x="6255233" y="281179"/>
            <a:chExt cx="752743" cy="752743"/>
          </a:xfrm>
          <a:noFill/>
        </p:grpSpPr>
        <p:sp>
          <p:nvSpPr>
            <p:cNvPr id="82" name="角丸四角形 81"/>
            <p:cNvSpPr/>
            <p:nvPr/>
          </p:nvSpPr>
          <p:spPr>
            <a:xfrm>
              <a:off x="6255233" y="281179"/>
              <a:ext cx="752743" cy="752743"/>
            </a:xfrm>
            <a:prstGeom prst="roundRect">
              <a:avLst/>
            </a:prstGeom>
            <a:grp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6308439" y="334385"/>
              <a:ext cx="646331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防災</a:t>
              </a:r>
              <a:endParaRPr kumimoji="1"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減災</a:t>
              </a:r>
              <a:endParaRPr kumimoji="1" lang="ja-JP" altLang="en-US" dirty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88" name="図形グループ 36"/>
          <p:cNvGrpSpPr/>
          <p:nvPr/>
        </p:nvGrpSpPr>
        <p:grpSpPr>
          <a:xfrm>
            <a:off x="7172281" y="250008"/>
            <a:ext cx="752743" cy="752743"/>
            <a:chOff x="7154801" y="281179"/>
            <a:chExt cx="752743" cy="752743"/>
          </a:xfrm>
        </p:grpSpPr>
        <p:sp>
          <p:nvSpPr>
            <p:cNvPr id="89" name="角丸四角形 88"/>
            <p:cNvSpPr/>
            <p:nvPr/>
          </p:nvSpPr>
          <p:spPr>
            <a:xfrm>
              <a:off x="7154801" y="281179"/>
              <a:ext cx="752743" cy="752743"/>
            </a:xfrm>
            <a:prstGeom prst="roundRect">
              <a:avLst/>
            </a:prstGeom>
            <a:no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7208007" y="334385"/>
              <a:ext cx="65915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少子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高齢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93" name="テキスト ボックス 92"/>
          <p:cNvSpPr txBox="1"/>
          <p:nvPr/>
        </p:nvSpPr>
        <p:spPr>
          <a:xfrm>
            <a:off x="7246206" y="-6186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平成</a:t>
            </a:r>
            <a:r>
              <a:rPr lang="en-US" altLang="ja-JP" sz="1400" dirty="0"/>
              <a:t>29</a:t>
            </a:r>
            <a:r>
              <a:rPr lang="ja-JP" altLang="en-US" sz="1400" dirty="0" smtClean="0"/>
              <a:t>年</a:t>
            </a:r>
            <a:r>
              <a:rPr lang="en-US" altLang="ja-JP" sz="1400" dirty="0"/>
              <a:t>7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12</a:t>
            </a:r>
            <a:r>
              <a:rPr lang="ja-JP" altLang="en-US" sz="1400" dirty="0" smtClean="0"/>
              <a:t>日版</a:t>
            </a:r>
            <a:endParaRPr lang="ja-JP" altLang="en-US" sz="1400" dirty="0"/>
          </a:p>
        </p:txBody>
      </p:sp>
      <p:sp>
        <p:nvSpPr>
          <p:cNvPr id="135" name="正方形/長方形 134"/>
          <p:cNvSpPr/>
          <p:nvPr/>
        </p:nvSpPr>
        <p:spPr>
          <a:xfrm>
            <a:off x="5252708" y="4945783"/>
            <a:ext cx="44461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　セーフティマップの取組みの理念は、道路交通等に係るデータを広く社会に還元すること。将来的には交通事故以外にも、防犯対策や防災・減災対策（ハザードマップ等）等にも活用可能なプラットフォームにまで拡大していくことが考えられる。</a:t>
            </a:r>
            <a:endParaRPr lang="en-US" altLang="ja-JP" sz="1200" dirty="0"/>
          </a:p>
          <a:p>
            <a:r>
              <a:rPr lang="ja-JP" altLang="en-US" sz="1200" dirty="0"/>
              <a:t>　現在、セーフティマップは、全国の自治体（埼玉県、福井県、茨城県つくば市等）で活用されており、また、危険箇所に係る住民の声は約</a:t>
            </a:r>
            <a:r>
              <a:rPr lang="en-US" altLang="ja-JP" sz="1200" dirty="0"/>
              <a:t>9</a:t>
            </a:r>
            <a:r>
              <a:rPr lang="ja-JP" altLang="en-US" sz="1200" dirty="0"/>
              <a:t>万件投稿され、利用者数は広がりつつある。</a:t>
            </a:r>
            <a:endParaRPr lang="en-US" altLang="ja-JP" sz="1200" dirty="0"/>
          </a:p>
        </p:txBody>
      </p:sp>
      <p:pic>
        <p:nvPicPr>
          <p:cNvPr id="13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39" y="4693808"/>
            <a:ext cx="2894987" cy="148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" name="正方形/長方形 137"/>
          <p:cNvSpPr/>
          <p:nvPr/>
        </p:nvSpPr>
        <p:spPr>
          <a:xfrm>
            <a:off x="250880" y="4375909"/>
            <a:ext cx="17357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県管理道路で、歩道が十分に整備されていない通学路を対象に（約</a:t>
            </a:r>
            <a:r>
              <a:rPr lang="en-US" altLang="ja-JP" sz="1200" dirty="0"/>
              <a:t>320km</a:t>
            </a:r>
            <a:r>
              <a:rPr lang="ja-JP" altLang="en-US" sz="1200" dirty="0"/>
              <a:t>）、朝夕</a:t>
            </a:r>
            <a:r>
              <a:rPr lang="en-US" altLang="ja-JP" sz="1200" dirty="0"/>
              <a:t>2</a:t>
            </a:r>
            <a:r>
              <a:rPr lang="ja-JP" altLang="en-US" sz="1200" dirty="0"/>
              <a:t>時間の登下校の時間帯に照準を当て、急ブレーキ多発箇所等の情報を調査。</a:t>
            </a:r>
            <a:endParaRPr lang="en-US" altLang="ja-JP" sz="1200" dirty="0"/>
          </a:p>
        </p:txBody>
      </p:sp>
      <p:sp>
        <p:nvSpPr>
          <p:cNvPr id="139" name="正方形/長方形 138"/>
          <p:cNvSpPr/>
          <p:nvPr/>
        </p:nvSpPr>
        <p:spPr>
          <a:xfrm>
            <a:off x="240876" y="5695581"/>
            <a:ext cx="1577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平成</a:t>
            </a:r>
            <a:r>
              <a:rPr lang="en-US" altLang="ja-JP" sz="1200" dirty="0"/>
              <a:t>24</a:t>
            </a:r>
            <a:r>
              <a:rPr lang="ja-JP" altLang="en-US" sz="1200" dirty="0"/>
              <a:t>年度は</a:t>
            </a:r>
            <a:r>
              <a:rPr lang="en-US" altLang="ja-JP" sz="1200" dirty="0"/>
              <a:t>31</a:t>
            </a:r>
            <a:r>
              <a:rPr lang="ja-JP" altLang="en-US" sz="1200" dirty="0"/>
              <a:t>カ所、平成</a:t>
            </a:r>
            <a:r>
              <a:rPr lang="en-US" altLang="ja-JP" sz="1200" dirty="0"/>
              <a:t>25</a:t>
            </a:r>
            <a:r>
              <a:rPr lang="ja-JP" altLang="en-US" sz="1200" dirty="0"/>
              <a:t>年度は</a:t>
            </a:r>
            <a:r>
              <a:rPr lang="en-US" altLang="ja-JP" sz="1200" dirty="0"/>
              <a:t>53</a:t>
            </a:r>
            <a:r>
              <a:rPr lang="ja-JP" altLang="en-US" sz="1200" dirty="0"/>
              <a:t>カ所に対して対策を実施。</a:t>
            </a:r>
            <a:endParaRPr lang="en-US" altLang="ja-JP" sz="1200" dirty="0"/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196287" y="4159931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/>
              <a:t>■通学路における交通安全対策への活用</a:t>
            </a:r>
          </a:p>
        </p:txBody>
      </p:sp>
      <p:pic>
        <p:nvPicPr>
          <p:cNvPr id="141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970" y="2427481"/>
            <a:ext cx="2255806" cy="162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" name="テキスト ボックス 141"/>
          <p:cNvSpPr txBox="1"/>
          <p:nvPr/>
        </p:nvSpPr>
        <p:spPr>
          <a:xfrm>
            <a:off x="168991" y="2106452"/>
            <a:ext cx="4611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/>
              <a:t>■急ブレーキ多発箇所における交通安全対策への活用</a:t>
            </a:r>
          </a:p>
        </p:txBody>
      </p:sp>
      <p:sp>
        <p:nvSpPr>
          <p:cNvPr id="143" name="正方形/長方形 142"/>
          <p:cNvSpPr/>
          <p:nvPr/>
        </p:nvSpPr>
        <p:spPr>
          <a:xfrm>
            <a:off x="213580" y="2328726"/>
            <a:ext cx="2119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急ブレーキ多発箇所を特定し、以下の安全対策を低予算で効果的に実施。</a:t>
            </a:r>
            <a:endParaRPr lang="en-US" altLang="ja-JP" sz="1200" dirty="0"/>
          </a:p>
        </p:txBody>
      </p:sp>
      <p:sp>
        <p:nvSpPr>
          <p:cNvPr id="144" name="正方形/長方形 143"/>
          <p:cNvSpPr/>
          <p:nvPr/>
        </p:nvSpPr>
        <p:spPr>
          <a:xfrm>
            <a:off x="250880" y="2868147"/>
            <a:ext cx="20820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・街路樹の剪定</a:t>
            </a:r>
            <a:endParaRPr lang="en-US" altLang="ja-JP" sz="1200" dirty="0"/>
          </a:p>
          <a:p>
            <a:r>
              <a:rPr lang="ja-JP" altLang="en-US" sz="1200" dirty="0"/>
              <a:t>　（急ブレーキ回数が</a:t>
            </a:r>
            <a:r>
              <a:rPr lang="en-US" altLang="ja-JP" sz="1200" dirty="0"/>
              <a:t>8</a:t>
            </a:r>
            <a:r>
              <a:rPr lang="ja-JP" altLang="en-US" sz="1200" dirty="0"/>
              <a:t>回から</a:t>
            </a:r>
            <a:r>
              <a:rPr lang="en-US" altLang="ja-JP" sz="1200" dirty="0"/>
              <a:t>3</a:t>
            </a:r>
            <a:r>
              <a:rPr lang="ja-JP" altLang="en-US" sz="1200" dirty="0"/>
              <a:t>回</a:t>
            </a:r>
            <a:r>
              <a:rPr lang="en-US" altLang="ja-JP" sz="1200" dirty="0"/>
              <a:t>/</a:t>
            </a:r>
            <a:r>
              <a:rPr lang="ja-JP" altLang="en-US" sz="1200" dirty="0"/>
              <a:t>月に減少）</a:t>
            </a:r>
            <a:endParaRPr lang="en-US" altLang="ja-JP" sz="1200" dirty="0"/>
          </a:p>
          <a:p>
            <a:r>
              <a:rPr lang="ja-JP" altLang="en-US" sz="1200" dirty="0"/>
              <a:t>・路面標示による注意喚起</a:t>
            </a:r>
            <a:endParaRPr lang="en-US" altLang="ja-JP" sz="1200" dirty="0"/>
          </a:p>
          <a:p>
            <a:r>
              <a:rPr lang="ja-JP" altLang="en-US" sz="1200" dirty="0"/>
              <a:t>　（急ブレーキ回数が</a:t>
            </a:r>
            <a:r>
              <a:rPr lang="en-US" altLang="ja-JP" sz="1200" dirty="0"/>
              <a:t>9</a:t>
            </a:r>
            <a:r>
              <a:rPr lang="ja-JP" altLang="en-US" sz="1200" dirty="0"/>
              <a:t>回から</a:t>
            </a:r>
            <a:endParaRPr lang="en-US" altLang="ja-JP" sz="1200" dirty="0"/>
          </a:p>
          <a:p>
            <a:r>
              <a:rPr lang="en-US" altLang="ja-JP" sz="1200" dirty="0"/>
              <a:t>0</a:t>
            </a:r>
            <a:r>
              <a:rPr lang="ja-JP" altLang="en-US" sz="1200" dirty="0"/>
              <a:t>回</a:t>
            </a:r>
            <a:r>
              <a:rPr lang="en-US" altLang="ja-JP" sz="1200" dirty="0"/>
              <a:t>/</a:t>
            </a:r>
            <a:r>
              <a:rPr lang="ja-JP" altLang="en-US" sz="1200" dirty="0"/>
              <a:t>月に減少）</a:t>
            </a:r>
            <a:endParaRPr lang="en-US" altLang="ja-JP" sz="1200" dirty="0"/>
          </a:p>
          <a:p>
            <a:r>
              <a:rPr lang="ja-JP" altLang="en-US" sz="1200" dirty="0"/>
              <a:t>・ポストコーンの設置</a:t>
            </a:r>
            <a:endParaRPr lang="en-US" altLang="ja-JP" sz="1200" dirty="0"/>
          </a:p>
        </p:txBody>
      </p:sp>
      <p:grpSp>
        <p:nvGrpSpPr>
          <p:cNvPr id="145" name="図形グループ 33"/>
          <p:cNvGrpSpPr/>
          <p:nvPr/>
        </p:nvGrpSpPr>
        <p:grpSpPr>
          <a:xfrm>
            <a:off x="8089329" y="273549"/>
            <a:ext cx="752743" cy="752743"/>
            <a:chOff x="8060984" y="281179"/>
            <a:chExt cx="752743" cy="752743"/>
          </a:xfrm>
          <a:noFill/>
        </p:grpSpPr>
        <p:sp>
          <p:nvSpPr>
            <p:cNvPr id="146" name="角丸四角形 145"/>
            <p:cNvSpPr/>
            <p:nvPr/>
          </p:nvSpPr>
          <p:spPr>
            <a:xfrm>
              <a:off x="8060984" y="281179"/>
              <a:ext cx="752743" cy="752743"/>
            </a:xfrm>
            <a:prstGeom prst="roundRect">
              <a:avLst/>
            </a:prstGeom>
            <a:grp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DEFFFF"/>
                </a:solidFill>
              </a:endParaRPr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8114190" y="334385"/>
              <a:ext cx="646331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産業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創出</a:t>
              </a:r>
              <a:endParaRPr kumimoji="1"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148" name="角丸四角形 147"/>
          <p:cNvSpPr/>
          <p:nvPr/>
        </p:nvSpPr>
        <p:spPr>
          <a:xfrm>
            <a:off x="9006672" y="250008"/>
            <a:ext cx="752743" cy="752743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rgbClr val="40CCFB"/>
              </a:solidFill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9059584" y="259585"/>
            <a:ext cx="723275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rPr>
              <a:t>防犯</a:t>
            </a:r>
            <a:endParaRPr lang="en-US" altLang="ja-JP" sz="1400" dirty="0" smtClean="0">
              <a:solidFill>
                <a:srgbClr val="4CA6FF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rPr>
              <a:t>医療</a:t>
            </a:r>
            <a:endParaRPr lang="en-US" altLang="ja-JP" sz="1400" dirty="0" smtClean="0">
              <a:solidFill>
                <a:srgbClr val="4CA6FF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rPr>
              <a:t>教育等</a:t>
            </a:r>
            <a:endParaRPr lang="en-US" altLang="ja-JP" sz="1400" dirty="0" smtClean="0">
              <a:solidFill>
                <a:srgbClr val="4CA6FF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</p:spTree>
    <p:extLst>
      <p:ext uri="{BB962C8B-B14F-4D97-AF65-F5344CB8AC3E}">
        <p14:creationId xmlns:p14="http://schemas.microsoft.com/office/powerpoint/2010/main" val="8266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A4 210 x 297 mm</PresentationFormat>
  <Paragraphs>65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ＭＳ Ｐゴシック</vt:lpstr>
      <vt:lpstr>ヒラギノ角ゴ Pro W3</vt:lpstr>
      <vt:lpstr>フォントポにほんご</vt:lpstr>
      <vt:lpstr>小塚ゴシック Pr6N L</vt:lpstr>
      <vt:lpstr>小塚ゴシック Pr6N M</vt:lpstr>
      <vt:lpstr>小塚ゴシック Pr6N R</vt:lpstr>
      <vt:lpstr>小塚ゴシック Pro M</vt:lpstr>
      <vt:lpstr>Arial</vt:lpstr>
      <vt:lpstr>Calibri</vt:lpstr>
      <vt:lpstr>Corbel</vt:lpstr>
      <vt:lpstr>Wingdings</vt:lpstr>
      <vt:lpstr>ホワイト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2017-08-28T02:51:16Z</dcterms:created>
  <dcterms:modified xsi:type="dcterms:W3CDTF">2017-08-28T02:51:27Z</dcterms:modified>
</cp:coreProperties>
</file>