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60" r:id="rId2"/>
    <p:sldId id="256" r:id="rId3"/>
  </p:sldIdLst>
  <p:sldSz cx="9906000" cy="6858000" type="A4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EFE"/>
    <a:srgbClr val="4A92FC"/>
    <a:srgbClr val="0080FF"/>
    <a:srgbClr val="375AD0"/>
    <a:srgbClr val="DEFFFF"/>
    <a:srgbClr val="37B5FC"/>
    <a:srgbClr val="40CCFB"/>
    <a:srgbClr val="49C85B"/>
    <a:srgbClr val="1CB900"/>
    <a:srgbClr val="00D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86" autoAdjust="0"/>
    <p:restoredTop sz="99422" autoAdjust="0"/>
  </p:normalViewPr>
  <p:slideViewPr>
    <p:cSldViewPr snapToGrid="0" snapToObjects="1">
      <p:cViewPr varScale="1">
        <p:scale>
          <a:sx n="72" d="100"/>
          <a:sy n="72" d="100"/>
        </p:scale>
        <p:origin x="1128" y="6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68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40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87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1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02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56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8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32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97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98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56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21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eg/Desktop/%E7%89%B9%E7%A0%94/%E7%89%B9%E7%A0%94OD/%E3%82%A2%E3%82%A4%E3%82%B3%E3%83%B3/%E3%83%8F%E3%83%86%E3%83%8Ab.png" TargetMode="External"/><Relationship Id="rId7" Type="http://schemas.openxmlformats.org/officeDocument/2006/relationships/image" Target="file://localhost/Users/meg/Desktop/%E7%89%B9%E7%A0%94/%E7%89%B9%E7%A0%94OD/%E3%83%9F%E3%83%AB%E3%83%A2/caretab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file://localhost/Users/meg/Desktop/%E7%89%B9%E7%A0%94/%E7%89%B9%E7%A0%94OD/%E3%82%A2%E3%82%A4%E3%82%B3%E3%83%B3/%E3%81%B2%E3%82%89%E3%82%81%E3%81%8Db.png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file://localhost/Users/meg/Desktop/%E7%89%B9%E7%A0%94/%E7%89%B9%E7%A0%94OD/%E3%82%A2%E3%82%A4%E3%82%B3%E3%83%B3/%E6%8B%A1%E5%A3%B0%E5%99%A8b.png" TargetMode="External"/><Relationship Id="rId3" Type="http://schemas.openxmlformats.org/officeDocument/2006/relationships/image" Target="file://localhost/Users/meg/Desktop/%E7%89%B9%E7%A0%94/%E7%89%B9%E7%A0%94OD/%E3%82%A2%E3%82%A4%E3%82%B3%E3%83%B3/%E3%82%A2%E3%82%A4%E3%83%86%E3%82%99%E3%82%A3%E3%82%A2b.png" TargetMode="External"/><Relationship Id="rId7" Type="http://schemas.openxmlformats.org/officeDocument/2006/relationships/image" Target="file://localhost/Users/meg/Desktop/%E7%89%B9%E7%A0%94/%E7%89%B9%E7%A0%94OD/%E3%82%A2%E3%82%A4%E3%82%B3%E3%83%B3/%E3%83%81%E3%83%BC%E3%83%A0b.png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file://localhost/Users/meg/Desktop/%E7%89%B9%E7%A0%94/%E7%89%B9%E7%A0%94OD/%E3%82%A2%E3%82%A4%E3%82%B3%E3%83%B3/%E3%83%9E%E3%83%BC%E3%82%AB%E3%83%BCb.png" TargetMode="External"/><Relationship Id="rId5" Type="http://schemas.openxmlformats.org/officeDocument/2006/relationships/image" Target="file://localhost/Users/meg/Desktop/%E7%89%B9%E7%A0%94/%E7%89%B9%E7%A0%94OD/%E3%82%A2%E3%82%A4%E3%82%B3%E3%83%B3/%E3%83%8F%E3%82%9A%E3%82%BD%E3%82%B3%E3%83%B3%E4%BD%9C%E6%A5%ADb.png" TargetMode="External"/><Relationship Id="rId15" Type="http://schemas.openxmlformats.org/officeDocument/2006/relationships/image" Target="file://localhost/Users/meg/Desktop/%E3%82%B9%E3%82%AF%E3%83%AA%E3%83%BC%E3%83%B3%E3%82%B7%E3%83%A7%E3%83%83%E3%83%88%202016-01-21%2012.08.46.png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file://localhost/Users/meg/Desktop/%E7%89%B9%E7%A0%94/%E7%89%B9%E7%A0%94OD/%E3%82%A2%E3%82%A4%E3%82%B3%E3%83%B3/%E5%8F%97%E8%B3%9Eb.png" TargetMode="External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角丸四角形 79"/>
          <p:cNvSpPr/>
          <p:nvPr/>
        </p:nvSpPr>
        <p:spPr>
          <a:xfrm>
            <a:off x="5052210" y="4549425"/>
            <a:ext cx="4743817" cy="1864775"/>
          </a:xfrm>
          <a:prstGeom prst="roundRect">
            <a:avLst>
              <a:gd name="adj" fmla="val 10424"/>
            </a:avLst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片側の 2 つの角を丸めた四角形 31"/>
          <p:cNvSpPr/>
          <p:nvPr/>
        </p:nvSpPr>
        <p:spPr>
          <a:xfrm>
            <a:off x="5052210" y="4549425"/>
            <a:ext cx="4743817" cy="503242"/>
          </a:xfrm>
          <a:prstGeom prst="round2SameRect">
            <a:avLst>
              <a:gd name="adj1" fmla="val 40827"/>
              <a:gd name="adj2" fmla="val 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0" y="6577577"/>
            <a:ext cx="9906000" cy="280423"/>
          </a:xfrm>
          <a:prstGeom prst="rect">
            <a:avLst/>
          </a:prstGeom>
          <a:solidFill>
            <a:srgbClr val="40CCFB"/>
          </a:solidFill>
          <a:ln w="9525" cap="flat" cmpd="sng" algn="ctr">
            <a:solidFill>
              <a:srgbClr val="37B5F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5292" y="0"/>
            <a:ext cx="9906000" cy="1252759"/>
          </a:xfrm>
          <a:prstGeom prst="rect">
            <a:avLst/>
          </a:prstGeom>
          <a:solidFill>
            <a:srgbClr val="40CCFB"/>
          </a:solidFill>
          <a:ln w="9525" cap="flat" cmpd="sng" algn="ctr">
            <a:solidFill>
              <a:srgbClr val="37B5F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-350" y="1515878"/>
            <a:ext cx="9911641" cy="46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 smtClean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介護現場で課題とされている、適切な施設探し。１つの施設を探すのに３日かかることも。</a:t>
            </a:r>
            <a:endParaRPr lang="en-US" altLang="ja-JP" sz="1400" dirty="0" smtClean="0">
              <a:solidFill>
                <a:srgbClr val="0080FF"/>
              </a:solidFill>
              <a:latin typeface="小塚ゴシック Pr6N R"/>
              <a:ea typeface="小塚ゴシック Pr6N R"/>
              <a:cs typeface="小塚ゴシック Pr6N R"/>
            </a:endParaRPr>
          </a:p>
          <a:p>
            <a:pPr algn="l"/>
            <a:r>
              <a:rPr lang="ja-JP" altLang="en-US" sz="1400" dirty="0" smtClean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もしそれを３０分にまで縮めることができたら</a:t>
            </a:r>
            <a:r>
              <a:rPr lang="en-US" altLang="ja-JP" sz="1400" dirty="0" smtClean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…</a:t>
            </a:r>
            <a:r>
              <a:rPr lang="ja-JP" altLang="en-US" sz="1400" dirty="0" smtClean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？そんな願いを実現した、介護者を支えるサービス。</a:t>
            </a:r>
            <a:r>
              <a:rPr lang="ja-JP" altLang="en-US" sz="1400" dirty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（</a:t>
            </a:r>
            <a:r>
              <a:rPr lang="en-US" altLang="ja-JP" sz="1400" dirty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2014</a:t>
            </a:r>
            <a:r>
              <a:rPr lang="ja-JP" altLang="en-US" sz="1400" dirty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年</a:t>
            </a:r>
            <a:r>
              <a:rPr lang="en-US" altLang="ja-JP" sz="1400" dirty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4</a:t>
            </a:r>
            <a:r>
              <a:rPr lang="ja-JP" altLang="en-US" sz="1400" dirty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月頃 サービス開始）</a:t>
            </a:r>
            <a:endParaRPr lang="en-US" altLang="ja-JP" sz="1400" dirty="0">
              <a:solidFill>
                <a:srgbClr val="0080FF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sp>
        <p:nvSpPr>
          <p:cNvPr id="45" name="下矢印 44"/>
          <p:cNvSpPr/>
          <p:nvPr/>
        </p:nvSpPr>
        <p:spPr>
          <a:xfrm>
            <a:off x="7270969" y="4211662"/>
            <a:ext cx="302462" cy="317426"/>
          </a:xfrm>
          <a:prstGeom prst="downArrow">
            <a:avLst>
              <a:gd name="adj1" fmla="val 30686"/>
              <a:gd name="adj2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8" name="直線コネクタ 57"/>
          <p:cNvCxnSpPr/>
          <p:nvPr/>
        </p:nvCxnSpPr>
        <p:spPr>
          <a:xfrm flipH="1">
            <a:off x="4372" y="1405574"/>
            <a:ext cx="9901628" cy="0"/>
          </a:xfrm>
          <a:prstGeom prst="line">
            <a:avLst/>
          </a:prstGeom>
          <a:ln w="6350">
            <a:solidFill>
              <a:srgbClr val="008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H="1">
            <a:off x="-348" y="2077445"/>
            <a:ext cx="9911640" cy="0"/>
          </a:xfrm>
          <a:prstGeom prst="line">
            <a:avLst/>
          </a:prstGeom>
          <a:ln w="6350">
            <a:solidFill>
              <a:srgbClr val="008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5166303" y="2393001"/>
            <a:ext cx="249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80FF"/>
                </a:solidFill>
                <a:latin typeface="小塚ゴシック Pr6N M"/>
                <a:ea typeface="小塚ゴシック Pr6N M"/>
                <a:cs typeface="小塚ゴシック Pr6N M"/>
              </a:rPr>
              <a:t>ミルモ</a:t>
            </a:r>
            <a:r>
              <a:rPr kumimoji="1" lang="en-US" altLang="ja-JP" dirty="0" smtClean="0">
                <a:solidFill>
                  <a:srgbClr val="0080FF"/>
                </a:solidFill>
                <a:latin typeface="小塚ゴシック Pr6N M"/>
                <a:ea typeface="小塚ゴシック Pr6N M"/>
                <a:cs typeface="小塚ゴシック Pr6N M"/>
              </a:rPr>
              <a:t> </a:t>
            </a:r>
            <a:r>
              <a:rPr kumimoji="1" lang="ja-JP" altLang="en-US" sz="1600" dirty="0" smtClean="0">
                <a:solidFill>
                  <a:srgbClr val="0080FF"/>
                </a:solidFill>
                <a:latin typeface="小塚ゴシック Pr6N M"/>
                <a:ea typeface="小塚ゴシック Pr6N M"/>
                <a:cs typeface="小塚ゴシック Pr6N M"/>
              </a:rPr>
              <a:t>誕生の</a:t>
            </a:r>
            <a:r>
              <a:rPr kumimoji="1" lang="en-US" altLang="ja-JP" dirty="0" smtClean="0">
                <a:solidFill>
                  <a:srgbClr val="0080FF"/>
                </a:solidFill>
                <a:latin typeface="小塚ゴシック Pr6N M"/>
                <a:ea typeface="小塚ゴシック Pr6N M"/>
                <a:cs typeface="小塚ゴシック Pr6N M"/>
              </a:rPr>
              <a:t> </a:t>
            </a:r>
            <a:r>
              <a:rPr kumimoji="1" lang="ja-JP" altLang="en-US" dirty="0" smtClean="0">
                <a:solidFill>
                  <a:srgbClr val="0080FF"/>
                </a:solidFill>
                <a:latin typeface="小塚ゴシック Pr6N M"/>
                <a:ea typeface="小塚ゴシック Pr6N M"/>
                <a:cs typeface="小塚ゴシック Pr6N M"/>
              </a:rPr>
              <a:t>キッカケ</a:t>
            </a:r>
            <a:endParaRPr kumimoji="1" lang="ja-JP" altLang="en-US" dirty="0">
              <a:solidFill>
                <a:srgbClr val="0080FF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5069984" y="2928494"/>
            <a:ext cx="4384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charset="2"/>
              <a:buChar char="l"/>
            </a:pP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介護に関する情報は散在しており、</a:t>
            </a:r>
            <a:r>
              <a:rPr lang="en-US" altLang="ja-JP" sz="1200" dirty="0">
                <a:latin typeface="小塚ゴシック Pr6N L"/>
                <a:ea typeface="小塚ゴシック Pr6N L"/>
                <a:cs typeface="小塚ゴシック Pr6N L"/>
              </a:rPr>
              <a:t/>
            </a:r>
            <a:br>
              <a:rPr lang="en-US" altLang="ja-JP" sz="1200" dirty="0">
                <a:latin typeface="小塚ゴシック Pr6N L"/>
                <a:ea typeface="小塚ゴシック Pr6N L"/>
                <a:cs typeface="小塚ゴシック Pr6N L"/>
              </a:rPr>
            </a:b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情報を集約して介護現場に伝えられていなかった</a:t>
            </a:r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5166303" y="4624945"/>
            <a:ext cx="274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rPr>
              <a:t>ミルモ</a:t>
            </a:r>
            <a:r>
              <a:rPr kumimoji="1" lang="en-US" altLang="ja-JP" dirty="0" smtClean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rPr>
              <a:t> </a:t>
            </a:r>
            <a:r>
              <a:rPr lang="ja-JP" altLang="en-US" sz="1600" dirty="0" smtClean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rPr>
              <a:t>でこう</a:t>
            </a:r>
            <a:r>
              <a:rPr kumimoji="1" lang="en-US" altLang="ja-JP" dirty="0" smtClean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rPr>
              <a:t> </a:t>
            </a:r>
            <a:r>
              <a:rPr lang="ja-JP" altLang="en-US" dirty="0" smtClean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rPr>
              <a:t>変わった！</a:t>
            </a:r>
            <a:endParaRPr kumimoji="1" lang="ja-JP" altLang="en-US" dirty="0">
              <a:solidFill>
                <a:schemeClr val="bg1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5097280" y="5100519"/>
            <a:ext cx="45801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charset="2"/>
              <a:buChar char="l"/>
            </a:pP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自治体が提供する介護事業所情報（約</a:t>
            </a:r>
            <a:r>
              <a:rPr lang="en-US" altLang="ja-JP" sz="1200" dirty="0" smtClean="0">
                <a:latin typeface="小塚ゴシック Pr6N L"/>
                <a:ea typeface="小塚ゴシック Pr6N L"/>
                <a:cs typeface="小塚ゴシック Pr6N L"/>
              </a:rPr>
              <a:t>2,100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か所）をまとめて提供</a:t>
            </a:r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　 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できるため、介護現場の負担を大幅に減らした</a:t>
            </a:r>
            <a:endParaRPr lang="en-US" altLang="ja-JP" sz="1200" dirty="0">
              <a:latin typeface="小塚ゴシック Pr6N L"/>
              <a:ea typeface="小塚ゴシック Pr6N L"/>
              <a:cs typeface="小塚ゴシック Pr6N L"/>
            </a:endParaRPr>
          </a:p>
          <a:p>
            <a:pPr marL="171450" indent="-171450">
              <a:buFont typeface="Wingdings" charset="2"/>
              <a:buChar char="l"/>
            </a:pP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リリース後</a:t>
            </a:r>
            <a:r>
              <a:rPr lang="en-US" altLang="ja-JP" sz="1200" dirty="0" smtClean="0">
                <a:latin typeface="小塚ゴシック Pr6N L"/>
                <a:ea typeface="小塚ゴシック Pr6N L"/>
                <a:cs typeface="小塚ゴシック Pr6N L"/>
              </a:rPr>
              <a:t>1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年半で、ケアマネージャの半数以上が使用する</a:t>
            </a:r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　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 アプリに成長</a:t>
            </a:r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pPr marL="171450" indent="-171450">
              <a:buFont typeface="Wingdings" charset="2"/>
              <a:buChar char="l"/>
            </a:pP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オープンデータを介護者に対し活用することにより</a:t>
            </a:r>
            <a:r>
              <a:rPr lang="en-US" altLang="ja-JP" sz="1200" dirty="0">
                <a:latin typeface="小塚ゴシック Pr6N L"/>
                <a:ea typeface="小塚ゴシック Pr6N L"/>
                <a:cs typeface="小塚ゴシック Pr6N L"/>
              </a:rPr>
              <a:t/>
            </a:r>
            <a:br>
              <a:rPr lang="en-US" altLang="ja-JP" sz="1200" dirty="0">
                <a:latin typeface="小塚ゴシック Pr6N L"/>
                <a:ea typeface="小塚ゴシック Pr6N L"/>
                <a:cs typeface="小塚ゴシック Pr6N L"/>
              </a:rPr>
            </a:br>
            <a:r>
              <a:rPr lang="en-US" altLang="ja-JP" sz="1200" dirty="0" smtClean="0">
                <a:latin typeface="小塚ゴシック Pr6N L"/>
                <a:ea typeface="小塚ゴシック Pr6N L"/>
                <a:cs typeface="小塚ゴシック Pr6N L"/>
              </a:rPr>
              <a:t>“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高齢者を支える人向け</a:t>
            </a:r>
            <a:r>
              <a:rPr lang="en-US" altLang="ja-JP" sz="1200" dirty="0" smtClean="0">
                <a:latin typeface="小塚ゴシック Pr6N L"/>
                <a:ea typeface="小塚ゴシック Pr6N L"/>
                <a:cs typeface="小塚ゴシック Pr6N L"/>
              </a:rPr>
              <a:t>”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として新たな可能性を示した</a:t>
            </a:r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84" name="角丸四角形 83"/>
          <p:cNvSpPr/>
          <p:nvPr/>
        </p:nvSpPr>
        <p:spPr>
          <a:xfrm>
            <a:off x="5050292" y="2327966"/>
            <a:ext cx="4743817" cy="1840961"/>
          </a:xfrm>
          <a:prstGeom prst="roundRect">
            <a:avLst>
              <a:gd name="adj" fmla="val 10424"/>
            </a:avLst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ハテナb.png" descr="/Users/meg/Desktop/特研/特研OD/アイコン/ハテナb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740" y="3280449"/>
            <a:ext cx="404301" cy="834644"/>
          </a:xfrm>
          <a:prstGeom prst="rect">
            <a:avLst/>
          </a:prstGeom>
        </p:spPr>
      </p:pic>
      <p:pic>
        <p:nvPicPr>
          <p:cNvPr id="3" name="ひらめきb.png" descr="/Users/meg/Desktop/特研/特研OD/アイコン/ひらめきb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242" y="5470575"/>
            <a:ext cx="228827" cy="915308"/>
          </a:xfrm>
          <a:prstGeom prst="rect">
            <a:avLst/>
          </a:prstGeom>
        </p:spPr>
      </p:pic>
      <p:sp>
        <p:nvSpPr>
          <p:cNvPr id="27" name="タイトル 1"/>
          <p:cNvSpPr txBox="1">
            <a:spLocks/>
          </p:cNvSpPr>
          <p:nvPr/>
        </p:nvSpPr>
        <p:spPr>
          <a:xfrm>
            <a:off x="45111" y="254123"/>
            <a:ext cx="5828639" cy="744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dirty="0" smtClean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ミルモ</a:t>
            </a:r>
            <a:endParaRPr lang="ja-JP" altLang="en-US" sz="3600" dirty="0">
              <a:solidFill>
                <a:schemeClr val="bg1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28" name="タイトル 1"/>
          <p:cNvSpPr txBox="1">
            <a:spLocks/>
          </p:cNvSpPr>
          <p:nvPr/>
        </p:nvSpPr>
        <p:spPr>
          <a:xfrm>
            <a:off x="57563" y="-26855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介護を支える、新しいカタチ</a:t>
            </a:r>
            <a:endParaRPr kumimoji="1" lang="ja-JP" altLang="en-US" sz="1400" dirty="0">
              <a:solidFill>
                <a:srgbClr val="FFFFFF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sp>
        <p:nvSpPr>
          <p:cNvPr id="29" name="タイトル 1"/>
          <p:cNvSpPr txBox="1">
            <a:spLocks/>
          </p:cNvSpPr>
          <p:nvPr/>
        </p:nvSpPr>
        <p:spPr>
          <a:xfrm>
            <a:off x="57563" y="827741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By</a:t>
            </a:r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 </a:t>
            </a:r>
            <a:r>
              <a:rPr lang="ja-JP" altLang="en-US" sz="1400" dirty="0" smtClean="0">
                <a:solidFill>
                  <a:schemeClr val="bg1"/>
                </a:solidFill>
                <a:latin typeface="小塚ゴシック Pr6N L"/>
                <a:ea typeface="小塚ゴシック Pr6N L"/>
                <a:cs typeface="小塚ゴシック Pr6N L"/>
              </a:rPr>
              <a:t>株式会社ウェルモ</a:t>
            </a:r>
            <a:endParaRPr kumimoji="1" lang="ja-JP" altLang="en-US" sz="1400" dirty="0">
              <a:solidFill>
                <a:schemeClr val="bg1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pic>
        <p:nvPicPr>
          <p:cNvPr id="4" name="caretab.jpg" descr="/Users/meg/Desktop/特研/特研OD/ミルモ/caretab.jpg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33" y="2945110"/>
            <a:ext cx="2184813" cy="3495701"/>
          </a:xfrm>
          <a:prstGeom prst="rect">
            <a:avLst/>
          </a:prstGeom>
        </p:spPr>
      </p:pic>
      <p:sp>
        <p:nvSpPr>
          <p:cNvPr id="34" name="角丸四角形 33"/>
          <p:cNvSpPr/>
          <p:nvPr/>
        </p:nvSpPr>
        <p:spPr>
          <a:xfrm>
            <a:off x="524975" y="2215131"/>
            <a:ext cx="3914264" cy="583874"/>
          </a:xfrm>
          <a:prstGeom prst="roundRect">
            <a:avLst>
              <a:gd name="adj" fmla="val 50000"/>
            </a:avLst>
          </a:prstGeom>
          <a:solidFill>
            <a:srgbClr val="0E7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100" dirty="0" smtClean="0">
                <a:latin typeface="フォントポにほんご"/>
                <a:ea typeface="フォントポにほんご"/>
                <a:cs typeface="フォントポにほんご"/>
              </a:rPr>
              <a:t>介護に必要な情報がタブレット上で確認できる</a:t>
            </a:r>
            <a:endParaRPr lang="en-US" altLang="ja-JP" sz="1100" dirty="0" smtClean="0">
              <a:latin typeface="フォントポにほんご"/>
              <a:ea typeface="フォントポにほんご"/>
              <a:cs typeface="フォントポにほんご"/>
            </a:endParaRPr>
          </a:p>
          <a:p>
            <a:pPr algn="ctr"/>
            <a:r>
              <a:rPr lang="ja-JP" altLang="en-US" sz="1100" dirty="0" smtClean="0">
                <a:latin typeface="フォントポにほんご"/>
                <a:ea typeface="フォントポにほんご"/>
                <a:cs typeface="フォントポにほんご"/>
              </a:rPr>
              <a:t>（ミルモタブレットの使用画面例）</a:t>
            </a:r>
            <a:endParaRPr lang="en-US" altLang="ja-JP" sz="1100" dirty="0" smtClean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grpSp>
        <p:nvGrpSpPr>
          <p:cNvPr id="43" name="図形グループ 42"/>
          <p:cNvGrpSpPr/>
          <p:nvPr/>
        </p:nvGrpSpPr>
        <p:grpSpPr>
          <a:xfrm>
            <a:off x="6255233" y="250008"/>
            <a:ext cx="752743" cy="752743"/>
            <a:chOff x="6255233" y="281179"/>
            <a:chExt cx="752743" cy="752743"/>
          </a:xfrm>
          <a:noFill/>
        </p:grpSpPr>
        <p:sp>
          <p:nvSpPr>
            <p:cNvPr id="44" name="角丸四角形 43"/>
            <p:cNvSpPr/>
            <p:nvPr/>
          </p:nvSpPr>
          <p:spPr>
            <a:xfrm>
              <a:off x="6255233" y="281179"/>
              <a:ext cx="752743" cy="752743"/>
            </a:xfrm>
            <a:prstGeom prst="roundRect">
              <a:avLst/>
            </a:prstGeom>
            <a:grpFill/>
            <a:ln w="38100">
              <a:solidFill>
                <a:srgbClr val="DE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6308439" y="334385"/>
              <a:ext cx="646331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防災</a:t>
              </a:r>
              <a:endParaRPr kumimoji="1"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減災</a:t>
              </a:r>
              <a:endParaRPr kumimoji="1" lang="ja-JP" altLang="en-US" dirty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grpSp>
        <p:nvGrpSpPr>
          <p:cNvPr id="47" name="図形グループ 46"/>
          <p:cNvGrpSpPr/>
          <p:nvPr/>
        </p:nvGrpSpPr>
        <p:grpSpPr>
          <a:xfrm>
            <a:off x="8089329" y="250008"/>
            <a:ext cx="752743" cy="752743"/>
            <a:chOff x="8060984" y="281179"/>
            <a:chExt cx="752743" cy="752743"/>
          </a:xfrm>
          <a:solidFill>
            <a:schemeClr val="bg1"/>
          </a:solidFill>
        </p:grpSpPr>
        <p:sp>
          <p:nvSpPr>
            <p:cNvPr id="48" name="角丸四角形 47"/>
            <p:cNvSpPr/>
            <p:nvPr/>
          </p:nvSpPr>
          <p:spPr>
            <a:xfrm>
              <a:off x="8060984" y="281179"/>
              <a:ext cx="752743" cy="752743"/>
            </a:xfrm>
            <a:prstGeom prst="roundRect">
              <a:avLst/>
            </a:prstGeom>
            <a:grpFill/>
            <a:ln w="38100">
              <a:solidFill>
                <a:srgbClr val="DEFE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8114190" y="334385"/>
              <a:ext cx="646331" cy="64633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4A92FC"/>
                  </a:solidFill>
                  <a:latin typeface="小塚ゴシック Pr6N M"/>
                  <a:ea typeface="小塚ゴシック Pr6N M"/>
                  <a:cs typeface="小塚ゴシック Pr6N M"/>
                </a:defRPr>
              </a:lvl1pPr>
            </a:lstStyle>
            <a:p>
              <a:r>
                <a:rPr lang="ja-JP" altLang="en-US" dirty="0"/>
                <a:t>産業</a:t>
              </a:r>
              <a:endParaRPr lang="en-US" altLang="ja-JP" dirty="0"/>
            </a:p>
            <a:p>
              <a:r>
                <a:rPr lang="ja-JP" altLang="en-US" dirty="0"/>
                <a:t>創出</a:t>
              </a:r>
              <a:endParaRPr lang="en-US" altLang="ja-JP" dirty="0"/>
            </a:p>
          </p:txBody>
        </p:sp>
      </p:grpSp>
      <p:sp>
        <p:nvSpPr>
          <p:cNvPr id="52" name="角丸四角形 51"/>
          <p:cNvSpPr/>
          <p:nvPr/>
        </p:nvSpPr>
        <p:spPr>
          <a:xfrm>
            <a:off x="7172281" y="250008"/>
            <a:ext cx="752743" cy="75274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225487" y="303214"/>
            <a:ext cx="6591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4A92FC"/>
                </a:solidFill>
                <a:latin typeface="小塚ゴシック Pr6N M"/>
                <a:ea typeface="小塚ゴシック Pr6N M"/>
                <a:cs typeface="小塚ゴシック Pr6N M"/>
              </a:rPr>
              <a:t>少子</a:t>
            </a:r>
            <a:endParaRPr lang="en-US" altLang="ja-JP" dirty="0" smtClean="0">
              <a:solidFill>
                <a:srgbClr val="4A92FC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dirty="0" smtClean="0">
                <a:solidFill>
                  <a:srgbClr val="4A92FC"/>
                </a:solidFill>
                <a:latin typeface="小塚ゴシック Pr6N M"/>
                <a:ea typeface="小塚ゴシック Pr6N M"/>
                <a:cs typeface="小塚ゴシック Pr6N M"/>
              </a:rPr>
              <a:t>高齢</a:t>
            </a:r>
            <a:endParaRPr lang="en-US" altLang="ja-JP" dirty="0" smtClean="0">
              <a:solidFill>
                <a:srgbClr val="4A92FC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sp>
        <p:nvSpPr>
          <p:cNvPr id="55" name="角丸四角形 54"/>
          <p:cNvSpPr/>
          <p:nvPr/>
        </p:nvSpPr>
        <p:spPr>
          <a:xfrm>
            <a:off x="9006672" y="250008"/>
            <a:ext cx="752743" cy="752743"/>
          </a:xfrm>
          <a:prstGeom prst="roundRect">
            <a:avLst/>
          </a:prstGeom>
          <a:noFill/>
          <a:ln w="38100">
            <a:solidFill>
              <a:srgbClr val="DEFEF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9059584" y="259585"/>
            <a:ext cx="6848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rgbClr val="DEFEFE"/>
                </a:solidFill>
                <a:latin typeface="小塚ゴシック Pr6N M"/>
                <a:ea typeface="小塚ゴシック Pr6N M"/>
                <a:cs typeface="小塚ゴシック Pr6N M"/>
              </a:rPr>
              <a:t>防犯</a:t>
            </a:r>
            <a:endParaRPr lang="en-US" altLang="ja-JP" sz="1400" dirty="0" smtClean="0">
              <a:solidFill>
                <a:srgbClr val="DEFEFE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dirty="0" smtClean="0">
                <a:solidFill>
                  <a:srgbClr val="DEFEFE"/>
                </a:solidFill>
                <a:latin typeface="小塚ゴシック Pr6N M"/>
                <a:ea typeface="小塚ゴシック Pr6N M"/>
                <a:cs typeface="小塚ゴシック Pr6N M"/>
              </a:rPr>
              <a:t>医療</a:t>
            </a:r>
            <a:endParaRPr lang="en-US" altLang="ja-JP" sz="1400" dirty="0" smtClean="0">
              <a:solidFill>
                <a:srgbClr val="DEFEFE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dirty="0" smtClean="0">
                <a:solidFill>
                  <a:srgbClr val="DEFEFE"/>
                </a:solidFill>
                <a:latin typeface="小塚ゴシック Pr6N M"/>
                <a:ea typeface="小塚ゴシック Pr6N M"/>
                <a:cs typeface="小塚ゴシック Pr6N M"/>
              </a:rPr>
              <a:t>教育</a:t>
            </a:r>
            <a:r>
              <a:rPr lang="ja-JP" altLang="en-US" sz="1000" dirty="0" smtClean="0">
                <a:solidFill>
                  <a:srgbClr val="DEFEFE"/>
                </a:solidFill>
                <a:latin typeface="小塚ゴシック Pr6N M"/>
                <a:ea typeface="小塚ゴシック Pr6N M"/>
                <a:cs typeface="小塚ゴシック Pr6N M"/>
              </a:rPr>
              <a:t>等</a:t>
            </a:r>
            <a:endParaRPr lang="en-US" altLang="ja-JP" dirty="0" smtClean="0">
              <a:solidFill>
                <a:srgbClr val="DEFEFE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</p:spTree>
    <p:extLst>
      <p:ext uri="{BB962C8B-B14F-4D97-AF65-F5344CB8AC3E}">
        <p14:creationId xmlns:p14="http://schemas.microsoft.com/office/powerpoint/2010/main" val="34084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正方形/長方形 56"/>
          <p:cNvSpPr/>
          <p:nvPr/>
        </p:nvSpPr>
        <p:spPr>
          <a:xfrm>
            <a:off x="6431654" y="2982689"/>
            <a:ext cx="3307400" cy="351689"/>
          </a:xfrm>
          <a:prstGeom prst="rect">
            <a:avLst/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　福岡</a:t>
            </a:r>
            <a:r>
              <a:rPr lang="ja-JP" altLang="en-US" sz="11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ビジネス・デジタル・コンテンツ賞</a:t>
            </a:r>
            <a:r>
              <a:rPr lang="en-US" altLang="ja-JP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2015</a:t>
            </a:r>
          </a:p>
          <a:p>
            <a:pPr algn="ctr"/>
            <a:r>
              <a:rPr lang="en-US" altLang="ja-JP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−</a:t>
            </a:r>
            <a:r>
              <a:rPr lang="ja-JP" altLang="en-US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優秀賞、地域情報化対象</a:t>
            </a:r>
            <a:r>
              <a:rPr lang="en-US" altLang="ja-JP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2015</a:t>
            </a:r>
            <a:r>
              <a:rPr lang="ja-JP" altLang="en-US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ほか</a:t>
            </a:r>
            <a:endParaRPr lang="ja-JP" altLang="en-US" sz="11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5690007" y="2977215"/>
            <a:ext cx="950821" cy="357163"/>
          </a:xfrm>
          <a:prstGeom prst="roundRect">
            <a:avLst>
              <a:gd name="adj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受賞歴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5749101" y="3485130"/>
            <a:ext cx="3396089" cy="351689"/>
          </a:xfrm>
          <a:prstGeom prst="rect">
            <a:avLst/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福岡市</a:t>
            </a:r>
            <a:endParaRPr lang="ja-JP" altLang="en-US" sz="12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5096143" y="3479656"/>
            <a:ext cx="950821" cy="357163"/>
          </a:xfrm>
          <a:prstGeom prst="roundRect">
            <a:avLst>
              <a:gd name="adj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地域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cxnSp>
        <p:nvCxnSpPr>
          <p:cNvPr id="67" name="直線コネクタ 66"/>
          <p:cNvCxnSpPr/>
          <p:nvPr/>
        </p:nvCxnSpPr>
        <p:spPr>
          <a:xfrm flipH="1">
            <a:off x="10565" y="1405574"/>
            <a:ext cx="4922375" cy="0"/>
          </a:xfrm>
          <a:prstGeom prst="line">
            <a:avLst/>
          </a:prstGeom>
          <a:ln w="6350">
            <a:solidFill>
              <a:srgbClr val="008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flipH="1">
            <a:off x="10565" y="2038988"/>
            <a:ext cx="4922375" cy="0"/>
          </a:xfrm>
          <a:prstGeom prst="line">
            <a:avLst/>
          </a:prstGeom>
          <a:ln w="6350">
            <a:solidFill>
              <a:srgbClr val="008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 flipH="1">
            <a:off x="10565" y="6428143"/>
            <a:ext cx="4922375" cy="0"/>
          </a:xfrm>
          <a:prstGeom prst="line">
            <a:avLst/>
          </a:prstGeom>
          <a:ln w="6350">
            <a:solidFill>
              <a:srgbClr val="008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角丸四角形 74"/>
          <p:cNvSpPr/>
          <p:nvPr/>
        </p:nvSpPr>
        <p:spPr>
          <a:xfrm>
            <a:off x="5084282" y="4080778"/>
            <a:ext cx="4711409" cy="2347365"/>
          </a:xfrm>
          <a:prstGeom prst="roundRect">
            <a:avLst>
              <a:gd name="adj" fmla="val 9905"/>
            </a:avLst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5767506" y="1499638"/>
            <a:ext cx="3396089" cy="351689"/>
          </a:xfrm>
          <a:prstGeom prst="rect">
            <a:avLst/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　　　厚労省・福岡市・福岡県警提供の</a:t>
            </a:r>
            <a:endParaRPr lang="en-US" altLang="ja-JP" sz="1100" dirty="0" smtClean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  <a:p>
            <a:pPr algn="ctr"/>
            <a:r>
              <a:rPr lang="ja-JP" altLang="ja-JP" sz="11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</a:t>
            </a:r>
            <a:r>
              <a:rPr lang="ja-JP" altLang="en-US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　　介護事業所情報　</a:t>
            </a:r>
            <a:endParaRPr kumimoji="1" lang="ja-JP" altLang="en-US" sz="11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5114549" y="1494164"/>
            <a:ext cx="1228416" cy="357163"/>
          </a:xfrm>
          <a:prstGeom prst="roundRect">
            <a:avLst>
              <a:gd name="adj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使用データ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6342965" y="1989141"/>
            <a:ext cx="3396089" cy="351689"/>
          </a:xfrm>
          <a:prstGeom prst="rect">
            <a:avLst/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　　</a:t>
            </a:r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H</a:t>
            </a:r>
            <a:r>
              <a:rPr lang="en-US" altLang="ja-JP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TML</a:t>
            </a:r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、</a:t>
            </a:r>
            <a:r>
              <a:rPr lang="en-US" altLang="ja-JP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PDF</a:t>
            </a:r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、</a:t>
            </a:r>
            <a:r>
              <a:rPr lang="en-US" altLang="ja-JP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XLS</a:t>
            </a:r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ほか</a:t>
            </a:r>
            <a:endParaRPr lang="en-US" altLang="ja-JP" sz="12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5690006" y="1983667"/>
            <a:ext cx="1274749" cy="357163"/>
          </a:xfrm>
          <a:prstGeom prst="roundRect">
            <a:avLst>
              <a:gd name="adj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データ形式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6095243" y="2485379"/>
            <a:ext cx="3049947" cy="351689"/>
          </a:xfrm>
          <a:prstGeom prst="rect">
            <a:avLst/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W</a:t>
            </a:r>
            <a:r>
              <a:rPr lang="en-US" altLang="ja-JP" sz="1100" dirty="0" err="1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eb</a:t>
            </a:r>
            <a:r>
              <a:rPr lang="ja-JP" altLang="en-US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アプリ、タブレットアプリ、</a:t>
            </a:r>
            <a:r>
              <a:rPr lang="en-US" altLang="ja-JP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CRM</a:t>
            </a:r>
            <a:r>
              <a:rPr lang="ja-JP" altLang="en-US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システム</a:t>
            </a:r>
            <a:endParaRPr kumimoji="1" lang="ja-JP" altLang="en-US" sz="11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5096142" y="2479905"/>
            <a:ext cx="1246823" cy="361791"/>
          </a:xfrm>
          <a:prstGeom prst="roundRect">
            <a:avLst>
              <a:gd name="adj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提供形態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0" y="6577577"/>
            <a:ext cx="9906000" cy="280423"/>
          </a:xfrm>
          <a:prstGeom prst="rect">
            <a:avLst/>
          </a:prstGeom>
          <a:solidFill>
            <a:srgbClr val="40CCFB"/>
          </a:solidFill>
          <a:ln w="9525" cap="flat" cmpd="sng" algn="ctr">
            <a:solidFill>
              <a:srgbClr val="37B5F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5292" y="0"/>
            <a:ext cx="9906000" cy="1252759"/>
          </a:xfrm>
          <a:prstGeom prst="rect">
            <a:avLst/>
          </a:prstGeom>
          <a:solidFill>
            <a:srgbClr val="40CCFB"/>
          </a:solidFill>
          <a:ln w="9525" cap="flat" cmpd="sng" algn="ctr">
            <a:solidFill>
              <a:srgbClr val="37B5F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-52596" y="1499638"/>
            <a:ext cx="4867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0080FF"/>
                </a:solidFill>
                <a:latin typeface="小塚ゴシック Pro M"/>
                <a:ea typeface="小塚ゴシック Pro M"/>
                <a:cs typeface="小塚ゴシック Pro M"/>
              </a:rPr>
              <a:t> 公共データは＋</a:t>
            </a:r>
            <a:r>
              <a:rPr lang="en-US" altLang="ja-JP" sz="2400" dirty="0" smtClean="0">
                <a:solidFill>
                  <a:srgbClr val="0080FF"/>
                </a:solidFill>
                <a:latin typeface="小塚ゴシック Pro M"/>
                <a:ea typeface="小塚ゴシック Pro M"/>
                <a:cs typeface="小塚ゴシック Pro M"/>
              </a:rPr>
              <a:t>α</a:t>
            </a:r>
            <a:r>
              <a:rPr lang="ja-JP" altLang="en-US" sz="2400" dirty="0" smtClean="0">
                <a:solidFill>
                  <a:srgbClr val="0080FF"/>
                </a:solidFill>
                <a:latin typeface="小塚ゴシック Pro M"/>
                <a:ea typeface="小塚ゴシック Pro M"/>
                <a:cs typeface="小塚ゴシック Pro M"/>
              </a:rPr>
              <a:t>で新ビジネスに</a:t>
            </a:r>
            <a:endParaRPr lang="ja-JP" altLang="en-US" sz="2400" dirty="0">
              <a:solidFill>
                <a:srgbClr val="0080FF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pic>
        <p:nvPicPr>
          <p:cNvPr id="3" name="アイディアb.png" descr="/Users/meg/Desktop/特研/特研OD/アイコン/アイディアb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60" y="1395606"/>
            <a:ext cx="434025" cy="522660"/>
          </a:xfrm>
          <a:prstGeom prst="rect">
            <a:avLst/>
          </a:prstGeom>
        </p:spPr>
      </p:pic>
      <p:pic>
        <p:nvPicPr>
          <p:cNvPr id="6" name="パソコン作業b.png" descr="/Users/meg/Desktop/特研/特研OD/アイコン/パソコン作業b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870" y="1959611"/>
            <a:ext cx="526486" cy="440796"/>
          </a:xfrm>
          <a:prstGeom prst="rect">
            <a:avLst/>
          </a:prstGeom>
        </p:spPr>
      </p:pic>
      <p:pic>
        <p:nvPicPr>
          <p:cNvPr id="7" name="チームb.png" descr="/Users/meg/Desktop/特研/特研OD/アイコン/チームb.png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93" y="2400408"/>
            <a:ext cx="468705" cy="513122"/>
          </a:xfrm>
          <a:prstGeom prst="rect">
            <a:avLst/>
          </a:prstGeom>
        </p:spPr>
      </p:pic>
      <p:pic>
        <p:nvPicPr>
          <p:cNvPr id="9" name="受賞b.png" descr="/Users/meg/Desktop/特研/特研OD/アイコン/受賞b.png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85" y="2922112"/>
            <a:ext cx="311825" cy="491948"/>
          </a:xfrm>
          <a:prstGeom prst="rect">
            <a:avLst/>
          </a:prstGeom>
        </p:spPr>
      </p:pic>
      <p:pic>
        <p:nvPicPr>
          <p:cNvPr id="12" name="マーカーb.png" descr="/Users/meg/Desktop/特研/特研OD/アイコン/マーカーb.png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609" y="3421531"/>
            <a:ext cx="482689" cy="494823"/>
          </a:xfrm>
          <a:prstGeom prst="rect">
            <a:avLst/>
          </a:prstGeom>
        </p:spPr>
      </p:pic>
      <p:sp>
        <p:nvSpPr>
          <p:cNvPr id="36" name="タイトル 1"/>
          <p:cNvSpPr txBox="1">
            <a:spLocks/>
          </p:cNvSpPr>
          <p:nvPr/>
        </p:nvSpPr>
        <p:spPr>
          <a:xfrm>
            <a:off x="45111" y="254123"/>
            <a:ext cx="5828639" cy="744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dirty="0" smtClean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ミルモ</a:t>
            </a:r>
            <a:endParaRPr lang="ja-JP" altLang="en-US" sz="3600" dirty="0">
              <a:solidFill>
                <a:schemeClr val="bg1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37" name="タイトル 1"/>
          <p:cNvSpPr txBox="1">
            <a:spLocks/>
          </p:cNvSpPr>
          <p:nvPr/>
        </p:nvSpPr>
        <p:spPr>
          <a:xfrm>
            <a:off x="57563" y="-26855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介護を支える、新しいカタチ</a:t>
            </a:r>
            <a:endParaRPr kumimoji="1" lang="ja-JP" altLang="en-US" sz="1400" dirty="0">
              <a:solidFill>
                <a:srgbClr val="FFFFFF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sp>
        <p:nvSpPr>
          <p:cNvPr id="42" name="タイトル 1"/>
          <p:cNvSpPr txBox="1">
            <a:spLocks/>
          </p:cNvSpPr>
          <p:nvPr/>
        </p:nvSpPr>
        <p:spPr>
          <a:xfrm>
            <a:off x="57563" y="827741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By</a:t>
            </a:r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 </a:t>
            </a:r>
            <a:r>
              <a:rPr lang="ja-JP" altLang="en-US" sz="1400" dirty="0" smtClean="0">
                <a:solidFill>
                  <a:schemeClr val="bg1"/>
                </a:solidFill>
                <a:latin typeface="小塚ゴシック Pr6N L"/>
                <a:ea typeface="小塚ゴシック Pr6N L"/>
                <a:cs typeface="小塚ゴシック Pr6N L"/>
              </a:rPr>
              <a:t>株式会社ウェルモ</a:t>
            </a:r>
            <a:endParaRPr kumimoji="1" lang="ja-JP" altLang="en-US" sz="1400" dirty="0">
              <a:solidFill>
                <a:schemeClr val="bg1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843" y="2038737"/>
            <a:ext cx="4929097" cy="4555608"/>
          </a:xfrm>
          <a:prstGeom prst="rect">
            <a:avLst/>
          </a:prstGeom>
          <a:noFill/>
        </p:spPr>
        <p:txBody>
          <a:bodyPr vert="horz" wrap="square" rtlCol="0" anchor="t" anchorCtr="0">
            <a:spAutoFit/>
          </a:bodyPr>
          <a:lstStyle/>
          <a:p>
            <a:pPr fontAlgn="ctr">
              <a:lnSpc>
                <a:spcPct val="120000"/>
              </a:lnSpc>
            </a:pPr>
            <a:r>
              <a:rPr lang="ja-JP" altLang="en-US" sz="1100" dirty="0">
                <a:latin typeface="小塚ゴシック Pr6N L"/>
                <a:ea typeface="小塚ゴシック Pr6N L"/>
                <a:cs typeface="小塚ゴシック Pr6N L"/>
              </a:rPr>
              <a:t>　</a:t>
            </a: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ミルモの基礎を構築しているの</a:t>
            </a:r>
            <a:endParaRPr lang="en-US" altLang="ja-JP" sz="11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pPr fontAlgn="ctr">
              <a:lnSpc>
                <a:spcPct val="120000"/>
              </a:lnSpc>
            </a:pP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は、厚生労働省が公開している介</a:t>
            </a:r>
            <a:endParaRPr lang="en-US" altLang="ja-JP" sz="11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pPr fontAlgn="ctr">
              <a:lnSpc>
                <a:spcPct val="120000"/>
              </a:lnSpc>
            </a:pP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護事業所データなどのオープンデ</a:t>
            </a:r>
            <a:endParaRPr lang="en-US" altLang="ja-JP" sz="11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pPr fontAlgn="ctr">
              <a:lnSpc>
                <a:spcPct val="120000"/>
              </a:lnSpc>
            </a:pP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ータである。これまでケアマネー</a:t>
            </a:r>
            <a:endParaRPr lang="en-US" altLang="ja-JP" sz="11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pPr fontAlgn="ctr">
              <a:lnSpc>
                <a:spcPct val="120000"/>
              </a:lnSpc>
            </a:pP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ジャーは、福岡市内で約</a:t>
            </a:r>
            <a:r>
              <a:rPr lang="en-US" altLang="ja-JP" sz="1100" dirty="0" smtClean="0">
                <a:latin typeface="小塚ゴシック Pr6N L"/>
                <a:ea typeface="小塚ゴシック Pr6N L"/>
                <a:cs typeface="小塚ゴシック Pr6N L"/>
              </a:rPr>
              <a:t>2100</a:t>
            </a: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ヶ</a:t>
            </a:r>
            <a:endParaRPr lang="en-US" altLang="ja-JP" sz="11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pPr fontAlgn="ctr">
              <a:lnSpc>
                <a:spcPct val="120000"/>
              </a:lnSpc>
            </a:pP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所を超えるそれらの事業所につい</a:t>
            </a:r>
            <a:endParaRPr lang="en-US" altLang="ja-JP" sz="11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pPr fontAlgn="ctr">
              <a:lnSpc>
                <a:spcPct val="120000"/>
              </a:lnSpc>
            </a:pP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てを自ら調べ、必要な際には直接</a:t>
            </a:r>
            <a:endParaRPr lang="en-US" altLang="ja-JP" sz="11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pPr fontAlgn="ctr">
              <a:lnSpc>
                <a:spcPct val="120000"/>
              </a:lnSpc>
            </a:pP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電話をし、要介護者に適切な施設</a:t>
            </a:r>
            <a:endParaRPr lang="en-US" altLang="ja-JP" sz="11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pPr fontAlgn="ctr">
              <a:lnSpc>
                <a:spcPct val="120000"/>
              </a:lnSpc>
            </a:pP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を選ぶのに平均して３日の時間を</a:t>
            </a:r>
            <a:endParaRPr lang="en-US" altLang="ja-JP" sz="11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pPr fontAlgn="ctr">
              <a:lnSpc>
                <a:spcPct val="120000"/>
              </a:lnSpc>
            </a:pP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かけていたという。</a:t>
            </a:r>
            <a:endParaRPr lang="en-US" altLang="ja-JP" sz="11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pPr fontAlgn="ctr">
              <a:lnSpc>
                <a:spcPct val="120000"/>
              </a:lnSpc>
            </a:pPr>
            <a:r>
              <a:rPr kumimoji="1"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株式会社ウェルモ</a:t>
            </a:r>
            <a:r>
              <a:rPr lang="ja-JP" altLang="en-US" sz="1100" dirty="0">
                <a:latin typeface="小塚ゴシック Pr6N L"/>
                <a:ea typeface="小塚ゴシック Pr6N L"/>
                <a:cs typeface="小塚ゴシック Pr6N L"/>
              </a:rPr>
              <a:t>は福岡市</a:t>
            </a: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から</a:t>
            </a:r>
            <a:endParaRPr lang="en-US" altLang="ja-JP" sz="11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pPr fontAlgn="ctr">
              <a:lnSpc>
                <a:spcPct val="120000"/>
              </a:lnSpc>
            </a:pP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住所</a:t>
            </a:r>
            <a:r>
              <a:rPr lang="ja-JP" altLang="en-US" sz="1100" dirty="0">
                <a:latin typeface="小塚ゴシック Pr6N L"/>
                <a:ea typeface="小塚ゴシック Pr6N L"/>
                <a:cs typeface="小塚ゴシック Pr6N L"/>
              </a:rPr>
              <a:t>・介護保険のあらまし・事業所番号・福岡市の障がい福祉加算情報</a:t>
            </a: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・</a:t>
            </a:r>
            <a:endParaRPr lang="en-US" altLang="ja-JP" sz="11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pPr fontAlgn="ctr">
              <a:lnSpc>
                <a:spcPct val="120000"/>
              </a:lnSpc>
            </a:pP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各窓口</a:t>
            </a:r>
            <a:r>
              <a:rPr lang="ja-JP" altLang="en-US" sz="1100" dirty="0">
                <a:latin typeface="小塚ゴシック Pr6N L"/>
                <a:ea typeface="小塚ゴシック Pr6N L"/>
                <a:cs typeface="小塚ゴシック Pr6N L"/>
              </a:rPr>
              <a:t>・連絡先</a:t>
            </a: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一覧等</a:t>
            </a:r>
            <a:r>
              <a:rPr lang="ja-JP" altLang="en-US" sz="1100" dirty="0">
                <a:latin typeface="小塚ゴシック Pr6N L"/>
                <a:ea typeface="小塚ゴシック Pr6N L"/>
                <a:cs typeface="小塚ゴシック Pr6N L"/>
              </a:rPr>
              <a:t>・人員配置等の情報デジタル化許可を</a:t>
            </a: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受け、さらには独自に収集した各所の配食やボランティアの情報などデータを</a:t>
            </a:r>
            <a:r>
              <a:rPr lang="ja-JP" altLang="en-US" sz="1100" dirty="0">
                <a:latin typeface="小塚ゴシック Pr6N L"/>
                <a:ea typeface="小塚ゴシック Pr6N L"/>
                <a:cs typeface="小塚ゴシック Pr6N L"/>
              </a:rPr>
              <a:t>情報</a:t>
            </a: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プラットフォーム上</a:t>
            </a:r>
            <a:r>
              <a:rPr lang="ja-JP" altLang="en-US" sz="1100" dirty="0">
                <a:latin typeface="小塚ゴシック Pr6N L"/>
                <a:ea typeface="小塚ゴシック Pr6N L"/>
                <a:cs typeface="小塚ゴシック Pr6N L"/>
              </a:rPr>
              <a:t>に</a:t>
            </a:r>
            <a:r>
              <a:rPr kumimoji="1"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集約し、ミルモをつくりあげた。これにより</a:t>
            </a: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ケアマネジャー</a:t>
            </a:r>
            <a:r>
              <a:rPr kumimoji="1"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や家族の負担は大幅に軽減された。行政が公平性を担保しつつ公開するオープンデータに民間だからこそできる工夫を加えることで、新たなビジネスを構築している。</a:t>
            </a:r>
            <a:endParaRPr kumimoji="1" lang="en-US" altLang="ja-JP" sz="11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pPr fontAlgn="ctr">
              <a:lnSpc>
                <a:spcPct val="120000"/>
              </a:lnSpc>
            </a:pPr>
            <a:r>
              <a:rPr lang="ja-JP" altLang="en-US" sz="1100" dirty="0">
                <a:latin typeface="小塚ゴシック Pr6N L"/>
                <a:ea typeface="小塚ゴシック Pr6N L"/>
                <a:cs typeface="小塚ゴシック Pr6N L"/>
              </a:rPr>
              <a:t>リリース後</a:t>
            </a:r>
            <a:r>
              <a:rPr lang="en-US" altLang="ja-JP" sz="1100" dirty="0">
                <a:latin typeface="小塚ゴシック Pr6N L"/>
                <a:ea typeface="小塚ゴシック Pr6N L"/>
                <a:cs typeface="小塚ゴシック Pr6N L"/>
              </a:rPr>
              <a:t>18</a:t>
            </a:r>
            <a:r>
              <a:rPr lang="ja-JP" altLang="en-US" sz="1100" dirty="0">
                <a:latin typeface="小塚ゴシック Pr6N L"/>
                <a:ea typeface="小塚ゴシック Pr6N L"/>
                <a:cs typeface="小塚ゴシック Pr6N L"/>
              </a:rPr>
              <a:t>か月時点で、福岡市内では包括支援センターでは</a:t>
            </a:r>
            <a:r>
              <a:rPr lang="en-US" altLang="ja-JP" sz="1100" dirty="0">
                <a:latin typeface="小塚ゴシック Pr6N L"/>
                <a:ea typeface="小塚ゴシック Pr6N L"/>
                <a:cs typeface="小塚ゴシック Pr6N L"/>
              </a:rPr>
              <a:t>95%</a:t>
            </a:r>
            <a:r>
              <a:rPr lang="ja-JP" altLang="en-US" sz="1100" dirty="0">
                <a:latin typeface="小塚ゴシック Pr6N L"/>
                <a:ea typeface="小塚ゴシック Pr6N L"/>
                <a:cs typeface="小塚ゴシック Pr6N L"/>
              </a:rPr>
              <a:t>のシェア、ケアマネジャー向けタブレットサービスは </a:t>
            </a:r>
            <a:r>
              <a:rPr lang="en-US" altLang="ja-JP" sz="1100" dirty="0">
                <a:latin typeface="小塚ゴシック Pr6N L"/>
                <a:ea typeface="小塚ゴシック Pr6N L"/>
                <a:cs typeface="小塚ゴシック Pr6N L"/>
              </a:rPr>
              <a:t>66%</a:t>
            </a:r>
            <a:r>
              <a:rPr lang="ja-JP" altLang="en-US" sz="1100" dirty="0">
                <a:latin typeface="小塚ゴシック Pr6N L"/>
                <a:ea typeface="小塚ゴシック Pr6N L"/>
                <a:cs typeface="小塚ゴシック Pr6N L"/>
              </a:rPr>
              <a:t>のシェア、施設向けクラウド</a:t>
            </a:r>
            <a:r>
              <a:rPr lang="en-US" altLang="ja-JP" sz="1100" dirty="0">
                <a:latin typeface="小塚ゴシック Pr6N L"/>
                <a:ea typeface="小塚ゴシック Pr6N L"/>
                <a:cs typeface="小塚ゴシック Pr6N L"/>
              </a:rPr>
              <a:t>CRM</a:t>
            </a:r>
            <a:r>
              <a:rPr lang="ja-JP" altLang="en-US" sz="1100" dirty="0">
                <a:latin typeface="小塚ゴシック Pr6N L"/>
                <a:ea typeface="小塚ゴシック Pr6N L"/>
                <a:cs typeface="小塚ゴシック Pr6N L"/>
              </a:rPr>
              <a:t>対象介護事業所は</a:t>
            </a:r>
            <a:r>
              <a:rPr lang="en-US" altLang="ja-JP" sz="1100" dirty="0">
                <a:latin typeface="小塚ゴシック Pr6N L"/>
                <a:ea typeface="小塚ゴシック Pr6N L"/>
                <a:cs typeface="小塚ゴシック Pr6N L"/>
              </a:rPr>
              <a:t>27%</a:t>
            </a: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シェアという圧倒的なシェア獲得</a:t>
            </a:r>
            <a:r>
              <a:rPr lang="ja-JP" altLang="en-US" sz="1100" smtClean="0">
                <a:latin typeface="小塚ゴシック Pr6N L"/>
                <a:ea typeface="小塚ゴシック Pr6N L"/>
                <a:cs typeface="小塚ゴシック Pr6N L"/>
              </a:rPr>
              <a:t>を実現した。</a:t>
            </a:r>
            <a:endParaRPr kumimoji="1" lang="en-US" altLang="ja-JP" sz="11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pPr fontAlgn="ctr">
              <a:lnSpc>
                <a:spcPct val="120000"/>
              </a:lnSpc>
            </a:pPr>
            <a:endParaRPr kumimoji="1" lang="ja-JP" altLang="en-US" sz="1100" dirty="0">
              <a:latin typeface="小塚ゴシック Pr6N L"/>
              <a:ea typeface="小塚ゴシック Pr6N L"/>
              <a:cs typeface="小塚ゴシック Pr6N L"/>
            </a:endParaRPr>
          </a:p>
        </p:txBody>
      </p:sp>
      <p:pic>
        <p:nvPicPr>
          <p:cNvPr id="44" name="拡声器b.png" descr="/Users/meg/Desktop/特研/特研OD/アイコン/拡声器b.png"/>
          <p:cNvPicPr>
            <a:picLocks noChangeAspect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929" y="4245941"/>
            <a:ext cx="688804" cy="703011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5888557" y="4093549"/>
            <a:ext cx="3954929" cy="95410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ja-JP" altLang="en-US" sz="2800" dirty="0" smtClean="0">
                <a:solidFill>
                  <a:srgbClr val="0080FF"/>
                </a:solidFill>
                <a:latin typeface="フォントポにほんご"/>
                <a:ea typeface="フォントポにほんご"/>
                <a:cs typeface="フォントポにほんご"/>
              </a:rPr>
              <a:t>電子行政</a:t>
            </a:r>
            <a:endParaRPr lang="en-US" altLang="ja-JP" sz="2800" dirty="0" smtClean="0">
              <a:solidFill>
                <a:srgbClr val="0080FF"/>
              </a:solidFill>
              <a:latin typeface="フォントポにほんご"/>
              <a:ea typeface="フォントポにほんご"/>
              <a:cs typeface="フォントポにほんご"/>
            </a:endParaRPr>
          </a:p>
          <a:p>
            <a:r>
              <a:rPr lang="ja-JP" altLang="ja-JP" sz="2800" dirty="0">
                <a:solidFill>
                  <a:srgbClr val="0080FF"/>
                </a:solidFill>
                <a:latin typeface="フォントポにほんご"/>
                <a:ea typeface="フォントポにほんご"/>
                <a:cs typeface="フォントポにほんご"/>
              </a:rPr>
              <a:t>　</a:t>
            </a:r>
            <a:r>
              <a:rPr lang="ja-JP" altLang="en-US" sz="2800" dirty="0" smtClean="0">
                <a:solidFill>
                  <a:srgbClr val="0080FF"/>
                </a:solidFill>
                <a:latin typeface="フォントポにほんご"/>
                <a:ea typeface="フォントポにほんご"/>
                <a:cs typeface="フォントポにほんご"/>
              </a:rPr>
              <a:t> オープンデータ戦略</a:t>
            </a:r>
            <a:endParaRPr lang="en-US" altLang="ja-JP" sz="2800" dirty="0" smtClean="0">
              <a:solidFill>
                <a:srgbClr val="0080FF"/>
              </a:solidFill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102902" y="4970538"/>
            <a:ext cx="4832734" cy="1426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　日本</a:t>
            </a: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政府は平成</a:t>
            </a:r>
            <a:r>
              <a:rPr lang="en-US" altLang="ja-JP" sz="1100" dirty="0" smtClean="0">
                <a:latin typeface="小塚ゴシック Pr6N L"/>
                <a:ea typeface="小塚ゴシック Pr6N L"/>
                <a:cs typeface="小塚ゴシック Pr6N L"/>
              </a:rPr>
              <a:t>24</a:t>
            </a: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年</a:t>
            </a:r>
            <a:r>
              <a:rPr lang="en-US" altLang="ja-JP" sz="1100" dirty="0" smtClean="0">
                <a:latin typeface="小塚ゴシック Pr6N L"/>
                <a:ea typeface="小塚ゴシック Pr6N L"/>
                <a:cs typeface="小塚ゴシック Pr6N L"/>
              </a:rPr>
              <a:t>7</a:t>
            </a: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月に「電子行政オープンデータ戦略」を発表し</a:t>
            </a:r>
            <a:endParaRPr lang="en-US" altLang="ja-JP" sz="11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pPr>
              <a:lnSpc>
                <a:spcPct val="110000"/>
              </a:lnSpc>
            </a:pP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ている。これは政府が積極的に公共を公開することや営利・非営利目的</a:t>
            </a:r>
            <a:endParaRPr lang="en-US" altLang="ja-JP" sz="11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pPr>
              <a:lnSpc>
                <a:spcPct val="110000"/>
              </a:lnSpc>
            </a:pP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に関わらず活用を促進することなどを原則とした取組である。これ以降、</a:t>
            </a:r>
            <a:endParaRPr lang="en-US" altLang="ja-JP" sz="11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pPr>
              <a:lnSpc>
                <a:spcPct val="110000"/>
              </a:lnSpc>
            </a:pP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各省や自治体はこぞって公共データを公開している。つまり、ミルモの</a:t>
            </a:r>
            <a:endParaRPr lang="en-US" altLang="ja-JP" sz="11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pPr>
              <a:lnSpc>
                <a:spcPct val="110000"/>
              </a:lnSpc>
            </a:pP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ように新ビジネスや新サービスになり得るデータがまだ眠っている可能</a:t>
            </a:r>
            <a:endParaRPr lang="en-US" altLang="ja-JP" sz="11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pPr>
              <a:lnSpc>
                <a:spcPct val="110000"/>
              </a:lnSpc>
            </a:pP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性があるということだ。日本のオープンデータへの取組はまだ始まった</a:t>
            </a:r>
            <a:endParaRPr lang="en-US" altLang="ja-JP" sz="11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pPr>
              <a:lnSpc>
                <a:spcPct val="110000"/>
              </a:lnSpc>
            </a:pP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ばかり。とりかかるなら今がチャンスである。</a:t>
            </a:r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</p:txBody>
      </p:sp>
      <p:pic>
        <p:nvPicPr>
          <p:cNvPr id="35" name="スクリーンショット 2016-01-21 12.08.46.png" descr="/Users/meg/Desktop/スクリーンショット 2016-01-21 12.08.46.png"/>
          <p:cNvPicPr>
            <a:picLocks noChangeAspect="1"/>
          </p:cNvPicPr>
          <p:nvPr/>
        </p:nvPicPr>
        <p:blipFill rotWithShape="1"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-11" r="4298" b="11"/>
          <a:stretch/>
        </p:blipFill>
        <p:spPr>
          <a:xfrm>
            <a:off x="2277212" y="2255213"/>
            <a:ext cx="2596398" cy="1905273"/>
          </a:xfrm>
          <a:prstGeom prst="rect">
            <a:avLst/>
          </a:prstGeom>
        </p:spPr>
      </p:pic>
      <p:grpSp>
        <p:nvGrpSpPr>
          <p:cNvPr id="43" name="図形グループ 42"/>
          <p:cNvGrpSpPr/>
          <p:nvPr/>
        </p:nvGrpSpPr>
        <p:grpSpPr>
          <a:xfrm>
            <a:off x="6255233" y="250008"/>
            <a:ext cx="752743" cy="752743"/>
            <a:chOff x="6255233" y="281179"/>
            <a:chExt cx="752743" cy="752743"/>
          </a:xfrm>
          <a:noFill/>
        </p:grpSpPr>
        <p:sp>
          <p:nvSpPr>
            <p:cNvPr id="53" name="角丸四角形 52"/>
            <p:cNvSpPr/>
            <p:nvPr/>
          </p:nvSpPr>
          <p:spPr>
            <a:xfrm>
              <a:off x="6255233" y="281179"/>
              <a:ext cx="752743" cy="752743"/>
            </a:xfrm>
            <a:prstGeom prst="roundRect">
              <a:avLst/>
            </a:prstGeom>
            <a:grpFill/>
            <a:ln w="38100">
              <a:solidFill>
                <a:srgbClr val="DE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6308439" y="334385"/>
              <a:ext cx="646331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防災</a:t>
              </a:r>
              <a:endParaRPr kumimoji="1"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減災</a:t>
              </a:r>
              <a:endParaRPr kumimoji="1" lang="ja-JP" altLang="en-US" dirty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grpSp>
        <p:nvGrpSpPr>
          <p:cNvPr id="65" name="図形グループ 64"/>
          <p:cNvGrpSpPr/>
          <p:nvPr/>
        </p:nvGrpSpPr>
        <p:grpSpPr>
          <a:xfrm>
            <a:off x="7172281" y="250008"/>
            <a:ext cx="752743" cy="752743"/>
            <a:chOff x="7154801" y="281179"/>
            <a:chExt cx="752743" cy="752743"/>
          </a:xfrm>
          <a:solidFill>
            <a:schemeClr val="bg1"/>
          </a:solidFill>
        </p:grpSpPr>
        <p:sp>
          <p:nvSpPr>
            <p:cNvPr id="66" name="角丸四角形 65"/>
            <p:cNvSpPr/>
            <p:nvPr/>
          </p:nvSpPr>
          <p:spPr>
            <a:xfrm>
              <a:off x="7154801" y="281179"/>
              <a:ext cx="752743" cy="752743"/>
            </a:xfrm>
            <a:prstGeom prst="roundRect">
              <a:avLst/>
            </a:prstGeom>
            <a:grpFill/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7208007" y="334385"/>
              <a:ext cx="659155" cy="64633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4A92FC"/>
                  </a:solidFill>
                  <a:latin typeface="小塚ゴシック Pr6N M"/>
                  <a:ea typeface="小塚ゴシック Pr6N M"/>
                  <a:cs typeface="小塚ゴシック Pr6N M"/>
                </a:rPr>
                <a:t>少子</a:t>
              </a:r>
              <a:endParaRPr lang="en-US" altLang="ja-JP" dirty="0" smtClean="0">
                <a:solidFill>
                  <a:srgbClr val="4A92FC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4A92FC"/>
                  </a:solidFill>
                  <a:latin typeface="小塚ゴシック Pr6N M"/>
                  <a:ea typeface="小塚ゴシック Pr6N M"/>
                  <a:cs typeface="小塚ゴシック Pr6N M"/>
                </a:rPr>
                <a:t>高齢</a:t>
              </a:r>
              <a:endParaRPr lang="en-US" altLang="ja-JP" dirty="0" smtClean="0">
                <a:solidFill>
                  <a:srgbClr val="4A92FC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sp>
        <p:nvSpPr>
          <p:cNvPr id="70" name="角丸四角形 69"/>
          <p:cNvSpPr/>
          <p:nvPr/>
        </p:nvSpPr>
        <p:spPr>
          <a:xfrm>
            <a:off x="9006672" y="250008"/>
            <a:ext cx="752743" cy="752743"/>
          </a:xfrm>
          <a:prstGeom prst="roundRect">
            <a:avLst/>
          </a:prstGeom>
          <a:noFill/>
          <a:ln w="38100">
            <a:solidFill>
              <a:srgbClr val="DEFEF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9059584" y="259585"/>
            <a:ext cx="6848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rgbClr val="DEFEFE"/>
                </a:solidFill>
                <a:latin typeface="小塚ゴシック Pr6N M"/>
                <a:ea typeface="小塚ゴシック Pr6N M"/>
                <a:cs typeface="小塚ゴシック Pr6N M"/>
              </a:rPr>
              <a:t>防犯</a:t>
            </a:r>
            <a:endParaRPr lang="en-US" altLang="ja-JP" sz="1400" dirty="0" smtClean="0">
              <a:solidFill>
                <a:srgbClr val="DEFEFE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dirty="0" smtClean="0">
                <a:solidFill>
                  <a:srgbClr val="DEFEFE"/>
                </a:solidFill>
                <a:latin typeface="小塚ゴシック Pr6N M"/>
                <a:ea typeface="小塚ゴシック Pr6N M"/>
                <a:cs typeface="小塚ゴシック Pr6N M"/>
              </a:rPr>
              <a:t>医療</a:t>
            </a:r>
            <a:endParaRPr lang="en-US" altLang="ja-JP" sz="1400" dirty="0" smtClean="0">
              <a:solidFill>
                <a:srgbClr val="DEFEFE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dirty="0" smtClean="0">
                <a:solidFill>
                  <a:srgbClr val="DEFEFE"/>
                </a:solidFill>
                <a:latin typeface="小塚ゴシック Pr6N M"/>
                <a:ea typeface="小塚ゴシック Pr6N M"/>
                <a:cs typeface="小塚ゴシック Pr6N M"/>
              </a:rPr>
              <a:t>教育</a:t>
            </a:r>
            <a:r>
              <a:rPr lang="ja-JP" altLang="en-US" sz="1000" dirty="0" smtClean="0">
                <a:solidFill>
                  <a:srgbClr val="DEFEFE"/>
                </a:solidFill>
                <a:latin typeface="小塚ゴシック Pr6N M"/>
                <a:ea typeface="小塚ゴシック Pr6N M"/>
                <a:cs typeface="小塚ゴシック Pr6N M"/>
              </a:rPr>
              <a:t>等</a:t>
            </a:r>
            <a:endParaRPr lang="en-US" altLang="ja-JP" dirty="0" smtClean="0">
              <a:solidFill>
                <a:srgbClr val="DEFEFE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grpSp>
        <p:nvGrpSpPr>
          <p:cNvPr id="52" name="図形グループ 46"/>
          <p:cNvGrpSpPr/>
          <p:nvPr/>
        </p:nvGrpSpPr>
        <p:grpSpPr>
          <a:xfrm>
            <a:off x="8089329" y="250008"/>
            <a:ext cx="752743" cy="752743"/>
            <a:chOff x="8060984" y="281179"/>
            <a:chExt cx="752743" cy="752743"/>
          </a:xfrm>
          <a:solidFill>
            <a:schemeClr val="bg1"/>
          </a:solidFill>
        </p:grpSpPr>
        <p:sp>
          <p:nvSpPr>
            <p:cNvPr id="63" name="角丸四角形 62"/>
            <p:cNvSpPr/>
            <p:nvPr/>
          </p:nvSpPr>
          <p:spPr>
            <a:xfrm>
              <a:off x="8060984" y="281179"/>
              <a:ext cx="752743" cy="752743"/>
            </a:xfrm>
            <a:prstGeom prst="roundRect">
              <a:avLst/>
            </a:prstGeom>
            <a:grpFill/>
            <a:ln w="38100">
              <a:solidFill>
                <a:srgbClr val="DEFE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8114190" y="334385"/>
              <a:ext cx="646331" cy="64633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>
                  <a:solidFill>
                    <a:srgbClr val="4A92FC"/>
                  </a:solidFill>
                  <a:latin typeface="小塚ゴシック Pr6N M"/>
                  <a:ea typeface="小塚ゴシック Pr6N M"/>
                  <a:cs typeface="小塚ゴシック Pr6N M"/>
                </a:defRPr>
              </a:lvl1pPr>
            </a:lstStyle>
            <a:p>
              <a:r>
                <a:rPr lang="ja-JP" altLang="en-US" dirty="0"/>
                <a:t>産業</a:t>
              </a:r>
              <a:endParaRPr lang="en-US" altLang="ja-JP" dirty="0"/>
            </a:p>
            <a:p>
              <a:r>
                <a:rPr lang="ja-JP" altLang="en-US" dirty="0"/>
                <a:t>創出</a:t>
              </a:r>
              <a:endParaRPr lang="en-US" altLang="ja-JP" dirty="0"/>
            </a:p>
          </p:txBody>
        </p:sp>
      </p:grpSp>
    </p:spTree>
    <p:extLst>
      <p:ext uri="{BB962C8B-B14F-4D97-AF65-F5344CB8AC3E}">
        <p14:creationId xmlns:p14="http://schemas.microsoft.com/office/powerpoint/2010/main" val="11760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A4 210 x 297 mm</PresentationFormat>
  <Paragraphs>72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ＭＳ Ｐゴシック</vt:lpstr>
      <vt:lpstr>ヒラギノ角ゴ Pro W3</vt:lpstr>
      <vt:lpstr>フォントポにほんご</vt:lpstr>
      <vt:lpstr>小塚ゴシック Pr6N L</vt:lpstr>
      <vt:lpstr>小塚ゴシック Pr6N M</vt:lpstr>
      <vt:lpstr>小塚ゴシック Pr6N R</vt:lpstr>
      <vt:lpstr>小塚ゴシック Pro M</vt:lpstr>
      <vt:lpstr>Arial</vt:lpstr>
      <vt:lpstr>Calibri</vt:lpstr>
      <vt:lpstr>Corbel</vt:lpstr>
      <vt:lpstr>Wingdings</vt:lpstr>
      <vt:lpstr>ホワイト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2018-02-21T08:13:54Z</dcterms:created>
  <dcterms:modified xsi:type="dcterms:W3CDTF">2018-02-21T08:13:57Z</dcterms:modified>
</cp:coreProperties>
</file>