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Lst>
  <p:sldIdLst>
    <p:sldId id="260" r:id="rId2"/>
    <p:sldId id="256" r:id="rId3"/>
  </p:sldIdLst>
  <p:sldSz cx="9906000" cy="6858000" type="A4"/>
  <p:notesSz cx="6858000" cy="9144000"/>
  <p:defaultText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80FF"/>
    <a:srgbClr val="3D8FF8"/>
    <a:srgbClr val="0E79FF"/>
    <a:srgbClr val="4CA6FF"/>
    <a:srgbClr val="0959FF"/>
    <a:srgbClr val="0854F2"/>
    <a:srgbClr val="375AD0"/>
    <a:srgbClr val="DEFFFF"/>
    <a:srgbClr val="37B5FC"/>
    <a:srgbClr val="40CCFB"/>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086" autoAdjust="0"/>
    <p:restoredTop sz="85776" autoAdjust="0"/>
  </p:normalViewPr>
  <p:slideViewPr>
    <p:cSldViewPr snapToGrid="0" snapToObjects="1">
      <p:cViewPr varScale="1">
        <p:scale>
          <a:sx n="61" d="100"/>
          <a:sy n="61" d="100"/>
        </p:scale>
        <p:origin x="1488" y="72"/>
      </p:cViewPr>
      <p:guideLst>
        <p:guide orient="horz" pos="2160"/>
        <p:guide pos="312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1245687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32224021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780337" y="274639"/>
            <a:ext cx="2414588"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536575" y="274639"/>
            <a:ext cx="7078663"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14398745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41811810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1322022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536575"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448300"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38295667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3239883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41973211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19739721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4419842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9715630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18422135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kumimoji="1"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p:bodyStyle>
    <p:other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file://localhost/Users/meg/Desktop/%E7%89%B9%E7%A0%94/%E7%89%B9%E7%A0%94OD/%E9%81%BF%E9%9B%A3%E6%89%80%E3%83%9E%E3%83%83%E3%83%95%E3%82%9A/12782545_10205487035114007_2100468650_n.jpg" TargetMode="External"/><Relationship Id="rId3" Type="http://schemas.openxmlformats.org/officeDocument/2006/relationships/image" Target="file://localhost/Users/meg/Desktop/%E7%89%B9%E7%A0%94/%E7%89%B9%E7%A0%94OD/%E3%82%A2%E3%82%A4%E3%82%B3%E3%83%B3/%E3%83%8F%E3%83%86%E3%83%8Ab.png" TargetMode="External"/><Relationship Id="rId7" Type="http://schemas.openxmlformats.org/officeDocument/2006/relationships/image" Target="../media/image4.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file://localhost/Users/meg/Desktop/%E7%89%B9%E7%A0%94/%E7%89%B9%E7%A0%94OD/%E3%82%A2%E3%82%A4%E3%82%B3%E3%83%B3/%E3%81%B2%E3%82%89%E3%82%81%E3%81%8Db.png" TargetMode="External"/><Relationship Id="rId4" Type="http://schemas.openxmlformats.org/officeDocument/2006/relationships/image" Target="../media/image2.png"/><Relationship Id="rId9" Type="http://schemas.openxmlformats.org/officeDocument/2006/relationships/image" Target="../media/image5.png"/></Relationships>
</file>

<file path=ppt/slides/_rels/slide2.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file://localhost/Users/meg/Desktop/%E7%89%B9%E7%A0%94/%E7%89%B9%E7%A0%94OD/%E3%82%A2%E3%82%A4%E3%82%B3%E3%83%B3/%E6%8B%A1%E5%A3%B0%E5%99%A8b.png" TargetMode="External"/><Relationship Id="rId3" Type="http://schemas.openxmlformats.org/officeDocument/2006/relationships/image" Target="file://localhost/Users/meg/Desktop/%E7%89%B9%E7%A0%94/%E7%89%B9%E7%A0%94OD/%E3%82%A2%E3%82%A4%E3%82%B3%E3%83%B3/%E3%82%A2%E3%82%A4%E3%83%86%E3%82%99%E3%82%A3%E3%82%A2b.png" TargetMode="External"/><Relationship Id="rId7" Type="http://schemas.openxmlformats.org/officeDocument/2006/relationships/image" Target="file://localhost/Users/meg/Desktop/%E7%89%B9%E7%A0%94/%E7%89%B9%E7%A0%94OD/%E3%82%A2%E3%82%A4%E3%82%B3%E3%83%B3/%E3%83%81%E3%83%BC%E3%83%A0b.png" TargetMode="External"/><Relationship Id="rId12" Type="http://schemas.openxmlformats.org/officeDocument/2006/relationships/image" Target="../media/image11.png"/><Relationship Id="rId2" Type="http://schemas.openxmlformats.org/officeDocument/2006/relationships/image" Target="../media/image6.png"/><Relationship Id="rId1" Type="http://schemas.openxmlformats.org/officeDocument/2006/relationships/slideLayout" Target="../slideLayouts/slideLayout1.xml"/><Relationship Id="rId6" Type="http://schemas.openxmlformats.org/officeDocument/2006/relationships/image" Target="../media/image8.png"/><Relationship Id="rId11" Type="http://schemas.openxmlformats.org/officeDocument/2006/relationships/image" Target="file://localhost/Users/meg/Desktop/%E7%89%B9%E7%A0%94/%E7%89%B9%E7%A0%94OD/%E3%82%A2%E3%82%A4%E3%82%B3%E3%83%B3/%E3%83%9E%E3%83%BC%E3%82%AB%E3%83%BCb.png" TargetMode="External"/><Relationship Id="rId5" Type="http://schemas.openxmlformats.org/officeDocument/2006/relationships/image" Target="file://localhost/Users/meg/Desktop/%E7%89%B9%E7%A0%94/%E7%89%B9%E7%A0%94OD/%E3%82%A2%E3%82%A4%E3%82%B3%E3%83%B3/%E3%83%8F%E3%82%9A%E3%82%BD%E3%82%B3%E3%83%B3%E4%BD%9C%E6%A5%ADb.png" TargetMode="External"/><Relationship Id="rId15" Type="http://schemas.openxmlformats.org/officeDocument/2006/relationships/image" Target="file://localhost/Users/meg/Desktop/%E7%89%B9%E7%A0%94/%E7%89%B9%E7%A0%94OD/%E9%81%BF%E9%9B%A3%E6%89%80%E3%83%9E%E3%83%83%E3%83%95%E3%82%9A/%E9%81%BF%E9%9B%A3%E6%89%80.png" TargetMode="External"/><Relationship Id="rId10" Type="http://schemas.openxmlformats.org/officeDocument/2006/relationships/image" Target="../media/image10.png"/><Relationship Id="rId4" Type="http://schemas.openxmlformats.org/officeDocument/2006/relationships/image" Target="../media/image7.png"/><Relationship Id="rId9" Type="http://schemas.openxmlformats.org/officeDocument/2006/relationships/image" Target="file://localhost/Users/meg/Desktop/%E7%89%B9%E7%A0%94/%E7%89%B9%E7%A0%94OD/%E3%82%A2%E3%82%A4%E3%82%B3%E3%83%B3/%E5%8F%97%E8%B3%9Eb.png" TargetMode="External"/><Relationship Id="rId1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 name="角丸四角形 79"/>
          <p:cNvSpPr/>
          <p:nvPr/>
        </p:nvSpPr>
        <p:spPr>
          <a:xfrm>
            <a:off x="5052210" y="4455345"/>
            <a:ext cx="4743817" cy="2028152"/>
          </a:xfrm>
          <a:prstGeom prst="roundRect">
            <a:avLst>
              <a:gd name="adj" fmla="val 10424"/>
            </a:avLst>
          </a:prstGeom>
          <a:noFill/>
          <a:ln>
            <a:solidFill>
              <a:srgbClr val="008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32" name="片側の 2 つの角を丸めた四角形 31"/>
          <p:cNvSpPr/>
          <p:nvPr/>
        </p:nvSpPr>
        <p:spPr>
          <a:xfrm>
            <a:off x="5052210" y="4455345"/>
            <a:ext cx="4743817" cy="503242"/>
          </a:xfrm>
          <a:prstGeom prst="round2SameRect">
            <a:avLst>
              <a:gd name="adj1" fmla="val 40827"/>
              <a:gd name="adj2" fmla="val 0"/>
            </a:avLst>
          </a:prstGeom>
          <a:solidFill>
            <a:srgbClr val="0080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49" name="正方形/長方形 48"/>
          <p:cNvSpPr/>
          <p:nvPr/>
        </p:nvSpPr>
        <p:spPr>
          <a:xfrm>
            <a:off x="0" y="6577577"/>
            <a:ext cx="9906000" cy="280423"/>
          </a:xfrm>
          <a:prstGeom prst="rect">
            <a:avLst/>
          </a:prstGeom>
          <a:solidFill>
            <a:srgbClr val="40CCFB"/>
          </a:solidFill>
          <a:ln w="9525" cap="flat" cmpd="sng" algn="ctr">
            <a:solidFill>
              <a:srgbClr val="37B5FC"/>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a:ln>
                <a:noFill/>
              </a:ln>
              <a:solidFill>
                <a:sysClr val="window" lastClr="FFFFFF"/>
              </a:solidFill>
              <a:effectLst/>
              <a:uLnTx/>
              <a:uFillTx/>
              <a:latin typeface="Corbel"/>
              <a:ea typeface="ヒラギノ角ゴ Pro W3"/>
              <a:cs typeface="+mn-cs"/>
            </a:endParaRPr>
          </a:p>
        </p:txBody>
      </p:sp>
      <p:sp>
        <p:nvSpPr>
          <p:cNvPr id="54" name="正方形/長方形 53"/>
          <p:cNvSpPr/>
          <p:nvPr/>
        </p:nvSpPr>
        <p:spPr>
          <a:xfrm>
            <a:off x="5292" y="0"/>
            <a:ext cx="9906000" cy="1252759"/>
          </a:xfrm>
          <a:prstGeom prst="rect">
            <a:avLst/>
          </a:prstGeom>
          <a:solidFill>
            <a:srgbClr val="40CCFB"/>
          </a:solidFill>
          <a:ln w="9525" cap="flat" cmpd="sng" algn="ctr">
            <a:solidFill>
              <a:srgbClr val="37B5FC"/>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a:ln>
                <a:noFill/>
              </a:ln>
              <a:solidFill>
                <a:sysClr val="window" lastClr="FFFFFF"/>
              </a:solidFill>
              <a:effectLst/>
              <a:uLnTx/>
              <a:uFillTx/>
              <a:latin typeface="Corbel"/>
              <a:ea typeface="ヒラギノ角ゴ Pro W3"/>
              <a:cs typeface="+mn-cs"/>
            </a:endParaRPr>
          </a:p>
        </p:txBody>
      </p:sp>
      <p:sp>
        <p:nvSpPr>
          <p:cNvPr id="15" name="タイトル 1"/>
          <p:cNvSpPr txBox="1">
            <a:spLocks/>
          </p:cNvSpPr>
          <p:nvPr/>
        </p:nvSpPr>
        <p:spPr>
          <a:xfrm>
            <a:off x="-350" y="1496340"/>
            <a:ext cx="9911641" cy="466184"/>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ja-JP" altLang="en-US" sz="1600" dirty="0">
                <a:solidFill>
                  <a:srgbClr val="0080FF"/>
                </a:solidFill>
                <a:latin typeface="小塚ゴシック Pr6N R"/>
                <a:ea typeface="小塚ゴシック Pr6N R"/>
                <a:cs typeface="小塚ゴシック Pr6N R"/>
              </a:rPr>
              <a:t>避難所情報は膨大で、よく変わる。</a:t>
            </a:r>
            <a:endParaRPr lang="en-US" altLang="ja-JP" sz="1600" dirty="0">
              <a:solidFill>
                <a:srgbClr val="0080FF"/>
              </a:solidFill>
              <a:latin typeface="小塚ゴシック Pr6N R"/>
              <a:ea typeface="小塚ゴシック Pr6N R"/>
              <a:cs typeface="小塚ゴシック Pr6N R"/>
            </a:endParaRPr>
          </a:p>
          <a:p>
            <a:pPr algn="l"/>
            <a:r>
              <a:rPr lang="ja-JP" altLang="en-US" sz="1600" dirty="0">
                <a:solidFill>
                  <a:srgbClr val="0080FF"/>
                </a:solidFill>
                <a:latin typeface="小塚ゴシック Pr6N R"/>
                <a:ea typeface="小塚ゴシック Pr6N R"/>
                <a:cs typeface="小塚ゴシック Pr6N R"/>
              </a:rPr>
              <a:t>正確で豊富なデータの鮮度を常に保って提供する、唯一の避難所データベースです。</a:t>
            </a:r>
            <a:r>
              <a:rPr lang="en-US" altLang="ja-JP" sz="1600" dirty="0">
                <a:solidFill>
                  <a:srgbClr val="0080FF"/>
                </a:solidFill>
                <a:latin typeface="小塚ゴシック Pr6N R"/>
                <a:ea typeface="小塚ゴシック Pr6N R"/>
                <a:cs typeface="小塚ゴシック Pr6N R"/>
              </a:rPr>
              <a:t>(2014</a:t>
            </a:r>
            <a:r>
              <a:rPr lang="ja-JP" altLang="en-US" sz="1600" dirty="0">
                <a:solidFill>
                  <a:srgbClr val="0080FF"/>
                </a:solidFill>
                <a:latin typeface="小塚ゴシック Pr6N R"/>
                <a:ea typeface="小塚ゴシック Pr6N R"/>
                <a:cs typeface="小塚ゴシック Pr6N R"/>
              </a:rPr>
              <a:t>年</a:t>
            </a:r>
            <a:r>
              <a:rPr lang="en-US" altLang="ja-JP" sz="1600" dirty="0">
                <a:solidFill>
                  <a:srgbClr val="0080FF"/>
                </a:solidFill>
                <a:latin typeface="小塚ゴシック Pr6N R"/>
                <a:ea typeface="小塚ゴシック Pr6N R"/>
                <a:cs typeface="小塚ゴシック Pr6N R"/>
              </a:rPr>
              <a:t>12</a:t>
            </a:r>
            <a:r>
              <a:rPr lang="ja-JP" altLang="en-US" sz="1600" dirty="0">
                <a:solidFill>
                  <a:srgbClr val="0080FF"/>
                </a:solidFill>
                <a:latin typeface="小塚ゴシック Pr6N R"/>
                <a:ea typeface="小塚ゴシック Pr6N R"/>
                <a:cs typeface="小塚ゴシック Pr6N R"/>
              </a:rPr>
              <a:t>月サービス開始</a:t>
            </a:r>
            <a:r>
              <a:rPr lang="en-US" altLang="ja-JP" sz="1600" dirty="0">
                <a:solidFill>
                  <a:srgbClr val="0080FF"/>
                </a:solidFill>
                <a:latin typeface="小塚ゴシック Pr6N R"/>
                <a:ea typeface="小塚ゴシック Pr6N R"/>
                <a:cs typeface="小塚ゴシック Pr6N R"/>
              </a:rPr>
              <a:t>)</a:t>
            </a:r>
          </a:p>
        </p:txBody>
      </p:sp>
      <p:sp>
        <p:nvSpPr>
          <p:cNvPr id="45" name="下矢印 44"/>
          <p:cNvSpPr/>
          <p:nvPr/>
        </p:nvSpPr>
        <p:spPr>
          <a:xfrm>
            <a:off x="7270969" y="4111102"/>
            <a:ext cx="302462" cy="317426"/>
          </a:xfrm>
          <a:prstGeom prst="downArrow">
            <a:avLst>
              <a:gd name="adj1" fmla="val 30686"/>
              <a:gd name="adj2" fmla="val 50000"/>
            </a:avLst>
          </a:prstGeom>
          <a:solidFill>
            <a:srgbClr val="0080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58" name="直線コネクタ 57"/>
          <p:cNvCxnSpPr/>
          <p:nvPr/>
        </p:nvCxnSpPr>
        <p:spPr>
          <a:xfrm flipH="1">
            <a:off x="4372" y="1405574"/>
            <a:ext cx="9901628" cy="0"/>
          </a:xfrm>
          <a:prstGeom prst="line">
            <a:avLst/>
          </a:prstGeom>
          <a:ln w="6350">
            <a:solidFill>
              <a:srgbClr val="0080FF"/>
            </a:solidFill>
          </a:ln>
          <a:effectLst/>
        </p:spPr>
        <p:style>
          <a:lnRef idx="2">
            <a:schemeClr val="accent1"/>
          </a:lnRef>
          <a:fillRef idx="0">
            <a:schemeClr val="accent1"/>
          </a:fillRef>
          <a:effectRef idx="1">
            <a:schemeClr val="accent1"/>
          </a:effectRef>
          <a:fontRef idx="minor">
            <a:schemeClr val="tx1"/>
          </a:fontRef>
        </p:style>
      </p:cxnSp>
      <p:cxnSp>
        <p:nvCxnSpPr>
          <p:cNvPr id="63" name="直線コネクタ 62"/>
          <p:cNvCxnSpPr/>
          <p:nvPr/>
        </p:nvCxnSpPr>
        <p:spPr>
          <a:xfrm flipH="1">
            <a:off x="-348" y="2077445"/>
            <a:ext cx="9911640" cy="0"/>
          </a:xfrm>
          <a:prstGeom prst="line">
            <a:avLst/>
          </a:prstGeom>
          <a:ln w="6350">
            <a:solidFill>
              <a:srgbClr val="0080FF"/>
            </a:solidFill>
          </a:ln>
          <a:effectLst/>
        </p:spPr>
        <p:style>
          <a:lnRef idx="2">
            <a:schemeClr val="accent1"/>
          </a:lnRef>
          <a:fillRef idx="0">
            <a:schemeClr val="accent1"/>
          </a:fillRef>
          <a:effectRef idx="1">
            <a:schemeClr val="accent1"/>
          </a:effectRef>
          <a:fontRef idx="minor">
            <a:schemeClr val="tx1"/>
          </a:fontRef>
        </p:style>
      </p:cxnSp>
      <p:sp>
        <p:nvSpPr>
          <p:cNvPr id="26" name="テキスト ボックス 25"/>
          <p:cNvSpPr txBox="1"/>
          <p:nvPr/>
        </p:nvSpPr>
        <p:spPr>
          <a:xfrm>
            <a:off x="5166303" y="2298921"/>
            <a:ext cx="4365298" cy="369332"/>
          </a:xfrm>
          <a:prstGeom prst="rect">
            <a:avLst/>
          </a:prstGeom>
          <a:noFill/>
        </p:spPr>
        <p:txBody>
          <a:bodyPr wrap="none" rtlCol="0">
            <a:spAutoFit/>
          </a:bodyPr>
          <a:lstStyle/>
          <a:p>
            <a:r>
              <a:rPr lang="ja-JP" altLang="en-US" dirty="0">
                <a:solidFill>
                  <a:srgbClr val="0080FF"/>
                </a:solidFill>
                <a:latin typeface="小塚ゴシック Pr6N M"/>
                <a:ea typeface="小塚ゴシック Pr6N M"/>
                <a:cs typeface="小塚ゴシック Pr6N M"/>
              </a:rPr>
              <a:t>全国避難所データベース</a:t>
            </a:r>
            <a:r>
              <a:rPr kumimoji="1" lang="en-US" altLang="ja-JP" dirty="0">
                <a:solidFill>
                  <a:srgbClr val="0080FF"/>
                </a:solidFill>
                <a:latin typeface="小塚ゴシック Pr6N M"/>
                <a:ea typeface="小塚ゴシック Pr6N M"/>
                <a:cs typeface="小塚ゴシック Pr6N M"/>
              </a:rPr>
              <a:t> </a:t>
            </a:r>
            <a:r>
              <a:rPr kumimoji="1" lang="ja-JP" altLang="en-US" sz="1600" dirty="0">
                <a:solidFill>
                  <a:srgbClr val="0080FF"/>
                </a:solidFill>
                <a:latin typeface="小塚ゴシック Pr6N M"/>
                <a:ea typeface="小塚ゴシック Pr6N M"/>
                <a:cs typeface="小塚ゴシック Pr6N M"/>
              </a:rPr>
              <a:t>誕生の</a:t>
            </a:r>
            <a:r>
              <a:rPr kumimoji="1" lang="en-US" altLang="ja-JP" dirty="0">
                <a:solidFill>
                  <a:srgbClr val="0080FF"/>
                </a:solidFill>
                <a:latin typeface="小塚ゴシック Pr6N M"/>
                <a:ea typeface="小塚ゴシック Pr6N M"/>
                <a:cs typeface="小塚ゴシック Pr6N M"/>
              </a:rPr>
              <a:t> </a:t>
            </a:r>
            <a:r>
              <a:rPr kumimoji="1" lang="ja-JP" altLang="en-US" dirty="0">
                <a:solidFill>
                  <a:srgbClr val="0080FF"/>
                </a:solidFill>
                <a:latin typeface="小塚ゴシック Pr6N M"/>
                <a:ea typeface="小塚ゴシック Pr6N M"/>
                <a:cs typeface="小塚ゴシック Pr6N M"/>
              </a:rPr>
              <a:t>キッカケ</a:t>
            </a:r>
          </a:p>
        </p:txBody>
      </p:sp>
      <p:sp>
        <p:nvSpPr>
          <p:cNvPr id="78" name="テキスト ボックス 77"/>
          <p:cNvSpPr txBox="1"/>
          <p:nvPr/>
        </p:nvSpPr>
        <p:spPr>
          <a:xfrm>
            <a:off x="5052210" y="2739510"/>
            <a:ext cx="4859081" cy="1384995"/>
          </a:xfrm>
          <a:prstGeom prst="rect">
            <a:avLst/>
          </a:prstGeom>
          <a:noFill/>
        </p:spPr>
        <p:txBody>
          <a:bodyPr wrap="square" rtlCol="0">
            <a:spAutoFit/>
          </a:bodyPr>
          <a:lstStyle/>
          <a:p>
            <a:pPr marL="171450" indent="-171450">
              <a:buFont typeface="Wingdings" charset="2"/>
              <a:buChar char="l"/>
            </a:pPr>
            <a:r>
              <a:rPr lang="ja-JP" altLang="en-US" sz="1200" dirty="0">
                <a:latin typeface="小塚ゴシック Pr6N L"/>
                <a:ea typeface="小塚ゴシック Pr6N L"/>
                <a:cs typeface="小塚ゴシック Pr6N L"/>
              </a:rPr>
              <a:t>各所で保存・保管している紙の避難所情報は、一次情報が</a:t>
            </a:r>
            <a:endParaRPr lang="en-US" altLang="ja-JP" sz="1200" dirty="0">
              <a:latin typeface="小塚ゴシック Pr6N L"/>
              <a:ea typeface="小塚ゴシック Pr6N L"/>
              <a:cs typeface="小塚ゴシック Pr6N L"/>
            </a:endParaRPr>
          </a:p>
          <a:p>
            <a:r>
              <a:rPr lang="ja-JP" altLang="ja-JP" sz="1200" dirty="0">
                <a:latin typeface="小塚ゴシック Pr6N L"/>
                <a:ea typeface="小塚ゴシック Pr6N L"/>
                <a:cs typeface="小塚ゴシック Pr6N L"/>
              </a:rPr>
              <a:t>　</a:t>
            </a:r>
            <a:r>
              <a:rPr lang="ja-JP" altLang="en-US" sz="1200" dirty="0">
                <a:latin typeface="小塚ゴシック Pr6N L"/>
                <a:ea typeface="小塚ゴシック Pr6N L"/>
                <a:cs typeface="小塚ゴシック Pr6N L"/>
              </a:rPr>
              <a:t>改定された時に編集し直したり、地図の使用・印刷の申請</a:t>
            </a:r>
            <a:endParaRPr lang="en-US" altLang="ja-JP" sz="1200" dirty="0">
              <a:latin typeface="小塚ゴシック Pr6N L"/>
              <a:ea typeface="小塚ゴシック Pr6N L"/>
              <a:cs typeface="小塚ゴシック Pr6N L"/>
            </a:endParaRPr>
          </a:p>
          <a:p>
            <a:r>
              <a:rPr lang="ja-JP" altLang="ja-JP" sz="1200" dirty="0">
                <a:latin typeface="小塚ゴシック Pr6N L"/>
                <a:ea typeface="小塚ゴシック Pr6N L"/>
                <a:cs typeface="小塚ゴシック Pr6N L"/>
              </a:rPr>
              <a:t>　</a:t>
            </a:r>
            <a:r>
              <a:rPr lang="ja-JP" altLang="en-US" sz="1200" dirty="0">
                <a:latin typeface="小塚ゴシック Pr6N L"/>
                <a:ea typeface="小塚ゴシック Pr6N L"/>
                <a:cs typeface="小塚ゴシック Pr6N L"/>
              </a:rPr>
              <a:t>はかなりの労力と手間が必要だった</a:t>
            </a:r>
            <a:endParaRPr lang="en-US" altLang="ja-JP" sz="1200" dirty="0">
              <a:latin typeface="小塚ゴシック Pr6N L"/>
              <a:ea typeface="小塚ゴシック Pr6N L"/>
              <a:cs typeface="小塚ゴシック Pr6N L"/>
            </a:endParaRPr>
          </a:p>
          <a:p>
            <a:pPr marL="171450" indent="-171450">
              <a:buFont typeface="Wingdings" charset="2"/>
              <a:buChar char="l"/>
            </a:pPr>
            <a:endParaRPr lang="en-US" altLang="ja-JP" sz="1200" dirty="0">
              <a:latin typeface="小塚ゴシック Pr6N L"/>
              <a:ea typeface="小塚ゴシック Pr6N L"/>
              <a:cs typeface="小塚ゴシック Pr6N L"/>
            </a:endParaRPr>
          </a:p>
          <a:p>
            <a:pPr marL="171450" indent="-171450">
              <a:buFont typeface="Wingdings" charset="2"/>
              <a:buChar char="l"/>
            </a:pPr>
            <a:r>
              <a:rPr lang="ja-JP" altLang="en-US" sz="1200" dirty="0">
                <a:latin typeface="小塚ゴシック Pr6N L"/>
                <a:ea typeface="小塚ゴシック Pr6N L"/>
                <a:cs typeface="小塚ゴシック Pr6N L"/>
              </a:rPr>
              <a:t>スマートフォンなどの情報端末を持たない地域住民や</a:t>
            </a:r>
            <a:r>
              <a:rPr lang="en-US" altLang="ja-JP" sz="1200" dirty="0">
                <a:latin typeface="小塚ゴシック Pr6N L"/>
                <a:ea typeface="小塚ゴシック Pr6N L"/>
                <a:cs typeface="小塚ゴシック Pr6N L"/>
              </a:rPr>
              <a:t/>
            </a:r>
            <a:br>
              <a:rPr lang="en-US" altLang="ja-JP" sz="1200" dirty="0">
                <a:latin typeface="小塚ゴシック Pr6N L"/>
                <a:ea typeface="小塚ゴシック Pr6N L"/>
                <a:cs typeface="小塚ゴシック Pr6N L"/>
              </a:rPr>
            </a:br>
            <a:r>
              <a:rPr lang="ja-JP" altLang="en-US" sz="1200" dirty="0">
                <a:latin typeface="小塚ゴシック Pr6N L"/>
                <a:ea typeface="小塚ゴシック Pr6N L"/>
                <a:cs typeface="小塚ゴシック Pr6N L"/>
              </a:rPr>
              <a:t>イベントなどへの来訪者に対しては避難所情報を的確に</a:t>
            </a:r>
            <a:r>
              <a:rPr lang="en-US" altLang="ja-JP" sz="1200" dirty="0">
                <a:latin typeface="小塚ゴシック Pr6N L"/>
                <a:ea typeface="小塚ゴシック Pr6N L"/>
                <a:cs typeface="小塚ゴシック Pr6N L"/>
              </a:rPr>
              <a:t/>
            </a:r>
            <a:br>
              <a:rPr lang="en-US" altLang="ja-JP" sz="1200" dirty="0">
                <a:latin typeface="小塚ゴシック Pr6N L"/>
                <a:ea typeface="小塚ゴシック Pr6N L"/>
                <a:cs typeface="小塚ゴシック Pr6N L"/>
              </a:rPr>
            </a:br>
            <a:r>
              <a:rPr lang="ja-JP" altLang="en-US" sz="1200" dirty="0">
                <a:latin typeface="小塚ゴシック Pr6N L"/>
                <a:ea typeface="小塚ゴシック Pr6N L"/>
                <a:cs typeface="小塚ゴシック Pr6N L"/>
              </a:rPr>
              <a:t>伝達することはむずかしかった</a:t>
            </a:r>
            <a:endParaRPr lang="en-US" altLang="ja-JP" sz="1200" dirty="0">
              <a:latin typeface="小塚ゴシック Pr6N L"/>
              <a:ea typeface="小塚ゴシック Pr6N L"/>
              <a:cs typeface="小塚ゴシック Pr6N L"/>
            </a:endParaRPr>
          </a:p>
        </p:txBody>
      </p:sp>
      <p:sp>
        <p:nvSpPr>
          <p:cNvPr id="81" name="テキスト ボックス 80"/>
          <p:cNvSpPr txBox="1"/>
          <p:nvPr/>
        </p:nvSpPr>
        <p:spPr>
          <a:xfrm>
            <a:off x="5166303" y="4530865"/>
            <a:ext cx="4585922" cy="369332"/>
          </a:xfrm>
          <a:prstGeom prst="rect">
            <a:avLst/>
          </a:prstGeom>
          <a:noFill/>
        </p:spPr>
        <p:txBody>
          <a:bodyPr wrap="none" rtlCol="0">
            <a:spAutoFit/>
          </a:bodyPr>
          <a:lstStyle/>
          <a:p>
            <a:r>
              <a:rPr lang="ja-JP" altLang="en-US" dirty="0">
                <a:solidFill>
                  <a:schemeClr val="bg1"/>
                </a:solidFill>
                <a:latin typeface="小塚ゴシック Pr6N M"/>
                <a:ea typeface="小塚ゴシック Pr6N M"/>
                <a:cs typeface="小塚ゴシック Pr6N M"/>
              </a:rPr>
              <a:t>全国避難所データベース</a:t>
            </a:r>
            <a:r>
              <a:rPr kumimoji="1" lang="en-US" altLang="ja-JP" dirty="0">
                <a:solidFill>
                  <a:schemeClr val="bg1"/>
                </a:solidFill>
                <a:latin typeface="小塚ゴシック Pr6N M"/>
                <a:ea typeface="小塚ゴシック Pr6N M"/>
                <a:cs typeface="小塚ゴシック Pr6N M"/>
              </a:rPr>
              <a:t> </a:t>
            </a:r>
            <a:r>
              <a:rPr lang="ja-JP" altLang="en-US" sz="1600" dirty="0">
                <a:solidFill>
                  <a:schemeClr val="bg1"/>
                </a:solidFill>
                <a:latin typeface="小塚ゴシック Pr6N M"/>
                <a:ea typeface="小塚ゴシック Pr6N M"/>
                <a:cs typeface="小塚ゴシック Pr6N M"/>
              </a:rPr>
              <a:t>でこう</a:t>
            </a:r>
            <a:r>
              <a:rPr kumimoji="1" lang="en-US" altLang="ja-JP" dirty="0">
                <a:solidFill>
                  <a:schemeClr val="bg1"/>
                </a:solidFill>
                <a:latin typeface="小塚ゴシック Pr6N M"/>
                <a:ea typeface="小塚ゴシック Pr6N M"/>
                <a:cs typeface="小塚ゴシック Pr6N M"/>
              </a:rPr>
              <a:t> </a:t>
            </a:r>
            <a:r>
              <a:rPr lang="ja-JP" altLang="en-US" dirty="0">
                <a:solidFill>
                  <a:schemeClr val="bg1"/>
                </a:solidFill>
                <a:latin typeface="小塚ゴシック Pr6N M"/>
                <a:ea typeface="小塚ゴシック Pr6N M"/>
                <a:cs typeface="小塚ゴシック Pr6N M"/>
              </a:rPr>
              <a:t>変わった！</a:t>
            </a:r>
            <a:endParaRPr kumimoji="1" lang="ja-JP" altLang="en-US" dirty="0">
              <a:solidFill>
                <a:schemeClr val="bg1"/>
              </a:solidFill>
              <a:latin typeface="小塚ゴシック Pr6N M"/>
              <a:ea typeface="小塚ゴシック Pr6N M"/>
              <a:cs typeface="小塚ゴシック Pr6N M"/>
            </a:endParaRPr>
          </a:p>
        </p:txBody>
      </p:sp>
      <p:sp>
        <p:nvSpPr>
          <p:cNvPr id="82" name="テキスト ボックス 81"/>
          <p:cNvSpPr txBox="1"/>
          <p:nvPr/>
        </p:nvSpPr>
        <p:spPr>
          <a:xfrm>
            <a:off x="5069984" y="5025711"/>
            <a:ext cx="4711546" cy="1384995"/>
          </a:xfrm>
          <a:prstGeom prst="rect">
            <a:avLst/>
          </a:prstGeom>
          <a:noFill/>
        </p:spPr>
        <p:txBody>
          <a:bodyPr wrap="none" rtlCol="0">
            <a:spAutoFit/>
          </a:bodyPr>
          <a:lstStyle/>
          <a:p>
            <a:pPr marL="171450" indent="-171450">
              <a:buFont typeface="Wingdings" charset="2"/>
              <a:buChar char="l"/>
            </a:pPr>
            <a:r>
              <a:rPr lang="ja-JP" altLang="en-US" sz="1200" dirty="0">
                <a:latin typeface="小塚ゴシック Pr6N L"/>
                <a:ea typeface="小塚ゴシック Pr6N L"/>
                <a:cs typeface="小塚ゴシック Pr6N L"/>
              </a:rPr>
              <a:t>サイト運営者が年に複数回独自に自治体等へヒアリングを行い、</a:t>
            </a:r>
            <a:r>
              <a:rPr lang="en-US" altLang="ja-JP" sz="1200" dirty="0">
                <a:latin typeface="小塚ゴシック Pr6N L"/>
                <a:ea typeface="小塚ゴシック Pr6N L"/>
                <a:cs typeface="小塚ゴシック Pr6N L"/>
              </a:rPr>
              <a:t/>
            </a:r>
            <a:br>
              <a:rPr lang="en-US" altLang="ja-JP" sz="1200" dirty="0">
                <a:latin typeface="小塚ゴシック Pr6N L"/>
                <a:ea typeface="小塚ゴシック Pr6N L"/>
                <a:cs typeface="小塚ゴシック Pr6N L"/>
              </a:rPr>
            </a:br>
            <a:r>
              <a:rPr lang="ja-JP" altLang="en-US" sz="1200" dirty="0">
                <a:latin typeface="小塚ゴシック Pr6N L"/>
                <a:ea typeface="小塚ゴシック Pr6N L"/>
                <a:cs typeface="小塚ゴシック Pr6N L"/>
              </a:rPr>
              <a:t>情報を更新し、さらに使用・印刷許諾権を取得しているため、</a:t>
            </a:r>
            <a:endParaRPr lang="en-US" altLang="ja-JP" sz="1200" dirty="0">
              <a:latin typeface="小塚ゴシック Pr6N L"/>
              <a:ea typeface="小塚ゴシック Pr6N L"/>
              <a:cs typeface="小塚ゴシック Pr6N L"/>
            </a:endParaRPr>
          </a:p>
          <a:p>
            <a:r>
              <a:rPr lang="ja-JP" altLang="en-US" sz="1200" dirty="0">
                <a:latin typeface="小塚ゴシック Pr6N L"/>
                <a:ea typeface="小塚ゴシック Pr6N L"/>
                <a:cs typeface="小塚ゴシック Pr6N L"/>
              </a:rPr>
              <a:t>　常に鮮度の高い情報提供が可能になった</a:t>
            </a:r>
            <a:endParaRPr lang="en-US" altLang="ja-JP" sz="1200" dirty="0">
              <a:latin typeface="小塚ゴシック Pr6N L"/>
              <a:ea typeface="小塚ゴシック Pr6N L"/>
              <a:cs typeface="小塚ゴシック Pr6N L"/>
            </a:endParaRPr>
          </a:p>
          <a:p>
            <a:endParaRPr lang="en-US" altLang="ja-JP" sz="1200" dirty="0">
              <a:latin typeface="小塚ゴシック Pr6N L"/>
              <a:ea typeface="小塚ゴシック Pr6N L"/>
              <a:cs typeface="小塚ゴシック Pr6N L"/>
            </a:endParaRPr>
          </a:p>
          <a:p>
            <a:pPr marL="171450" indent="-171450">
              <a:buFont typeface="Wingdings" charset="2"/>
              <a:buChar char="l"/>
            </a:pPr>
            <a:r>
              <a:rPr lang="ja-JP" altLang="en-US" sz="1200" dirty="0">
                <a:latin typeface="小塚ゴシック Pr6N L"/>
                <a:ea typeface="小塚ゴシック Pr6N L"/>
                <a:cs typeface="小塚ゴシック Pr6N L"/>
              </a:rPr>
              <a:t>自治体には情報の無償提供を行っているため、自治体は</a:t>
            </a:r>
            <a:endParaRPr lang="en-US" altLang="ja-JP" sz="1200" dirty="0">
              <a:latin typeface="小塚ゴシック Pr6N L"/>
              <a:ea typeface="小塚ゴシック Pr6N L"/>
              <a:cs typeface="小塚ゴシック Pr6N L"/>
            </a:endParaRPr>
          </a:p>
          <a:p>
            <a:r>
              <a:rPr lang="ja-JP" altLang="en-US" sz="1200" dirty="0">
                <a:latin typeface="小塚ゴシック Pr6N L"/>
                <a:ea typeface="小塚ゴシック Pr6N L"/>
                <a:cs typeface="小塚ゴシック Pr6N L"/>
              </a:rPr>
              <a:t>　制作・配布のコストを下げることができる。民間企業は有</a:t>
            </a:r>
            <a:endParaRPr lang="en-US" altLang="ja-JP" sz="1200" dirty="0">
              <a:latin typeface="小塚ゴシック Pr6N L"/>
              <a:ea typeface="小塚ゴシック Pr6N L"/>
              <a:cs typeface="小塚ゴシック Pr6N L"/>
            </a:endParaRPr>
          </a:p>
          <a:p>
            <a:r>
              <a:rPr lang="ja-JP" altLang="ja-JP" sz="1200" dirty="0">
                <a:latin typeface="小塚ゴシック Pr6N L"/>
                <a:ea typeface="小塚ゴシック Pr6N L"/>
                <a:cs typeface="小塚ゴシック Pr6N L"/>
              </a:rPr>
              <a:t>　</a:t>
            </a:r>
            <a:r>
              <a:rPr lang="ja-JP" altLang="en-US" sz="1200" dirty="0">
                <a:latin typeface="小塚ゴシック Pr6N L"/>
                <a:ea typeface="小塚ゴシック Pr6N L"/>
                <a:cs typeface="小塚ゴシック Pr6N L"/>
              </a:rPr>
              <a:t>償ではあるが正確な避難所の情報を提供できるようになった。</a:t>
            </a:r>
            <a:endParaRPr lang="en-US" altLang="ja-JP" sz="1200" dirty="0">
              <a:latin typeface="小塚ゴシック Pr6N L"/>
              <a:ea typeface="小塚ゴシック Pr6N L"/>
              <a:cs typeface="小塚ゴシック Pr6N L"/>
            </a:endParaRPr>
          </a:p>
        </p:txBody>
      </p:sp>
      <p:sp>
        <p:nvSpPr>
          <p:cNvPr id="84" name="角丸四角形 83"/>
          <p:cNvSpPr/>
          <p:nvPr/>
        </p:nvSpPr>
        <p:spPr>
          <a:xfrm>
            <a:off x="5050292" y="2233886"/>
            <a:ext cx="4743817" cy="1840961"/>
          </a:xfrm>
          <a:prstGeom prst="roundRect">
            <a:avLst>
              <a:gd name="adj" fmla="val 10424"/>
            </a:avLst>
          </a:prstGeom>
          <a:noFill/>
          <a:ln>
            <a:solidFill>
              <a:srgbClr val="008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pic>
        <p:nvPicPr>
          <p:cNvPr id="2" name="ハテナb.png" descr="/Users/meg/Desktop/特研/特研OD/アイコン/ハテナb.png"/>
          <p:cNvPicPr>
            <a:picLocks noChangeAspect="1"/>
          </p:cNvPicPr>
          <p:nvPr/>
        </p:nvPicPr>
        <p:blipFill>
          <a:blip r:embed="rId2" r:link="rId3">
            <a:extLst>
              <a:ext uri="{28A0092B-C50C-407E-A947-70E740481C1C}">
                <a14:useLocalDpi xmlns:a14="http://schemas.microsoft.com/office/drawing/2010/main" val="0"/>
              </a:ext>
            </a:extLst>
          </a:blip>
          <a:stretch>
            <a:fillRect/>
          </a:stretch>
        </p:blipFill>
        <p:spPr>
          <a:xfrm>
            <a:off x="9249740" y="3123649"/>
            <a:ext cx="404301" cy="834644"/>
          </a:xfrm>
          <a:prstGeom prst="rect">
            <a:avLst/>
          </a:prstGeom>
        </p:spPr>
      </p:pic>
      <p:pic>
        <p:nvPicPr>
          <p:cNvPr id="3" name="ひらめきb.png" descr="/Users/meg/Desktop/特研/特研OD/アイコン/ひらめきb.png"/>
          <p:cNvPicPr>
            <a:picLocks noChangeAspect="1"/>
          </p:cNvPicPr>
          <p:nvPr/>
        </p:nvPicPr>
        <p:blipFill>
          <a:blip r:embed="rId4" r:link="rId5">
            <a:extLst>
              <a:ext uri="{28A0092B-C50C-407E-A947-70E740481C1C}">
                <a14:useLocalDpi xmlns:a14="http://schemas.microsoft.com/office/drawing/2010/main" val="0"/>
              </a:ext>
            </a:extLst>
          </a:blip>
          <a:stretch>
            <a:fillRect/>
          </a:stretch>
        </p:blipFill>
        <p:spPr>
          <a:xfrm>
            <a:off x="9434322" y="5439215"/>
            <a:ext cx="228827" cy="915308"/>
          </a:xfrm>
          <a:prstGeom prst="rect">
            <a:avLst/>
          </a:prstGeom>
        </p:spPr>
      </p:pic>
      <p:sp>
        <p:nvSpPr>
          <p:cNvPr id="27" name="タイトル 1"/>
          <p:cNvSpPr txBox="1">
            <a:spLocks/>
          </p:cNvSpPr>
          <p:nvPr/>
        </p:nvSpPr>
        <p:spPr>
          <a:xfrm>
            <a:off x="45111" y="238812"/>
            <a:ext cx="5828639" cy="744513"/>
          </a:xfrm>
          <a:prstGeom prst="rect">
            <a:avLst/>
          </a:prstGeom>
        </p:spPr>
        <p:txBody>
          <a:bodyPr vert="horz" lIns="91440" tIns="45720" rIns="91440" bIns="45720" rtlCol="0" anchor="ctr">
            <a:noAutofit/>
          </a:bodyPr>
          <a:lstStyle>
            <a:lvl1pPr algn="ctr" defTabSz="4572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3600" dirty="0">
                <a:solidFill>
                  <a:schemeClr val="bg1"/>
                </a:solidFill>
                <a:latin typeface="小塚ゴシック Pr6N M"/>
                <a:ea typeface="小塚ゴシック Pr6N M"/>
                <a:cs typeface="小塚ゴシック Pr6N M"/>
              </a:rPr>
              <a:t>全国避難所データベース</a:t>
            </a:r>
          </a:p>
        </p:txBody>
      </p:sp>
      <p:sp>
        <p:nvSpPr>
          <p:cNvPr id="28" name="タイトル 1"/>
          <p:cNvSpPr txBox="1">
            <a:spLocks/>
          </p:cNvSpPr>
          <p:nvPr/>
        </p:nvSpPr>
        <p:spPr>
          <a:xfrm>
            <a:off x="57563" y="-26855"/>
            <a:ext cx="4749931" cy="425018"/>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ja-JP" altLang="en-US" sz="1400" dirty="0">
                <a:solidFill>
                  <a:schemeClr val="bg1"/>
                </a:solidFill>
                <a:latin typeface="小塚ゴシック Pr6N R"/>
                <a:ea typeface="小塚ゴシック Pr6N R"/>
                <a:cs typeface="小塚ゴシック Pr6N R"/>
              </a:rPr>
              <a:t>いざという時。すべての人に、避難のための情報を</a:t>
            </a:r>
            <a:endParaRPr kumimoji="1" lang="ja-JP" altLang="en-US" sz="1400" dirty="0">
              <a:solidFill>
                <a:schemeClr val="bg1"/>
              </a:solidFill>
              <a:latin typeface="小塚ゴシック Pr6N R"/>
              <a:ea typeface="小塚ゴシック Pr6N R"/>
              <a:cs typeface="小塚ゴシック Pr6N R"/>
            </a:endParaRPr>
          </a:p>
        </p:txBody>
      </p:sp>
      <p:sp>
        <p:nvSpPr>
          <p:cNvPr id="29" name="タイトル 1"/>
          <p:cNvSpPr txBox="1">
            <a:spLocks/>
          </p:cNvSpPr>
          <p:nvPr/>
        </p:nvSpPr>
        <p:spPr>
          <a:xfrm>
            <a:off x="57563" y="827741"/>
            <a:ext cx="4749931" cy="425018"/>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altLang="ja-JP" sz="1400" dirty="0">
                <a:solidFill>
                  <a:schemeClr val="bg1"/>
                </a:solidFill>
                <a:latin typeface="小塚ゴシック Pr6N L"/>
                <a:ea typeface="小塚ゴシック Pr6N L"/>
                <a:cs typeface="小塚ゴシック Pr6N L"/>
              </a:rPr>
              <a:t>By</a:t>
            </a:r>
            <a:r>
              <a:rPr lang="ja-JP" altLang="en-US" sz="1400" dirty="0">
                <a:solidFill>
                  <a:schemeClr val="bg1"/>
                </a:solidFill>
                <a:latin typeface="小塚ゴシック Pr6N L"/>
                <a:ea typeface="小塚ゴシック Pr6N L"/>
                <a:cs typeface="小塚ゴシック Pr6N L"/>
              </a:rPr>
              <a:t> 電通・ゼンリンデータコム</a:t>
            </a:r>
            <a:endParaRPr kumimoji="1" lang="ja-JP" altLang="en-US" sz="1400" dirty="0">
              <a:solidFill>
                <a:schemeClr val="bg1"/>
              </a:solidFill>
              <a:latin typeface="小塚ゴシック Pr6N L"/>
              <a:ea typeface="小塚ゴシック Pr6N L"/>
              <a:cs typeface="小塚ゴシック Pr6N L"/>
            </a:endParaRPr>
          </a:p>
        </p:txBody>
      </p:sp>
      <p:grpSp>
        <p:nvGrpSpPr>
          <p:cNvPr id="25" name="図形グループ 24"/>
          <p:cNvGrpSpPr/>
          <p:nvPr/>
        </p:nvGrpSpPr>
        <p:grpSpPr>
          <a:xfrm>
            <a:off x="6255233" y="250008"/>
            <a:ext cx="752743" cy="752743"/>
            <a:chOff x="6255233" y="281179"/>
            <a:chExt cx="752743" cy="752743"/>
          </a:xfrm>
          <a:noFill/>
        </p:grpSpPr>
        <p:sp>
          <p:nvSpPr>
            <p:cNvPr id="31" name="角丸四角形 30"/>
            <p:cNvSpPr/>
            <p:nvPr/>
          </p:nvSpPr>
          <p:spPr>
            <a:xfrm>
              <a:off x="6255233" y="281179"/>
              <a:ext cx="752743" cy="752743"/>
            </a:xfrm>
            <a:prstGeom prst="roundRect">
              <a:avLst/>
            </a:prstGeom>
            <a:solidFill>
              <a:schemeClr val="bg1"/>
            </a:solidFill>
            <a:ln w="38100">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33" name="テキスト ボックス 32"/>
            <p:cNvSpPr txBox="1"/>
            <p:nvPr/>
          </p:nvSpPr>
          <p:spPr>
            <a:xfrm>
              <a:off x="6308439" y="334385"/>
              <a:ext cx="646331" cy="646331"/>
            </a:xfrm>
            <a:prstGeom prst="rect">
              <a:avLst/>
            </a:prstGeom>
            <a:grpFill/>
            <a:ln>
              <a:noFill/>
            </a:ln>
          </p:spPr>
          <p:txBody>
            <a:bodyPr wrap="none" rtlCol="0">
              <a:spAutoFit/>
            </a:bodyPr>
            <a:lstStyle/>
            <a:p>
              <a:r>
                <a:rPr kumimoji="1" lang="ja-JP" altLang="en-US" dirty="0">
                  <a:solidFill>
                    <a:srgbClr val="3D8FF8"/>
                  </a:solidFill>
                  <a:latin typeface="小塚ゴシック Pr6N M"/>
                  <a:ea typeface="小塚ゴシック Pr6N M"/>
                  <a:cs typeface="小塚ゴシック Pr6N M"/>
                </a:rPr>
                <a:t>防災</a:t>
              </a:r>
              <a:endParaRPr kumimoji="1" lang="en-US" altLang="ja-JP" dirty="0">
                <a:solidFill>
                  <a:srgbClr val="3D8FF8"/>
                </a:solidFill>
                <a:latin typeface="小塚ゴシック Pr6N M"/>
                <a:ea typeface="小塚ゴシック Pr6N M"/>
                <a:cs typeface="小塚ゴシック Pr6N M"/>
              </a:endParaRPr>
            </a:p>
            <a:p>
              <a:r>
                <a:rPr lang="ja-JP" altLang="en-US" dirty="0">
                  <a:solidFill>
                    <a:srgbClr val="3D8FF8"/>
                  </a:solidFill>
                  <a:latin typeface="小塚ゴシック Pr6N M"/>
                  <a:ea typeface="小塚ゴシック Pr6N M"/>
                  <a:cs typeface="小塚ゴシック Pr6N M"/>
                </a:rPr>
                <a:t>減災</a:t>
              </a:r>
              <a:endParaRPr kumimoji="1" lang="ja-JP" altLang="en-US" dirty="0">
                <a:solidFill>
                  <a:srgbClr val="3D8FF8"/>
                </a:solidFill>
                <a:latin typeface="小塚ゴシック Pr6N M"/>
                <a:ea typeface="小塚ゴシック Pr6N M"/>
                <a:cs typeface="小塚ゴシック Pr6N M"/>
              </a:endParaRPr>
            </a:p>
          </p:txBody>
        </p:sp>
      </p:grpSp>
      <p:grpSp>
        <p:nvGrpSpPr>
          <p:cNvPr id="34" name="図形グループ 33"/>
          <p:cNvGrpSpPr/>
          <p:nvPr/>
        </p:nvGrpSpPr>
        <p:grpSpPr>
          <a:xfrm>
            <a:off x="8089329" y="250008"/>
            <a:ext cx="752743" cy="752743"/>
            <a:chOff x="8060984" y="281179"/>
            <a:chExt cx="752743" cy="752743"/>
          </a:xfrm>
          <a:solidFill>
            <a:schemeClr val="bg1"/>
          </a:solidFill>
        </p:grpSpPr>
        <p:sp>
          <p:nvSpPr>
            <p:cNvPr id="35" name="角丸四角形 34"/>
            <p:cNvSpPr/>
            <p:nvPr/>
          </p:nvSpPr>
          <p:spPr>
            <a:xfrm>
              <a:off x="8060984" y="281179"/>
              <a:ext cx="752743" cy="752743"/>
            </a:xfrm>
            <a:prstGeom prst="roundRect">
              <a:avLst/>
            </a:prstGeom>
            <a:noFill/>
            <a:ln w="38100">
              <a:solidFill>
                <a:srgbClr val="DE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36" name="テキスト ボックス 35"/>
            <p:cNvSpPr txBox="1"/>
            <p:nvPr/>
          </p:nvSpPr>
          <p:spPr>
            <a:xfrm>
              <a:off x="8114190" y="334385"/>
              <a:ext cx="646331" cy="646331"/>
            </a:xfrm>
            <a:prstGeom prst="rect">
              <a:avLst/>
            </a:prstGeom>
            <a:noFill/>
            <a:ln>
              <a:noFill/>
            </a:ln>
          </p:spPr>
          <p:txBody>
            <a:bodyPr wrap="none" rtlCol="0">
              <a:spAutoFit/>
            </a:bodyPr>
            <a:lstStyle/>
            <a:p>
              <a:r>
                <a:rPr lang="ja-JP" altLang="en-US" dirty="0">
                  <a:solidFill>
                    <a:srgbClr val="DEFFFF"/>
                  </a:solidFill>
                  <a:latin typeface="小塚ゴシック Pr6N M"/>
                  <a:ea typeface="小塚ゴシック Pr6N M"/>
                  <a:cs typeface="小塚ゴシック Pr6N M"/>
                </a:rPr>
                <a:t>産業</a:t>
              </a:r>
              <a:endParaRPr lang="en-US" altLang="ja-JP" dirty="0">
                <a:solidFill>
                  <a:srgbClr val="DEFFFF"/>
                </a:solidFill>
                <a:latin typeface="小塚ゴシック Pr6N M"/>
                <a:ea typeface="小塚ゴシック Pr6N M"/>
                <a:cs typeface="小塚ゴシック Pr6N M"/>
              </a:endParaRPr>
            </a:p>
            <a:p>
              <a:r>
                <a:rPr lang="ja-JP" altLang="en-US" dirty="0">
                  <a:solidFill>
                    <a:srgbClr val="DEFFFF"/>
                  </a:solidFill>
                  <a:latin typeface="小塚ゴシック Pr6N M"/>
                  <a:ea typeface="小塚ゴシック Pr6N M"/>
                  <a:cs typeface="小塚ゴシック Pr6N M"/>
                </a:rPr>
                <a:t>創出</a:t>
              </a:r>
              <a:endParaRPr kumimoji="1" lang="en-US" altLang="ja-JP" dirty="0">
                <a:solidFill>
                  <a:srgbClr val="DEFFFF"/>
                </a:solidFill>
                <a:latin typeface="小塚ゴシック Pr6N M"/>
                <a:ea typeface="小塚ゴシック Pr6N M"/>
                <a:cs typeface="小塚ゴシック Pr6N M"/>
              </a:endParaRPr>
            </a:p>
          </p:txBody>
        </p:sp>
      </p:grpSp>
      <p:grpSp>
        <p:nvGrpSpPr>
          <p:cNvPr id="37" name="図形グループ 36"/>
          <p:cNvGrpSpPr/>
          <p:nvPr/>
        </p:nvGrpSpPr>
        <p:grpSpPr>
          <a:xfrm>
            <a:off x="7172281" y="250008"/>
            <a:ext cx="752743" cy="752743"/>
            <a:chOff x="7154801" y="281179"/>
            <a:chExt cx="752743" cy="752743"/>
          </a:xfrm>
        </p:grpSpPr>
        <p:sp>
          <p:nvSpPr>
            <p:cNvPr id="38" name="角丸四角形 37"/>
            <p:cNvSpPr/>
            <p:nvPr/>
          </p:nvSpPr>
          <p:spPr>
            <a:xfrm>
              <a:off x="7154801" y="281179"/>
              <a:ext cx="752743" cy="752743"/>
            </a:xfrm>
            <a:prstGeom prst="roundRect">
              <a:avLst/>
            </a:prstGeom>
            <a:noFill/>
            <a:ln w="38100">
              <a:solidFill>
                <a:srgbClr val="DE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39" name="テキスト ボックス 38"/>
            <p:cNvSpPr txBox="1"/>
            <p:nvPr/>
          </p:nvSpPr>
          <p:spPr>
            <a:xfrm>
              <a:off x="7208007" y="334385"/>
              <a:ext cx="659155" cy="646331"/>
            </a:xfrm>
            <a:prstGeom prst="rect">
              <a:avLst/>
            </a:prstGeom>
            <a:noFill/>
            <a:ln>
              <a:noFill/>
            </a:ln>
          </p:spPr>
          <p:txBody>
            <a:bodyPr wrap="none" rtlCol="0">
              <a:spAutoFit/>
            </a:bodyPr>
            <a:lstStyle/>
            <a:p>
              <a:r>
                <a:rPr lang="ja-JP" altLang="en-US" dirty="0">
                  <a:solidFill>
                    <a:srgbClr val="DEFFFF"/>
                  </a:solidFill>
                  <a:latin typeface="小塚ゴシック Pr6N M"/>
                  <a:ea typeface="小塚ゴシック Pr6N M"/>
                  <a:cs typeface="小塚ゴシック Pr6N M"/>
                </a:rPr>
                <a:t>少子</a:t>
              </a:r>
              <a:endParaRPr lang="en-US" altLang="ja-JP" dirty="0">
                <a:solidFill>
                  <a:srgbClr val="DEFFFF"/>
                </a:solidFill>
                <a:latin typeface="小塚ゴシック Pr6N M"/>
                <a:ea typeface="小塚ゴシック Pr6N M"/>
                <a:cs typeface="小塚ゴシック Pr6N M"/>
              </a:endParaRPr>
            </a:p>
            <a:p>
              <a:r>
                <a:rPr lang="ja-JP" altLang="en-US" dirty="0">
                  <a:solidFill>
                    <a:srgbClr val="DEFFFF"/>
                  </a:solidFill>
                  <a:latin typeface="小塚ゴシック Pr6N M"/>
                  <a:ea typeface="小塚ゴシック Pr6N M"/>
                  <a:cs typeface="小塚ゴシック Pr6N M"/>
                </a:rPr>
                <a:t>高齢</a:t>
              </a:r>
              <a:endParaRPr lang="en-US" altLang="ja-JP" dirty="0">
                <a:solidFill>
                  <a:srgbClr val="DEFFFF"/>
                </a:solidFill>
                <a:latin typeface="小塚ゴシック Pr6N M"/>
                <a:ea typeface="小塚ゴシック Pr6N M"/>
                <a:cs typeface="小塚ゴシック Pr6N M"/>
              </a:endParaRPr>
            </a:p>
          </p:txBody>
        </p:sp>
      </p:grpSp>
      <p:sp>
        <p:nvSpPr>
          <p:cNvPr id="40" name="角丸四角形 39"/>
          <p:cNvSpPr/>
          <p:nvPr/>
        </p:nvSpPr>
        <p:spPr>
          <a:xfrm>
            <a:off x="9006672" y="250008"/>
            <a:ext cx="752743" cy="752743"/>
          </a:xfrm>
          <a:prstGeom prst="roundRect">
            <a:avLst/>
          </a:prstGeom>
          <a:noFill/>
          <a:ln w="38100">
            <a:solidFill>
              <a:srgbClr val="DE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41" name="テキスト ボックス 40"/>
          <p:cNvSpPr txBox="1"/>
          <p:nvPr/>
        </p:nvSpPr>
        <p:spPr>
          <a:xfrm>
            <a:off x="9059584" y="259585"/>
            <a:ext cx="684803" cy="738664"/>
          </a:xfrm>
          <a:prstGeom prst="rect">
            <a:avLst/>
          </a:prstGeom>
          <a:noFill/>
        </p:spPr>
        <p:txBody>
          <a:bodyPr wrap="none" rtlCol="0">
            <a:spAutoFit/>
          </a:bodyPr>
          <a:lstStyle/>
          <a:p>
            <a:r>
              <a:rPr lang="ja-JP" altLang="en-US" sz="1400" dirty="0">
                <a:solidFill>
                  <a:srgbClr val="DEFFFF"/>
                </a:solidFill>
                <a:latin typeface="小塚ゴシック Pr6N M"/>
                <a:ea typeface="小塚ゴシック Pr6N M"/>
                <a:cs typeface="小塚ゴシック Pr6N M"/>
              </a:rPr>
              <a:t>防犯</a:t>
            </a:r>
            <a:endParaRPr lang="en-US" altLang="ja-JP" sz="1400" dirty="0">
              <a:solidFill>
                <a:srgbClr val="DEFFFF"/>
              </a:solidFill>
              <a:latin typeface="小塚ゴシック Pr6N M"/>
              <a:ea typeface="小塚ゴシック Pr6N M"/>
              <a:cs typeface="小塚ゴシック Pr6N M"/>
            </a:endParaRPr>
          </a:p>
          <a:p>
            <a:r>
              <a:rPr lang="ja-JP" altLang="en-US" sz="1400" dirty="0">
                <a:solidFill>
                  <a:srgbClr val="DEFFFF"/>
                </a:solidFill>
                <a:latin typeface="小塚ゴシック Pr6N M"/>
                <a:ea typeface="小塚ゴシック Pr6N M"/>
                <a:cs typeface="小塚ゴシック Pr6N M"/>
              </a:rPr>
              <a:t>医療</a:t>
            </a:r>
            <a:endParaRPr lang="en-US" altLang="ja-JP" sz="1400" dirty="0">
              <a:solidFill>
                <a:srgbClr val="DEFFFF"/>
              </a:solidFill>
              <a:latin typeface="小塚ゴシック Pr6N M"/>
              <a:ea typeface="小塚ゴシック Pr6N M"/>
              <a:cs typeface="小塚ゴシック Pr6N M"/>
            </a:endParaRPr>
          </a:p>
          <a:p>
            <a:r>
              <a:rPr lang="ja-JP" altLang="en-US" sz="1400" dirty="0">
                <a:solidFill>
                  <a:srgbClr val="DEFFFF"/>
                </a:solidFill>
                <a:latin typeface="小塚ゴシック Pr6N M"/>
                <a:ea typeface="小塚ゴシック Pr6N M"/>
                <a:cs typeface="小塚ゴシック Pr6N M"/>
              </a:rPr>
              <a:t>教育</a:t>
            </a:r>
            <a:r>
              <a:rPr lang="ja-JP" altLang="en-US" sz="1000" dirty="0">
                <a:solidFill>
                  <a:srgbClr val="DEFFFF"/>
                </a:solidFill>
                <a:latin typeface="小塚ゴシック Pr6N M"/>
                <a:ea typeface="小塚ゴシック Pr6N M"/>
                <a:cs typeface="小塚ゴシック Pr6N M"/>
              </a:rPr>
              <a:t>等</a:t>
            </a:r>
            <a:endParaRPr lang="en-US" altLang="ja-JP" dirty="0">
              <a:solidFill>
                <a:srgbClr val="DEFFFF"/>
              </a:solidFill>
              <a:latin typeface="小塚ゴシック Pr6N M"/>
              <a:ea typeface="小塚ゴシック Pr6N M"/>
              <a:cs typeface="小塚ゴシック Pr6N M"/>
            </a:endParaRPr>
          </a:p>
        </p:txBody>
      </p:sp>
      <p:sp>
        <p:nvSpPr>
          <p:cNvPr id="42" name="角丸四角形 41"/>
          <p:cNvSpPr/>
          <p:nvPr/>
        </p:nvSpPr>
        <p:spPr>
          <a:xfrm>
            <a:off x="486964" y="6078248"/>
            <a:ext cx="3914264" cy="433008"/>
          </a:xfrm>
          <a:prstGeom prst="roundRect">
            <a:avLst>
              <a:gd name="adj" fmla="val 50000"/>
            </a:avLst>
          </a:prstGeom>
          <a:solidFill>
            <a:srgbClr val="0E79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ltLang="en-US" sz="1100" dirty="0" err="1">
                <a:latin typeface="小塚ゴシック Pr6N L"/>
                <a:ea typeface="フォントポにほんご"/>
                <a:cs typeface="フォントポにほんご"/>
              </a:rPr>
              <a:t>有償サービス（</a:t>
            </a:r>
            <a:r>
              <a:rPr lang="en-US" altLang="ja-JP" sz="1100" dirty="0" err="1">
                <a:latin typeface="小塚ゴシック Pr6N L"/>
              </a:rPr>
              <a:t>AreaCutterfor</a:t>
            </a:r>
            <a:r>
              <a:rPr lang="ja-JP" altLang="en-US" sz="1100" dirty="0">
                <a:latin typeface="小塚ゴシック Pr6N L"/>
              </a:rPr>
              <a:t>避難所）</a:t>
            </a:r>
          </a:p>
        </p:txBody>
      </p:sp>
      <p:pic>
        <p:nvPicPr>
          <p:cNvPr id="43" name="Picture 7"/>
          <p:cNvPicPr>
            <a:picLocks noChangeAspect="1" noChangeArrowheads="1"/>
          </p:cNvPicPr>
          <p:nvPr/>
        </p:nvPicPr>
        <p:blipFill>
          <a:blip r:embed="rId6"/>
          <a:srcRect/>
          <a:stretch>
            <a:fillRect/>
          </a:stretch>
        </p:blipFill>
        <p:spPr bwMode="auto">
          <a:xfrm>
            <a:off x="292651" y="2115702"/>
            <a:ext cx="3582663" cy="2316797"/>
          </a:xfrm>
          <a:prstGeom prst="rect">
            <a:avLst/>
          </a:prstGeom>
          <a:noFill/>
          <a:ln w="9525">
            <a:noFill/>
            <a:miter lim="800000"/>
            <a:headEnd/>
            <a:tailEnd/>
          </a:ln>
        </p:spPr>
      </p:pic>
      <p:pic>
        <p:nvPicPr>
          <p:cNvPr id="5" name="12782545_10205487035114007_2100468650_n.jpg" descr="/Users/meg/Desktop/特研/特研OD/避難所マップ/12782545_10205487035114007_2100468650_n.jpg"/>
          <p:cNvPicPr>
            <a:picLocks noChangeAspect="1"/>
          </p:cNvPicPr>
          <p:nvPr/>
        </p:nvPicPr>
        <p:blipFill>
          <a:blip r:embed="rId7" r:link="rId8">
            <a:extLst>
              <a:ext uri="{28A0092B-C50C-407E-A947-70E740481C1C}">
                <a14:useLocalDpi xmlns:a14="http://schemas.microsoft.com/office/drawing/2010/main" val="0"/>
              </a:ext>
            </a:extLst>
          </a:blip>
          <a:stretch>
            <a:fillRect/>
          </a:stretch>
        </p:blipFill>
        <p:spPr>
          <a:xfrm>
            <a:off x="308343" y="4440577"/>
            <a:ext cx="2894255" cy="1535727"/>
          </a:xfrm>
          <a:prstGeom prst="rect">
            <a:avLst/>
          </a:prstGeom>
        </p:spPr>
      </p:pic>
      <p:pic>
        <p:nvPicPr>
          <p:cNvPr id="1026" name="Picture 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382783" y="3643087"/>
            <a:ext cx="1506209" cy="234567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084132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正方形/長方形 56"/>
          <p:cNvSpPr/>
          <p:nvPr/>
        </p:nvSpPr>
        <p:spPr>
          <a:xfrm>
            <a:off x="6431654" y="2982689"/>
            <a:ext cx="3307400" cy="351689"/>
          </a:xfrm>
          <a:prstGeom prst="rect">
            <a:avLst/>
          </a:prstGeom>
          <a:noFill/>
          <a:ln>
            <a:solidFill>
              <a:srgbClr val="008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100" dirty="0">
                <a:solidFill>
                  <a:schemeClr val="tx1"/>
                </a:solidFill>
                <a:latin typeface="小塚ゴシック Pr6N L"/>
                <a:ea typeface="小塚ゴシック Pr6N L"/>
                <a:cs typeface="小塚ゴシック Pr6N L"/>
              </a:rPr>
              <a:t>　オープンデータ・ユースケースコンテスト</a:t>
            </a:r>
            <a:r>
              <a:rPr lang="en-US" altLang="ja-JP" sz="1100" dirty="0">
                <a:solidFill>
                  <a:schemeClr val="tx1"/>
                </a:solidFill>
                <a:latin typeface="小塚ゴシック Pr6N L"/>
                <a:ea typeface="小塚ゴシック Pr6N L"/>
                <a:cs typeface="小塚ゴシック Pr6N L"/>
              </a:rPr>
              <a:t/>
            </a:r>
            <a:br>
              <a:rPr lang="en-US" altLang="ja-JP" sz="1100" dirty="0">
                <a:solidFill>
                  <a:schemeClr val="tx1"/>
                </a:solidFill>
                <a:latin typeface="小塚ゴシック Pr6N L"/>
                <a:ea typeface="小塚ゴシック Pr6N L"/>
                <a:cs typeface="小塚ゴシック Pr6N L"/>
              </a:rPr>
            </a:br>
            <a:r>
              <a:rPr lang="en-US" altLang="ja-JP" sz="1100" dirty="0">
                <a:solidFill>
                  <a:schemeClr val="tx1"/>
                </a:solidFill>
                <a:latin typeface="小塚ゴシック Pr6N L"/>
                <a:ea typeface="小塚ゴシック Pr6N L"/>
                <a:cs typeface="小塚ゴシック Pr6N L"/>
              </a:rPr>
              <a:t>−</a:t>
            </a:r>
            <a:r>
              <a:rPr lang="ja-JP" altLang="en-US" sz="1100" dirty="0">
                <a:solidFill>
                  <a:schemeClr val="tx1"/>
                </a:solidFill>
                <a:latin typeface="小塚ゴシック Pr6N L"/>
                <a:ea typeface="小塚ゴシック Pr6N L"/>
                <a:cs typeface="小塚ゴシック Pr6N L"/>
              </a:rPr>
              <a:t>優秀アプローチ賞</a:t>
            </a:r>
            <a:r>
              <a:rPr lang="en-US" altLang="ja-JP" sz="1100" dirty="0">
                <a:solidFill>
                  <a:schemeClr val="tx1"/>
                </a:solidFill>
                <a:latin typeface="小塚ゴシック Pr6N L"/>
                <a:ea typeface="小塚ゴシック Pr6N L"/>
                <a:cs typeface="小塚ゴシック Pr6N L"/>
              </a:rPr>
              <a:t> </a:t>
            </a:r>
            <a:r>
              <a:rPr lang="ja-JP" altLang="en-US" sz="1100" dirty="0">
                <a:solidFill>
                  <a:schemeClr val="tx1"/>
                </a:solidFill>
                <a:latin typeface="小塚ゴシック Pr6N L"/>
                <a:ea typeface="小塚ゴシック Pr6N L"/>
                <a:cs typeface="小塚ゴシック Pr6N L"/>
              </a:rPr>
              <a:t>他</a:t>
            </a:r>
            <a:r>
              <a:rPr lang="en-US" altLang="ja-JP" sz="1100" dirty="0">
                <a:solidFill>
                  <a:schemeClr val="tx1"/>
                </a:solidFill>
                <a:latin typeface="小塚ゴシック Pr6N L"/>
                <a:ea typeface="小塚ゴシック Pr6N L"/>
                <a:cs typeface="小塚ゴシック Pr6N L"/>
              </a:rPr>
              <a:t>3</a:t>
            </a:r>
            <a:r>
              <a:rPr lang="ja-JP" altLang="en-US" sz="1100" dirty="0">
                <a:solidFill>
                  <a:schemeClr val="tx1"/>
                </a:solidFill>
                <a:latin typeface="小塚ゴシック Pr6N L"/>
                <a:ea typeface="小塚ゴシック Pr6N L"/>
                <a:cs typeface="小塚ゴシック Pr6N L"/>
              </a:rPr>
              <a:t>つ</a:t>
            </a:r>
          </a:p>
        </p:txBody>
      </p:sp>
      <p:sp>
        <p:nvSpPr>
          <p:cNvPr id="58" name="角丸四角形 57"/>
          <p:cNvSpPr/>
          <p:nvPr/>
        </p:nvSpPr>
        <p:spPr>
          <a:xfrm>
            <a:off x="5690007" y="2977215"/>
            <a:ext cx="950821" cy="357163"/>
          </a:xfrm>
          <a:prstGeom prst="roundRect">
            <a:avLst>
              <a:gd name="adj" fmla="val 50000"/>
            </a:avLst>
          </a:prstGeom>
          <a:solidFill>
            <a:srgbClr val="0080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1400" dirty="0">
                <a:latin typeface="フォントポにほんご"/>
                <a:ea typeface="フォントポにほんご"/>
                <a:cs typeface="フォントポにほんご"/>
              </a:rPr>
              <a:t>受賞歴</a:t>
            </a:r>
          </a:p>
        </p:txBody>
      </p:sp>
      <p:sp>
        <p:nvSpPr>
          <p:cNvPr id="61" name="正方形/長方形 60"/>
          <p:cNvSpPr/>
          <p:nvPr/>
        </p:nvSpPr>
        <p:spPr>
          <a:xfrm>
            <a:off x="5749101" y="3485130"/>
            <a:ext cx="3396089" cy="351689"/>
          </a:xfrm>
          <a:prstGeom prst="rect">
            <a:avLst/>
          </a:prstGeom>
          <a:noFill/>
          <a:ln>
            <a:solidFill>
              <a:srgbClr val="008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200" dirty="0">
                <a:solidFill>
                  <a:schemeClr val="tx1"/>
                </a:solidFill>
                <a:latin typeface="小塚ゴシック Pr6N L"/>
                <a:ea typeface="小塚ゴシック Pr6N L"/>
                <a:cs typeface="小塚ゴシック Pr6N L"/>
              </a:rPr>
              <a:t>全国</a:t>
            </a:r>
            <a:r>
              <a:rPr lang="en-US" altLang="ja-JP" sz="1200" dirty="0">
                <a:solidFill>
                  <a:schemeClr val="tx1"/>
                </a:solidFill>
                <a:latin typeface="小塚ゴシック Pr6N L"/>
                <a:ea typeface="小塚ゴシック Pr6N L"/>
                <a:cs typeface="小塚ゴシック Pr6N L"/>
              </a:rPr>
              <a:t>(</a:t>
            </a:r>
            <a:r>
              <a:rPr lang="ja-JP" altLang="en-US" sz="1200" dirty="0">
                <a:solidFill>
                  <a:schemeClr val="tx1"/>
                </a:solidFill>
                <a:latin typeface="小塚ゴシック Pr6N L"/>
                <a:ea typeface="小塚ゴシック Pr6N L"/>
                <a:cs typeface="小塚ゴシック Pr6N L"/>
              </a:rPr>
              <a:t>登録避難所数：約</a:t>
            </a:r>
            <a:r>
              <a:rPr lang="en-US" altLang="ja-JP" sz="1200" dirty="0">
                <a:solidFill>
                  <a:schemeClr val="tx1"/>
                </a:solidFill>
                <a:latin typeface="小塚ゴシック Pr6N L"/>
                <a:ea typeface="小塚ゴシック Pr6N L"/>
                <a:cs typeface="小塚ゴシック Pr6N L"/>
              </a:rPr>
              <a:t>15</a:t>
            </a:r>
            <a:r>
              <a:rPr lang="ja-JP" altLang="en-US" sz="1200" dirty="0">
                <a:solidFill>
                  <a:schemeClr val="tx1"/>
                </a:solidFill>
                <a:latin typeface="小塚ゴシック Pr6N L"/>
                <a:ea typeface="小塚ゴシック Pr6N L"/>
                <a:cs typeface="小塚ゴシック Pr6N L"/>
              </a:rPr>
              <a:t>万件</a:t>
            </a:r>
            <a:r>
              <a:rPr lang="en-US" altLang="ja-JP" sz="1200" dirty="0">
                <a:solidFill>
                  <a:schemeClr val="tx1"/>
                </a:solidFill>
                <a:latin typeface="小塚ゴシック Pr6N L"/>
                <a:ea typeface="小塚ゴシック Pr6N L"/>
                <a:cs typeface="小塚ゴシック Pr6N L"/>
              </a:rPr>
              <a:t>)</a:t>
            </a:r>
            <a:endParaRPr lang="ja-JP" altLang="en-US" sz="1200" dirty="0">
              <a:solidFill>
                <a:schemeClr val="tx1"/>
              </a:solidFill>
              <a:latin typeface="小塚ゴシック Pr6N L"/>
              <a:ea typeface="小塚ゴシック Pr6N L"/>
              <a:cs typeface="小塚ゴシック Pr6N L"/>
            </a:endParaRPr>
          </a:p>
        </p:txBody>
      </p:sp>
      <p:sp>
        <p:nvSpPr>
          <p:cNvPr id="62" name="角丸四角形 61"/>
          <p:cNvSpPr/>
          <p:nvPr/>
        </p:nvSpPr>
        <p:spPr>
          <a:xfrm>
            <a:off x="5096143" y="3479656"/>
            <a:ext cx="950821" cy="357163"/>
          </a:xfrm>
          <a:prstGeom prst="roundRect">
            <a:avLst>
              <a:gd name="adj" fmla="val 50000"/>
            </a:avLst>
          </a:prstGeom>
          <a:solidFill>
            <a:srgbClr val="0080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dirty="0">
                <a:latin typeface="フォントポにほんご"/>
                <a:ea typeface="フォントポにほんご"/>
                <a:cs typeface="フォントポにほんご"/>
              </a:rPr>
              <a:t>地域</a:t>
            </a:r>
            <a:endParaRPr kumimoji="1" lang="ja-JP" altLang="en-US" sz="1400" dirty="0">
              <a:latin typeface="フォントポにほんご"/>
              <a:ea typeface="フォントポにほんご"/>
              <a:cs typeface="フォントポにほんご"/>
            </a:endParaRPr>
          </a:p>
        </p:txBody>
      </p:sp>
      <p:cxnSp>
        <p:nvCxnSpPr>
          <p:cNvPr id="67" name="直線コネクタ 66"/>
          <p:cNvCxnSpPr/>
          <p:nvPr/>
        </p:nvCxnSpPr>
        <p:spPr>
          <a:xfrm flipH="1">
            <a:off x="10565" y="1405574"/>
            <a:ext cx="4922375" cy="0"/>
          </a:xfrm>
          <a:prstGeom prst="line">
            <a:avLst/>
          </a:prstGeom>
          <a:ln w="6350">
            <a:solidFill>
              <a:srgbClr val="0080FF"/>
            </a:solidFill>
          </a:ln>
          <a:effectLst/>
        </p:spPr>
        <p:style>
          <a:lnRef idx="2">
            <a:schemeClr val="accent1"/>
          </a:lnRef>
          <a:fillRef idx="0">
            <a:schemeClr val="accent1"/>
          </a:fillRef>
          <a:effectRef idx="1">
            <a:schemeClr val="accent1"/>
          </a:effectRef>
          <a:fontRef idx="minor">
            <a:schemeClr val="tx1"/>
          </a:fontRef>
        </p:style>
      </p:cxnSp>
      <p:cxnSp>
        <p:nvCxnSpPr>
          <p:cNvPr id="68" name="直線コネクタ 67"/>
          <p:cNvCxnSpPr/>
          <p:nvPr/>
        </p:nvCxnSpPr>
        <p:spPr>
          <a:xfrm flipH="1">
            <a:off x="10565" y="2038988"/>
            <a:ext cx="4922375" cy="0"/>
          </a:xfrm>
          <a:prstGeom prst="line">
            <a:avLst/>
          </a:prstGeom>
          <a:ln w="6350">
            <a:solidFill>
              <a:srgbClr val="0080FF"/>
            </a:solidFill>
          </a:ln>
          <a:effectLst/>
        </p:spPr>
        <p:style>
          <a:lnRef idx="2">
            <a:schemeClr val="accent1"/>
          </a:lnRef>
          <a:fillRef idx="0">
            <a:schemeClr val="accent1"/>
          </a:fillRef>
          <a:effectRef idx="1">
            <a:schemeClr val="accent1"/>
          </a:effectRef>
          <a:fontRef idx="minor">
            <a:schemeClr val="tx1"/>
          </a:fontRef>
        </p:style>
      </p:cxnSp>
      <p:cxnSp>
        <p:nvCxnSpPr>
          <p:cNvPr id="72" name="直線コネクタ 71"/>
          <p:cNvCxnSpPr/>
          <p:nvPr/>
        </p:nvCxnSpPr>
        <p:spPr>
          <a:xfrm flipH="1">
            <a:off x="10565" y="6428143"/>
            <a:ext cx="4922375" cy="0"/>
          </a:xfrm>
          <a:prstGeom prst="line">
            <a:avLst/>
          </a:prstGeom>
          <a:ln w="6350">
            <a:solidFill>
              <a:srgbClr val="0080FF"/>
            </a:solidFill>
          </a:ln>
          <a:effectLst/>
        </p:spPr>
        <p:style>
          <a:lnRef idx="2">
            <a:schemeClr val="accent1"/>
          </a:lnRef>
          <a:fillRef idx="0">
            <a:schemeClr val="accent1"/>
          </a:fillRef>
          <a:effectRef idx="1">
            <a:schemeClr val="accent1"/>
          </a:effectRef>
          <a:fontRef idx="minor">
            <a:schemeClr val="tx1"/>
          </a:fontRef>
        </p:style>
      </p:cxnSp>
      <p:sp>
        <p:nvSpPr>
          <p:cNvPr id="75" name="角丸四角形 74"/>
          <p:cNvSpPr/>
          <p:nvPr/>
        </p:nvSpPr>
        <p:spPr>
          <a:xfrm>
            <a:off x="5084282" y="4080778"/>
            <a:ext cx="4711409" cy="2347365"/>
          </a:xfrm>
          <a:prstGeom prst="roundRect">
            <a:avLst>
              <a:gd name="adj" fmla="val 9905"/>
            </a:avLst>
          </a:prstGeom>
          <a:noFill/>
          <a:ln>
            <a:solidFill>
              <a:srgbClr val="008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41" name="正方形/長方形 40"/>
          <p:cNvSpPr/>
          <p:nvPr/>
        </p:nvSpPr>
        <p:spPr>
          <a:xfrm>
            <a:off x="5767506" y="1499638"/>
            <a:ext cx="3396089" cy="351689"/>
          </a:xfrm>
          <a:prstGeom prst="rect">
            <a:avLst/>
          </a:prstGeom>
          <a:noFill/>
          <a:ln>
            <a:solidFill>
              <a:srgbClr val="008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100" dirty="0">
                <a:solidFill>
                  <a:schemeClr val="tx1"/>
                </a:solidFill>
                <a:latin typeface="小塚ゴシック Pr6N L"/>
                <a:ea typeface="小塚ゴシック Pr6N L"/>
                <a:cs typeface="小塚ゴシック Pr6N L"/>
              </a:rPr>
              <a:t>　　　　内閣府と地方自治体が公開する避難所情報　</a:t>
            </a:r>
            <a:endParaRPr kumimoji="1" lang="ja-JP" altLang="en-US" sz="1100" dirty="0">
              <a:solidFill>
                <a:schemeClr val="tx1"/>
              </a:solidFill>
              <a:latin typeface="小塚ゴシック Pr6N L"/>
              <a:ea typeface="小塚ゴシック Pr6N L"/>
              <a:cs typeface="小塚ゴシック Pr6N L"/>
            </a:endParaRPr>
          </a:p>
        </p:txBody>
      </p:sp>
      <p:sp>
        <p:nvSpPr>
          <p:cNvPr id="38" name="角丸四角形 37"/>
          <p:cNvSpPr/>
          <p:nvPr/>
        </p:nvSpPr>
        <p:spPr>
          <a:xfrm>
            <a:off x="5114549" y="1494164"/>
            <a:ext cx="1228416" cy="357163"/>
          </a:xfrm>
          <a:prstGeom prst="roundRect">
            <a:avLst>
              <a:gd name="adj" fmla="val 50000"/>
            </a:avLst>
          </a:prstGeom>
          <a:solidFill>
            <a:srgbClr val="0080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dirty="0">
                <a:latin typeface="フォントポにほんご"/>
                <a:ea typeface="フォントポにほんご"/>
                <a:cs typeface="フォントポにほんご"/>
              </a:rPr>
              <a:t>使用データ</a:t>
            </a:r>
            <a:endParaRPr kumimoji="1" lang="ja-JP" altLang="en-US" sz="1400" dirty="0">
              <a:latin typeface="フォントポにほんご"/>
              <a:ea typeface="フォントポにほんご"/>
              <a:cs typeface="フォントポにほんご"/>
            </a:endParaRPr>
          </a:p>
        </p:txBody>
      </p:sp>
      <p:sp>
        <p:nvSpPr>
          <p:cNvPr id="39" name="正方形/長方形 38"/>
          <p:cNvSpPr/>
          <p:nvPr/>
        </p:nvSpPr>
        <p:spPr>
          <a:xfrm>
            <a:off x="6342965" y="1989141"/>
            <a:ext cx="3396089" cy="351689"/>
          </a:xfrm>
          <a:prstGeom prst="rect">
            <a:avLst/>
          </a:prstGeom>
          <a:noFill/>
          <a:ln>
            <a:solidFill>
              <a:srgbClr val="008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200" dirty="0">
                <a:solidFill>
                  <a:schemeClr val="tx1"/>
                </a:solidFill>
                <a:latin typeface="小塚ゴシック Pr6N L"/>
                <a:ea typeface="小塚ゴシック Pr6N L"/>
                <a:cs typeface="小塚ゴシック Pr6N L"/>
              </a:rPr>
              <a:t>　　　C</a:t>
            </a:r>
            <a:r>
              <a:rPr lang="en-US" altLang="ja-JP" sz="1200" dirty="0">
                <a:solidFill>
                  <a:schemeClr val="tx1"/>
                </a:solidFill>
                <a:latin typeface="小塚ゴシック Pr6N L"/>
                <a:ea typeface="小塚ゴシック Pr6N L"/>
                <a:cs typeface="小塚ゴシック Pr6N L"/>
              </a:rPr>
              <a:t>SV</a:t>
            </a:r>
            <a:r>
              <a:rPr lang="ja-JP" altLang="en-US" sz="1200" dirty="0">
                <a:solidFill>
                  <a:schemeClr val="tx1"/>
                </a:solidFill>
                <a:latin typeface="小塚ゴシック Pr6N L"/>
                <a:ea typeface="小塚ゴシック Pr6N L"/>
                <a:cs typeface="小塚ゴシック Pr6N L"/>
              </a:rPr>
              <a:t>、</a:t>
            </a:r>
            <a:r>
              <a:rPr lang="en-US" altLang="ja-JP" sz="1200" dirty="0">
                <a:solidFill>
                  <a:schemeClr val="tx1"/>
                </a:solidFill>
                <a:latin typeface="小塚ゴシック Pr6N L"/>
                <a:ea typeface="小塚ゴシック Pr6N L"/>
                <a:cs typeface="小塚ゴシック Pr6N L"/>
              </a:rPr>
              <a:t>RDF</a:t>
            </a:r>
            <a:r>
              <a:rPr lang="ja-JP" altLang="en-US" sz="1200" dirty="0">
                <a:solidFill>
                  <a:schemeClr val="tx1"/>
                </a:solidFill>
                <a:latin typeface="小塚ゴシック Pr6N L"/>
                <a:ea typeface="小塚ゴシック Pr6N L"/>
                <a:cs typeface="小塚ゴシック Pr6N L"/>
              </a:rPr>
              <a:t>、</a:t>
            </a:r>
            <a:r>
              <a:rPr lang="en-US" altLang="ja-JP" sz="1200" dirty="0">
                <a:solidFill>
                  <a:schemeClr val="tx1"/>
                </a:solidFill>
                <a:latin typeface="小塚ゴシック Pr6N L"/>
                <a:ea typeface="小塚ゴシック Pr6N L"/>
                <a:cs typeface="小塚ゴシック Pr6N L"/>
              </a:rPr>
              <a:t>PDF</a:t>
            </a:r>
            <a:r>
              <a:rPr lang="ja-JP" altLang="en-US" sz="800" dirty="0">
                <a:solidFill>
                  <a:schemeClr val="tx1"/>
                </a:solidFill>
                <a:latin typeface="小塚ゴシック Pr6N L"/>
                <a:ea typeface="小塚ゴシック Pr6N L"/>
                <a:cs typeface="小塚ゴシック Pr6N L"/>
              </a:rPr>
              <a:t>（</a:t>
            </a:r>
            <a:r>
              <a:rPr lang="ja-JP" altLang="ja-JP" sz="800" dirty="0">
                <a:solidFill>
                  <a:schemeClr val="tx1"/>
                </a:solidFill>
                <a:latin typeface="小塚ゴシック Pr6N L"/>
                <a:ea typeface="小塚ゴシック Pr6N L"/>
                <a:cs typeface="小塚ゴシック Pr6N L"/>
              </a:rPr>
              <a:t>A</a:t>
            </a:r>
            <a:r>
              <a:rPr lang="en-US" altLang="ja-JP" sz="800" dirty="0">
                <a:solidFill>
                  <a:schemeClr val="tx1"/>
                </a:solidFill>
                <a:latin typeface="小塚ゴシック Pr6N L"/>
                <a:ea typeface="小塚ゴシック Pr6N L"/>
                <a:cs typeface="小塚ゴシック Pr6N L"/>
              </a:rPr>
              <a:t>SP,API</a:t>
            </a:r>
            <a:r>
              <a:rPr lang="ja-JP" altLang="en-US" sz="800" dirty="0">
                <a:solidFill>
                  <a:schemeClr val="tx1"/>
                </a:solidFill>
                <a:latin typeface="小塚ゴシック Pr6N L"/>
                <a:ea typeface="小塚ゴシック Pr6N L"/>
                <a:cs typeface="小塚ゴシック Pr6N L"/>
              </a:rPr>
              <a:t>での提供も可能）</a:t>
            </a:r>
            <a:endParaRPr lang="en-US" altLang="ja-JP" sz="1200" dirty="0">
              <a:solidFill>
                <a:schemeClr val="tx1"/>
              </a:solidFill>
              <a:latin typeface="小塚ゴシック Pr6N L"/>
              <a:ea typeface="小塚ゴシック Pr6N L"/>
              <a:cs typeface="小塚ゴシック Pr6N L"/>
            </a:endParaRPr>
          </a:p>
        </p:txBody>
      </p:sp>
      <p:sp>
        <p:nvSpPr>
          <p:cNvPr id="40" name="角丸四角形 39"/>
          <p:cNvSpPr/>
          <p:nvPr/>
        </p:nvSpPr>
        <p:spPr>
          <a:xfrm>
            <a:off x="5690006" y="1983667"/>
            <a:ext cx="1274749" cy="357163"/>
          </a:xfrm>
          <a:prstGeom prst="roundRect">
            <a:avLst>
              <a:gd name="adj" fmla="val 50000"/>
            </a:avLst>
          </a:prstGeom>
          <a:solidFill>
            <a:srgbClr val="0080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dirty="0">
                <a:latin typeface="フォントポにほんご"/>
                <a:ea typeface="フォントポにほんご"/>
                <a:cs typeface="フォントポにほんご"/>
              </a:rPr>
              <a:t>データ形式</a:t>
            </a:r>
            <a:endParaRPr kumimoji="1" lang="ja-JP" altLang="en-US" sz="1400" dirty="0">
              <a:latin typeface="フォントポにほんご"/>
              <a:ea typeface="フォントポにほんご"/>
              <a:cs typeface="フォントポにほんご"/>
            </a:endParaRPr>
          </a:p>
        </p:txBody>
      </p:sp>
      <p:sp>
        <p:nvSpPr>
          <p:cNvPr id="46" name="正方形/長方形 45"/>
          <p:cNvSpPr/>
          <p:nvPr/>
        </p:nvSpPr>
        <p:spPr>
          <a:xfrm>
            <a:off x="6095243" y="2485379"/>
            <a:ext cx="3049947" cy="351689"/>
          </a:xfrm>
          <a:prstGeom prst="rect">
            <a:avLst/>
          </a:prstGeom>
          <a:noFill/>
          <a:ln>
            <a:solidFill>
              <a:srgbClr val="008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ltLang="ja-JP" sz="1200" dirty="0">
                <a:solidFill>
                  <a:schemeClr val="tx1"/>
                </a:solidFill>
                <a:latin typeface="小塚ゴシック Pr6N L"/>
                <a:ea typeface="小塚ゴシック Pr6N L"/>
                <a:cs typeface="小塚ゴシック Pr6N L"/>
              </a:rPr>
              <a:t>Web</a:t>
            </a:r>
            <a:r>
              <a:rPr lang="ja-JP" altLang="en-US" sz="1200" dirty="0">
                <a:solidFill>
                  <a:schemeClr val="tx1"/>
                </a:solidFill>
                <a:latin typeface="小塚ゴシック Pr6N L"/>
                <a:ea typeface="小塚ゴシック Pr6N L"/>
                <a:cs typeface="小塚ゴシック Pr6N L"/>
              </a:rPr>
              <a:t>アプリ</a:t>
            </a:r>
            <a:endParaRPr kumimoji="1" lang="ja-JP" altLang="en-US" sz="1200" dirty="0">
              <a:solidFill>
                <a:schemeClr val="tx1"/>
              </a:solidFill>
              <a:latin typeface="小塚ゴシック Pr6N L"/>
              <a:ea typeface="小塚ゴシック Pr6N L"/>
              <a:cs typeface="小塚ゴシック Pr6N L"/>
            </a:endParaRPr>
          </a:p>
        </p:txBody>
      </p:sp>
      <p:sp>
        <p:nvSpPr>
          <p:cNvPr id="47" name="角丸四角形 46"/>
          <p:cNvSpPr/>
          <p:nvPr/>
        </p:nvSpPr>
        <p:spPr>
          <a:xfrm>
            <a:off x="5096142" y="2479905"/>
            <a:ext cx="1246823" cy="361791"/>
          </a:xfrm>
          <a:prstGeom prst="roundRect">
            <a:avLst>
              <a:gd name="adj" fmla="val 50000"/>
            </a:avLst>
          </a:prstGeom>
          <a:solidFill>
            <a:srgbClr val="0080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dirty="0">
                <a:latin typeface="フォントポにほんご"/>
                <a:ea typeface="フォントポにほんご"/>
                <a:cs typeface="フォントポにほんご"/>
              </a:rPr>
              <a:t>提供形態</a:t>
            </a:r>
            <a:endParaRPr kumimoji="1" lang="ja-JP" altLang="en-US" sz="1400" dirty="0">
              <a:latin typeface="フォントポにほんご"/>
              <a:ea typeface="フォントポにほんご"/>
              <a:cs typeface="フォントポにほんご"/>
            </a:endParaRPr>
          </a:p>
        </p:txBody>
      </p:sp>
      <p:sp>
        <p:nvSpPr>
          <p:cNvPr id="50" name="正方形/長方形 49"/>
          <p:cNvSpPr/>
          <p:nvPr/>
        </p:nvSpPr>
        <p:spPr>
          <a:xfrm>
            <a:off x="0" y="6577577"/>
            <a:ext cx="9906000" cy="280423"/>
          </a:xfrm>
          <a:prstGeom prst="rect">
            <a:avLst/>
          </a:prstGeom>
          <a:solidFill>
            <a:srgbClr val="40CCFB"/>
          </a:solidFill>
          <a:ln w="9525" cap="flat" cmpd="sng" algn="ctr">
            <a:solidFill>
              <a:srgbClr val="37B5FC"/>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a:ln>
                <a:noFill/>
              </a:ln>
              <a:solidFill>
                <a:sysClr val="window" lastClr="FFFFFF"/>
              </a:solidFill>
              <a:effectLst/>
              <a:uLnTx/>
              <a:uFillTx/>
              <a:latin typeface="Corbel"/>
              <a:ea typeface="ヒラギノ角ゴ Pro W3"/>
              <a:cs typeface="+mn-cs"/>
            </a:endParaRPr>
          </a:p>
        </p:txBody>
      </p:sp>
      <p:sp>
        <p:nvSpPr>
          <p:cNvPr id="48" name="テキスト ボックス 47"/>
          <p:cNvSpPr txBox="1"/>
          <p:nvPr/>
        </p:nvSpPr>
        <p:spPr>
          <a:xfrm>
            <a:off x="-52596" y="1499638"/>
            <a:ext cx="4198585" cy="461665"/>
          </a:xfrm>
          <a:prstGeom prst="rect">
            <a:avLst/>
          </a:prstGeom>
          <a:noFill/>
        </p:spPr>
        <p:txBody>
          <a:bodyPr wrap="none" rtlCol="0">
            <a:spAutoFit/>
          </a:bodyPr>
          <a:lstStyle/>
          <a:p>
            <a:r>
              <a:rPr lang="ja-JP" altLang="en-US" sz="2400" dirty="0">
                <a:solidFill>
                  <a:srgbClr val="0080FF"/>
                </a:solidFill>
                <a:latin typeface="小塚ゴシック Pro M"/>
                <a:ea typeface="小塚ゴシック Pro M"/>
                <a:cs typeface="小塚ゴシック Pro M"/>
              </a:rPr>
              <a:t> 避難問題への解決策を、</a:t>
            </a:r>
            <a:r>
              <a:rPr lang="en-US" altLang="ja-JP" sz="2400" dirty="0">
                <a:solidFill>
                  <a:srgbClr val="0080FF"/>
                </a:solidFill>
                <a:latin typeface="小塚ゴシック Pro M"/>
                <a:ea typeface="小塚ゴシック Pro M"/>
                <a:cs typeface="小塚ゴシック Pro M"/>
              </a:rPr>
              <a:t>IT</a:t>
            </a:r>
            <a:r>
              <a:rPr lang="ja-JP" altLang="en-US" sz="2400" dirty="0">
                <a:solidFill>
                  <a:srgbClr val="0080FF"/>
                </a:solidFill>
                <a:latin typeface="小塚ゴシック Pro M"/>
                <a:ea typeface="小塚ゴシック Pro M"/>
                <a:cs typeface="小塚ゴシック Pro M"/>
              </a:rPr>
              <a:t>で</a:t>
            </a:r>
          </a:p>
        </p:txBody>
      </p:sp>
      <p:pic>
        <p:nvPicPr>
          <p:cNvPr id="3" name="アイディアb.png" descr="/Users/meg/Desktop/特研/特研OD/アイコン/アイディアb.png"/>
          <p:cNvPicPr>
            <a:picLocks noChangeAspect="1"/>
          </p:cNvPicPr>
          <p:nvPr/>
        </p:nvPicPr>
        <p:blipFill>
          <a:blip r:embed="rId2" r:link="rId3">
            <a:extLst>
              <a:ext uri="{28A0092B-C50C-407E-A947-70E740481C1C}">
                <a14:useLocalDpi xmlns:a14="http://schemas.microsoft.com/office/drawing/2010/main" val="0"/>
              </a:ext>
            </a:extLst>
          </a:blip>
          <a:stretch>
            <a:fillRect/>
          </a:stretch>
        </p:blipFill>
        <p:spPr>
          <a:xfrm>
            <a:off x="9264860" y="1395606"/>
            <a:ext cx="434025" cy="522660"/>
          </a:xfrm>
          <a:prstGeom prst="rect">
            <a:avLst/>
          </a:prstGeom>
        </p:spPr>
      </p:pic>
      <p:pic>
        <p:nvPicPr>
          <p:cNvPr id="6" name="パソコン作業b.png" descr="/Users/meg/Desktop/特研/特研OD/アイコン/パソコン作業b.png"/>
          <p:cNvPicPr>
            <a:picLocks noChangeAspect="1"/>
          </p:cNvPicPr>
          <p:nvPr/>
        </p:nvPicPr>
        <p:blipFill>
          <a:blip r:embed="rId4" r:link="rId5">
            <a:extLst>
              <a:ext uri="{28A0092B-C50C-407E-A947-70E740481C1C}">
                <a14:useLocalDpi xmlns:a14="http://schemas.microsoft.com/office/drawing/2010/main" val="0"/>
              </a:ext>
            </a:extLst>
          </a:blip>
          <a:stretch>
            <a:fillRect/>
          </a:stretch>
        </p:blipFill>
        <p:spPr>
          <a:xfrm>
            <a:off x="5098870" y="1959611"/>
            <a:ext cx="526486" cy="440796"/>
          </a:xfrm>
          <a:prstGeom prst="rect">
            <a:avLst/>
          </a:prstGeom>
        </p:spPr>
      </p:pic>
      <p:pic>
        <p:nvPicPr>
          <p:cNvPr id="7" name="チームb.png" descr="/Users/meg/Desktop/特研/特研OD/アイコン/チームb.png"/>
          <p:cNvPicPr>
            <a:picLocks noChangeAspect="1"/>
          </p:cNvPicPr>
          <p:nvPr/>
        </p:nvPicPr>
        <p:blipFill>
          <a:blip r:embed="rId6" r:link="rId7">
            <a:extLst>
              <a:ext uri="{28A0092B-C50C-407E-A947-70E740481C1C}">
                <a14:useLocalDpi xmlns:a14="http://schemas.microsoft.com/office/drawing/2010/main" val="0"/>
              </a:ext>
            </a:extLst>
          </a:blip>
          <a:stretch>
            <a:fillRect/>
          </a:stretch>
        </p:blipFill>
        <p:spPr>
          <a:xfrm>
            <a:off x="9252593" y="2400408"/>
            <a:ext cx="468705" cy="513122"/>
          </a:xfrm>
          <a:prstGeom prst="rect">
            <a:avLst/>
          </a:prstGeom>
        </p:spPr>
      </p:pic>
      <p:pic>
        <p:nvPicPr>
          <p:cNvPr id="9" name="受賞b.png" descr="/Users/meg/Desktop/特研/特研OD/アイコン/受賞b.png"/>
          <p:cNvPicPr>
            <a:picLocks noChangeAspect="1"/>
          </p:cNvPicPr>
          <p:nvPr/>
        </p:nvPicPr>
        <p:blipFill>
          <a:blip r:embed="rId8" r:link="rId9">
            <a:extLst>
              <a:ext uri="{28A0092B-C50C-407E-A947-70E740481C1C}">
                <a14:useLocalDpi xmlns:a14="http://schemas.microsoft.com/office/drawing/2010/main" val="0"/>
              </a:ext>
            </a:extLst>
          </a:blip>
          <a:stretch>
            <a:fillRect/>
          </a:stretch>
        </p:blipFill>
        <p:spPr>
          <a:xfrm>
            <a:off x="5180085" y="2922112"/>
            <a:ext cx="311825" cy="491948"/>
          </a:xfrm>
          <a:prstGeom prst="rect">
            <a:avLst/>
          </a:prstGeom>
        </p:spPr>
      </p:pic>
      <p:pic>
        <p:nvPicPr>
          <p:cNvPr id="12" name="マーカーb.png" descr="/Users/meg/Desktop/特研/特研OD/アイコン/マーカーb.png"/>
          <p:cNvPicPr>
            <a:picLocks noChangeAspect="1"/>
          </p:cNvPicPr>
          <p:nvPr/>
        </p:nvPicPr>
        <p:blipFill>
          <a:blip r:embed="rId10" r:link="rId11">
            <a:extLst>
              <a:ext uri="{28A0092B-C50C-407E-A947-70E740481C1C}">
                <a14:useLocalDpi xmlns:a14="http://schemas.microsoft.com/office/drawing/2010/main" val="0"/>
              </a:ext>
            </a:extLst>
          </a:blip>
          <a:stretch>
            <a:fillRect/>
          </a:stretch>
        </p:blipFill>
        <p:spPr>
          <a:xfrm>
            <a:off x="9238609" y="3421531"/>
            <a:ext cx="482689" cy="494823"/>
          </a:xfrm>
          <a:prstGeom prst="rect">
            <a:avLst/>
          </a:prstGeom>
        </p:spPr>
      </p:pic>
      <p:sp>
        <p:nvSpPr>
          <p:cNvPr id="54" name="テキスト ボックス 53"/>
          <p:cNvSpPr txBox="1"/>
          <p:nvPr/>
        </p:nvSpPr>
        <p:spPr>
          <a:xfrm>
            <a:off x="-4732" y="2059729"/>
            <a:ext cx="5025850" cy="4352731"/>
          </a:xfrm>
          <a:prstGeom prst="rect">
            <a:avLst/>
          </a:prstGeom>
          <a:noFill/>
        </p:spPr>
        <p:txBody>
          <a:bodyPr vert="horz" wrap="square" rtlCol="0" anchor="t" anchorCtr="0">
            <a:spAutoFit/>
          </a:bodyPr>
          <a:lstStyle/>
          <a:p>
            <a:pPr fontAlgn="ctr">
              <a:lnSpc>
                <a:spcPct val="120000"/>
              </a:lnSpc>
            </a:pPr>
            <a:r>
              <a:rPr lang="ja-JP" altLang="en-US" sz="1050" dirty="0">
                <a:ea typeface="小塚ゴシック Pr6N L"/>
                <a:cs typeface="小塚ゴシック Pr6N L"/>
              </a:rPr>
              <a:t>　全国避難所データベースは、電通とゼン</a:t>
            </a:r>
            <a:endParaRPr lang="en-US" altLang="ja-JP" sz="1050" dirty="0">
              <a:ea typeface="小塚ゴシック Pr6N L"/>
              <a:cs typeface="小塚ゴシック Pr6N L"/>
            </a:endParaRPr>
          </a:p>
          <a:p>
            <a:pPr fontAlgn="ctr">
              <a:lnSpc>
                <a:spcPct val="120000"/>
              </a:lnSpc>
            </a:pPr>
            <a:r>
              <a:rPr lang="ja-JP" altLang="en-US" sz="1050" dirty="0">
                <a:ea typeface="小塚ゴシック Pr6N L"/>
                <a:cs typeface="小塚ゴシック Pr6N L"/>
              </a:rPr>
              <a:t>リンデータコムが開発した避難所情報のデ</a:t>
            </a:r>
            <a:endParaRPr lang="en-US" altLang="ja-JP" sz="1050" dirty="0">
              <a:ea typeface="小塚ゴシック Pr6N L"/>
              <a:cs typeface="小塚ゴシック Pr6N L"/>
            </a:endParaRPr>
          </a:p>
          <a:p>
            <a:pPr fontAlgn="ctr">
              <a:lnSpc>
                <a:spcPct val="120000"/>
              </a:lnSpc>
            </a:pPr>
            <a:r>
              <a:rPr lang="ja-JP" altLang="en-US" sz="1050" dirty="0">
                <a:ea typeface="小塚ゴシック Pr6N L"/>
                <a:cs typeface="小塚ゴシック Pr6N L"/>
              </a:rPr>
              <a:t>ータベースである。電通が企画および仕様策定</a:t>
            </a:r>
            <a:endParaRPr lang="en-US" altLang="ja-JP" sz="1050" dirty="0">
              <a:ea typeface="小塚ゴシック Pr6N L"/>
              <a:cs typeface="小塚ゴシック Pr6N L"/>
            </a:endParaRPr>
          </a:p>
          <a:p>
            <a:pPr fontAlgn="ctr">
              <a:lnSpc>
                <a:spcPct val="120000"/>
              </a:lnSpc>
            </a:pPr>
            <a:r>
              <a:rPr lang="ja-JP" altLang="en-US" sz="1050" dirty="0">
                <a:ea typeface="小塚ゴシック Pr6N L"/>
                <a:cs typeface="小塚ゴシック Pr6N L"/>
              </a:rPr>
              <a:t>の役割を担い、日本最大のデジタル地図情</a:t>
            </a:r>
            <a:endParaRPr lang="en-US" altLang="ja-JP" sz="1050" dirty="0">
              <a:ea typeface="小塚ゴシック Pr6N L"/>
              <a:cs typeface="小塚ゴシック Pr6N L"/>
            </a:endParaRPr>
          </a:p>
          <a:p>
            <a:pPr fontAlgn="ctr">
              <a:lnSpc>
                <a:spcPct val="120000"/>
              </a:lnSpc>
            </a:pPr>
            <a:r>
              <a:rPr lang="ja-JP" altLang="en-US" sz="1050" dirty="0">
                <a:ea typeface="小塚ゴシック Pr6N L"/>
                <a:cs typeface="小塚ゴシック Pr6N L"/>
              </a:rPr>
              <a:t>報提供事業社であるゼンリンデータコムが</a:t>
            </a:r>
            <a:endParaRPr lang="en-US" altLang="ja-JP" sz="1050" dirty="0">
              <a:ea typeface="小塚ゴシック Pr6N L"/>
              <a:cs typeface="小塚ゴシック Pr6N L"/>
            </a:endParaRPr>
          </a:p>
          <a:p>
            <a:pPr fontAlgn="ctr">
              <a:lnSpc>
                <a:spcPct val="120000"/>
              </a:lnSpc>
            </a:pPr>
            <a:r>
              <a:rPr lang="ja-JP" altLang="en-US" sz="1050" dirty="0">
                <a:ea typeface="小塚ゴシック Pr6N L"/>
                <a:cs typeface="小塚ゴシック Pr6N L"/>
              </a:rPr>
              <a:t>運用および営業窓口の役割を担っている。</a:t>
            </a:r>
            <a:endParaRPr lang="en-US" altLang="ja-JP" sz="1050" dirty="0">
              <a:ea typeface="小塚ゴシック Pr6N L"/>
              <a:cs typeface="小塚ゴシック Pr6N L"/>
            </a:endParaRPr>
          </a:p>
          <a:p>
            <a:pPr fontAlgn="ctr">
              <a:lnSpc>
                <a:spcPct val="120000"/>
              </a:lnSpc>
            </a:pPr>
            <a:r>
              <a:rPr lang="ja-JP" altLang="ja-JP" sz="1050" dirty="0">
                <a:ea typeface="小塚ゴシック Pr6N L"/>
                <a:cs typeface="小塚ゴシック Pr6N L"/>
              </a:rPr>
              <a:t>　</a:t>
            </a:r>
            <a:r>
              <a:rPr lang="ja-JP" altLang="en-US" sz="1050" dirty="0">
                <a:ea typeface="小塚ゴシック Pr6N L"/>
                <a:cs typeface="小塚ゴシック Pr6N L"/>
              </a:rPr>
              <a:t>内閣府と全国の自治体が公開している避</a:t>
            </a:r>
            <a:r>
              <a:rPr lang="en-US" altLang="ja-JP" sz="1050" dirty="0">
                <a:ea typeface="小塚ゴシック Pr6N L"/>
                <a:cs typeface="小塚ゴシック Pr6N L"/>
              </a:rPr>
              <a:t/>
            </a:r>
            <a:br>
              <a:rPr lang="en-US" altLang="ja-JP" sz="1050" dirty="0">
                <a:ea typeface="小塚ゴシック Pr6N L"/>
                <a:cs typeface="小塚ゴシック Pr6N L"/>
              </a:rPr>
            </a:br>
            <a:r>
              <a:rPr lang="ja-JP" altLang="en-US" sz="1050" dirty="0">
                <a:ea typeface="小塚ゴシック Pr6N L"/>
                <a:cs typeface="小塚ゴシック Pr6N L"/>
              </a:rPr>
              <a:t>難所情報に正確性・更新性・網羅性を付加</a:t>
            </a:r>
            <a:r>
              <a:rPr lang="en-US" altLang="ja-JP" sz="1050" dirty="0">
                <a:ea typeface="小塚ゴシック Pr6N L"/>
                <a:cs typeface="小塚ゴシック Pr6N L"/>
              </a:rPr>
              <a:t/>
            </a:r>
            <a:br>
              <a:rPr lang="en-US" altLang="ja-JP" sz="1050" dirty="0">
                <a:ea typeface="小塚ゴシック Pr6N L"/>
                <a:cs typeface="小塚ゴシック Pr6N L"/>
              </a:rPr>
            </a:br>
            <a:r>
              <a:rPr lang="ja-JP" altLang="en-US" sz="1050" dirty="0">
                <a:ea typeface="小塚ゴシック Pr6N L"/>
                <a:cs typeface="小塚ゴシック Pr6N L"/>
              </a:rPr>
              <a:t>してまとめており、全国の自治体と在日外</a:t>
            </a:r>
            <a:r>
              <a:rPr lang="en-US" altLang="ja-JP" sz="1050" dirty="0">
                <a:ea typeface="小塚ゴシック Pr6N L"/>
                <a:cs typeface="小塚ゴシック Pr6N L"/>
              </a:rPr>
              <a:t/>
            </a:r>
            <a:br>
              <a:rPr lang="en-US" altLang="ja-JP" sz="1050" dirty="0">
                <a:ea typeface="小塚ゴシック Pr6N L"/>
                <a:cs typeface="小塚ゴシック Pr6N L"/>
              </a:rPr>
            </a:br>
            <a:r>
              <a:rPr lang="ja-JP" altLang="en-US" sz="1050" dirty="0">
                <a:ea typeface="小塚ゴシック Pr6N L"/>
                <a:cs typeface="小塚ゴシック Pr6N L"/>
              </a:rPr>
              <a:t>国大使館に対しては無償提供が行われてい</a:t>
            </a:r>
            <a:endParaRPr lang="en-US" altLang="ja-JP" sz="1050" dirty="0">
              <a:ea typeface="小塚ゴシック Pr6N L"/>
              <a:cs typeface="小塚ゴシック Pr6N L"/>
            </a:endParaRPr>
          </a:p>
          <a:p>
            <a:pPr fontAlgn="ctr">
              <a:lnSpc>
                <a:spcPct val="120000"/>
              </a:lnSpc>
            </a:pPr>
            <a:r>
              <a:rPr lang="ja-JP" altLang="en-US" sz="1050" dirty="0">
                <a:ea typeface="小塚ゴシック Pr6N L"/>
                <a:cs typeface="小塚ゴシック Pr6N L"/>
              </a:rPr>
              <a:t>る。（民間企業は有償利用）</a:t>
            </a:r>
            <a:endParaRPr lang="en-US" altLang="ja-JP" sz="1050" dirty="0">
              <a:ea typeface="小塚ゴシック Pr6N L"/>
              <a:cs typeface="小塚ゴシック Pr6N L"/>
            </a:endParaRPr>
          </a:p>
          <a:p>
            <a:pPr fontAlgn="ctr">
              <a:lnSpc>
                <a:spcPct val="120000"/>
              </a:lnSpc>
            </a:pPr>
            <a:endParaRPr lang="en-US" altLang="ja-JP" sz="1050" dirty="0">
              <a:ea typeface="小塚ゴシック Pr6N L"/>
              <a:cs typeface="小塚ゴシック Pr6N L"/>
            </a:endParaRPr>
          </a:p>
          <a:p>
            <a:pPr fontAlgn="ctr">
              <a:lnSpc>
                <a:spcPct val="120000"/>
              </a:lnSpc>
            </a:pPr>
            <a:r>
              <a:rPr lang="ja-JP" altLang="ja-JP" sz="1050" dirty="0">
                <a:ea typeface="小塚ゴシック Pr6N L"/>
                <a:cs typeface="小塚ゴシック Pr6N L"/>
              </a:rPr>
              <a:t>　</a:t>
            </a:r>
            <a:r>
              <a:rPr lang="ja-JP" altLang="en-US" sz="1050" dirty="0">
                <a:ea typeface="小塚ゴシック Pr6N L"/>
                <a:cs typeface="小塚ゴシック Pr6N L"/>
              </a:rPr>
              <a:t>さらに高度な活用をするための有料の解決策としては、市町村単位で避難所情</a:t>
            </a:r>
            <a:endParaRPr lang="en-US" altLang="ja-JP" sz="1050" dirty="0">
              <a:ea typeface="小塚ゴシック Pr6N L"/>
              <a:cs typeface="小塚ゴシック Pr6N L"/>
            </a:endParaRPr>
          </a:p>
          <a:p>
            <a:pPr fontAlgn="ctr">
              <a:lnSpc>
                <a:spcPct val="120000"/>
              </a:lnSpc>
            </a:pPr>
            <a:r>
              <a:rPr lang="ja-JP" altLang="en-US" sz="1050" dirty="0">
                <a:ea typeface="小塚ゴシック Pr6N L"/>
                <a:cs typeface="小塚ゴシック Pr6N L"/>
              </a:rPr>
              <a:t>報が付加された地図を配布枚数の制限を設けず提供する「</a:t>
            </a:r>
            <a:r>
              <a:rPr lang="en-US" altLang="ja-JP" sz="1050" dirty="0" err="1">
                <a:ea typeface="小塚ゴシック Pr6N L"/>
                <a:cs typeface="小塚ゴシック Pr6N L"/>
              </a:rPr>
              <a:t>AreaCutter</a:t>
            </a:r>
            <a:r>
              <a:rPr lang="en-US" altLang="ja-JP" sz="1050" dirty="0">
                <a:ea typeface="小塚ゴシック Pr6N L"/>
                <a:cs typeface="小塚ゴシック Pr6N L"/>
              </a:rPr>
              <a:t> for</a:t>
            </a:r>
            <a:r>
              <a:rPr lang="ja-JP" altLang="en-US" sz="1050" dirty="0">
                <a:ea typeface="小塚ゴシック Pr6N L"/>
                <a:cs typeface="小塚ゴシック Pr6N L"/>
              </a:rPr>
              <a:t>避難所」の提供が行われている。これによりスマートフォンなどの情報端末を持たない住民への対応も可能となる。</a:t>
            </a:r>
            <a:endParaRPr lang="en-US" altLang="ja-JP" sz="1050" dirty="0">
              <a:ea typeface="小塚ゴシック Pr6N L"/>
              <a:cs typeface="小塚ゴシック Pr6N L"/>
            </a:endParaRPr>
          </a:p>
          <a:p>
            <a:pPr fontAlgn="ctr">
              <a:lnSpc>
                <a:spcPct val="120000"/>
              </a:lnSpc>
            </a:pPr>
            <a:endParaRPr lang="en-US" altLang="ja-JP" sz="1050" dirty="0">
              <a:ea typeface="小塚ゴシック Pr6N L"/>
              <a:cs typeface="小塚ゴシック Pr6N L"/>
            </a:endParaRPr>
          </a:p>
          <a:p>
            <a:pPr fontAlgn="ctr">
              <a:lnSpc>
                <a:spcPct val="120000"/>
              </a:lnSpc>
            </a:pPr>
            <a:r>
              <a:rPr lang="ja-JP" altLang="en-US" sz="1050" dirty="0">
                <a:ea typeface="小塚ゴシック Pr6N L"/>
                <a:cs typeface="小塚ゴシック Pr6N L"/>
              </a:rPr>
              <a:t>　また、在日外国大使館と外国報道機関向けに英語版の提供も行われている。避</a:t>
            </a:r>
            <a:endParaRPr lang="en-US" altLang="ja-JP" sz="1050" dirty="0">
              <a:ea typeface="小塚ゴシック Pr6N L"/>
              <a:cs typeface="小塚ゴシック Pr6N L"/>
            </a:endParaRPr>
          </a:p>
          <a:p>
            <a:pPr fontAlgn="ctr">
              <a:lnSpc>
                <a:spcPct val="120000"/>
              </a:lnSpc>
            </a:pPr>
            <a:r>
              <a:rPr lang="ja-JP" altLang="en-US" sz="1050" dirty="0">
                <a:ea typeface="小塚ゴシック Pr6N L"/>
                <a:cs typeface="小塚ゴシック Pr6N L"/>
              </a:rPr>
              <a:t>難所の名称や住所が英語表記でまとめられており、これまで問題とされていた訪</a:t>
            </a:r>
            <a:endParaRPr lang="en-US" altLang="ja-JP" sz="1050" dirty="0">
              <a:ea typeface="小塚ゴシック Pr6N L"/>
              <a:cs typeface="小塚ゴシック Pr6N L"/>
            </a:endParaRPr>
          </a:p>
          <a:p>
            <a:pPr fontAlgn="ctr">
              <a:lnSpc>
                <a:spcPct val="120000"/>
              </a:lnSpc>
            </a:pPr>
            <a:r>
              <a:rPr lang="ja-JP" altLang="en-US" sz="1050" dirty="0">
                <a:ea typeface="小塚ゴシック Pr6N L"/>
                <a:cs typeface="小塚ゴシック Pr6N L"/>
              </a:rPr>
              <a:t>日客や在日外国人の避難情報不足への解決策となることが期待できる。</a:t>
            </a:r>
            <a:endParaRPr lang="en-US" altLang="ja-JP" sz="1050" dirty="0">
              <a:ea typeface="小塚ゴシック Pr6N L"/>
              <a:cs typeface="小塚ゴシック Pr6N L"/>
            </a:endParaRPr>
          </a:p>
          <a:p>
            <a:pPr fontAlgn="ctr">
              <a:lnSpc>
                <a:spcPct val="120000"/>
              </a:lnSpc>
            </a:pPr>
            <a:r>
              <a:rPr lang="en-US" altLang="ja-JP" sz="1050" dirty="0">
                <a:ea typeface="小塚ゴシック Pr6N L"/>
                <a:cs typeface="小塚ゴシック Pr6N L"/>
              </a:rPr>
              <a:t> </a:t>
            </a:r>
            <a:r>
              <a:rPr lang="ja-JP" altLang="en-US" sz="1050" dirty="0">
                <a:ea typeface="小塚ゴシック Pr6N L"/>
                <a:cs typeface="小塚ゴシック Pr6N L"/>
              </a:rPr>
              <a:t>東日本大震災以降、全国的に防災に対する意識は高い。正確でわかりやすい防災情報の提供が求められる中、官民ともにその実現に向け全力を挙げている。</a:t>
            </a:r>
            <a:endParaRPr lang="en-US" altLang="ja-JP" sz="1050" dirty="0">
              <a:ea typeface="小塚ゴシック Pr6N L"/>
              <a:cs typeface="小塚ゴシック Pr6N L"/>
            </a:endParaRPr>
          </a:p>
        </p:txBody>
      </p:sp>
      <p:sp>
        <p:nvSpPr>
          <p:cNvPr id="82" name="正方形/長方形 81"/>
          <p:cNvSpPr/>
          <p:nvPr/>
        </p:nvSpPr>
        <p:spPr>
          <a:xfrm>
            <a:off x="5292" y="0"/>
            <a:ext cx="9906000" cy="1252759"/>
          </a:xfrm>
          <a:prstGeom prst="rect">
            <a:avLst/>
          </a:prstGeom>
          <a:solidFill>
            <a:srgbClr val="40CCFB"/>
          </a:solidFill>
          <a:ln w="9525" cap="flat" cmpd="sng" algn="ctr">
            <a:solidFill>
              <a:srgbClr val="37B5FC"/>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a:ln>
                <a:noFill/>
              </a:ln>
              <a:solidFill>
                <a:sysClr val="window" lastClr="FFFFFF"/>
              </a:solidFill>
              <a:effectLst/>
              <a:uLnTx/>
              <a:uFillTx/>
              <a:latin typeface="Corbel"/>
              <a:ea typeface="ヒラギノ角ゴ Pro W3"/>
              <a:cs typeface="+mn-cs"/>
            </a:endParaRPr>
          </a:p>
        </p:txBody>
      </p:sp>
      <p:sp>
        <p:nvSpPr>
          <p:cNvPr id="83" name="タイトル 1"/>
          <p:cNvSpPr txBox="1">
            <a:spLocks/>
          </p:cNvSpPr>
          <p:nvPr/>
        </p:nvSpPr>
        <p:spPr>
          <a:xfrm>
            <a:off x="45111" y="238812"/>
            <a:ext cx="5828639" cy="744513"/>
          </a:xfrm>
          <a:prstGeom prst="rect">
            <a:avLst/>
          </a:prstGeom>
        </p:spPr>
        <p:txBody>
          <a:bodyPr vert="horz" lIns="91440" tIns="45720" rIns="91440" bIns="45720" rtlCol="0" anchor="ctr">
            <a:noAutofit/>
          </a:bodyPr>
          <a:lstStyle>
            <a:lvl1pPr algn="ctr" defTabSz="4572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3600" dirty="0">
                <a:solidFill>
                  <a:schemeClr val="bg1"/>
                </a:solidFill>
                <a:latin typeface="小塚ゴシック Pro M"/>
                <a:ea typeface="小塚ゴシック Pro M"/>
                <a:cs typeface="小塚ゴシック Pro M"/>
              </a:rPr>
              <a:t>全国避難所データベース</a:t>
            </a:r>
          </a:p>
        </p:txBody>
      </p:sp>
      <p:sp>
        <p:nvSpPr>
          <p:cNvPr id="85" name="タイトル 1"/>
          <p:cNvSpPr txBox="1">
            <a:spLocks/>
          </p:cNvSpPr>
          <p:nvPr/>
        </p:nvSpPr>
        <p:spPr>
          <a:xfrm>
            <a:off x="57563" y="827741"/>
            <a:ext cx="4749931" cy="425018"/>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altLang="ja-JP" sz="1400" dirty="0">
                <a:solidFill>
                  <a:srgbClr val="FFFFFF"/>
                </a:solidFill>
                <a:latin typeface="小塚ゴシック Pr6N R"/>
                <a:ea typeface="小塚ゴシック Pr6N R"/>
                <a:cs typeface="小塚ゴシック Pr6N R"/>
              </a:rPr>
              <a:t>By</a:t>
            </a:r>
            <a:r>
              <a:rPr lang="ja-JP" altLang="en-US" sz="1400" dirty="0">
                <a:solidFill>
                  <a:srgbClr val="FFFFFF"/>
                </a:solidFill>
                <a:latin typeface="小塚ゴシック Pr6N R"/>
                <a:ea typeface="小塚ゴシック Pr6N R"/>
                <a:cs typeface="小塚ゴシック Pr6N R"/>
              </a:rPr>
              <a:t> </a:t>
            </a:r>
            <a:r>
              <a:rPr lang="ja-JP" altLang="en-US" sz="1400" dirty="0">
                <a:solidFill>
                  <a:schemeClr val="bg1"/>
                </a:solidFill>
                <a:latin typeface="小塚ゴシック Pr6N L"/>
                <a:ea typeface="小塚ゴシック Pr6N L"/>
                <a:cs typeface="小塚ゴシック Pr6N L"/>
              </a:rPr>
              <a:t>電通・ゼンリンデータコム</a:t>
            </a:r>
            <a:endParaRPr lang="en-US" altLang="ja-JP" sz="1400" dirty="0">
              <a:solidFill>
                <a:schemeClr val="bg1"/>
              </a:solidFill>
              <a:latin typeface="小塚ゴシック Pr6N R"/>
              <a:ea typeface="小塚ゴシック Pr6N R"/>
              <a:cs typeface="小塚ゴシック Pr6N R"/>
            </a:endParaRPr>
          </a:p>
        </p:txBody>
      </p:sp>
      <p:grpSp>
        <p:nvGrpSpPr>
          <p:cNvPr id="92" name="図形グループ 91"/>
          <p:cNvGrpSpPr/>
          <p:nvPr/>
        </p:nvGrpSpPr>
        <p:grpSpPr>
          <a:xfrm>
            <a:off x="7172281" y="250008"/>
            <a:ext cx="752743" cy="752743"/>
            <a:chOff x="7154801" y="281179"/>
            <a:chExt cx="752743" cy="752743"/>
          </a:xfrm>
        </p:grpSpPr>
        <p:sp>
          <p:nvSpPr>
            <p:cNvPr id="93" name="角丸四角形 92"/>
            <p:cNvSpPr/>
            <p:nvPr/>
          </p:nvSpPr>
          <p:spPr>
            <a:xfrm>
              <a:off x="7154801" y="281179"/>
              <a:ext cx="752743" cy="752743"/>
            </a:xfrm>
            <a:prstGeom prst="roundRect">
              <a:avLst/>
            </a:prstGeom>
            <a:noFill/>
            <a:ln w="38100">
              <a:solidFill>
                <a:srgbClr val="DE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94" name="テキスト ボックス 93"/>
            <p:cNvSpPr txBox="1"/>
            <p:nvPr/>
          </p:nvSpPr>
          <p:spPr>
            <a:xfrm>
              <a:off x="7208007" y="334385"/>
              <a:ext cx="659155" cy="646331"/>
            </a:xfrm>
            <a:prstGeom prst="rect">
              <a:avLst/>
            </a:prstGeom>
            <a:noFill/>
            <a:ln>
              <a:noFill/>
            </a:ln>
          </p:spPr>
          <p:txBody>
            <a:bodyPr wrap="none" rtlCol="0">
              <a:spAutoFit/>
            </a:bodyPr>
            <a:lstStyle/>
            <a:p>
              <a:r>
                <a:rPr lang="ja-JP" altLang="en-US" dirty="0">
                  <a:solidFill>
                    <a:srgbClr val="DEFFFF"/>
                  </a:solidFill>
                  <a:latin typeface="小塚ゴシック Pr6N M"/>
                  <a:ea typeface="小塚ゴシック Pr6N M"/>
                  <a:cs typeface="小塚ゴシック Pr6N M"/>
                </a:rPr>
                <a:t>少子</a:t>
              </a:r>
              <a:endParaRPr lang="en-US" altLang="ja-JP" dirty="0">
                <a:solidFill>
                  <a:srgbClr val="DEFFFF"/>
                </a:solidFill>
                <a:latin typeface="小塚ゴシック Pr6N M"/>
                <a:ea typeface="小塚ゴシック Pr6N M"/>
                <a:cs typeface="小塚ゴシック Pr6N M"/>
              </a:endParaRPr>
            </a:p>
            <a:p>
              <a:r>
                <a:rPr lang="ja-JP" altLang="en-US" dirty="0">
                  <a:solidFill>
                    <a:srgbClr val="DEFFFF"/>
                  </a:solidFill>
                  <a:latin typeface="小塚ゴシック Pr6N M"/>
                  <a:ea typeface="小塚ゴシック Pr6N M"/>
                  <a:cs typeface="小塚ゴシック Pr6N M"/>
                </a:rPr>
                <a:t>高齢</a:t>
              </a:r>
              <a:endParaRPr lang="en-US" altLang="ja-JP" dirty="0">
                <a:solidFill>
                  <a:srgbClr val="DEFFFF"/>
                </a:solidFill>
                <a:latin typeface="小塚ゴシック Pr6N M"/>
                <a:ea typeface="小塚ゴシック Pr6N M"/>
                <a:cs typeface="小塚ゴシック Pr6N M"/>
              </a:endParaRPr>
            </a:p>
          </p:txBody>
        </p:sp>
      </p:grpSp>
      <p:sp>
        <p:nvSpPr>
          <p:cNvPr id="95" name="角丸四角形 94"/>
          <p:cNvSpPr/>
          <p:nvPr/>
        </p:nvSpPr>
        <p:spPr>
          <a:xfrm>
            <a:off x="9006672" y="250008"/>
            <a:ext cx="752743" cy="752743"/>
          </a:xfrm>
          <a:prstGeom prst="roundRect">
            <a:avLst/>
          </a:prstGeom>
          <a:noFill/>
          <a:ln w="38100">
            <a:solidFill>
              <a:srgbClr val="DE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96" name="テキスト ボックス 95"/>
          <p:cNvSpPr txBox="1"/>
          <p:nvPr/>
        </p:nvSpPr>
        <p:spPr>
          <a:xfrm>
            <a:off x="9059584" y="259585"/>
            <a:ext cx="684803" cy="738664"/>
          </a:xfrm>
          <a:prstGeom prst="rect">
            <a:avLst/>
          </a:prstGeom>
          <a:noFill/>
        </p:spPr>
        <p:txBody>
          <a:bodyPr wrap="none" rtlCol="0">
            <a:spAutoFit/>
          </a:bodyPr>
          <a:lstStyle/>
          <a:p>
            <a:r>
              <a:rPr lang="ja-JP" altLang="en-US" sz="1400" dirty="0">
                <a:solidFill>
                  <a:srgbClr val="DEFFFF"/>
                </a:solidFill>
                <a:latin typeface="小塚ゴシック Pr6N M"/>
                <a:ea typeface="小塚ゴシック Pr6N M"/>
                <a:cs typeface="小塚ゴシック Pr6N M"/>
              </a:rPr>
              <a:t>防犯</a:t>
            </a:r>
            <a:endParaRPr lang="en-US" altLang="ja-JP" sz="1400" dirty="0">
              <a:solidFill>
                <a:srgbClr val="DEFFFF"/>
              </a:solidFill>
              <a:latin typeface="小塚ゴシック Pr6N M"/>
              <a:ea typeface="小塚ゴシック Pr6N M"/>
              <a:cs typeface="小塚ゴシック Pr6N M"/>
            </a:endParaRPr>
          </a:p>
          <a:p>
            <a:r>
              <a:rPr lang="ja-JP" altLang="en-US" sz="1400" dirty="0">
                <a:solidFill>
                  <a:srgbClr val="DEFFFF"/>
                </a:solidFill>
                <a:latin typeface="小塚ゴシック Pr6N M"/>
                <a:ea typeface="小塚ゴシック Pr6N M"/>
                <a:cs typeface="小塚ゴシック Pr6N M"/>
              </a:rPr>
              <a:t>医療</a:t>
            </a:r>
            <a:endParaRPr lang="en-US" altLang="ja-JP" sz="1400" dirty="0">
              <a:solidFill>
                <a:srgbClr val="DEFFFF"/>
              </a:solidFill>
              <a:latin typeface="小塚ゴシック Pr6N M"/>
              <a:ea typeface="小塚ゴシック Pr6N M"/>
              <a:cs typeface="小塚ゴシック Pr6N M"/>
            </a:endParaRPr>
          </a:p>
          <a:p>
            <a:r>
              <a:rPr lang="ja-JP" altLang="en-US" sz="1400" dirty="0">
                <a:solidFill>
                  <a:srgbClr val="DEFFFF"/>
                </a:solidFill>
                <a:latin typeface="小塚ゴシック Pr6N M"/>
                <a:ea typeface="小塚ゴシック Pr6N M"/>
                <a:cs typeface="小塚ゴシック Pr6N M"/>
              </a:rPr>
              <a:t>教育</a:t>
            </a:r>
            <a:r>
              <a:rPr lang="ja-JP" altLang="en-US" sz="1000" dirty="0">
                <a:solidFill>
                  <a:srgbClr val="DEFFFF"/>
                </a:solidFill>
                <a:latin typeface="小塚ゴシック Pr6N M"/>
                <a:ea typeface="小塚ゴシック Pr6N M"/>
                <a:cs typeface="小塚ゴシック Pr6N M"/>
              </a:rPr>
              <a:t>等</a:t>
            </a:r>
            <a:endParaRPr lang="en-US" altLang="ja-JP" dirty="0">
              <a:solidFill>
                <a:srgbClr val="DEFFFF"/>
              </a:solidFill>
              <a:latin typeface="小塚ゴシック Pr6N M"/>
              <a:ea typeface="小塚ゴシック Pr6N M"/>
              <a:cs typeface="小塚ゴシック Pr6N M"/>
            </a:endParaRPr>
          </a:p>
        </p:txBody>
      </p:sp>
      <p:grpSp>
        <p:nvGrpSpPr>
          <p:cNvPr id="51" name="図形グループ 50"/>
          <p:cNvGrpSpPr/>
          <p:nvPr/>
        </p:nvGrpSpPr>
        <p:grpSpPr>
          <a:xfrm>
            <a:off x="6255233" y="250008"/>
            <a:ext cx="752743" cy="752743"/>
            <a:chOff x="6255233" y="281179"/>
            <a:chExt cx="752743" cy="752743"/>
          </a:xfrm>
          <a:noFill/>
        </p:grpSpPr>
        <p:sp>
          <p:nvSpPr>
            <p:cNvPr id="52" name="角丸四角形 51"/>
            <p:cNvSpPr/>
            <p:nvPr/>
          </p:nvSpPr>
          <p:spPr>
            <a:xfrm>
              <a:off x="6255233" y="281179"/>
              <a:ext cx="752743" cy="752743"/>
            </a:xfrm>
            <a:prstGeom prst="roundRect">
              <a:avLst/>
            </a:prstGeom>
            <a:solidFill>
              <a:schemeClr val="bg1"/>
            </a:solidFill>
            <a:ln w="38100">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53" name="テキスト ボックス 52"/>
            <p:cNvSpPr txBox="1"/>
            <p:nvPr/>
          </p:nvSpPr>
          <p:spPr>
            <a:xfrm>
              <a:off x="6308439" y="334385"/>
              <a:ext cx="646331" cy="646331"/>
            </a:xfrm>
            <a:prstGeom prst="rect">
              <a:avLst/>
            </a:prstGeom>
            <a:grpFill/>
            <a:ln>
              <a:noFill/>
            </a:ln>
          </p:spPr>
          <p:txBody>
            <a:bodyPr wrap="none" rtlCol="0">
              <a:spAutoFit/>
            </a:bodyPr>
            <a:lstStyle/>
            <a:p>
              <a:r>
                <a:rPr kumimoji="1" lang="ja-JP" altLang="en-US" dirty="0">
                  <a:solidFill>
                    <a:srgbClr val="3D8FF8"/>
                  </a:solidFill>
                  <a:latin typeface="小塚ゴシック Pr6N M"/>
                  <a:ea typeface="小塚ゴシック Pr6N M"/>
                  <a:cs typeface="小塚ゴシック Pr6N M"/>
                </a:rPr>
                <a:t>防災</a:t>
              </a:r>
              <a:endParaRPr kumimoji="1" lang="en-US" altLang="ja-JP" dirty="0">
                <a:solidFill>
                  <a:srgbClr val="3D8FF8"/>
                </a:solidFill>
                <a:latin typeface="小塚ゴシック Pr6N M"/>
                <a:ea typeface="小塚ゴシック Pr6N M"/>
                <a:cs typeface="小塚ゴシック Pr6N M"/>
              </a:endParaRPr>
            </a:p>
            <a:p>
              <a:r>
                <a:rPr lang="ja-JP" altLang="en-US" dirty="0">
                  <a:solidFill>
                    <a:srgbClr val="3D8FF8"/>
                  </a:solidFill>
                  <a:latin typeface="小塚ゴシック Pr6N M"/>
                  <a:ea typeface="小塚ゴシック Pr6N M"/>
                  <a:cs typeface="小塚ゴシック Pr6N M"/>
                </a:rPr>
                <a:t>減災</a:t>
              </a:r>
              <a:endParaRPr kumimoji="1" lang="ja-JP" altLang="en-US" dirty="0">
                <a:solidFill>
                  <a:srgbClr val="3D8FF8"/>
                </a:solidFill>
                <a:latin typeface="小塚ゴシック Pr6N M"/>
                <a:ea typeface="小塚ゴシック Pr6N M"/>
                <a:cs typeface="小塚ゴシック Pr6N M"/>
              </a:endParaRPr>
            </a:p>
          </p:txBody>
        </p:sp>
      </p:grpSp>
      <p:grpSp>
        <p:nvGrpSpPr>
          <p:cNvPr id="55" name="図形グループ 54"/>
          <p:cNvGrpSpPr/>
          <p:nvPr/>
        </p:nvGrpSpPr>
        <p:grpSpPr>
          <a:xfrm>
            <a:off x="8089329" y="250008"/>
            <a:ext cx="752743" cy="752743"/>
            <a:chOff x="8060984" y="281179"/>
            <a:chExt cx="752743" cy="752743"/>
          </a:xfrm>
          <a:solidFill>
            <a:schemeClr val="bg1"/>
          </a:solidFill>
        </p:grpSpPr>
        <p:sp>
          <p:nvSpPr>
            <p:cNvPr id="63" name="角丸四角形 62"/>
            <p:cNvSpPr/>
            <p:nvPr/>
          </p:nvSpPr>
          <p:spPr>
            <a:xfrm>
              <a:off x="8060984" y="281179"/>
              <a:ext cx="752743" cy="752743"/>
            </a:xfrm>
            <a:prstGeom prst="roundRect">
              <a:avLst/>
            </a:prstGeom>
            <a:noFill/>
            <a:ln w="38100">
              <a:solidFill>
                <a:srgbClr val="DE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64" name="テキスト ボックス 63"/>
            <p:cNvSpPr txBox="1"/>
            <p:nvPr/>
          </p:nvSpPr>
          <p:spPr>
            <a:xfrm>
              <a:off x="8114190" y="334385"/>
              <a:ext cx="646331" cy="646331"/>
            </a:xfrm>
            <a:prstGeom prst="rect">
              <a:avLst/>
            </a:prstGeom>
            <a:noFill/>
            <a:ln>
              <a:noFill/>
            </a:ln>
          </p:spPr>
          <p:txBody>
            <a:bodyPr wrap="none" rtlCol="0">
              <a:spAutoFit/>
            </a:bodyPr>
            <a:lstStyle/>
            <a:p>
              <a:r>
                <a:rPr lang="ja-JP" altLang="en-US" dirty="0">
                  <a:solidFill>
                    <a:srgbClr val="DEFFFF"/>
                  </a:solidFill>
                  <a:latin typeface="小塚ゴシック Pr6N M"/>
                  <a:ea typeface="小塚ゴシック Pr6N M"/>
                  <a:cs typeface="小塚ゴシック Pr6N M"/>
                </a:rPr>
                <a:t>産業</a:t>
              </a:r>
              <a:endParaRPr lang="en-US" altLang="ja-JP" dirty="0">
                <a:solidFill>
                  <a:srgbClr val="DEFFFF"/>
                </a:solidFill>
                <a:latin typeface="小塚ゴシック Pr6N M"/>
                <a:ea typeface="小塚ゴシック Pr6N M"/>
                <a:cs typeface="小塚ゴシック Pr6N M"/>
              </a:endParaRPr>
            </a:p>
            <a:p>
              <a:r>
                <a:rPr lang="ja-JP" altLang="en-US" dirty="0">
                  <a:solidFill>
                    <a:srgbClr val="DEFFFF"/>
                  </a:solidFill>
                  <a:latin typeface="小塚ゴシック Pr6N M"/>
                  <a:ea typeface="小塚ゴシック Pr6N M"/>
                  <a:cs typeface="小塚ゴシック Pr6N M"/>
                </a:rPr>
                <a:t>創出</a:t>
              </a:r>
              <a:endParaRPr kumimoji="1" lang="en-US" altLang="ja-JP" dirty="0">
                <a:solidFill>
                  <a:srgbClr val="DEFFFF"/>
                </a:solidFill>
                <a:latin typeface="小塚ゴシック Pr6N M"/>
                <a:ea typeface="小塚ゴシック Pr6N M"/>
                <a:cs typeface="小塚ゴシック Pr6N M"/>
              </a:endParaRPr>
            </a:p>
          </p:txBody>
        </p:sp>
      </p:grpSp>
      <p:pic>
        <p:nvPicPr>
          <p:cNvPr id="69" name="拡声器b.png" descr="/Users/meg/Desktop/特研/特研OD/アイコン/拡声器b.png"/>
          <p:cNvPicPr>
            <a:picLocks noChangeAspect="1"/>
          </p:cNvPicPr>
          <p:nvPr/>
        </p:nvPicPr>
        <p:blipFill>
          <a:blip r:embed="rId12" r:link="rId13">
            <a:extLst>
              <a:ext uri="{28A0092B-C50C-407E-A947-70E740481C1C}">
                <a14:useLocalDpi xmlns:a14="http://schemas.microsoft.com/office/drawing/2010/main" val="0"/>
              </a:ext>
            </a:extLst>
          </a:blip>
          <a:stretch>
            <a:fillRect/>
          </a:stretch>
        </p:blipFill>
        <p:spPr>
          <a:xfrm>
            <a:off x="5203779" y="4213791"/>
            <a:ext cx="688804" cy="703011"/>
          </a:xfrm>
          <a:prstGeom prst="rect">
            <a:avLst/>
          </a:prstGeom>
        </p:spPr>
      </p:pic>
      <p:sp>
        <p:nvSpPr>
          <p:cNvPr id="70" name="テキスト ボックス 69"/>
          <p:cNvSpPr txBox="1"/>
          <p:nvPr/>
        </p:nvSpPr>
        <p:spPr>
          <a:xfrm>
            <a:off x="5840332" y="4077474"/>
            <a:ext cx="4031873" cy="553998"/>
          </a:xfrm>
          <a:prstGeom prst="rect">
            <a:avLst/>
          </a:prstGeom>
          <a:noFill/>
        </p:spPr>
        <p:txBody>
          <a:bodyPr vert="horz" wrap="none" rtlCol="0">
            <a:spAutoFit/>
          </a:bodyPr>
          <a:lstStyle/>
          <a:p>
            <a:r>
              <a:rPr lang="ja-JP" altLang="en-US" sz="3000" dirty="0">
                <a:solidFill>
                  <a:srgbClr val="0080FF"/>
                </a:solidFill>
                <a:latin typeface="フォントポにほんご"/>
                <a:ea typeface="フォントポにほんご"/>
                <a:cs typeface="フォントポにほんご"/>
              </a:rPr>
              <a:t>コンテストで賞を狙え</a:t>
            </a:r>
            <a:endParaRPr lang="en-US" altLang="ja-JP" sz="3000" dirty="0">
              <a:solidFill>
                <a:srgbClr val="0080FF"/>
              </a:solidFill>
              <a:latin typeface="フォントポにほんご"/>
              <a:ea typeface="フォントポにほんご"/>
              <a:cs typeface="フォントポにほんご"/>
            </a:endParaRPr>
          </a:p>
        </p:txBody>
      </p:sp>
      <p:sp>
        <p:nvSpPr>
          <p:cNvPr id="71" name="テキスト ボックス 70"/>
          <p:cNvSpPr txBox="1"/>
          <p:nvPr/>
        </p:nvSpPr>
        <p:spPr>
          <a:xfrm>
            <a:off x="5086827" y="4922313"/>
            <a:ext cx="4890762" cy="1444242"/>
          </a:xfrm>
          <a:prstGeom prst="rect">
            <a:avLst/>
          </a:prstGeom>
          <a:noFill/>
        </p:spPr>
        <p:txBody>
          <a:bodyPr wrap="none" rtlCol="0">
            <a:spAutoFit/>
          </a:bodyPr>
          <a:lstStyle/>
          <a:p>
            <a:pPr>
              <a:lnSpc>
                <a:spcPct val="120000"/>
              </a:lnSpc>
            </a:pPr>
            <a:r>
              <a:rPr lang="ja-JP" altLang="en-US" sz="1050" dirty="0">
                <a:latin typeface="小塚ゴシック Pr6N L"/>
                <a:ea typeface="小塚ゴシック Pr6N L"/>
                <a:cs typeface="小塚ゴシック Pr6N L"/>
              </a:rPr>
              <a:t>　日本では、オープンデータ普及を目指してコンテストが多く開催されてい</a:t>
            </a:r>
            <a:endParaRPr lang="en-US" altLang="ja-JP" sz="1050" dirty="0">
              <a:latin typeface="小塚ゴシック Pr6N L"/>
              <a:ea typeface="小塚ゴシック Pr6N L"/>
              <a:cs typeface="小塚ゴシック Pr6N L"/>
            </a:endParaRPr>
          </a:p>
          <a:p>
            <a:pPr>
              <a:lnSpc>
                <a:spcPct val="120000"/>
              </a:lnSpc>
            </a:pPr>
            <a:r>
              <a:rPr lang="ja-JP" altLang="en-US" sz="1050" dirty="0">
                <a:latin typeface="小塚ゴシック Pr6N L"/>
                <a:ea typeface="小塚ゴシック Pr6N L"/>
                <a:cs typeface="小塚ゴシック Pr6N L"/>
              </a:rPr>
              <a:t>る。</a:t>
            </a:r>
            <a:r>
              <a:rPr lang="en-US" altLang="ja-JP" sz="1050" dirty="0">
                <a:latin typeface="小塚ゴシック Pr6N L"/>
                <a:ea typeface="小塚ゴシック Pr6N L"/>
                <a:cs typeface="小塚ゴシック Pr6N L"/>
              </a:rPr>
              <a:t>200</a:t>
            </a:r>
            <a:r>
              <a:rPr lang="ja-JP" altLang="en-US" sz="1050" dirty="0">
                <a:latin typeface="小塚ゴシック Pr6N L"/>
                <a:ea typeface="小塚ゴシック Pr6N L"/>
                <a:cs typeface="小塚ゴシック Pr6N L"/>
              </a:rPr>
              <a:t>作品以上が集まるもの、総務省や民間企業がデータソースを提供す</a:t>
            </a:r>
            <a:endParaRPr lang="en-US" altLang="ja-JP" sz="1050" dirty="0">
              <a:latin typeface="小塚ゴシック Pr6N L"/>
              <a:ea typeface="小塚ゴシック Pr6N L"/>
              <a:cs typeface="小塚ゴシック Pr6N L"/>
            </a:endParaRPr>
          </a:p>
          <a:p>
            <a:pPr>
              <a:lnSpc>
                <a:spcPct val="120000"/>
              </a:lnSpc>
            </a:pPr>
            <a:r>
              <a:rPr lang="ja-JP" altLang="en-US" sz="1050" dirty="0">
                <a:latin typeface="小塚ゴシック Pr6N L"/>
                <a:ea typeface="小塚ゴシック Pr6N L"/>
                <a:cs typeface="小塚ゴシック Pr6N L"/>
              </a:rPr>
              <a:t>るものなど、種類もさまざま。同時にハッカソンを開催し、アイディアを持</a:t>
            </a:r>
            <a:endParaRPr lang="en-US" altLang="ja-JP" sz="1050" dirty="0">
              <a:latin typeface="小塚ゴシック Pr6N L"/>
              <a:ea typeface="小塚ゴシック Pr6N L"/>
              <a:cs typeface="小塚ゴシック Pr6N L"/>
            </a:endParaRPr>
          </a:p>
          <a:p>
            <a:pPr>
              <a:lnSpc>
                <a:spcPct val="120000"/>
              </a:lnSpc>
            </a:pPr>
            <a:r>
              <a:rPr lang="ja-JP" altLang="en-US" sz="1050" dirty="0">
                <a:latin typeface="小塚ゴシック Pr6N L"/>
                <a:ea typeface="小塚ゴシック Pr6N L"/>
                <a:cs typeface="小塚ゴシック Pr6N L"/>
              </a:rPr>
              <a:t>つが技術はないひとも技術者を見つけて協力することができるものまである。</a:t>
            </a:r>
            <a:endParaRPr lang="en-US" altLang="ja-JP" sz="1050" dirty="0">
              <a:latin typeface="小塚ゴシック Pr6N L"/>
              <a:ea typeface="小塚ゴシック Pr6N L"/>
              <a:cs typeface="小塚ゴシック Pr6N L"/>
            </a:endParaRPr>
          </a:p>
          <a:p>
            <a:pPr>
              <a:lnSpc>
                <a:spcPct val="120000"/>
              </a:lnSpc>
            </a:pPr>
            <a:r>
              <a:rPr lang="ja-JP" altLang="en-US" sz="1050" dirty="0">
                <a:latin typeface="小塚ゴシック Pr6N L"/>
                <a:ea typeface="小塚ゴシック Pr6N L"/>
                <a:cs typeface="小塚ゴシック Pr6N L"/>
              </a:rPr>
              <a:t>受賞すれば賞金が手に入るだけでなく、サービスとしての質が保証されるこ</a:t>
            </a:r>
            <a:endParaRPr lang="en-US" altLang="ja-JP" sz="1050" dirty="0">
              <a:latin typeface="小塚ゴシック Pr6N L"/>
              <a:ea typeface="小塚ゴシック Pr6N L"/>
              <a:cs typeface="小塚ゴシック Pr6N L"/>
            </a:endParaRPr>
          </a:p>
          <a:p>
            <a:pPr>
              <a:lnSpc>
                <a:spcPct val="120000"/>
              </a:lnSpc>
            </a:pPr>
            <a:r>
              <a:rPr lang="ja-JP" altLang="en-US" sz="1050" dirty="0">
                <a:latin typeface="小塚ゴシック Pr6N L"/>
                <a:ea typeface="小塚ゴシック Pr6N L"/>
                <a:cs typeface="小塚ゴシック Pr6N L"/>
              </a:rPr>
              <a:t>とにもなる。オープンデータを活用して何かをつくる際には、ぜひコンテス</a:t>
            </a:r>
            <a:endParaRPr lang="en-US" altLang="ja-JP" sz="1050" dirty="0">
              <a:latin typeface="小塚ゴシック Pr6N L"/>
              <a:ea typeface="小塚ゴシック Pr6N L"/>
              <a:cs typeface="小塚ゴシック Pr6N L"/>
            </a:endParaRPr>
          </a:p>
          <a:p>
            <a:pPr>
              <a:lnSpc>
                <a:spcPct val="120000"/>
              </a:lnSpc>
            </a:pPr>
            <a:r>
              <a:rPr lang="ja-JP" altLang="en-US" sz="1050" dirty="0">
                <a:latin typeface="小塚ゴシック Pr6N L"/>
                <a:ea typeface="小塚ゴシック Pr6N L"/>
                <a:cs typeface="小塚ゴシック Pr6N L"/>
              </a:rPr>
              <a:t>トを視野に入れてほしい。</a:t>
            </a:r>
            <a:endParaRPr lang="en-US" altLang="ja-JP" sz="1000" dirty="0">
              <a:latin typeface="小塚ゴシック Pr6N L"/>
              <a:ea typeface="小塚ゴシック Pr6N L"/>
              <a:cs typeface="小塚ゴシック Pr6N L"/>
            </a:endParaRPr>
          </a:p>
        </p:txBody>
      </p:sp>
      <p:sp>
        <p:nvSpPr>
          <p:cNvPr id="73" name="タイトル 1"/>
          <p:cNvSpPr txBox="1">
            <a:spLocks/>
          </p:cNvSpPr>
          <p:nvPr/>
        </p:nvSpPr>
        <p:spPr>
          <a:xfrm>
            <a:off x="57563" y="-26855"/>
            <a:ext cx="4749931" cy="425018"/>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ja-JP" altLang="en-US" sz="1400" dirty="0">
                <a:solidFill>
                  <a:schemeClr val="bg1"/>
                </a:solidFill>
                <a:latin typeface="小塚ゴシック Pr6N R"/>
                <a:ea typeface="小塚ゴシック Pr6N R"/>
                <a:cs typeface="小塚ゴシック Pr6N R"/>
              </a:rPr>
              <a:t>いざという時。すべての人に、避難のための情報を</a:t>
            </a:r>
            <a:endParaRPr kumimoji="1" lang="ja-JP" altLang="en-US" sz="1400" dirty="0">
              <a:solidFill>
                <a:schemeClr val="bg1"/>
              </a:solidFill>
              <a:latin typeface="小塚ゴシック Pr6N R"/>
              <a:ea typeface="小塚ゴシック Pr6N R"/>
              <a:cs typeface="小塚ゴシック Pr6N R"/>
            </a:endParaRPr>
          </a:p>
        </p:txBody>
      </p:sp>
      <p:pic>
        <p:nvPicPr>
          <p:cNvPr id="2" name="避難所.png" descr="/Users/meg/Desktop/特研/特研OD/避難所マップ/避難所.png"/>
          <p:cNvPicPr>
            <a:picLocks noChangeAspect="1"/>
          </p:cNvPicPr>
          <p:nvPr/>
        </p:nvPicPr>
        <p:blipFill rotWithShape="1">
          <a:blip r:embed="rId14" r:link="rId15">
            <a:extLst>
              <a:ext uri="{28A0092B-C50C-407E-A947-70E740481C1C}">
                <a14:useLocalDpi xmlns:a14="http://schemas.microsoft.com/office/drawing/2010/main" val="0"/>
              </a:ext>
            </a:extLst>
          </a:blip>
          <a:srcRect/>
          <a:stretch/>
        </p:blipFill>
        <p:spPr>
          <a:xfrm>
            <a:off x="2756431" y="2059728"/>
            <a:ext cx="2160072" cy="2186213"/>
          </a:xfrm>
          <a:prstGeom prst="rect">
            <a:avLst/>
          </a:prstGeom>
        </p:spPr>
      </p:pic>
    </p:spTree>
    <p:extLst>
      <p:ext uri="{BB962C8B-B14F-4D97-AF65-F5344CB8AC3E}">
        <p14:creationId xmlns:p14="http://schemas.microsoft.com/office/powerpoint/2010/main" val="1176099422"/>
      </p:ext>
    </p:extLst>
  </p:cSld>
  <p:clrMapOvr>
    <a:masterClrMapping/>
  </p:clrMapOvr>
</p:sld>
</file>

<file path=ppt/theme/theme1.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188</Words>
  <Application>Microsoft Office PowerPoint</Application>
  <PresentationFormat>A4 210 x 297 mm</PresentationFormat>
  <Paragraphs>75</Paragraphs>
  <Slides>2</Slides>
  <Notes>0</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2</vt:i4>
      </vt:variant>
    </vt:vector>
  </HeadingPairs>
  <TitlesOfParts>
    <vt:vector size="14" baseType="lpstr">
      <vt:lpstr>ＭＳ Ｐゴシック</vt:lpstr>
      <vt:lpstr>ヒラギノ角ゴ Pro W3</vt:lpstr>
      <vt:lpstr>フォントポにほんご</vt:lpstr>
      <vt:lpstr>小塚ゴシック Pr6N L</vt:lpstr>
      <vt:lpstr>小塚ゴシック Pr6N M</vt:lpstr>
      <vt:lpstr>小塚ゴシック Pr6N R</vt:lpstr>
      <vt:lpstr>小塚ゴシック Pro M</vt:lpstr>
      <vt:lpstr>Arial</vt:lpstr>
      <vt:lpstr>Calibri</vt:lpstr>
      <vt:lpstr>Corbel</vt:lpstr>
      <vt:lpstr>Wingdings</vt:lpstr>
      <vt:lpstr>ホワイト</vt:lpstr>
      <vt:lpstr>PowerPoint プレゼンテーション</vt:lpstr>
      <vt:lpstr>PowerPoint プレゼンテーション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2018-02-21T08:12:10Z</dcterms:created>
  <dcterms:modified xsi:type="dcterms:W3CDTF">2018-02-21T08:12:14Z</dcterms:modified>
</cp:coreProperties>
</file>