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60"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6EFF"/>
    <a:srgbClr val="118803"/>
    <a:srgbClr val="1EE65B"/>
    <a:srgbClr val="AFFFBD"/>
    <a:srgbClr val="1CCC3F"/>
    <a:srgbClr val="49C85B"/>
    <a:srgbClr val="1CB900"/>
    <a:srgbClr val="00D861"/>
    <a:srgbClr val="00C877"/>
    <a:srgbClr val="38FF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94660"/>
  </p:normalViewPr>
  <p:slideViewPr>
    <p:cSldViewPr snapToGrid="0" snapToObjects="1">
      <p:cViewPr varScale="1">
        <p:scale>
          <a:sx n="68" d="100"/>
          <a:sy n="68" d="100"/>
        </p:scale>
        <p:origin x="1260"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1%B2%E3%82%89%E3%82%81%E3%81%8Db.png" TargetMode="External"/><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3%86%E3%83%8Ab.png"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1%E3%83%BC%E3%83%A0b.png" TargetMode="Externa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2%9A%E3%82%BD%E3%82%B3%E3%83%B3%E4%BD%9C%E6%A5%ADb.png"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file://localhost/Users/meg/Desktop/%E7%89%B9%E7%A0%94/%E7%89%B9%E7%A0%94OD/%E3%82%A2%E3%82%A4%E3%82%B3%E3%83%B3/%E5%8F%97%E8%B3%9Eb.png" TargetMode="External"/><Relationship Id="rId4" Type="http://schemas.openxmlformats.org/officeDocument/2006/relationships/image" Target="file://localhost/Users/meg/Desktop/%E7%89%B9%E7%A0%94/%E7%89%B9%E7%A0%94OD/%E3%82%A2%E3%82%A4%E3%82%B3%E3%83%B3/%E3%82%A2%E3%82%A4%E3%83%86%E3%82%99%E3%82%A3%E3%82%A2b.png" TargetMode="External"/><Relationship Id="rId9" Type="http://schemas.openxmlformats.org/officeDocument/2006/relationships/image" Target="../media/image10.png"/><Relationship Id="rId14" Type="http://schemas.openxmlformats.org/officeDocument/2006/relationships/image" Target="file://localhost/Users/meg/Desktop/%E7%89%B9%E7%A0%94/%E7%89%B9%E7%A0%94OD/%E3%82%A2%E3%82%A4%E3%82%B3%E3%83%B3/%E6%8B%A1%E5%A3%B0%E5%99%A8b.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80" name="角丸四角形 79"/>
          <p:cNvSpPr/>
          <p:nvPr/>
        </p:nvSpPr>
        <p:spPr>
          <a:xfrm>
            <a:off x="5052210" y="4549425"/>
            <a:ext cx="4743817" cy="1864775"/>
          </a:xfrm>
          <a:prstGeom prst="roundRect">
            <a:avLst>
              <a:gd name="adj" fmla="val 10424"/>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5052210" y="4549425"/>
            <a:ext cx="4743817" cy="503242"/>
          </a:xfrm>
          <a:prstGeom prst="round2SameRect">
            <a:avLst>
              <a:gd name="adj1" fmla="val 40827"/>
              <a:gd name="adj2" fmla="val 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00" dirty="0" smtClean="0">
                <a:solidFill>
                  <a:srgbClr val="0D6EFF"/>
                </a:solidFill>
                <a:latin typeface="小塚ゴシック Pr6N R"/>
                <a:ea typeface="小塚ゴシック Pr6N R"/>
                <a:cs typeface="小塚ゴシック Pr6N R"/>
              </a:rPr>
              <a:t>家賃や間取りには満足していたけれど、実際に住んでみないと周辺環境が分からない</a:t>
            </a:r>
            <a:r>
              <a:rPr lang="en-US" altLang="ja-JP" sz="1500" dirty="0" smtClean="0">
                <a:solidFill>
                  <a:srgbClr val="0D6EFF"/>
                </a:solidFill>
                <a:latin typeface="小塚ゴシック Pr6N R"/>
                <a:ea typeface="小塚ゴシック Pr6N R"/>
                <a:cs typeface="小塚ゴシック Pr6N R"/>
              </a:rPr>
              <a:t>…</a:t>
            </a:r>
            <a:r>
              <a:rPr lang="ja-JP" altLang="en-US" sz="1500" dirty="0" smtClean="0">
                <a:solidFill>
                  <a:srgbClr val="0D6EFF"/>
                </a:solidFill>
                <a:latin typeface="小塚ゴシック Pr6N R"/>
                <a:ea typeface="小塚ゴシック Pr6N R"/>
                <a:cs typeface="小塚ゴシック Pr6N R"/>
              </a:rPr>
              <a:t>。</a:t>
            </a:r>
            <a:endParaRPr lang="en-US" altLang="ja-JP" sz="1500" dirty="0" smtClean="0">
              <a:solidFill>
                <a:srgbClr val="0D6EFF"/>
              </a:solidFill>
              <a:latin typeface="小塚ゴシック Pr6N R"/>
              <a:ea typeface="小塚ゴシック Pr6N R"/>
              <a:cs typeface="小塚ゴシック Pr6N R"/>
            </a:endParaRPr>
          </a:p>
          <a:p>
            <a:pPr algn="l"/>
            <a:r>
              <a:rPr lang="ja-JP" altLang="en-US" sz="1500" dirty="0" smtClean="0">
                <a:solidFill>
                  <a:srgbClr val="0D6EFF"/>
                </a:solidFill>
                <a:latin typeface="小塚ゴシック Pr6N R"/>
                <a:ea typeface="小塚ゴシック Pr6N R"/>
                <a:cs typeface="小塚ゴシック Pr6N R"/>
              </a:rPr>
              <a:t>そんな声に応えた、指定した住所の住みやすさを「戦闘力」で数値化してくれる</a:t>
            </a:r>
            <a:r>
              <a:rPr lang="en-US" altLang="ja-JP" sz="1500" dirty="0" smtClean="0">
                <a:solidFill>
                  <a:srgbClr val="0D6EFF"/>
                </a:solidFill>
                <a:latin typeface="小塚ゴシック Pr6N R"/>
                <a:ea typeface="小塚ゴシック Pr6N R"/>
                <a:cs typeface="小塚ゴシック Pr6N R"/>
              </a:rPr>
              <a:t>Web</a:t>
            </a:r>
            <a:r>
              <a:rPr lang="ja-JP" altLang="en-US" sz="1500" dirty="0" smtClean="0">
                <a:solidFill>
                  <a:srgbClr val="0D6EFF"/>
                </a:solidFill>
                <a:latin typeface="小塚ゴシック Pr6N R"/>
                <a:ea typeface="小塚ゴシック Pr6N R"/>
                <a:cs typeface="小塚ゴシック Pr6N R"/>
              </a:rPr>
              <a:t>アプリです。</a:t>
            </a:r>
            <a:endParaRPr lang="en-US" altLang="ja-JP" sz="1500" dirty="0">
              <a:solidFill>
                <a:srgbClr val="0D6EFF"/>
              </a:solidFill>
              <a:latin typeface="小塚ゴシック Pr6N R"/>
              <a:ea typeface="小塚ゴシック Pr6N R"/>
              <a:cs typeface="小塚ゴシック Pr6N R"/>
            </a:endParaRPr>
          </a:p>
        </p:txBody>
      </p:sp>
      <p:sp>
        <p:nvSpPr>
          <p:cNvPr id="45" name="下矢印 44"/>
          <p:cNvSpPr/>
          <p:nvPr/>
        </p:nvSpPr>
        <p:spPr>
          <a:xfrm>
            <a:off x="7270969" y="4211662"/>
            <a:ext cx="302462" cy="317426"/>
          </a:xfrm>
          <a:prstGeom prst="downArrow">
            <a:avLst>
              <a:gd name="adj1" fmla="val 30686"/>
              <a:gd name="adj2"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D6E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077445"/>
            <a:ext cx="9911640" cy="0"/>
          </a:xfrm>
          <a:prstGeom prst="line">
            <a:avLst/>
          </a:prstGeom>
          <a:ln w="6350">
            <a:solidFill>
              <a:srgbClr val="0D6E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3" y="2393001"/>
            <a:ext cx="3929306" cy="369332"/>
          </a:xfrm>
          <a:prstGeom prst="rect">
            <a:avLst/>
          </a:prstGeom>
          <a:noFill/>
        </p:spPr>
        <p:txBody>
          <a:bodyPr wrap="none" rtlCol="0">
            <a:spAutoFit/>
          </a:bodyPr>
          <a:lstStyle/>
          <a:p>
            <a:r>
              <a:rPr lang="ja-JP" altLang="en-US" dirty="0" smtClean="0">
                <a:solidFill>
                  <a:srgbClr val="0D6EFF"/>
                </a:solidFill>
                <a:latin typeface="小塚ゴシック Pr6N M"/>
                <a:ea typeface="小塚ゴシック Pr6N M"/>
                <a:cs typeface="小塚ゴシック Pr6N M"/>
              </a:rPr>
              <a:t>周辺環境スカウター</a:t>
            </a:r>
            <a:r>
              <a:rPr kumimoji="1" lang="en-US" altLang="ja-JP" dirty="0" smtClean="0">
                <a:solidFill>
                  <a:srgbClr val="0D6EFF"/>
                </a:solidFill>
                <a:latin typeface="小塚ゴシック Pr6N M"/>
                <a:ea typeface="小塚ゴシック Pr6N M"/>
                <a:cs typeface="小塚ゴシック Pr6N M"/>
              </a:rPr>
              <a:t> </a:t>
            </a:r>
            <a:r>
              <a:rPr kumimoji="1" lang="ja-JP" altLang="en-US" sz="1600" dirty="0" smtClean="0">
                <a:solidFill>
                  <a:srgbClr val="0D6EFF"/>
                </a:solidFill>
                <a:latin typeface="小塚ゴシック Pr6N M"/>
                <a:ea typeface="小塚ゴシック Pr6N M"/>
                <a:cs typeface="小塚ゴシック Pr6N M"/>
              </a:rPr>
              <a:t>誕生の</a:t>
            </a:r>
            <a:r>
              <a:rPr kumimoji="1" lang="en-US" altLang="ja-JP" dirty="0" smtClean="0">
                <a:solidFill>
                  <a:srgbClr val="0D6EFF"/>
                </a:solidFill>
                <a:latin typeface="小塚ゴシック Pr6N M"/>
                <a:ea typeface="小塚ゴシック Pr6N M"/>
                <a:cs typeface="小塚ゴシック Pr6N M"/>
              </a:rPr>
              <a:t> </a:t>
            </a:r>
            <a:r>
              <a:rPr kumimoji="1" lang="ja-JP" altLang="en-US" dirty="0" smtClean="0">
                <a:solidFill>
                  <a:srgbClr val="0D6EFF"/>
                </a:solidFill>
                <a:latin typeface="小塚ゴシック Pr6N M"/>
                <a:ea typeface="小塚ゴシック Pr6N M"/>
                <a:cs typeface="小塚ゴシック Pr6N M"/>
              </a:rPr>
              <a:t>キッカケ</a:t>
            </a:r>
            <a:endParaRPr kumimoji="1" lang="ja-JP" altLang="en-US" dirty="0">
              <a:solidFill>
                <a:srgbClr val="0D6EFF"/>
              </a:solidFill>
              <a:latin typeface="小塚ゴシック Pr6N M"/>
              <a:ea typeface="小塚ゴシック Pr6N M"/>
              <a:cs typeface="小塚ゴシック Pr6N M"/>
            </a:endParaRPr>
          </a:p>
        </p:txBody>
      </p:sp>
      <p:sp>
        <p:nvSpPr>
          <p:cNvPr id="78" name="テキスト ボックス 77"/>
          <p:cNvSpPr txBox="1"/>
          <p:nvPr/>
        </p:nvSpPr>
        <p:spPr>
          <a:xfrm>
            <a:off x="5069984" y="2853750"/>
            <a:ext cx="4045138" cy="1200329"/>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賃貸情報サイトを運営するサンゼロミニッツは、</a:t>
            </a:r>
            <a:endParaRPr lang="en-US" altLang="ja-JP" sz="1200" dirty="0" smtClean="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en-US" altLang="ja-JP" sz="1200" dirty="0" smtClean="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街によって異なる周辺環境を一概に定量的に示すツー</a:t>
            </a:r>
            <a:endParaRPr lang="en-US" altLang="ja-JP" sz="1200" dirty="0" smtClean="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en-US" altLang="ja-JP" sz="1200" dirty="0" smtClean="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ルを必要としていた</a:t>
            </a:r>
            <a:endParaRPr lang="en-US" altLang="ja-JP" sz="1200" dirty="0" smtClean="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顧客にとって、物件の周辺環境は実際に住んでみないと利便性がよく分からなかった</a:t>
            </a:r>
            <a:endParaRPr lang="en-US" altLang="ja-JP" sz="1200" dirty="0">
              <a:latin typeface="小塚ゴシック Pr6N L"/>
              <a:ea typeface="小塚ゴシック Pr6N L"/>
              <a:cs typeface="小塚ゴシック Pr6N L"/>
            </a:endParaRPr>
          </a:p>
        </p:txBody>
      </p:sp>
      <p:sp>
        <p:nvSpPr>
          <p:cNvPr id="81" name="テキスト ボックス 80"/>
          <p:cNvSpPr txBox="1"/>
          <p:nvPr/>
        </p:nvSpPr>
        <p:spPr>
          <a:xfrm>
            <a:off x="5166303" y="4624945"/>
            <a:ext cx="4149879" cy="369332"/>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周辺環境スカウター</a:t>
            </a:r>
            <a:r>
              <a:rPr kumimoji="1" lang="en-US" altLang="ja-JP" dirty="0" smtClean="0">
                <a:solidFill>
                  <a:schemeClr val="bg1"/>
                </a:solidFill>
                <a:latin typeface="小塚ゴシック Pr6N M"/>
                <a:ea typeface="小塚ゴシック Pr6N M"/>
                <a:cs typeface="小塚ゴシック Pr6N M"/>
              </a:rPr>
              <a:t> </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82" name="テキスト ボックス 81"/>
          <p:cNvSpPr txBox="1"/>
          <p:nvPr/>
        </p:nvSpPr>
        <p:spPr>
          <a:xfrm>
            <a:off x="5166303" y="5155227"/>
            <a:ext cx="3890809" cy="1200329"/>
          </a:xfrm>
          <a:prstGeom prst="rect">
            <a:avLst/>
          </a:prstGeom>
          <a:noFill/>
        </p:spPr>
        <p:txBody>
          <a:bodyPr wrap="non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物件の立地に着目し、交通の利便性や商業活性度を</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　分かりやすく遊び心のある評価</a:t>
            </a:r>
            <a:r>
              <a:rPr lang="ja-JP" altLang="en-US" sz="1200" dirty="0">
                <a:latin typeface="小塚ゴシック Pr6N L"/>
                <a:ea typeface="小塚ゴシック Pr6N L"/>
                <a:cs typeface="小塚ゴシック Pr6N L"/>
              </a:rPr>
              <a:t>指標「</a:t>
            </a:r>
            <a:r>
              <a:rPr lang="ja-JP" altLang="en-US" sz="1200" dirty="0" smtClean="0">
                <a:latin typeface="小塚ゴシック Pr6N L"/>
                <a:ea typeface="小塚ゴシック Pr6N L"/>
                <a:cs typeface="小塚ゴシック Pr6N L"/>
              </a:rPr>
              <a:t>戦闘力」</a:t>
            </a:r>
            <a:endParaRPr lang="en-US" altLang="ja-JP" sz="1200" dirty="0" smtClean="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として示すことで、話題を呼んだ</a:t>
            </a:r>
            <a:endParaRPr lang="en-US" altLang="ja-JP" sz="1200" dirty="0" smtClean="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en-US" altLang="ja-JP" sz="1200" dirty="0" smtClean="0">
                <a:latin typeface="小塚ゴシック Pr6N L"/>
                <a:ea typeface="小塚ゴシック Pr6N L"/>
                <a:cs typeface="小塚ゴシック Pr6N L"/>
              </a:rPr>
              <a:t> </a:t>
            </a:r>
          </a:p>
          <a:p>
            <a:pPr marL="171450" indent="-171450">
              <a:buFont typeface="Wingdings" charset="2"/>
              <a:buChar char="l"/>
            </a:pPr>
            <a:r>
              <a:rPr lang="ja-JP" altLang="en-US" sz="1200" dirty="0" smtClean="0">
                <a:latin typeface="小塚ゴシック Pr6N L"/>
                <a:ea typeface="小塚ゴシック Pr6N L"/>
                <a:cs typeface="小塚ゴシック Pr6N L"/>
              </a:rPr>
              <a:t>顧客は探している物件の周辺環境を容易に自宅</a:t>
            </a:r>
            <a:endParaRPr lang="en-US" altLang="ja-JP" sz="1200" dirty="0" smtClean="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や</a:t>
            </a:r>
            <a:r>
              <a:rPr lang="ja-JP" altLang="en-US" sz="1200" dirty="0">
                <a:latin typeface="小塚ゴシック Pr6N L"/>
                <a:ea typeface="小塚ゴシック Pr6N L"/>
                <a:cs typeface="小塚ゴシック Pr6N L"/>
              </a:rPr>
              <a:t>と他の候補地</a:t>
            </a:r>
            <a:r>
              <a:rPr lang="ja-JP" altLang="en-US" sz="1200" dirty="0" smtClean="0">
                <a:latin typeface="小塚ゴシック Pr6N L"/>
                <a:ea typeface="小塚ゴシック Pr6N L"/>
                <a:cs typeface="小塚ゴシック Pr6N L"/>
              </a:rPr>
              <a:t>と比較できるようになった</a:t>
            </a:r>
            <a:endParaRPr lang="en-US" altLang="ja-JP" sz="1200" dirty="0" smtClean="0">
              <a:latin typeface="小塚ゴシック Pr6N L"/>
              <a:ea typeface="小塚ゴシック Pr6N L"/>
              <a:cs typeface="小塚ゴシック Pr6N L"/>
            </a:endParaRPr>
          </a:p>
        </p:txBody>
      </p:sp>
      <p:sp>
        <p:nvSpPr>
          <p:cNvPr id="84" name="角丸四角形 83"/>
          <p:cNvSpPr/>
          <p:nvPr/>
        </p:nvSpPr>
        <p:spPr>
          <a:xfrm>
            <a:off x="5050292" y="2327966"/>
            <a:ext cx="4743817" cy="1840961"/>
          </a:xfrm>
          <a:prstGeom prst="roundRect">
            <a:avLst>
              <a:gd name="adj" fmla="val 10424"/>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あなたの住みたい街の戦闘力はいくつ？　</a:t>
            </a:r>
            <a:endParaRPr kumimoji="1" lang="ja-JP" altLang="en-US" sz="1400" dirty="0">
              <a:solidFill>
                <a:srgbClr val="FFFFFF"/>
              </a:solidFill>
              <a:latin typeface="小塚ゴシック Pr6N R"/>
              <a:ea typeface="小塚ゴシック Pr6N R"/>
              <a:cs typeface="小塚ゴシック Pr6N R"/>
            </a:endParaRPr>
          </a:p>
        </p:txBody>
      </p:sp>
      <p:sp>
        <p:nvSpPr>
          <p:cNvPr id="36"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30min.</a:t>
            </a:r>
            <a:r>
              <a:rPr lang="ja-JP" altLang="en-US" sz="1400" dirty="0" smtClean="0">
                <a:solidFill>
                  <a:srgbClr val="FFFFFF"/>
                </a:solidFill>
                <a:latin typeface="小塚ゴシック Pr6N R"/>
                <a:ea typeface="小塚ゴシック Pr6N R"/>
                <a:cs typeface="小塚ゴシック Pr6N R"/>
              </a:rPr>
              <a:t>（株式会社イード）</a:t>
            </a:r>
            <a:endParaRPr kumimoji="1" lang="ja-JP" altLang="en-US" sz="1400" dirty="0">
              <a:solidFill>
                <a:srgbClr val="FFFFFF"/>
              </a:solidFill>
              <a:latin typeface="小塚ゴシック Pr6N R"/>
              <a:ea typeface="小塚ゴシック Pr6N R"/>
              <a:cs typeface="小塚ゴシック Pr6N R"/>
            </a:endParaRPr>
          </a:p>
        </p:txBody>
      </p:sp>
      <p:sp>
        <p:nvSpPr>
          <p:cNvPr id="37" name="タイトル 1"/>
          <p:cNvSpPr>
            <a:spLocks noGrp="1"/>
          </p:cNvSpPr>
          <p:nvPr>
            <p:ph type="ctrTitle"/>
          </p:nvPr>
        </p:nvSpPr>
        <p:spPr>
          <a:xfrm>
            <a:off x="45112" y="222937"/>
            <a:ext cx="5024872" cy="744513"/>
          </a:xfrm>
        </p:spPr>
        <p:txBody>
          <a:bodyPr>
            <a:noAutofit/>
          </a:bodyPr>
          <a:lstStyle/>
          <a:p>
            <a:pPr algn="l"/>
            <a:r>
              <a:rPr lang="ja-JP" altLang="en-US" sz="3600" dirty="0" smtClean="0">
                <a:solidFill>
                  <a:schemeClr val="bg1"/>
                </a:solidFill>
                <a:latin typeface="小塚ゴシック Pro M"/>
                <a:ea typeface="小塚ゴシック Pro M"/>
                <a:cs typeface="小塚ゴシック Pro M"/>
              </a:rPr>
              <a:t>周辺環境スカウター</a:t>
            </a:r>
            <a:endParaRPr kumimoji="1" lang="ja-JP" altLang="en-US" sz="3600" dirty="0">
              <a:solidFill>
                <a:schemeClr val="bg1"/>
              </a:solidFill>
              <a:latin typeface="小塚ゴシック Pro M"/>
              <a:ea typeface="小塚ゴシック Pro M"/>
              <a:cs typeface="小塚ゴシック Pro M"/>
            </a:endParaRPr>
          </a:p>
        </p:txBody>
      </p:sp>
      <p:sp>
        <p:nvSpPr>
          <p:cNvPr id="38" name="角丸四角形 37"/>
          <p:cNvSpPr/>
          <p:nvPr/>
        </p:nvSpPr>
        <p:spPr>
          <a:xfrm>
            <a:off x="459780" y="2153504"/>
            <a:ext cx="4082911" cy="553343"/>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サンゼロミニッツの地域情報データに基づいて、</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周辺環境の利便性を独自のスコアで表示する</a:t>
            </a:r>
            <a:endParaRPr lang="en-US" altLang="ja-JP" sz="1100" dirty="0" smtClean="0">
              <a:latin typeface="フォントポにほんご"/>
              <a:ea typeface="フォントポにほんご"/>
              <a:cs typeface="フォントポにほんご"/>
            </a:endParaRPr>
          </a:p>
        </p:txBody>
      </p:sp>
      <p:grpSp>
        <p:nvGrpSpPr>
          <p:cNvPr id="17" name="図形グループ 16"/>
          <p:cNvGrpSpPr/>
          <p:nvPr/>
        </p:nvGrpSpPr>
        <p:grpSpPr>
          <a:xfrm>
            <a:off x="2777567" y="3392151"/>
            <a:ext cx="1827673" cy="3010741"/>
            <a:chOff x="2723777" y="1867647"/>
            <a:chExt cx="1972293" cy="3185020"/>
          </a:xfrm>
        </p:grpSpPr>
        <p:pic>
          <p:nvPicPr>
            <p:cNvPr id="7" name="図 6" descr="S__15540257.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23777" y="1867647"/>
              <a:ext cx="1972293" cy="2831353"/>
            </a:xfrm>
            <a:prstGeom prst="rect">
              <a:avLst/>
            </a:prstGeom>
          </p:spPr>
        </p:pic>
        <p:pic>
          <p:nvPicPr>
            <p:cNvPr id="8" name="図 7" descr="S__15540258.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23777" y="4668186"/>
              <a:ext cx="1972293" cy="384481"/>
            </a:xfrm>
            <a:prstGeom prst="rect">
              <a:avLst/>
            </a:prstGeom>
          </p:spPr>
        </p:pic>
      </p:grpSp>
      <p:pic>
        <p:nvPicPr>
          <p:cNvPr id="4" name="図 3" descr="S__15540256.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9348" y="3429402"/>
            <a:ext cx="1965369" cy="2938981"/>
          </a:xfrm>
          <a:prstGeom prst="rect">
            <a:avLst/>
          </a:prstGeom>
        </p:spPr>
      </p:pic>
      <p:sp>
        <p:nvSpPr>
          <p:cNvPr id="43" name="角丸四角形 42"/>
          <p:cNvSpPr/>
          <p:nvPr/>
        </p:nvSpPr>
        <p:spPr>
          <a:xfrm>
            <a:off x="297733" y="2930718"/>
            <a:ext cx="1998354" cy="447373"/>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900" dirty="0" smtClean="0">
                <a:latin typeface="フォントポにほんご"/>
                <a:ea typeface="フォントポにほんご"/>
                <a:cs typeface="フォントポにほんご"/>
              </a:rPr>
              <a:t>①</a:t>
            </a:r>
            <a:r>
              <a:rPr lang="ja-JP" altLang="en-US" sz="900" dirty="0" smtClean="0">
                <a:latin typeface="フォントポにほんご"/>
                <a:ea typeface="フォントポにほんご"/>
                <a:cs typeface="フォントポにほんご"/>
              </a:rPr>
              <a:t>　住所を入力して</a:t>
            </a:r>
            <a:endParaRPr lang="en-US" altLang="ja-JP" sz="900" dirty="0" smtClean="0">
              <a:latin typeface="フォントポにほんご"/>
              <a:ea typeface="フォントポにほんご"/>
              <a:cs typeface="フォントポにほんご"/>
            </a:endParaRPr>
          </a:p>
          <a:p>
            <a:pPr algn="ctr"/>
            <a:r>
              <a:rPr lang="ja-JP" altLang="en-US" sz="900" dirty="0" smtClean="0">
                <a:latin typeface="フォントポにほんご"/>
                <a:ea typeface="フォントポにほんご"/>
                <a:cs typeface="フォントポにほんご"/>
              </a:rPr>
              <a:t>検索ボタンを押す</a:t>
            </a:r>
            <a:endParaRPr lang="en-US" altLang="ja-JP" sz="900" dirty="0" smtClean="0">
              <a:latin typeface="フォントポにほんご"/>
              <a:ea typeface="フォントポにほんご"/>
              <a:cs typeface="フォントポにほんご"/>
            </a:endParaRPr>
          </a:p>
        </p:txBody>
      </p:sp>
      <p:sp>
        <p:nvSpPr>
          <p:cNvPr id="47" name="角丸四角形 46"/>
          <p:cNvSpPr/>
          <p:nvPr/>
        </p:nvSpPr>
        <p:spPr>
          <a:xfrm>
            <a:off x="2633124" y="2917890"/>
            <a:ext cx="2123062" cy="454533"/>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900" dirty="0" smtClean="0">
                <a:latin typeface="フォントポにほんご"/>
                <a:ea typeface="フォントポにほんご"/>
                <a:cs typeface="フォントポにほんご"/>
              </a:rPr>
              <a:t>②</a:t>
            </a:r>
            <a:r>
              <a:rPr lang="ja-JP" altLang="en-US" sz="900" dirty="0" smtClean="0">
                <a:latin typeface="フォントポにほんご"/>
                <a:ea typeface="フォントポにほんご"/>
                <a:cs typeface="フォントポにほんご"/>
              </a:rPr>
              <a:t>その地点の戦闘力が表示される</a:t>
            </a:r>
            <a:endParaRPr lang="en-US" altLang="ja-JP" sz="900" dirty="0" smtClean="0">
              <a:latin typeface="フォントポにほんご"/>
              <a:ea typeface="フォントポにほんご"/>
              <a:cs typeface="フォントポにほんご"/>
            </a:endParaRPr>
          </a:p>
          <a:p>
            <a:pPr algn="ctr"/>
            <a:r>
              <a:rPr lang="en-US" altLang="ja-JP" sz="900" dirty="0" smtClean="0">
                <a:latin typeface="フォントポにほんご"/>
                <a:ea typeface="フォントポにほんご"/>
                <a:cs typeface="フォントポにほんご"/>
              </a:rPr>
              <a:t>(</a:t>
            </a:r>
            <a:r>
              <a:rPr lang="ja-JP" altLang="en-US" sz="900" dirty="0" smtClean="0">
                <a:latin typeface="フォントポにほんご"/>
                <a:ea typeface="フォントポにほんご"/>
                <a:cs typeface="フォントポにほんご"/>
              </a:rPr>
              <a:t>右上タブから詳細が確認できる</a:t>
            </a:r>
            <a:r>
              <a:rPr lang="en-US" altLang="ja-JP" sz="900" dirty="0" smtClean="0">
                <a:latin typeface="フォントポにほんご"/>
                <a:ea typeface="フォントポにほんご"/>
                <a:cs typeface="フォントポにほんご"/>
              </a:rPr>
              <a:t>)</a:t>
            </a:r>
          </a:p>
        </p:txBody>
      </p:sp>
      <p:sp>
        <p:nvSpPr>
          <p:cNvPr id="52" name="角丸四角形 51"/>
          <p:cNvSpPr/>
          <p:nvPr/>
        </p:nvSpPr>
        <p:spPr>
          <a:xfrm>
            <a:off x="2748568" y="3453557"/>
            <a:ext cx="830290" cy="343437"/>
          </a:xfrm>
          <a:prstGeom prst="roundRect">
            <a:avLst>
              <a:gd name="adj" fmla="val 10424"/>
            </a:avLst>
          </a:prstGeom>
          <a:noFill/>
          <a:ln w="76200" cmpd="sng">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2001083" y="3963754"/>
            <a:ext cx="1334055" cy="769661"/>
          </a:xfrm>
          <a:prstGeom prst="straightConnector1">
            <a:avLst/>
          </a:prstGeom>
          <a:ln w="28575" cmpd="sng">
            <a:solidFill>
              <a:srgbClr val="0D6E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4" name="図形グループ 43"/>
          <p:cNvGrpSpPr/>
          <p:nvPr/>
        </p:nvGrpSpPr>
        <p:grpSpPr>
          <a:xfrm>
            <a:off x="6255233" y="250008"/>
            <a:ext cx="752743" cy="752743"/>
            <a:chOff x="6255233" y="281179"/>
            <a:chExt cx="752743" cy="752743"/>
          </a:xfrm>
          <a:noFill/>
        </p:grpSpPr>
        <p:sp>
          <p:nvSpPr>
            <p:cNvPr id="46" name="角丸四角形 45"/>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50" name="図形グループ 49"/>
          <p:cNvGrpSpPr/>
          <p:nvPr/>
        </p:nvGrpSpPr>
        <p:grpSpPr>
          <a:xfrm>
            <a:off x="8089329" y="250008"/>
            <a:ext cx="752743" cy="752743"/>
            <a:chOff x="8060984" y="281179"/>
            <a:chExt cx="752743" cy="752743"/>
          </a:xfrm>
          <a:solidFill>
            <a:schemeClr val="bg1"/>
          </a:solidFill>
        </p:grpSpPr>
        <p:sp>
          <p:nvSpPr>
            <p:cNvPr id="51" name="角丸四角形 50"/>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smtClean="0">
                  <a:solidFill>
                    <a:srgbClr val="358CFF"/>
                  </a:solidFill>
                  <a:latin typeface="小塚ゴシック Pr6N M"/>
                  <a:ea typeface="小塚ゴシック Pr6N M"/>
                  <a:cs typeface="小塚ゴシック Pr6N M"/>
                </a:rPr>
                <a:t>産業</a:t>
              </a:r>
              <a:endParaRPr lang="en-US" altLang="ja-JP" dirty="0" smtClean="0">
                <a:solidFill>
                  <a:srgbClr val="358CFF"/>
                </a:solidFill>
                <a:latin typeface="小塚ゴシック Pr6N M"/>
                <a:ea typeface="小塚ゴシック Pr6N M"/>
                <a:cs typeface="小塚ゴシック Pr6N M"/>
              </a:endParaRPr>
            </a:p>
            <a:p>
              <a:r>
                <a:rPr lang="ja-JP" altLang="en-US" dirty="0" smtClean="0">
                  <a:solidFill>
                    <a:srgbClr val="358CFF"/>
                  </a:solidFill>
                  <a:latin typeface="小塚ゴシック Pr6N M"/>
                  <a:ea typeface="小塚ゴシック Pr6N M"/>
                  <a:cs typeface="小塚ゴシック Pr6N M"/>
                </a:rPr>
                <a:t>創出</a:t>
              </a:r>
              <a:endParaRPr kumimoji="1" lang="en-US" altLang="ja-JP" dirty="0" smtClean="0">
                <a:solidFill>
                  <a:srgbClr val="358CFF"/>
                </a:solidFill>
                <a:latin typeface="小塚ゴシック Pr6N M"/>
                <a:ea typeface="小塚ゴシック Pr6N M"/>
                <a:cs typeface="小塚ゴシック Pr6N M"/>
              </a:endParaRPr>
            </a:p>
          </p:txBody>
        </p:sp>
      </p:grpSp>
      <p:grpSp>
        <p:nvGrpSpPr>
          <p:cNvPr id="55" name="図形グループ 54"/>
          <p:cNvGrpSpPr/>
          <p:nvPr/>
        </p:nvGrpSpPr>
        <p:grpSpPr>
          <a:xfrm>
            <a:off x="7172281" y="250008"/>
            <a:ext cx="752743" cy="752743"/>
            <a:chOff x="7154801" y="281179"/>
            <a:chExt cx="752743" cy="752743"/>
          </a:xfrm>
        </p:grpSpPr>
        <p:sp>
          <p:nvSpPr>
            <p:cNvPr id="56" name="角丸四角形 55"/>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59" name="角丸四角形 58"/>
          <p:cNvSpPr/>
          <p:nvPr/>
        </p:nvSpPr>
        <p:spPr>
          <a:xfrm>
            <a:off x="9006672" y="250008"/>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6FFFF"/>
                </a:solidFill>
                <a:latin typeface="小塚ゴシック Pr6N M"/>
                <a:ea typeface="小塚ゴシック Pr6N M"/>
                <a:cs typeface="小塚ゴシック Pr6N M"/>
              </a:rPr>
              <a:t>防犯</a:t>
            </a:r>
            <a:endParaRPr lang="en-US" altLang="ja-JP" sz="1400" dirty="0" smtClean="0">
              <a:solidFill>
                <a:srgbClr val="D6FFFF"/>
              </a:solidFill>
              <a:latin typeface="小塚ゴシック Pr6N M"/>
              <a:ea typeface="小塚ゴシック Pr6N M"/>
              <a:cs typeface="小塚ゴシック Pr6N M"/>
            </a:endParaRPr>
          </a:p>
          <a:p>
            <a:r>
              <a:rPr lang="ja-JP" altLang="en-US" sz="1400" dirty="0" smtClean="0">
                <a:solidFill>
                  <a:srgbClr val="D6FFFF"/>
                </a:solidFill>
                <a:latin typeface="小塚ゴシック Pr6N M"/>
                <a:ea typeface="小塚ゴシック Pr6N M"/>
                <a:cs typeface="小塚ゴシック Pr6N M"/>
              </a:rPr>
              <a:t>医療</a:t>
            </a:r>
            <a:endParaRPr lang="en-US" altLang="ja-JP" sz="1400" dirty="0" smtClean="0">
              <a:solidFill>
                <a:srgbClr val="D6FFFF"/>
              </a:solidFill>
              <a:latin typeface="小塚ゴシック Pr6N M"/>
              <a:ea typeface="小塚ゴシック Pr6N M"/>
              <a:cs typeface="小塚ゴシック Pr6N M"/>
            </a:endParaRPr>
          </a:p>
          <a:p>
            <a:r>
              <a:rPr lang="ja-JP" altLang="en-US" sz="1400" dirty="0" smtClean="0">
                <a:solidFill>
                  <a:srgbClr val="D6FFFF"/>
                </a:solidFill>
                <a:latin typeface="小塚ゴシック Pr6N M"/>
                <a:ea typeface="小塚ゴシック Pr6N M"/>
                <a:cs typeface="小塚ゴシック Pr6N M"/>
              </a:rPr>
              <a:t>教育</a:t>
            </a:r>
            <a:r>
              <a:rPr lang="ja-JP" altLang="en-US" sz="1000" dirty="0" smtClean="0">
                <a:solidFill>
                  <a:srgbClr val="D6FFFF"/>
                </a:solidFill>
                <a:latin typeface="小塚ゴシック Pr6N M"/>
                <a:ea typeface="小塚ゴシック Pr6N M"/>
                <a:cs typeface="小塚ゴシック Pr6N M"/>
              </a:rPr>
              <a:t>等</a:t>
            </a:r>
            <a:endParaRPr lang="en-US" altLang="ja-JP" dirty="0" smtClean="0">
              <a:solidFill>
                <a:srgbClr val="D6FFFF"/>
              </a:solidFill>
              <a:latin typeface="小塚ゴシック Pr6N M"/>
              <a:ea typeface="小塚ゴシック Pr6N M"/>
              <a:cs typeface="小塚ゴシック Pr6N M"/>
            </a:endParaRPr>
          </a:p>
        </p:txBody>
      </p:sp>
      <p:pic>
        <p:nvPicPr>
          <p:cNvPr id="62" name="ハテナb.png" descr="/Users/meg/Desktop/特研/特研OD/アイコン/ハテナ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249740" y="3086209"/>
            <a:ext cx="404301" cy="834644"/>
          </a:xfrm>
          <a:prstGeom prst="rect">
            <a:avLst/>
          </a:prstGeom>
        </p:spPr>
      </p:pic>
      <p:sp>
        <p:nvSpPr>
          <p:cNvPr id="64" name="正方形/長方形 63"/>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pic>
        <p:nvPicPr>
          <p:cNvPr id="68" name="ひらめきb.png" descr="/Users/meg/Desktop/特研/特研OD/アイコン/ひらめき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362406" y="5370803"/>
            <a:ext cx="228827" cy="915308"/>
          </a:xfrm>
          <a:prstGeom prst="rect">
            <a:avLst/>
          </a:prstGeom>
        </p:spPr>
      </p:pic>
    </p:spTree>
    <p:extLst>
      <p:ext uri="{BB962C8B-B14F-4D97-AF65-F5344CB8AC3E}">
        <p14:creationId xmlns:p14="http://schemas.microsoft.com/office/powerpoint/2010/main" val="340841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4953000" y="0"/>
            <a:ext cx="0" cy="6858000"/>
          </a:xfrm>
          <a:prstGeom prst="line">
            <a:avLst/>
          </a:prstGeom>
          <a:ln w="12700">
            <a:solidFill>
              <a:schemeClr val="accent5">
                <a:lumMod val="60000"/>
                <a:lumOff val="4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6431654" y="2982689"/>
            <a:ext cx="3307400" cy="351689"/>
          </a:xfrm>
          <a:prstGeom prst="rect">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ー</a:t>
            </a:r>
            <a:endParaRPr lang="en-US" altLang="ja-JP" sz="1100" dirty="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5749101" y="3485130"/>
            <a:ext cx="3396089" cy="351689"/>
          </a:xfrm>
          <a:prstGeom prst="rect">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ja-JP"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　全国</a:t>
            </a:r>
            <a:endParaRPr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7" name="直線コネクタ 66"/>
          <p:cNvCxnSpPr/>
          <p:nvPr/>
        </p:nvCxnSpPr>
        <p:spPr>
          <a:xfrm flipH="1">
            <a:off x="10565" y="1405574"/>
            <a:ext cx="4922375" cy="0"/>
          </a:xfrm>
          <a:prstGeom prst="line">
            <a:avLst/>
          </a:prstGeom>
          <a:ln w="6350">
            <a:solidFill>
              <a:srgbClr val="0D6E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22375" cy="0"/>
          </a:xfrm>
          <a:prstGeom prst="line">
            <a:avLst/>
          </a:prstGeom>
          <a:ln w="6350">
            <a:solidFill>
              <a:srgbClr val="0D6E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D6E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767506" y="1499638"/>
            <a:ext cx="3396089" cy="351689"/>
          </a:xfrm>
          <a:prstGeom prst="rect">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　　店の位置情報（飲食店、コンビニ、</a:t>
            </a:r>
            <a:endParaRPr lang="en-US" altLang="ja-JP" sz="1200" dirty="0" smtClean="0">
              <a:solidFill>
                <a:schemeClr val="tx1"/>
              </a:solidFill>
              <a:latin typeface="小塚ゴシック Pr6N L"/>
              <a:ea typeface="小塚ゴシック Pr6N L"/>
              <a:cs typeface="小塚ゴシック Pr6N L"/>
            </a:endParaRPr>
          </a:p>
          <a:p>
            <a:pPr algn="ctr"/>
            <a:r>
              <a:rPr lang="ja-JP" altLang="en-US" sz="1200" dirty="0" smtClean="0">
                <a:solidFill>
                  <a:schemeClr val="tx1"/>
                </a:solidFill>
                <a:latin typeface="小塚ゴシック Pr6N L"/>
                <a:ea typeface="小塚ゴシック Pr6N L"/>
                <a:cs typeface="小塚ゴシック Pr6N L"/>
              </a:rPr>
              <a:t>スーパー、レンタルショップ）</a:t>
            </a:r>
            <a:endParaRPr lang="en-US" altLang="ja-JP" sz="1200" dirty="0" smtClean="0">
              <a:solidFill>
                <a:schemeClr val="tx1"/>
              </a:solidFill>
              <a:latin typeface="小塚ゴシック Pr6N L"/>
              <a:ea typeface="小塚ゴシック Pr6N L"/>
              <a:cs typeface="小塚ゴシック Pr6N L"/>
            </a:endParaRPr>
          </a:p>
        </p:txBody>
      </p:sp>
      <p:sp>
        <p:nvSpPr>
          <p:cNvPr id="38" name="角丸四角形 37"/>
          <p:cNvSpPr/>
          <p:nvPr/>
        </p:nvSpPr>
        <p:spPr>
          <a:xfrm>
            <a:off x="5114549" y="1494164"/>
            <a:ext cx="1228416" cy="357163"/>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6342965" y="1989141"/>
            <a:ext cx="3396089" cy="351689"/>
          </a:xfrm>
          <a:prstGeom prst="rect">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ja-JP" altLang="en-US" sz="1200">
                <a:solidFill>
                  <a:schemeClr val="tx1"/>
                </a:solidFill>
                <a:latin typeface="小塚ゴシック Pr6N L"/>
                <a:ea typeface="小塚ゴシック Pr6N L"/>
                <a:cs typeface="小塚ゴシック Pr6N L"/>
              </a:rPr>
              <a:t>　</a:t>
            </a:r>
            <a:r>
              <a:rPr lang="ja-JP" altLang="en-US" sz="1200" smtClean="0">
                <a:solidFill>
                  <a:schemeClr val="tx1"/>
                </a:solidFill>
                <a:latin typeface="小塚ゴシック Pr6N L"/>
                <a:ea typeface="小塚ゴシック Pr6N L"/>
                <a:cs typeface="小塚ゴシック Pr6N L"/>
              </a:rPr>
              <a:t>独自</a:t>
            </a:r>
            <a:r>
              <a:rPr lang="ja-JP" altLang="en-US" sz="1200" dirty="0">
                <a:solidFill>
                  <a:schemeClr val="tx1"/>
                </a:solidFill>
                <a:latin typeface="小塚ゴシック Pr6N L"/>
                <a:ea typeface="小塚ゴシック Pr6N L"/>
                <a:cs typeface="小塚ゴシック Pr6N L"/>
              </a:rPr>
              <a:t>形式</a:t>
            </a:r>
            <a:endParaRPr lang="en-US" altLang="ja-JP" sz="1200" dirty="0">
              <a:solidFill>
                <a:schemeClr val="tx1"/>
              </a:solidFill>
              <a:latin typeface="小塚ゴシック Pr6N L"/>
              <a:ea typeface="小塚ゴシック Pr6N L"/>
              <a:cs typeface="小塚ゴシック Pr6N L"/>
            </a:endParaRPr>
          </a:p>
        </p:txBody>
      </p:sp>
      <p:sp>
        <p:nvSpPr>
          <p:cNvPr id="40" name="角丸四角形 39"/>
          <p:cNvSpPr/>
          <p:nvPr/>
        </p:nvSpPr>
        <p:spPr>
          <a:xfrm>
            <a:off x="5690006" y="1983667"/>
            <a:ext cx="1274749" cy="357163"/>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46" name="正方形/長方形 45"/>
          <p:cNvSpPr/>
          <p:nvPr/>
        </p:nvSpPr>
        <p:spPr>
          <a:xfrm>
            <a:off x="6095243" y="2485379"/>
            <a:ext cx="3049947" cy="351689"/>
          </a:xfrm>
          <a:prstGeom prst="rect">
            <a:avLst/>
          </a:prstGeom>
          <a:noFill/>
          <a:ln>
            <a:solidFill>
              <a:srgbClr val="0D6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アプリ</a:t>
            </a:r>
            <a:endParaRPr kumimoji="1" lang="ja-JP" altLang="en-US" sz="1200" dirty="0">
              <a:solidFill>
                <a:schemeClr val="tx1"/>
              </a:solidFill>
              <a:latin typeface="小塚ゴシック Pr6N L"/>
              <a:ea typeface="小塚ゴシック Pr6N L"/>
              <a:cs typeface="小塚ゴシック Pr6N L"/>
            </a:endParaRPr>
          </a:p>
        </p:txBody>
      </p:sp>
      <p:sp>
        <p:nvSpPr>
          <p:cNvPr id="47" name="角丸四角形 46"/>
          <p:cNvSpPr/>
          <p:nvPr/>
        </p:nvSpPr>
        <p:spPr>
          <a:xfrm>
            <a:off x="5096142" y="2479905"/>
            <a:ext cx="1246823" cy="361791"/>
          </a:xfrm>
          <a:prstGeom prst="roundRect">
            <a:avLst>
              <a:gd name="adj" fmla="val 50000"/>
            </a:avLst>
          </a:prstGeom>
          <a:solidFill>
            <a:srgbClr val="0D6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63" name="テキスト ボックス 62"/>
          <p:cNvSpPr txBox="1"/>
          <p:nvPr/>
        </p:nvSpPr>
        <p:spPr>
          <a:xfrm>
            <a:off x="6017649" y="4199413"/>
            <a:ext cx="3570208" cy="830997"/>
          </a:xfrm>
          <a:prstGeom prst="rect">
            <a:avLst/>
          </a:prstGeom>
          <a:noFill/>
        </p:spPr>
        <p:txBody>
          <a:bodyPr vert="horz" wrap="none" rtlCol="0">
            <a:spAutoFit/>
          </a:bodyPr>
          <a:lstStyle/>
          <a:p>
            <a:r>
              <a:rPr lang="ja-JP" altLang="en-US" sz="2400" dirty="0" smtClean="0">
                <a:solidFill>
                  <a:srgbClr val="0D6EFF"/>
                </a:solidFill>
                <a:latin typeface="フォントポにほんご"/>
                <a:ea typeface="フォントポにほんご"/>
                <a:cs typeface="フォントポにほんご"/>
              </a:rPr>
              <a:t>ネット上で話題になった</a:t>
            </a:r>
            <a:endParaRPr lang="en-US" altLang="ja-JP" sz="2400" dirty="0" smtClean="0">
              <a:solidFill>
                <a:srgbClr val="0D6EFF"/>
              </a:solidFill>
              <a:latin typeface="フォントポにほんご"/>
              <a:ea typeface="フォントポにほんご"/>
              <a:cs typeface="フォントポにほんご"/>
            </a:endParaRPr>
          </a:p>
          <a:p>
            <a:r>
              <a:rPr kumimoji="1" lang="ja-JP" altLang="en-US" sz="2400" dirty="0" smtClean="0">
                <a:solidFill>
                  <a:srgbClr val="0D6EFF"/>
                </a:solidFill>
                <a:latin typeface="フォントポにほんご"/>
                <a:ea typeface="フォントポにほんご"/>
                <a:cs typeface="フォントポにほんご"/>
              </a:rPr>
              <a:t>　　　　</a:t>
            </a:r>
            <a:r>
              <a:rPr lang="ja-JP" altLang="en-US" sz="2400" dirty="0" smtClean="0">
                <a:solidFill>
                  <a:srgbClr val="0D6EFF"/>
                </a:solidFill>
                <a:latin typeface="フォントポにほんご"/>
                <a:ea typeface="フォントポにほんご"/>
                <a:cs typeface="フォントポにほんご"/>
              </a:rPr>
              <a:t>スカウター機能</a:t>
            </a:r>
            <a:endParaRPr kumimoji="1" lang="en-US" altLang="ja-JP" sz="2400" dirty="0" smtClean="0">
              <a:solidFill>
                <a:srgbClr val="0D6EFF"/>
              </a:solidFill>
              <a:latin typeface="フォントポにほんご"/>
              <a:ea typeface="フォントポにほんご"/>
              <a:cs typeface="フォントポにほんご"/>
            </a:endParaRPr>
          </a:p>
        </p:txBody>
      </p:sp>
      <p:sp>
        <p:nvSpPr>
          <p:cNvPr id="64" name="テキスト ボックス 63"/>
          <p:cNvSpPr txBox="1"/>
          <p:nvPr/>
        </p:nvSpPr>
        <p:spPr>
          <a:xfrm>
            <a:off x="5116713" y="5163960"/>
            <a:ext cx="4660250" cy="1200329"/>
          </a:xfrm>
          <a:prstGeom prst="rect">
            <a:avLst/>
          </a:prstGeom>
          <a:noFill/>
        </p:spPr>
        <p:txBody>
          <a:bodyPr wrap="none" rtlCol="0">
            <a:spAutoFit/>
          </a:bodyPr>
          <a:lstStyle/>
          <a:p>
            <a:r>
              <a:rPr lang="ja-JP" altLang="ja-JP" sz="1200" dirty="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このサイトは本来引っ越しを検討する人向けに作成されたアプ</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リではあるが、公開されると</a:t>
            </a:r>
            <a:r>
              <a:rPr lang="ja-JP" altLang="en-US" sz="1200" dirty="0">
                <a:latin typeface="小塚ゴシック Pr6N L"/>
                <a:ea typeface="小塚ゴシック Pr6N L"/>
                <a:cs typeface="小塚ゴシック Pr6N L"/>
              </a:rPr>
              <a:t>「マンガで見たような戦闘力の</a:t>
            </a:r>
            <a:r>
              <a:rPr lang="ja-JP" altLang="en-US" sz="1200" dirty="0" smtClean="0">
                <a:latin typeface="小塚ゴシック Pr6N L"/>
                <a:ea typeface="小塚ゴシック Pr6N L"/>
                <a:cs typeface="小塚ゴシック Pr6N L"/>
              </a:rPr>
              <a:t>面白</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さ」「自分の住む土地はどのくらい“戦闘力があるか”を競える」</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ため、ネット上でたちまち人気を集めた。</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　また、検索した結果は</a:t>
            </a:r>
            <a:r>
              <a:rPr lang="en-US" altLang="ja-JP" sz="1200" dirty="0" smtClean="0">
                <a:latin typeface="小塚ゴシック Pr6N L"/>
                <a:ea typeface="小塚ゴシック Pr6N L"/>
                <a:cs typeface="小塚ゴシック Pr6N L"/>
              </a:rPr>
              <a:t>SNS</a:t>
            </a:r>
            <a:r>
              <a:rPr lang="ja-JP" altLang="en-US" sz="1200" dirty="0" smtClean="0">
                <a:latin typeface="小塚ゴシック Pr6N L"/>
                <a:ea typeface="小塚ゴシック Pr6N L"/>
                <a:cs typeface="小塚ゴシック Pr6N L"/>
              </a:rPr>
              <a:t>の共有機能等で友達に公開すること</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ができるため、賃貸に関心のない人にまで広く知れ渡った。</a:t>
            </a:r>
            <a:endParaRPr lang="en-US" altLang="ja-JP" sz="1200" dirty="0" smtClean="0">
              <a:latin typeface="小塚ゴシック Pr6N L"/>
              <a:ea typeface="小塚ゴシック Pr6N L"/>
              <a:cs typeface="小塚ゴシック Pr6N L"/>
            </a:endParaRPr>
          </a:p>
        </p:txBody>
      </p:sp>
      <p:sp>
        <p:nvSpPr>
          <p:cNvPr id="77" name="テキスト ボックス 76"/>
          <p:cNvSpPr txBox="1"/>
          <p:nvPr/>
        </p:nvSpPr>
        <p:spPr>
          <a:xfrm>
            <a:off x="7661" y="1500230"/>
            <a:ext cx="3852337" cy="461665"/>
          </a:xfrm>
          <a:prstGeom prst="rect">
            <a:avLst/>
          </a:prstGeom>
          <a:noFill/>
        </p:spPr>
        <p:txBody>
          <a:bodyPr wrap="none" rtlCol="0">
            <a:spAutoFit/>
          </a:bodyPr>
          <a:lstStyle/>
          <a:p>
            <a:r>
              <a:rPr lang="ja-JP" altLang="en-US" sz="2400" dirty="0" smtClean="0">
                <a:solidFill>
                  <a:srgbClr val="0D6EFF"/>
                </a:solidFill>
                <a:latin typeface="小塚ゴシック Pro M"/>
                <a:ea typeface="小塚ゴシック Pro M"/>
                <a:cs typeface="小塚ゴシック Pro M"/>
              </a:rPr>
              <a:t> “賃貸情報サイト”の遊び心</a:t>
            </a:r>
            <a:endParaRPr kumimoji="1" lang="ja-JP" altLang="en-US" sz="2400" dirty="0">
              <a:solidFill>
                <a:srgbClr val="0D6EFF"/>
              </a:solidFill>
              <a:latin typeface="小塚ゴシック Pro M"/>
              <a:ea typeface="小塚ゴシック Pro M"/>
              <a:cs typeface="小塚ゴシック Pro M"/>
            </a:endParaRPr>
          </a:p>
        </p:txBody>
      </p:sp>
      <p:sp>
        <p:nvSpPr>
          <p:cNvPr id="78" name="テキスト ボックス 77"/>
          <p:cNvSpPr txBox="1"/>
          <p:nvPr/>
        </p:nvSpPr>
        <p:spPr>
          <a:xfrm>
            <a:off x="74282" y="2073162"/>
            <a:ext cx="5068034" cy="4291127"/>
          </a:xfrm>
          <a:prstGeom prst="rect">
            <a:avLst/>
          </a:prstGeom>
          <a:noFill/>
        </p:spPr>
        <p:txBody>
          <a:bodyPr wrap="square" rtlCol="0">
            <a:noAutofit/>
          </a:bodyPr>
          <a:lstStyle/>
          <a:p>
            <a:pPr>
              <a:lnSpc>
                <a:spcPct val="110000"/>
              </a:lnSpc>
            </a:pPr>
            <a:r>
              <a:rPr lang="ja-JP" altLang="en-US" sz="1100" dirty="0" smtClean="0">
                <a:latin typeface="小塚ゴシック Pr6N L"/>
                <a:ea typeface="小塚ゴシック Pr6N L"/>
                <a:cs typeface="小塚ゴシック Pr6N L"/>
              </a:rPr>
              <a:t>　周辺環境スカウターは、タウン情報</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サービス</a:t>
            </a:r>
            <a:r>
              <a:rPr lang="en-US" altLang="ja-JP" sz="1100" dirty="0" smtClean="0">
                <a:latin typeface="小塚ゴシック Pr6N L"/>
                <a:ea typeface="小塚ゴシック Pr6N L"/>
                <a:cs typeface="小塚ゴシック Pr6N L"/>
              </a:rPr>
              <a:t>30min.</a:t>
            </a:r>
            <a:r>
              <a:rPr lang="ja-JP" altLang="en-US" sz="1100" dirty="0" smtClean="0">
                <a:latin typeface="小塚ゴシック Pr6N L"/>
                <a:ea typeface="小塚ゴシック Pr6N L"/>
                <a:cs typeface="小塚ゴシック Pr6N L"/>
              </a:rPr>
              <a:t>（サンゼロミニッツ）</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が賃貸情報サイト「サンゼロ賃貸」に</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おいて提供している</a:t>
            </a:r>
            <a:r>
              <a:rPr lang="en-US" altLang="ja-JP" sz="1100" dirty="0" smtClean="0">
                <a:latin typeface="小塚ゴシック Pr6N L"/>
                <a:ea typeface="小塚ゴシック Pr6N L"/>
                <a:cs typeface="小塚ゴシック Pr6N L"/>
              </a:rPr>
              <a:t>Web</a:t>
            </a:r>
            <a:r>
              <a:rPr lang="ja-JP" altLang="en-US" sz="1100" dirty="0" smtClean="0">
                <a:latin typeface="小塚ゴシック Pr6N L"/>
                <a:ea typeface="小塚ゴシック Pr6N L"/>
                <a:cs typeface="小塚ゴシック Pr6N L"/>
              </a:rPr>
              <a:t>アプリである。</a:t>
            </a:r>
            <a:endParaRPr lang="en-US" altLang="ja-JP" sz="1100" dirty="0" smtClean="0">
              <a:latin typeface="小塚ゴシック Pr6N L"/>
              <a:ea typeface="小塚ゴシック Pr6N L"/>
              <a:cs typeface="小塚ゴシック Pr6N L"/>
            </a:endParaRPr>
          </a:p>
          <a:p>
            <a:pPr>
              <a:lnSpc>
                <a:spcPct val="110000"/>
              </a:lnSpc>
            </a:pPr>
            <a:r>
              <a:rPr lang="ja-JP" altLang="ja-JP" sz="1100" dirty="0">
                <a:latin typeface="小塚ゴシック Pr6N L"/>
                <a:ea typeface="小塚ゴシック Pr6N L"/>
                <a:cs typeface="小塚ゴシック Pr6N L"/>
              </a:rPr>
              <a:t>　</a:t>
            </a:r>
            <a:endParaRPr lang="en-US" altLang="ja-JP" sz="1100" dirty="0" smtClean="0">
              <a:latin typeface="小塚ゴシック Pr6N L"/>
              <a:ea typeface="小塚ゴシック Pr6N L"/>
              <a:cs typeface="小塚ゴシック Pr6N L"/>
            </a:endParaRPr>
          </a:p>
          <a:p>
            <a:pPr>
              <a:lnSpc>
                <a:spcPct val="110000"/>
              </a:lnSpc>
            </a:pPr>
            <a:r>
              <a:rPr lang="ja-JP" altLang="ja-JP" sz="1100" dirty="0">
                <a:latin typeface="小塚ゴシック Pr6N L"/>
                <a:ea typeface="小塚ゴシック Pr6N L"/>
                <a:cs typeface="小塚ゴシック Pr6N L"/>
              </a:rPr>
              <a:t>　</a:t>
            </a:r>
            <a:r>
              <a:rPr lang="ja-JP" altLang="en-US" sz="1100" dirty="0" smtClean="0">
                <a:latin typeface="小塚ゴシック Pr6N L"/>
                <a:ea typeface="小塚ゴシック Pr6N L"/>
                <a:cs typeface="小塚ゴシック Pr6N L"/>
              </a:rPr>
              <a:t>ブラウザの位置情報や住所を入力す</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ると、指定された位置の周辺環境スコ</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アを「戦闘力」として表す。</a:t>
            </a:r>
            <a:endParaRPr lang="en-US" altLang="ja-JP" sz="1100" dirty="0" smtClean="0">
              <a:latin typeface="小塚ゴシック Pr6N L"/>
              <a:ea typeface="小塚ゴシック Pr6N L"/>
              <a:cs typeface="小塚ゴシック Pr6N L"/>
            </a:endParaRPr>
          </a:p>
          <a:p>
            <a:pPr>
              <a:lnSpc>
                <a:spcPct val="110000"/>
              </a:lnSpc>
            </a:pPr>
            <a:endParaRPr lang="en-US" altLang="ja-JP" sz="1100" dirty="0">
              <a:latin typeface="小塚ゴシック Pr6N L"/>
              <a:ea typeface="小塚ゴシック Pr6N L"/>
              <a:cs typeface="小塚ゴシック Pr6N L"/>
            </a:endParaRPr>
          </a:p>
          <a:p>
            <a:pPr>
              <a:lnSpc>
                <a:spcPct val="110000"/>
              </a:lnSpc>
            </a:pPr>
            <a:r>
              <a:rPr lang="ja-JP" altLang="ja-JP" sz="1100" dirty="0">
                <a:latin typeface="小塚ゴシック Pr6N L"/>
                <a:ea typeface="小塚ゴシック Pr6N L"/>
                <a:cs typeface="小塚ゴシック Pr6N L"/>
              </a:rPr>
              <a:t>　</a:t>
            </a:r>
            <a:r>
              <a:rPr lang="ja-JP" altLang="en-US" sz="1100" dirty="0" smtClean="0">
                <a:latin typeface="小塚ゴシック Pr6N L"/>
                <a:ea typeface="小塚ゴシック Pr6N L"/>
                <a:cs typeface="小塚ゴシック Pr6N L"/>
              </a:rPr>
              <a:t>この周辺環境スコアは、周辺飲食施</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設の充実度やコンビニへの近さなどの</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生活面から、保育園への近さ・保育園</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の定員に対する待機児童数の少なさと</a:t>
            </a:r>
            <a:r>
              <a:rPr lang="en-US" altLang="ja-JP" sz="1100" dirty="0" smtClean="0">
                <a:latin typeface="小塚ゴシック Pr6N L"/>
                <a:ea typeface="小塚ゴシック Pr6N L"/>
                <a:cs typeface="小塚ゴシック Pr6N L"/>
              </a:rPr>
              <a:t/>
            </a:r>
            <a:br>
              <a:rPr lang="en-US" altLang="ja-JP" sz="1100" dirty="0" smtClean="0">
                <a:latin typeface="小塚ゴシック Pr6N L"/>
                <a:ea typeface="小塚ゴシック Pr6N L"/>
                <a:cs typeface="小塚ゴシック Pr6N L"/>
              </a:rPr>
            </a:br>
            <a:r>
              <a:rPr lang="ja-JP" altLang="en-US" sz="1100" dirty="0" smtClean="0">
                <a:latin typeface="小塚ゴシック Pr6N L"/>
                <a:ea typeface="小塚ゴシック Pr6N L"/>
                <a:cs typeface="小塚ゴシック Pr6N L"/>
              </a:rPr>
              <a:t>いった子育てに関する情報まで、</a:t>
            </a:r>
            <a:r>
              <a:rPr lang="en-US" altLang="ja-JP" sz="1100" dirty="0" smtClean="0">
                <a:latin typeface="小塚ゴシック Pr6N L"/>
                <a:ea typeface="小塚ゴシック Pr6N L"/>
                <a:cs typeface="小塚ゴシック Pr6N L"/>
              </a:rPr>
              <a:t>30min.</a:t>
            </a:r>
            <a:br>
              <a:rPr lang="en-US" altLang="ja-JP" sz="1100" dirty="0" smtClean="0">
                <a:latin typeface="小塚ゴシック Pr6N L"/>
                <a:ea typeface="小塚ゴシック Pr6N L"/>
                <a:cs typeface="小塚ゴシック Pr6N L"/>
              </a:rPr>
            </a:br>
            <a:r>
              <a:rPr lang="ja-JP" altLang="en-US" sz="1100" dirty="0" smtClean="0">
                <a:latin typeface="小塚ゴシック Pr6N L"/>
                <a:ea typeface="小塚ゴシック Pr6N L"/>
                <a:cs typeface="小塚ゴシック Pr6N L"/>
              </a:rPr>
              <a:t>が賃貸情報サイトを運営する中で得た</a:t>
            </a:r>
            <a:r>
              <a:rPr lang="en-US" altLang="ja-JP" sz="1100" dirty="0" smtClean="0">
                <a:latin typeface="小塚ゴシック Pr6N L"/>
                <a:ea typeface="小塚ゴシック Pr6N L"/>
                <a:cs typeface="小塚ゴシック Pr6N L"/>
              </a:rPr>
              <a:t/>
            </a:r>
            <a:br>
              <a:rPr lang="en-US" altLang="ja-JP" sz="1100" dirty="0" smtClean="0">
                <a:latin typeface="小塚ゴシック Pr6N L"/>
                <a:ea typeface="小塚ゴシック Pr6N L"/>
                <a:cs typeface="小塚ゴシック Pr6N L"/>
              </a:rPr>
            </a:br>
            <a:r>
              <a:rPr lang="ja-JP" altLang="en-US" sz="1100" dirty="0" smtClean="0">
                <a:latin typeface="小塚ゴシック Pr6N L"/>
                <a:ea typeface="小塚ゴシック Pr6N L"/>
                <a:cs typeface="小塚ゴシック Pr6N L"/>
              </a:rPr>
              <a:t>地域情報データに基づき独自に算出される。</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これらは</a:t>
            </a:r>
            <a:r>
              <a:rPr lang="ja-JP" altLang="en-US" sz="1100" dirty="0">
                <a:latin typeface="小塚ゴシック Pr6N L"/>
                <a:ea typeface="小塚ゴシック Pr6N L"/>
                <a:cs typeface="小塚ゴシック Pr6N L"/>
              </a:rPr>
              <a:t>、</a:t>
            </a:r>
            <a:r>
              <a:rPr lang="ja-JP" altLang="en-US" sz="1100" dirty="0" smtClean="0">
                <a:latin typeface="小塚ゴシック Pr6N L"/>
                <a:ea typeface="小塚ゴシック Pr6N L"/>
                <a:cs typeface="小塚ゴシック Pr6N L"/>
              </a:rPr>
              <a:t>スカウターの右上のボタンを</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押した詳細画面で確認可能である。</a:t>
            </a:r>
            <a:endParaRPr lang="en-US" altLang="ja-JP" sz="1100" dirty="0" smtClean="0">
              <a:latin typeface="小塚ゴシック Pr6N L"/>
              <a:ea typeface="小塚ゴシック Pr6N L"/>
              <a:cs typeface="小塚ゴシック Pr6N L"/>
            </a:endParaRPr>
          </a:p>
          <a:p>
            <a:pPr>
              <a:lnSpc>
                <a:spcPct val="110000"/>
              </a:lnSpc>
            </a:pPr>
            <a:endParaRPr lang="en-US" altLang="ja-JP" sz="1100" dirty="0">
              <a:latin typeface="小塚ゴシック Pr6N L"/>
              <a:ea typeface="小塚ゴシック Pr6N L"/>
              <a:cs typeface="小塚ゴシック Pr6N L"/>
            </a:endParaRPr>
          </a:p>
          <a:p>
            <a:pPr>
              <a:lnSpc>
                <a:spcPct val="110000"/>
              </a:lnSpc>
            </a:pPr>
            <a:r>
              <a:rPr lang="ja-JP" altLang="ja-JP" sz="1100" dirty="0" smtClean="0">
                <a:latin typeface="小塚ゴシック Pr6N L"/>
                <a:ea typeface="小塚ゴシック Pr6N L"/>
                <a:cs typeface="小塚ゴシック Pr6N L"/>
              </a:rPr>
              <a:t>　</a:t>
            </a:r>
            <a:r>
              <a:rPr lang="ja-JP" altLang="en-US" sz="1100" dirty="0" smtClean="0">
                <a:latin typeface="小塚ゴシック Pr6N L"/>
                <a:ea typeface="小塚ゴシック Pr6N L"/>
                <a:cs typeface="小塚ゴシック Pr6N L"/>
              </a:rPr>
              <a:t>賃貸を契約したい顧客にとって、物件そのものの情報ではなく、周囲に</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何があるかを客観的に知ることは困難であった。</a:t>
            </a:r>
            <a:r>
              <a:rPr lang="en-US" altLang="ja-JP" sz="1100" dirty="0" smtClean="0">
                <a:latin typeface="小塚ゴシック Pr6N L"/>
                <a:ea typeface="小塚ゴシック Pr6N L"/>
                <a:cs typeface="小塚ゴシック Pr6N L"/>
              </a:rPr>
              <a:t>30min.</a:t>
            </a:r>
            <a:r>
              <a:rPr lang="ja-JP" altLang="en-US" sz="1100" dirty="0" smtClean="0">
                <a:latin typeface="小塚ゴシック Pr6N L"/>
                <a:ea typeface="小塚ゴシック Pr6N L"/>
                <a:cs typeface="小塚ゴシック Pr6N L"/>
              </a:rPr>
              <a:t>は公開されたデー</a:t>
            </a:r>
            <a:r>
              <a:rPr lang="en-US" altLang="ja-JP" sz="1100" dirty="0" smtClean="0">
                <a:latin typeface="小塚ゴシック Pr6N L"/>
                <a:ea typeface="小塚ゴシック Pr6N L"/>
                <a:cs typeface="小塚ゴシック Pr6N L"/>
              </a:rPr>
              <a:t/>
            </a:r>
            <a:br>
              <a:rPr lang="en-US" altLang="ja-JP" sz="1100" dirty="0" smtClean="0">
                <a:latin typeface="小塚ゴシック Pr6N L"/>
                <a:ea typeface="小塚ゴシック Pr6N L"/>
                <a:cs typeface="小塚ゴシック Pr6N L"/>
              </a:rPr>
            </a:br>
            <a:r>
              <a:rPr lang="ja-JP" altLang="en-US" sz="1100" dirty="0" smtClean="0">
                <a:latin typeface="小塚ゴシック Pr6N L"/>
                <a:ea typeface="小塚ゴシック Pr6N L"/>
                <a:cs typeface="小塚ゴシック Pr6N L"/>
              </a:rPr>
              <a:t>タと培ってきたノウハウや情報をもとに、“遊び心”を交えて顧客に寄り添っ</a:t>
            </a:r>
            <a:r>
              <a:rPr lang="en-US" altLang="ja-JP" sz="1100" dirty="0" smtClean="0">
                <a:latin typeface="小塚ゴシック Pr6N L"/>
                <a:ea typeface="小塚ゴシック Pr6N L"/>
                <a:cs typeface="小塚ゴシック Pr6N L"/>
              </a:rPr>
              <a:t/>
            </a:r>
            <a:br>
              <a:rPr lang="en-US" altLang="ja-JP" sz="1100" dirty="0" smtClean="0">
                <a:latin typeface="小塚ゴシック Pr6N L"/>
                <a:ea typeface="小塚ゴシック Pr6N L"/>
                <a:cs typeface="小塚ゴシック Pr6N L"/>
              </a:rPr>
            </a:br>
            <a:r>
              <a:rPr lang="ja-JP" altLang="en-US" sz="1100" dirty="0" smtClean="0">
                <a:latin typeface="小塚ゴシック Pr6N L"/>
                <a:ea typeface="小塚ゴシック Pr6N L"/>
                <a:cs typeface="小塚ゴシック Pr6N L"/>
              </a:rPr>
              <a:t>たサービスを提供することに成功した。</a:t>
            </a:r>
            <a:endParaRPr lang="en-US" altLang="ja-JP" sz="1100" dirty="0" smtClean="0">
              <a:latin typeface="小塚ゴシック Pr6N L"/>
              <a:ea typeface="小塚ゴシック Pr6N L"/>
              <a:cs typeface="小塚ゴシック Pr6N L"/>
            </a:endParaRPr>
          </a:p>
          <a:p>
            <a:pPr>
              <a:lnSpc>
                <a:spcPct val="110000"/>
              </a:lnSpc>
            </a:pPr>
            <a:endParaRPr lang="en-US" altLang="ja-JP" sz="1100" dirty="0" smtClean="0">
              <a:latin typeface="小塚ゴシック Pr6N L"/>
              <a:ea typeface="小塚ゴシック Pr6N L"/>
              <a:cs typeface="小塚ゴシック Pr6N L"/>
            </a:endParaRPr>
          </a:p>
        </p:txBody>
      </p:sp>
      <p:sp>
        <p:nvSpPr>
          <p:cNvPr id="69" name="テキスト ボックス 68"/>
          <p:cNvSpPr txBox="1"/>
          <p:nvPr/>
        </p:nvSpPr>
        <p:spPr>
          <a:xfrm>
            <a:off x="2857593" y="4942064"/>
            <a:ext cx="2056973" cy="215444"/>
          </a:xfrm>
          <a:prstGeom prst="rect">
            <a:avLst/>
          </a:prstGeom>
          <a:noFill/>
        </p:spPr>
        <p:txBody>
          <a:bodyPr wrap="none" rtlCol="0">
            <a:spAutoFit/>
          </a:bodyPr>
          <a:lstStyle/>
          <a:p>
            <a:r>
              <a:rPr lang="ja-JP" altLang="en-US" sz="800" dirty="0" smtClean="0">
                <a:latin typeface="小塚ゴシック Pr6N L"/>
                <a:ea typeface="小塚ゴシック Pr6N L"/>
                <a:cs typeface="小塚ゴシック Pr6N L"/>
              </a:rPr>
              <a:t>アプリ画面より　千代田区のスコア詳細　</a:t>
            </a:r>
            <a:endParaRPr lang="en-US" altLang="ja-JP" sz="800" dirty="0" smtClean="0">
              <a:latin typeface="小塚ゴシック Pr6N L"/>
              <a:ea typeface="小塚ゴシック Pr6N L"/>
              <a:cs typeface="小塚ゴシック Pr6N L"/>
            </a:endParaRPr>
          </a:p>
        </p:txBody>
      </p:sp>
      <p:pic>
        <p:nvPicPr>
          <p:cNvPr id="4" name="図 3" descr="S__15540259.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51012" y="2196436"/>
            <a:ext cx="1796791" cy="2717035"/>
          </a:xfrm>
          <a:prstGeom prst="rect">
            <a:avLst/>
          </a:prstGeom>
        </p:spPr>
      </p:pic>
      <p:sp>
        <p:nvSpPr>
          <p:cNvPr id="66" name="正方形/長方形 65"/>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71"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あなたの住みたい街の戦闘力はいくつ？　</a:t>
            </a:r>
            <a:endParaRPr kumimoji="1" lang="ja-JP" altLang="en-US" sz="1400" dirty="0">
              <a:solidFill>
                <a:srgbClr val="FFFFFF"/>
              </a:solidFill>
              <a:latin typeface="小塚ゴシック Pr6N R"/>
              <a:ea typeface="小塚ゴシック Pr6N R"/>
              <a:cs typeface="小塚ゴシック Pr6N R"/>
            </a:endParaRPr>
          </a:p>
        </p:txBody>
      </p:sp>
      <p:sp>
        <p:nvSpPr>
          <p:cNvPr id="73"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30min.</a:t>
            </a:r>
            <a:r>
              <a:rPr lang="ja-JP" altLang="en-US" sz="1400" dirty="0" smtClean="0">
                <a:solidFill>
                  <a:srgbClr val="FFFFFF"/>
                </a:solidFill>
                <a:latin typeface="小塚ゴシック Pr6N R"/>
                <a:ea typeface="小塚ゴシック Pr6N R"/>
                <a:cs typeface="小塚ゴシック Pr6N R"/>
              </a:rPr>
              <a:t>（株式会社イード）</a:t>
            </a:r>
            <a:endParaRPr kumimoji="1" lang="ja-JP" altLang="en-US" sz="1400" dirty="0">
              <a:solidFill>
                <a:srgbClr val="FFFFFF"/>
              </a:solidFill>
              <a:latin typeface="小塚ゴシック Pr6N R"/>
              <a:ea typeface="小塚ゴシック Pr6N R"/>
              <a:cs typeface="小塚ゴシック Pr6N R"/>
            </a:endParaRPr>
          </a:p>
        </p:txBody>
      </p:sp>
      <p:sp>
        <p:nvSpPr>
          <p:cNvPr id="74" name="タイトル 1"/>
          <p:cNvSpPr>
            <a:spLocks noGrp="1"/>
          </p:cNvSpPr>
          <p:nvPr>
            <p:ph type="ctrTitle"/>
          </p:nvPr>
        </p:nvSpPr>
        <p:spPr>
          <a:xfrm>
            <a:off x="45112" y="222937"/>
            <a:ext cx="5024872" cy="744513"/>
          </a:xfrm>
        </p:spPr>
        <p:txBody>
          <a:bodyPr>
            <a:noAutofit/>
          </a:bodyPr>
          <a:lstStyle/>
          <a:p>
            <a:pPr algn="l"/>
            <a:r>
              <a:rPr lang="ja-JP" altLang="en-US" sz="3600" dirty="0" smtClean="0">
                <a:solidFill>
                  <a:schemeClr val="bg1"/>
                </a:solidFill>
                <a:latin typeface="小塚ゴシック Pro M"/>
                <a:ea typeface="小塚ゴシック Pro M"/>
                <a:cs typeface="小塚ゴシック Pro M"/>
              </a:rPr>
              <a:t>周辺環境スカウター</a:t>
            </a:r>
            <a:endParaRPr kumimoji="1" lang="ja-JP" altLang="en-US" sz="3600" dirty="0">
              <a:solidFill>
                <a:schemeClr val="bg1"/>
              </a:solidFill>
              <a:latin typeface="小塚ゴシック Pro M"/>
              <a:ea typeface="小塚ゴシック Pro M"/>
              <a:cs typeface="小塚ゴシック Pro M"/>
            </a:endParaRPr>
          </a:p>
        </p:txBody>
      </p:sp>
      <p:grpSp>
        <p:nvGrpSpPr>
          <p:cNvPr id="79" name="図形グループ 78"/>
          <p:cNvGrpSpPr/>
          <p:nvPr/>
        </p:nvGrpSpPr>
        <p:grpSpPr>
          <a:xfrm>
            <a:off x="6255233" y="250008"/>
            <a:ext cx="752743" cy="752743"/>
            <a:chOff x="6255233" y="281179"/>
            <a:chExt cx="752743" cy="752743"/>
          </a:xfrm>
          <a:noFill/>
        </p:grpSpPr>
        <p:sp>
          <p:nvSpPr>
            <p:cNvPr id="80" name="角丸四角形 79"/>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82" name="図形グループ 81"/>
          <p:cNvGrpSpPr/>
          <p:nvPr/>
        </p:nvGrpSpPr>
        <p:grpSpPr>
          <a:xfrm>
            <a:off x="8089329" y="250008"/>
            <a:ext cx="752743" cy="752743"/>
            <a:chOff x="8060984" y="281179"/>
            <a:chExt cx="752743" cy="752743"/>
          </a:xfrm>
          <a:solidFill>
            <a:schemeClr val="bg1"/>
          </a:solidFill>
        </p:grpSpPr>
        <p:sp>
          <p:nvSpPr>
            <p:cNvPr id="83" name="角丸四角形 82"/>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smtClean="0">
                  <a:solidFill>
                    <a:srgbClr val="358CFF"/>
                  </a:solidFill>
                  <a:latin typeface="小塚ゴシック Pr6N M"/>
                  <a:ea typeface="小塚ゴシック Pr6N M"/>
                  <a:cs typeface="小塚ゴシック Pr6N M"/>
                </a:rPr>
                <a:t>産業</a:t>
              </a:r>
              <a:endParaRPr lang="en-US" altLang="ja-JP" dirty="0" smtClean="0">
                <a:solidFill>
                  <a:srgbClr val="358CFF"/>
                </a:solidFill>
                <a:latin typeface="小塚ゴシック Pr6N M"/>
                <a:ea typeface="小塚ゴシック Pr6N M"/>
                <a:cs typeface="小塚ゴシック Pr6N M"/>
              </a:endParaRPr>
            </a:p>
            <a:p>
              <a:r>
                <a:rPr lang="ja-JP" altLang="en-US" dirty="0" smtClean="0">
                  <a:solidFill>
                    <a:srgbClr val="358CFF"/>
                  </a:solidFill>
                  <a:latin typeface="小塚ゴシック Pr6N M"/>
                  <a:ea typeface="小塚ゴシック Pr6N M"/>
                  <a:cs typeface="小塚ゴシック Pr6N M"/>
                </a:rPr>
                <a:t>創出</a:t>
              </a:r>
              <a:endParaRPr kumimoji="1" lang="en-US" altLang="ja-JP" dirty="0" smtClean="0">
                <a:solidFill>
                  <a:srgbClr val="358CFF"/>
                </a:solidFill>
                <a:latin typeface="小塚ゴシック Pr6N M"/>
                <a:ea typeface="小塚ゴシック Pr6N M"/>
                <a:cs typeface="小塚ゴシック Pr6N M"/>
              </a:endParaRPr>
            </a:p>
          </p:txBody>
        </p:sp>
      </p:grpSp>
      <p:grpSp>
        <p:nvGrpSpPr>
          <p:cNvPr id="85" name="図形グループ 84"/>
          <p:cNvGrpSpPr/>
          <p:nvPr/>
        </p:nvGrpSpPr>
        <p:grpSpPr>
          <a:xfrm>
            <a:off x="7172281" y="250008"/>
            <a:ext cx="752743" cy="752743"/>
            <a:chOff x="7154801" y="281179"/>
            <a:chExt cx="752743" cy="752743"/>
          </a:xfrm>
        </p:grpSpPr>
        <p:sp>
          <p:nvSpPr>
            <p:cNvPr id="86" name="角丸四角形 85"/>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88" name="角丸四角形 87"/>
          <p:cNvSpPr/>
          <p:nvPr/>
        </p:nvSpPr>
        <p:spPr>
          <a:xfrm>
            <a:off x="9006672" y="250008"/>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6FFFF"/>
                </a:solidFill>
                <a:latin typeface="小塚ゴシック Pr6N M"/>
                <a:ea typeface="小塚ゴシック Pr6N M"/>
                <a:cs typeface="小塚ゴシック Pr6N M"/>
              </a:rPr>
              <a:t>防犯</a:t>
            </a:r>
            <a:endParaRPr lang="en-US" altLang="ja-JP" sz="1400" dirty="0" smtClean="0">
              <a:solidFill>
                <a:srgbClr val="D6FFFF"/>
              </a:solidFill>
              <a:latin typeface="小塚ゴシック Pr6N M"/>
              <a:ea typeface="小塚ゴシック Pr6N M"/>
              <a:cs typeface="小塚ゴシック Pr6N M"/>
            </a:endParaRPr>
          </a:p>
          <a:p>
            <a:r>
              <a:rPr lang="ja-JP" altLang="en-US" sz="1400" dirty="0" smtClean="0">
                <a:solidFill>
                  <a:srgbClr val="D6FFFF"/>
                </a:solidFill>
                <a:latin typeface="小塚ゴシック Pr6N M"/>
                <a:ea typeface="小塚ゴシック Pr6N M"/>
                <a:cs typeface="小塚ゴシック Pr6N M"/>
              </a:rPr>
              <a:t>医療</a:t>
            </a:r>
            <a:endParaRPr lang="en-US" altLang="ja-JP" sz="1400" dirty="0" smtClean="0">
              <a:solidFill>
                <a:srgbClr val="D6FFFF"/>
              </a:solidFill>
              <a:latin typeface="小塚ゴシック Pr6N M"/>
              <a:ea typeface="小塚ゴシック Pr6N M"/>
              <a:cs typeface="小塚ゴシック Pr6N M"/>
            </a:endParaRPr>
          </a:p>
          <a:p>
            <a:r>
              <a:rPr lang="ja-JP" altLang="en-US" sz="1400" dirty="0" smtClean="0">
                <a:solidFill>
                  <a:srgbClr val="D6FFFF"/>
                </a:solidFill>
                <a:latin typeface="小塚ゴシック Pr6N M"/>
                <a:ea typeface="小塚ゴシック Pr6N M"/>
                <a:cs typeface="小塚ゴシック Pr6N M"/>
              </a:rPr>
              <a:t>教育</a:t>
            </a:r>
            <a:r>
              <a:rPr lang="ja-JP" altLang="en-US" sz="1000" dirty="0" smtClean="0">
                <a:solidFill>
                  <a:srgbClr val="D6FFFF"/>
                </a:solidFill>
                <a:latin typeface="小塚ゴシック Pr6N M"/>
                <a:ea typeface="小塚ゴシック Pr6N M"/>
                <a:cs typeface="小塚ゴシック Pr6N M"/>
              </a:rPr>
              <a:t>等</a:t>
            </a:r>
            <a:endParaRPr lang="en-US" altLang="ja-JP" dirty="0" smtClean="0">
              <a:solidFill>
                <a:srgbClr val="D6FFFF"/>
              </a:solidFill>
              <a:latin typeface="小塚ゴシック Pr6N M"/>
              <a:ea typeface="小塚ゴシック Pr6N M"/>
              <a:cs typeface="小塚ゴシック Pr6N M"/>
            </a:endParaRPr>
          </a:p>
        </p:txBody>
      </p:sp>
      <p:pic>
        <p:nvPicPr>
          <p:cNvPr id="92" name="アイディアb.png" descr="/Users/meg/Desktop/特研/特研OD/アイコン/アイディア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94" name="パソコン作業b.png" descr="/Users/meg/Desktop/特研/特研OD/アイコン/パソコン作業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098870" y="1959611"/>
            <a:ext cx="526486" cy="440796"/>
          </a:xfrm>
          <a:prstGeom prst="rect">
            <a:avLst/>
          </a:prstGeom>
        </p:spPr>
      </p:pic>
      <p:pic>
        <p:nvPicPr>
          <p:cNvPr id="95" name="チームb.png" descr="/Users/meg/Desktop/特研/特研OD/アイコン/チーム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252593" y="2400408"/>
            <a:ext cx="468705" cy="513122"/>
          </a:xfrm>
          <a:prstGeom prst="rect">
            <a:avLst/>
          </a:prstGeom>
        </p:spPr>
      </p:pic>
      <p:pic>
        <p:nvPicPr>
          <p:cNvPr id="96" name="受賞b.png" descr="/Users/meg/Desktop/特研/特研OD/アイコン/受賞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5180085" y="2922112"/>
            <a:ext cx="311825" cy="491948"/>
          </a:xfrm>
          <a:prstGeom prst="rect">
            <a:avLst/>
          </a:prstGeom>
        </p:spPr>
      </p:pic>
      <p:pic>
        <p:nvPicPr>
          <p:cNvPr id="97"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238609" y="3421531"/>
            <a:ext cx="482689" cy="494823"/>
          </a:xfrm>
          <a:prstGeom prst="rect">
            <a:avLst/>
          </a:prstGeom>
        </p:spPr>
      </p:pic>
      <p:pic>
        <p:nvPicPr>
          <p:cNvPr id="98" name="拡声器b.png" descr="/Users/meg/Desktop/特研/特研OD/アイコン/拡声器b.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5272473" y="4245941"/>
            <a:ext cx="688804" cy="703011"/>
          </a:xfrm>
          <a:prstGeom prst="rect">
            <a:avLst/>
          </a:prstGeom>
        </p:spPr>
      </p:pic>
      <p:sp>
        <p:nvSpPr>
          <p:cNvPr id="99" name="正方形/長方形 9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202</Words>
  <Application>Microsoft Office PowerPoint</Application>
  <PresentationFormat>A4 210 x 297 mm</PresentationFormat>
  <Paragraphs>80</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周辺環境スカウター</vt:lpstr>
      <vt:lpstr>周辺環境スカウター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2018-02-21T08:16:41Z</dcterms:created>
  <dcterms:modified xsi:type="dcterms:W3CDTF">2018-02-21T08:16:45Z</dcterms:modified>
</cp:coreProperties>
</file>