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57" r:id="rId2"/>
    <p:sldId id="256"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0E79FF"/>
    <a:srgbClr val="000000"/>
    <a:srgbClr val="40CCFB"/>
    <a:srgbClr val="308007"/>
    <a:srgbClr val="4FD962"/>
    <a:srgbClr val="6633FF"/>
    <a:srgbClr val="663399"/>
    <a:srgbClr val="6633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73" autoAdjust="0"/>
  </p:normalViewPr>
  <p:slideViewPr>
    <p:cSldViewPr snapToGrid="0" snapToObjects="1">
      <p:cViewPr varScale="1">
        <p:scale>
          <a:sx n="68" d="100"/>
          <a:sy n="68" d="100"/>
        </p:scale>
        <p:origin x="1200" y="6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DA1646A-5F49-4153-A292-48BBFF513154}"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FCCDDEB2-1A6C-47EC-96F3-BE509A72B410}" type="slidenum">
              <a:rPr kumimoji="1" lang="ja-JP" altLang="en-US" smtClean="0"/>
              <a:t>‹#›</a:t>
            </a:fld>
            <a:endParaRPr kumimoji="1" lang="ja-JP" altLang="en-US"/>
          </a:p>
        </p:txBody>
      </p:sp>
    </p:spTree>
    <p:extLst>
      <p:ext uri="{BB962C8B-B14F-4D97-AF65-F5344CB8AC3E}">
        <p14:creationId xmlns:p14="http://schemas.microsoft.com/office/powerpoint/2010/main" val="25127924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CDDEB2-1A6C-47EC-96F3-BE509A72B410}" type="slidenum">
              <a:rPr kumimoji="1" lang="ja-JP" altLang="en-US" smtClean="0"/>
              <a:t>2</a:t>
            </a:fld>
            <a:endParaRPr kumimoji="1" lang="ja-JP" altLang="en-US"/>
          </a:p>
        </p:txBody>
      </p:sp>
    </p:spTree>
    <p:extLst>
      <p:ext uri="{BB962C8B-B14F-4D97-AF65-F5344CB8AC3E}">
        <p14:creationId xmlns:p14="http://schemas.microsoft.com/office/powerpoint/2010/main" val="48377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b.png" TargetMode="External"/><Relationship Id="rId5" Type="http://schemas.openxmlformats.org/officeDocument/2006/relationships/image" Target="../media/image3.png"/><Relationship Id="rId4" Type="http://schemas.openxmlformats.org/officeDocument/2006/relationships/image" Target="file://localhost/Users/meg/Desktop/%E7%89%B9%E7%A0%94/%E7%89%B9%E7%A0%94OD/%E3%82%A2%E3%82%A4%E3%82%B3%E3%83%B3/%E3%83%8F%E3%83%86%E3%83%8Ab.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file://localhost/Users/meg/Desktop/%E7%89%B9%E7%A0%94/%E7%89%B9%E7%A0%94OD/%E3%82%A2%E3%82%A4%E3%82%B3%E3%83%B3/%E5%8F%97%E8%B3%9Eb.png" TargetMode="External"/><Relationship Id="rId3" Type="http://schemas.openxmlformats.org/officeDocument/2006/relationships/image" Target="../media/image4.png"/><Relationship Id="rId7" Type="http://schemas.openxmlformats.org/officeDocument/2006/relationships/image" Target="file://localhost/Users/meg/Desktop/%E7%89%B9%E7%A0%94/%E7%89%B9%E7%A0%94OD/%E3%82%A2%E3%82%A4%E3%82%B3%E3%83%B3/%E3%82%A2%E3%82%A4%E3%83%86%E3%82%99%E3%82%A3%E3%82%A2b.png"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file://localhost/Users/meg/Desktop/%E7%89%B9%E7%A0%94/%E7%89%B9%E7%A0%94OD/%E3%82%A2%E3%82%A4%E3%82%B3%E3%83%B3/%E3%83%81%E3%83%BC%E3%83%A0b.png" TargetMode="External"/><Relationship Id="rId5" Type="http://schemas.openxmlformats.org/officeDocument/2006/relationships/image" Target="file://localhost/Users/meg/Desktop/%E7%89%B9%E7%A0%94/%E7%89%B9%E7%A0%94OD/%E3%82%A2%E3%82%A4%E3%82%B3%E3%83%B3/%E6%8B%A1%E5%A3%B0%E5%99%A8b.png" TargetMode="External"/><Relationship Id="rId15" Type="http://schemas.openxmlformats.org/officeDocument/2006/relationships/image" Target="file://localhost/Users/meg/Desktop/%E7%89%B9%E7%A0%94/%E7%89%B9%E7%A0%94OD/%E3%82%A2%E3%82%A4%E3%82%B3%E3%83%B3/%E3%83%9E%E3%83%BC%E3%82%AB%E3%83%BCb.png"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file://localhost/Users/meg/Desktop/%E7%89%B9%E7%A0%94/%E7%89%B9%E7%A0%94OD/%E3%82%A2%E3%82%A4%E3%82%B3%E3%83%B3/%E3%83%8F%E3%82%9A%E3%82%BD%E3%82%B3%E3%83%B3%E4%BD%9C%E6%A5%ADb.png" TargetMode="Externa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58" name="正方形/長方形 57"/>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67" y="2726600"/>
            <a:ext cx="4358882" cy="2826290"/>
          </a:xfrm>
          <a:prstGeom prst="rect">
            <a:avLst/>
          </a:prstGeom>
        </p:spPr>
      </p:pic>
      <p:sp>
        <p:nvSpPr>
          <p:cNvPr id="42"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000" dirty="0" smtClean="0">
                <a:solidFill>
                  <a:schemeClr val="bg1"/>
                </a:solidFill>
                <a:latin typeface="小塚ゴシック Pro M"/>
                <a:ea typeface="小塚ゴシック Pro M"/>
                <a:cs typeface="小塚ゴシック Pro M"/>
              </a:rPr>
              <a:t>GEEO</a:t>
            </a:r>
            <a:r>
              <a:rPr lang="ja-JP" altLang="en-US" sz="4000" dirty="0">
                <a:solidFill>
                  <a:schemeClr val="bg1"/>
                </a:solidFill>
                <a:latin typeface="小塚ゴシック Pro M"/>
                <a:ea typeface="小塚ゴシック Pro M"/>
                <a:cs typeface="小塚ゴシック Pro M"/>
              </a:rPr>
              <a:t> </a:t>
            </a:r>
            <a:r>
              <a:rPr lang="ja-JP" altLang="en-US" sz="2800" dirty="0" smtClean="0">
                <a:solidFill>
                  <a:schemeClr val="bg1"/>
                </a:solidFill>
                <a:latin typeface="小塚ゴシック Pro M"/>
                <a:ea typeface="小塚ゴシック Pro M"/>
                <a:cs typeface="小塚ゴシック Pro M"/>
              </a:rPr>
              <a:t>（ジーオ）</a:t>
            </a:r>
            <a:endParaRPr lang="ja-JP" altLang="en-US" sz="4000" dirty="0">
              <a:solidFill>
                <a:schemeClr val="bg1"/>
              </a:solidFill>
              <a:latin typeface="小塚ゴシック Pro M"/>
              <a:ea typeface="小塚ゴシック Pro M"/>
              <a:cs typeface="小塚ゴシック Pro M"/>
            </a:endParaRPr>
          </a:p>
        </p:txBody>
      </p:sp>
      <p:sp>
        <p:nvSpPr>
          <p:cNvPr id="43" name="タイトル 1"/>
          <p:cNvSpPr txBox="1">
            <a:spLocks/>
          </p:cNvSpPr>
          <p:nvPr/>
        </p:nvSpPr>
        <p:spPr>
          <a:xfrm>
            <a:off x="57563" y="-26855"/>
            <a:ext cx="6770749"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日本国内の</a:t>
            </a:r>
            <a:r>
              <a:rPr lang="ja-JP" altLang="en-US" sz="1400" dirty="0" smtClean="0">
                <a:solidFill>
                  <a:schemeClr val="bg1"/>
                </a:solidFill>
                <a:latin typeface="小塚ゴシック Pr6N R"/>
                <a:ea typeface="小塚ゴシック Pr6N R"/>
                <a:cs typeface="小塚ゴシック Pr6N R"/>
              </a:rPr>
              <a:t>不動産の</a:t>
            </a:r>
            <a:r>
              <a:rPr lang="ja-JP" altLang="en-US" sz="1400" dirty="0">
                <a:solidFill>
                  <a:schemeClr val="bg1"/>
                </a:solidFill>
                <a:latin typeface="小塚ゴシック Pr6N R"/>
                <a:ea typeface="小塚ゴシック Pr6N R"/>
                <a:cs typeface="小塚ゴシック Pr6N R"/>
              </a:rPr>
              <a:t>相場</a:t>
            </a:r>
            <a:r>
              <a:rPr lang="ja-JP" altLang="en-US" sz="1400" dirty="0" smtClean="0">
                <a:solidFill>
                  <a:schemeClr val="bg1"/>
                </a:solidFill>
                <a:latin typeface="小塚ゴシック Pr6N R"/>
                <a:ea typeface="小塚ゴシック Pr6N R"/>
                <a:cs typeface="小塚ゴシック Pr6N R"/>
              </a:rPr>
              <a:t>感が分かる！</a:t>
            </a:r>
            <a:endParaRPr kumimoji="1" lang="ja-JP" altLang="en-US" sz="1400" dirty="0">
              <a:solidFill>
                <a:schemeClr val="bg1"/>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おたに</a:t>
            </a:r>
            <a:endParaRPr kumimoji="1" lang="ja-JP" altLang="en-US" sz="1400" dirty="0">
              <a:solidFill>
                <a:srgbClr val="FFFFFF"/>
              </a:solidFill>
              <a:latin typeface="小塚ゴシック Pr6N R"/>
              <a:ea typeface="小塚ゴシック Pr6N R"/>
              <a:cs typeface="小塚ゴシック Pr6N R"/>
            </a:endParaRPr>
          </a:p>
        </p:txBody>
      </p:sp>
      <p:cxnSp>
        <p:nvCxnSpPr>
          <p:cNvPr id="105" name="直線コネクタ 104"/>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107" name="タイトル 1"/>
          <p:cNvSpPr txBox="1">
            <a:spLocks/>
          </p:cNvSpPr>
          <p:nvPr/>
        </p:nvSpPr>
        <p:spPr>
          <a:xfrm>
            <a:off x="-350" y="1394740"/>
            <a:ext cx="9911641" cy="7026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00B0F0"/>
                </a:solidFill>
                <a:latin typeface="小塚ゴシック Pr6N R"/>
                <a:ea typeface="小塚ゴシック Pr6N R"/>
                <a:cs typeface="小塚ゴシック Pr6N R"/>
              </a:rPr>
              <a:t>「物件の相場観が分かりづらい」という声に応え、オープンデータをベースにした</a:t>
            </a:r>
            <a:r>
              <a:rPr lang="en-US" altLang="ja-JP" sz="1600" dirty="0" smtClean="0">
                <a:solidFill>
                  <a:srgbClr val="00B0F0"/>
                </a:solidFill>
                <a:latin typeface="小塚ゴシック Pr6N R"/>
                <a:ea typeface="小塚ゴシック Pr6N R"/>
                <a:cs typeface="小塚ゴシック Pr6N R"/>
              </a:rPr>
              <a:t>1000</a:t>
            </a:r>
            <a:r>
              <a:rPr lang="ja-JP" altLang="en-US" sz="1600" dirty="0" smtClean="0">
                <a:solidFill>
                  <a:srgbClr val="00B0F0"/>
                </a:solidFill>
                <a:latin typeface="小塚ゴシック Pr6N R"/>
                <a:ea typeface="小塚ゴシック Pr6N R"/>
                <a:cs typeface="小塚ゴシック Pr6N R"/>
              </a:rPr>
              <a:t>項目以上のデータを使い、独自のアルゴリズムで不動産価格を予測し、地図上に表示。不動産取引における情報格差を是正。</a:t>
            </a:r>
            <a:endParaRPr lang="en-US" altLang="ja-JP" sz="1600" dirty="0" smtClean="0">
              <a:solidFill>
                <a:srgbClr val="00B0F0"/>
              </a:solidFill>
              <a:latin typeface="小塚ゴシック Pr6N R"/>
              <a:ea typeface="小塚ゴシック Pr6N R"/>
              <a:cs typeface="小塚ゴシック Pr6N R"/>
            </a:endParaRPr>
          </a:p>
          <a:p>
            <a:pPr algn="l"/>
            <a:r>
              <a:rPr lang="ja-JP" altLang="en-US" sz="1100" dirty="0" smtClean="0">
                <a:solidFill>
                  <a:srgbClr val="00B0F0"/>
                </a:solidFill>
                <a:latin typeface="小塚ゴシック Pr6N R"/>
                <a:ea typeface="小塚ゴシック Pr6N R"/>
                <a:cs typeface="小塚ゴシック Pr6N R"/>
              </a:rPr>
              <a:t>（</a:t>
            </a:r>
            <a:r>
              <a:rPr lang="en-US" altLang="ja-JP" sz="1100" dirty="0" smtClean="0">
                <a:solidFill>
                  <a:srgbClr val="00B0F0"/>
                </a:solidFill>
                <a:latin typeface="小塚ゴシック Pr6N R"/>
                <a:ea typeface="小塚ゴシック Pr6N R"/>
                <a:cs typeface="小塚ゴシック Pr6N R"/>
              </a:rPr>
              <a:t>2014</a:t>
            </a:r>
            <a:r>
              <a:rPr lang="ja-JP" altLang="en-US" sz="1100" dirty="0" smtClean="0">
                <a:solidFill>
                  <a:srgbClr val="00B0F0"/>
                </a:solidFill>
                <a:latin typeface="小塚ゴシック Pr6N R"/>
                <a:ea typeface="小塚ゴシック Pr6N R"/>
                <a:cs typeface="小塚ゴシック Pr6N R"/>
              </a:rPr>
              <a:t>年</a:t>
            </a:r>
            <a:r>
              <a:rPr lang="en-US" altLang="ja-JP" sz="1100" dirty="0">
                <a:solidFill>
                  <a:srgbClr val="00B0F0"/>
                </a:solidFill>
                <a:latin typeface="小塚ゴシック Pr6N R"/>
                <a:ea typeface="小塚ゴシック Pr6N R"/>
                <a:cs typeface="小塚ゴシック Pr6N R"/>
              </a:rPr>
              <a:t>9</a:t>
            </a:r>
            <a:r>
              <a:rPr lang="ja-JP" altLang="en-US" sz="1100" dirty="0" smtClean="0">
                <a:solidFill>
                  <a:srgbClr val="00B0F0"/>
                </a:solidFill>
                <a:latin typeface="小塚ゴシック Pr6N R"/>
                <a:ea typeface="小塚ゴシック Pr6N R"/>
                <a:cs typeface="小塚ゴシック Pr6N R"/>
              </a:rPr>
              <a:t>月 サービス開始）</a:t>
            </a:r>
            <a:endParaRPr lang="en-US" altLang="ja-JP" sz="1100" dirty="0">
              <a:solidFill>
                <a:srgbClr val="00B0F0"/>
              </a:solidFill>
              <a:latin typeface="小塚ゴシック Pr6N R"/>
              <a:ea typeface="小塚ゴシック Pr6N R"/>
              <a:cs typeface="小塚ゴシック Pr6N R"/>
            </a:endParaRPr>
          </a:p>
        </p:txBody>
      </p:sp>
      <p:cxnSp>
        <p:nvCxnSpPr>
          <p:cNvPr id="108" name="直線コネクタ 107"/>
          <p:cNvCxnSpPr/>
          <p:nvPr/>
        </p:nvCxnSpPr>
        <p:spPr>
          <a:xfrm flipH="1">
            <a:off x="-348" y="2077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109" name="角丸四角形 108"/>
          <p:cNvSpPr/>
          <p:nvPr/>
        </p:nvSpPr>
        <p:spPr>
          <a:xfrm>
            <a:off x="5052210" y="4485925"/>
            <a:ext cx="4743817" cy="2028152"/>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0" name="片側の 2 つの角を丸めた四角形 109"/>
          <p:cNvSpPr/>
          <p:nvPr/>
        </p:nvSpPr>
        <p:spPr>
          <a:xfrm>
            <a:off x="5052210" y="4485925"/>
            <a:ext cx="4743817"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下矢印 110"/>
          <p:cNvSpPr/>
          <p:nvPr/>
        </p:nvSpPr>
        <p:spPr>
          <a:xfrm>
            <a:off x="7270969" y="4168499"/>
            <a:ext cx="302462" cy="317426"/>
          </a:xfrm>
          <a:prstGeom prst="downArrow">
            <a:avLst>
              <a:gd name="adj1" fmla="val 30686"/>
              <a:gd name="adj2" fmla="val 50000"/>
            </a:avLst>
          </a:prstGeom>
          <a:solidFill>
            <a:srgbClr val="0080FF"/>
          </a:solid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3" name="テキスト ボックス 112"/>
          <p:cNvSpPr txBox="1"/>
          <p:nvPr/>
        </p:nvSpPr>
        <p:spPr>
          <a:xfrm>
            <a:off x="5166303" y="2357376"/>
            <a:ext cx="2250937" cy="369332"/>
          </a:xfrm>
          <a:prstGeom prst="rect">
            <a:avLst/>
          </a:prstGeom>
          <a:noFill/>
        </p:spPr>
        <p:txBody>
          <a:bodyPr wrap="none" rtlCol="0">
            <a:spAutoFit/>
          </a:bodyPr>
          <a:lstStyle/>
          <a:p>
            <a:r>
              <a:rPr lang="en-US" altLang="ja-JP" dirty="0" smtClean="0">
                <a:solidFill>
                  <a:srgbClr val="00B0F0"/>
                </a:solidFill>
                <a:latin typeface="小塚ゴシック Pr6N M"/>
                <a:ea typeface="小塚ゴシック Pr6N M"/>
                <a:cs typeface="小塚ゴシック Pr6N M"/>
              </a:rPr>
              <a:t>GEEO</a:t>
            </a:r>
            <a:r>
              <a:rPr kumimoji="1" lang="ja-JP" altLang="en-US" sz="1600" dirty="0" smtClean="0">
                <a:solidFill>
                  <a:srgbClr val="00B0F0"/>
                </a:solidFill>
                <a:latin typeface="小塚ゴシック Pr6N M"/>
                <a:ea typeface="小塚ゴシック Pr6N M"/>
                <a:cs typeface="小塚ゴシック Pr6N M"/>
              </a:rPr>
              <a:t>誕生の</a:t>
            </a:r>
            <a:r>
              <a:rPr kumimoji="1" lang="en-US" altLang="ja-JP" dirty="0" smtClean="0">
                <a:solidFill>
                  <a:srgbClr val="00B0F0"/>
                </a:solidFill>
                <a:latin typeface="小塚ゴシック Pr6N M"/>
                <a:ea typeface="小塚ゴシック Pr6N M"/>
                <a:cs typeface="小塚ゴシック Pr6N M"/>
              </a:rPr>
              <a:t> </a:t>
            </a:r>
            <a:r>
              <a:rPr kumimoji="1" lang="ja-JP" altLang="en-US" dirty="0" smtClean="0">
                <a:solidFill>
                  <a:srgbClr val="00B0F0"/>
                </a:solidFill>
                <a:latin typeface="小塚ゴシック Pr6N M"/>
                <a:ea typeface="小塚ゴシック Pr6N M"/>
                <a:cs typeface="小塚ゴシック Pr6N M"/>
              </a:rPr>
              <a:t>キッカケ</a:t>
            </a:r>
            <a:endParaRPr kumimoji="1" lang="ja-JP" altLang="en-US" dirty="0">
              <a:solidFill>
                <a:srgbClr val="00B0F0"/>
              </a:solidFill>
              <a:latin typeface="小塚ゴシック Pr6N M"/>
              <a:ea typeface="小塚ゴシック Pr6N M"/>
              <a:cs typeface="小塚ゴシック Pr6N M"/>
            </a:endParaRPr>
          </a:p>
        </p:txBody>
      </p:sp>
      <p:sp>
        <p:nvSpPr>
          <p:cNvPr id="114" name="テキスト ボックス 113"/>
          <p:cNvSpPr txBox="1"/>
          <p:nvPr/>
        </p:nvSpPr>
        <p:spPr>
          <a:xfrm>
            <a:off x="5069984" y="2750222"/>
            <a:ext cx="4093066" cy="1200329"/>
          </a:xfrm>
          <a:prstGeom prst="rect">
            <a:avLst/>
          </a:prstGeom>
          <a:noFill/>
        </p:spPr>
        <p:txBody>
          <a:bodyPr wrap="squar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不動産取引の際、買い主と売り主の間の情報に偏りがあり、売り主は物件の内容を把握しているが、買い主が入手できる情報は限定的で、判断材料に乏しい。</a:t>
            </a:r>
            <a:endParaRPr lang="en-US" altLang="ja-JP" sz="1200" dirty="0" smtClean="0">
              <a:latin typeface="小塚ゴシック Pr6N L"/>
              <a:ea typeface="小塚ゴシック Pr6N L"/>
              <a:cs typeface="小塚ゴシック Pr6N L"/>
            </a:endParaRPr>
          </a:p>
          <a:p>
            <a:endParaRPr lang="en-US" altLang="ja-JP" sz="1200" dirty="0" smtClean="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路線価等は公開されているが、一般の消費者には見方がよく分からない。</a:t>
            </a:r>
            <a:endParaRPr lang="en-US" altLang="ja-JP" sz="1200" dirty="0" smtClean="0">
              <a:latin typeface="小塚ゴシック Pr6N L"/>
              <a:ea typeface="小塚ゴシック Pr6N L"/>
              <a:cs typeface="小塚ゴシック Pr6N L"/>
            </a:endParaRPr>
          </a:p>
        </p:txBody>
      </p:sp>
      <p:sp>
        <p:nvSpPr>
          <p:cNvPr id="116" name="テキスト ボックス 115"/>
          <p:cNvSpPr txBox="1"/>
          <p:nvPr/>
        </p:nvSpPr>
        <p:spPr>
          <a:xfrm>
            <a:off x="5166303" y="4624945"/>
            <a:ext cx="2425664" cy="369332"/>
          </a:xfrm>
          <a:prstGeom prst="rect">
            <a:avLst/>
          </a:prstGeom>
          <a:noFill/>
        </p:spPr>
        <p:txBody>
          <a:bodyPr wrap="none" rtlCol="0">
            <a:spAutoFit/>
          </a:bodyPr>
          <a:lstStyle/>
          <a:p>
            <a:r>
              <a:rPr lang="en-US" altLang="ja-JP" dirty="0" smtClean="0">
                <a:solidFill>
                  <a:schemeClr val="bg1"/>
                </a:solidFill>
                <a:latin typeface="小塚ゴシック Pr6N M"/>
                <a:ea typeface="小塚ゴシック Pr6N M"/>
                <a:cs typeface="小塚ゴシック Pr6N M"/>
              </a:rPr>
              <a:t>GEEO</a:t>
            </a:r>
            <a:r>
              <a:rPr lang="ja-JP" altLang="en-US" sz="1600" dirty="0" smtClean="0">
                <a:solidFill>
                  <a:schemeClr val="bg1"/>
                </a:solidFill>
                <a:latin typeface="小塚ゴシック Pr6N M"/>
                <a:ea typeface="小塚ゴシック Pr6N M"/>
                <a:cs typeface="小塚ゴシック Pr6N M"/>
              </a:rPr>
              <a:t>でこう</a:t>
            </a:r>
            <a:r>
              <a:rPr kumimoji="1" lang="en-US" altLang="ja-JP" dirty="0" smtClean="0">
                <a:solidFill>
                  <a:schemeClr val="bg1"/>
                </a:solidFill>
                <a:latin typeface="小塚ゴシック Pr6N M"/>
                <a:ea typeface="小塚ゴシック Pr6N M"/>
                <a:cs typeface="小塚ゴシック Pr6N M"/>
              </a:rPr>
              <a:t> </a:t>
            </a:r>
            <a:r>
              <a:rPr lang="ja-JP" altLang="en-US" dirty="0" smtClean="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117" name="テキスト ボックス 116"/>
          <p:cNvSpPr txBox="1"/>
          <p:nvPr/>
        </p:nvSpPr>
        <p:spPr>
          <a:xfrm>
            <a:off x="5102804" y="5061235"/>
            <a:ext cx="3956780" cy="1384995"/>
          </a:xfrm>
          <a:prstGeom prst="rect">
            <a:avLst/>
          </a:prstGeom>
          <a:noFill/>
        </p:spPr>
        <p:txBody>
          <a:bodyPr wrap="squar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過去の取引価格に限らず、物件の種類や間取り、建築年、建築物の構造などを指定することで、ピンポイントで予測価格を把握可能。</a:t>
            </a:r>
            <a:endParaRPr lang="en-US" altLang="ja-JP" sz="1200" dirty="0" smtClean="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独自のアルゴリズムにより、過去の取引価格に限らず、路線価</a:t>
            </a:r>
            <a:r>
              <a:rPr lang="ja-JP" altLang="en-US" sz="1200" dirty="0">
                <a:latin typeface="小塚ゴシック Pr6N L"/>
                <a:ea typeface="小塚ゴシック Pr6N L"/>
                <a:cs typeface="小塚ゴシック Pr6N L"/>
              </a:rPr>
              <a:t>、国勢調査、</a:t>
            </a:r>
            <a:r>
              <a:rPr lang="ja-JP" altLang="en-US" sz="1200" dirty="0" smtClean="0">
                <a:latin typeface="小塚ゴシック Pr6N L"/>
                <a:ea typeface="小塚ゴシック Pr6N L"/>
                <a:cs typeface="小塚ゴシック Pr6N L"/>
              </a:rPr>
              <a:t>住宅・</a:t>
            </a:r>
            <a:r>
              <a:rPr lang="ja-JP" altLang="en-US" sz="1200" dirty="0">
                <a:latin typeface="小塚ゴシック Pr6N L"/>
                <a:ea typeface="小塚ゴシック Pr6N L"/>
                <a:cs typeface="小塚ゴシック Pr6N L"/>
              </a:rPr>
              <a:t>土地統計調査</a:t>
            </a:r>
            <a:r>
              <a:rPr lang="ja-JP" altLang="en-US" sz="1200" dirty="0" smtClean="0">
                <a:latin typeface="小塚ゴシック Pr6N L"/>
                <a:ea typeface="小塚ゴシック Pr6N L"/>
                <a:cs typeface="小塚ゴシック Pr6N L"/>
              </a:rPr>
              <a:t>などのオープンデータをベースに、</a:t>
            </a:r>
            <a:r>
              <a:rPr lang="en-US" altLang="ja-JP" sz="1200" dirty="0" smtClean="0">
                <a:latin typeface="小塚ゴシック Pr6N L"/>
                <a:ea typeface="小塚ゴシック Pr6N L"/>
                <a:cs typeface="小塚ゴシック Pr6N L"/>
              </a:rPr>
              <a:t>1000</a:t>
            </a:r>
            <a:r>
              <a:rPr lang="ja-JP" altLang="en-US" sz="1200" dirty="0">
                <a:latin typeface="小塚ゴシック Pr6N L"/>
                <a:ea typeface="小塚ゴシック Pr6N L"/>
                <a:cs typeface="小塚ゴシック Pr6N L"/>
              </a:rPr>
              <a:t>項目以上の</a:t>
            </a:r>
            <a:r>
              <a:rPr lang="ja-JP" altLang="en-US" sz="1200" dirty="0" smtClean="0">
                <a:latin typeface="小塚ゴシック Pr6N L"/>
                <a:ea typeface="小塚ゴシック Pr6N L"/>
                <a:cs typeface="小塚ゴシック Pr6N L"/>
              </a:rPr>
              <a:t>データを加味した情報から価格を算出。</a:t>
            </a:r>
            <a:endParaRPr lang="en-US" altLang="ja-JP" sz="1200" dirty="0" smtClean="0">
              <a:latin typeface="小塚ゴシック Pr6N L"/>
              <a:ea typeface="小塚ゴシック Pr6N L"/>
              <a:cs typeface="小塚ゴシック Pr6N L"/>
            </a:endParaRPr>
          </a:p>
        </p:txBody>
      </p:sp>
      <p:sp>
        <p:nvSpPr>
          <p:cNvPr id="118" name="角丸四角形 117"/>
          <p:cNvSpPr/>
          <p:nvPr/>
        </p:nvSpPr>
        <p:spPr>
          <a:xfrm>
            <a:off x="5050292" y="2327966"/>
            <a:ext cx="4743817" cy="184096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292523" y="2277446"/>
            <a:ext cx="3534526" cy="65935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t>地図上の対象地点</a:t>
            </a:r>
            <a:r>
              <a:rPr lang="ja-JP" altLang="en-US" sz="1200" dirty="0"/>
              <a:t>の不動産価格を</a:t>
            </a:r>
            <a:r>
              <a:rPr lang="ja-JP" altLang="en-US" sz="1200" dirty="0" smtClean="0"/>
              <a:t>表示　（売買</a:t>
            </a:r>
            <a:r>
              <a:rPr lang="ja-JP" altLang="en-US" sz="1200" dirty="0"/>
              <a:t>・投資</a:t>
            </a:r>
            <a:r>
              <a:rPr lang="ja-JP" altLang="en-US" sz="1200" dirty="0" smtClean="0"/>
              <a:t>物件、</a:t>
            </a:r>
            <a:r>
              <a:rPr lang="ja-JP" altLang="en-US" sz="1200" dirty="0"/>
              <a:t>自宅の資産価値の検討</a:t>
            </a:r>
            <a:r>
              <a:rPr lang="ja-JP" altLang="en-US" sz="1200" dirty="0" smtClean="0"/>
              <a:t>等に有効）</a:t>
            </a:r>
            <a:endParaRPr kumimoji="1" lang="ja-JP" altLang="en-US" sz="1200" dirty="0">
              <a:latin typeface="フォントポにほんご"/>
              <a:ea typeface="フォントポにほんご"/>
              <a:cs typeface="フォントポにほんご"/>
            </a:endParaRPr>
          </a:p>
        </p:txBody>
      </p:sp>
      <p:sp>
        <p:nvSpPr>
          <p:cNvPr id="51" name="角丸四角形 50"/>
          <p:cNvSpPr/>
          <p:nvPr/>
        </p:nvSpPr>
        <p:spPr>
          <a:xfrm>
            <a:off x="231309" y="5483777"/>
            <a:ext cx="3534526" cy="65935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t>時系列で価格表示も可能。</a:t>
            </a:r>
            <a:endParaRPr kumimoji="1" lang="ja-JP" altLang="en-US" sz="1200" dirty="0">
              <a:latin typeface="フォントポにほんご"/>
              <a:ea typeface="フォントポにほんご"/>
              <a:cs typeface="フォントポにほんご"/>
            </a:endParaRPr>
          </a:p>
        </p:txBody>
      </p:sp>
      <p:grpSp>
        <p:nvGrpSpPr>
          <p:cNvPr id="34" name="図形グループ 33"/>
          <p:cNvGrpSpPr/>
          <p:nvPr/>
        </p:nvGrpSpPr>
        <p:grpSpPr>
          <a:xfrm>
            <a:off x="8089329" y="250008"/>
            <a:ext cx="752743" cy="752743"/>
            <a:chOff x="8060984" y="281179"/>
            <a:chExt cx="752743" cy="752743"/>
          </a:xfrm>
          <a:solidFill>
            <a:schemeClr val="bg1"/>
          </a:solidFill>
        </p:grpSpPr>
        <p:sp>
          <p:nvSpPr>
            <p:cNvPr id="35" name="角丸四角形 34"/>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B0F0"/>
                </a:solidFill>
              </a:endParaRPr>
            </a:p>
          </p:txBody>
        </p:sp>
        <p:sp>
          <p:nvSpPr>
            <p:cNvPr id="36" name="テキスト ボックス 35"/>
            <p:cNvSpPr txBox="1"/>
            <p:nvPr/>
          </p:nvSpPr>
          <p:spPr>
            <a:xfrm>
              <a:off x="8114190" y="334385"/>
              <a:ext cx="646331" cy="646331"/>
            </a:xfrm>
            <a:prstGeom prst="rect">
              <a:avLst/>
            </a:prstGeom>
            <a:grpFill/>
            <a:ln>
              <a:noFill/>
            </a:ln>
          </p:spPr>
          <p:txBody>
            <a:bodyPr wrap="none" rtlCol="0">
              <a:spAutoFit/>
            </a:bodyPr>
            <a:lstStyle/>
            <a:p>
              <a:r>
                <a:rPr lang="ja-JP" altLang="en-US" dirty="0">
                  <a:solidFill>
                    <a:srgbClr val="00B0F0"/>
                  </a:solidFill>
                  <a:latin typeface="小塚ゴシック Pr6N M"/>
                  <a:ea typeface="小塚ゴシック Pr6N M"/>
                  <a:cs typeface="小塚ゴシック Pr6N M"/>
                </a:rPr>
                <a:t>産業</a:t>
              </a:r>
              <a:endParaRPr lang="en-US" altLang="ja-JP" dirty="0">
                <a:solidFill>
                  <a:srgbClr val="00B0F0"/>
                </a:solidFill>
                <a:latin typeface="小塚ゴシック Pr6N M"/>
                <a:ea typeface="小塚ゴシック Pr6N M"/>
                <a:cs typeface="小塚ゴシック Pr6N M"/>
              </a:endParaRPr>
            </a:p>
            <a:p>
              <a:r>
                <a:rPr lang="ja-JP" altLang="en-US" dirty="0">
                  <a:solidFill>
                    <a:srgbClr val="00B0F0"/>
                  </a:solidFill>
                  <a:latin typeface="小塚ゴシック Pr6N M"/>
                  <a:ea typeface="小塚ゴシック Pr6N M"/>
                  <a:cs typeface="小塚ゴシック Pr6N M"/>
                </a:rPr>
                <a:t>創出</a:t>
              </a:r>
              <a:endParaRPr kumimoji="1" lang="en-US" altLang="ja-JP" dirty="0">
                <a:solidFill>
                  <a:srgbClr val="00B0F0"/>
                </a:solidFill>
                <a:latin typeface="小塚ゴシック Pr6N M"/>
                <a:ea typeface="小塚ゴシック Pr6N M"/>
                <a:cs typeface="小塚ゴシック Pr6N M"/>
              </a:endParaRPr>
            </a:p>
          </p:txBody>
        </p:sp>
      </p:grpSp>
      <p:grpSp>
        <p:nvGrpSpPr>
          <p:cNvPr id="37" name="図形グループ 36"/>
          <p:cNvGrpSpPr/>
          <p:nvPr/>
        </p:nvGrpSpPr>
        <p:grpSpPr>
          <a:xfrm>
            <a:off x="7172281" y="250008"/>
            <a:ext cx="752743" cy="752743"/>
            <a:chOff x="7154801" y="281179"/>
            <a:chExt cx="752743" cy="752743"/>
          </a:xfrm>
        </p:grpSpPr>
        <p:sp>
          <p:nvSpPr>
            <p:cNvPr id="41" name="角丸四角形 40"/>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7208007" y="334385"/>
              <a:ext cx="659155" cy="646331"/>
            </a:xfrm>
            <a:prstGeom prst="rect">
              <a:avLst/>
            </a:prstGeom>
            <a:noFill/>
            <a:ln>
              <a:noFill/>
            </a:ln>
          </p:spPr>
          <p:txBody>
            <a:bodyPr wrap="none" rtlCol="0">
              <a:spAutoFit/>
            </a:bodyPr>
            <a:lstStyle/>
            <a:p>
              <a:r>
                <a:rPr lang="ja-JP" altLang="en-US" dirty="0">
                  <a:solidFill>
                    <a:srgbClr val="DEFFFF"/>
                  </a:solidFill>
                  <a:latin typeface="小塚ゴシック Pr6N M"/>
                  <a:ea typeface="小塚ゴシック Pr6N M"/>
                  <a:cs typeface="小塚ゴシック Pr6N M"/>
                </a:rPr>
                <a:t>少子</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高齢</a:t>
              </a:r>
              <a:endParaRPr lang="en-US" altLang="ja-JP" dirty="0">
                <a:solidFill>
                  <a:srgbClr val="DEFFFF"/>
                </a:solidFill>
                <a:latin typeface="小塚ゴシック Pr6N M"/>
                <a:ea typeface="小塚ゴシック Pr6N M"/>
                <a:cs typeface="小塚ゴシック Pr6N M"/>
              </a:endParaRPr>
            </a:p>
          </p:txBody>
        </p:sp>
      </p:grpSp>
      <p:sp>
        <p:nvSpPr>
          <p:cNvPr id="52" name="角丸四角形 51"/>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9059584" y="259585"/>
            <a:ext cx="684803" cy="738664"/>
          </a:xfrm>
          <a:prstGeom prst="rect">
            <a:avLst/>
          </a:prstGeom>
          <a:noFill/>
        </p:spPr>
        <p:txBody>
          <a:bodyPr wrap="none" rtlCol="0">
            <a:spAutoFit/>
          </a:bodyPr>
          <a:lstStyle/>
          <a:p>
            <a:r>
              <a:rPr lang="ja-JP" altLang="en-US" sz="1400" dirty="0">
                <a:solidFill>
                  <a:srgbClr val="DEFFFF"/>
                </a:solidFill>
                <a:latin typeface="小塚ゴシック Pr6N M"/>
                <a:ea typeface="小塚ゴシック Pr6N M"/>
                <a:cs typeface="小塚ゴシック Pr6N M"/>
              </a:rPr>
              <a:t>防犯</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医療</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教育</a:t>
            </a:r>
            <a:r>
              <a:rPr lang="ja-JP" altLang="en-US" sz="1000" dirty="0">
                <a:solidFill>
                  <a:srgbClr val="DEFFFF"/>
                </a:solidFill>
                <a:latin typeface="小塚ゴシック Pr6N M"/>
                <a:ea typeface="小塚ゴシック Pr6N M"/>
                <a:cs typeface="小塚ゴシック Pr6N M"/>
              </a:rPr>
              <a:t>等</a:t>
            </a:r>
            <a:endParaRPr lang="en-US" altLang="ja-JP" dirty="0">
              <a:solidFill>
                <a:srgbClr val="DEFFFF"/>
              </a:solidFill>
              <a:latin typeface="小塚ゴシック Pr6N M"/>
              <a:ea typeface="小塚ゴシック Pr6N M"/>
              <a:cs typeface="小塚ゴシック Pr6N M"/>
            </a:endParaRPr>
          </a:p>
        </p:txBody>
      </p:sp>
      <p:grpSp>
        <p:nvGrpSpPr>
          <p:cNvPr id="54" name="図形グループ 36"/>
          <p:cNvGrpSpPr/>
          <p:nvPr/>
        </p:nvGrpSpPr>
        <p:grpSpPr>
          <a:xfrm>
            <a:off x="6257881" y="250008"/>
            <a:ext cx="752743" cy="752743"/>
            <a:chOff x="7154801" y="281179"/>
            <a:chExt cx="752743" cy="752743"/>
          </a:xfrm>
        </p:grpSpPr>
        <p:sp>
          <p:nvSpPr>
            <p:cNvPr id="55" name="角丸四角形 54"/>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7208007" y="334385"/>
              <a:ext cx="646331"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防災</a:t>
              </a:r>
              <a:endParaRPr lang="en-US" altLang="ja-JP" dirty="0" smtClean="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減災</a:t>
              </a:r>
              <a:endParaRPr lang="en-US" altLang="ja-JP" dirty="0">
                <a:solidFill>
                  <a:srgbClr val="DEFFFF"/>
                </a:solidFill>
                <a:latin typeface="小塚ゴシック Pr6N M"/>
                <a:ea typeface="小塚ゴシック Pr6N M"/>
                <a:cs typeface="小塚ゴシック Pr6N M"/>
              </a:endParaRPr>
            </a:p>
          </p:txBody>
        </p:sp>
      </p:grpSp>
      <p:pic>
        <p:nvPicPr>
          <p:cNvPr id="59" name="ハテナb.png" descr="/Users/meg/Desktop/特研/特研OD/アイコン/ハテナ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49740" y="3123649"/>
            <a:ext cx="404301" cy="834644"/>
          </a:xfrm>
          <a:prstGeom prst="rect">
            <a:avLst/>
          </a:prstGeom>
        </p:spPr>
      </p:pic>
      <p:pic>
        <p:nvPicPr>
          <p:cNvPr id="60" name="ひらめきb.png" descr="/Users/meg/Desktop/特研/特研OD/アイコン/ひらめき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434322" y="5439215"/>
            <a:ext cx="228827" cy="915308"/>
          </a:xfrm>
          <a:prstGeom prst="rect">
            <a:avLst/>
          </a:prstGeom>
        </p:spPr>
      </p:pic>
    </p:spTree>
    <p:extLst>
      <p:ext uri="{BB962C8B-B14F-4D97-AF65-F5344CB8AC3E}">
        <p14:creationId xmlns:p14="http://schemas.microsoft.com/office/powerpoint/2010/main" val="105040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正方形/長方形 83"/>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85" name="正方形/長方形 84"/>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pic>
        <p:nvPicPr>
          <p:cNvPr id="3" name="図 2"/>
          <p:cNvPicPr>
            <a:picLocks noChangeAspect="1"/>
          </p:cNvPicPr>
          <p:nvPr/>
        </p:nvPicPr>
        <p:blipFill rotWithShape="1">
          <a:blip r:embed="rId3"/>
          <a:srcRect l="23709" t="31933" r="45711" b="6551"/>
          <a:stretch/>
        </p:blipFill>
        <p:spPr>
          <a:xfrm>
            <a:off x="2600075" y="2260656"/>
            <a:ext cx="2296505" cy="2489070"/>
          </a:xfrm>
          <a:prstGeom prst="rect">
            <a:avLst/>
          </a:prstGeom>
        </p:spPr>
      </p:pic>
      <p:sp>
        <p:nvSpPr>
          <p:cNvPr id="47" name="テキスト ボックス 46"/>
          <p:cNvSpPr txBox="1"/>
          <p:nvPr/>
        </p:nvSpPr>
        <p:spPr>
          <a:xfrm>
            <a:off x="29119" y="2111968"/>
            <a:ext cx="2570955" cy="2862322"/>
          </a:xfrm>
          <a:prstGeom prst="rect">
            <a:avLst/>
          </a:prstGeom>
          <a:noFill/>
        </p:spPr>
        <p:txBody>
          <a:bodyPr wrap="square" rtlCol="0">
            <a:spAutoFit/>
          </a:bodyPr>
          <a:lstStyle/>
          <a:p>
            <a:r>
              <a:rPr lang="ja-JP" altLang="en-US" sz="1000" dirty="0" smtClean="0">
                <a:latin typeface="小塚ゴシック Pr6N L"/>
                <a:ea typeface="小塚ゴシック Pr6N L"/>
                <a:cs typeface="小塚ゴシック Pr6N L"/>
              </a:rPr>
              <a:t>　国内における不動産取引市場においては、現状、物件の履歴など多くの</a:t>
            </a:r>
            <a:r>
              <a:rPr lang="ja-JP" altLang="en-US" sz="1000" dirty="0">
                <a:latin typeface="小塚ゴシック Pr6N L"/>
                <a:ea typeface="小塚ゴシック Pr6N L"/>
                <a:cs typeface="小塚ゴシック Pr6N L"/>
              </a:rPr>
              <a:t>情報</a:t>
            </a:r>
            <a:r>
              <a:rPr lang="ja-JP" altLang="en-US" sz="1000" dirty="0" smtClean="0">
                <a:latin typeface="小塚ゴシック Pr6N L"/>
                <a:ea typeface="小塚ゴシック Pr6N L"/>
                <a:cs typeface="小塚ゴシック Pr6N L"/>
              </a:rPr>
              <a:t>を持つ売り主が圧倒的に有利という状況になっている。買い主にとっては物件内覧などの限られた情報で判断するしかなく、その価格決定のプロセスも素人には理解が困難である。</a:t>
            </a:r>
            <a:endParaRPr lang="en-US" altLang="ja-JP" sz="1000" dirty="0" smtClean="0">
              <a:latin typeface="小塚ゴシック Pr6N L"/>
              <a:ea typeface="小塚ゴシック Pr6N L"/>
              <a:cs typeface="小塚ゴシック Pr6N L"/>
            </a:endParaRPr>
          </a:p>
          <a:p>
            <a:endParaRPr lang="en-US" altLang="ja-JP" sz="1000" dirty="0" smtClean="0">
              <a:latin typeface="小塚ゴシック Pr6N L"/>
              <a:ea typeface="小塚ゴシック Pr6N L"/>
              <a:cs typeface="小塚ゴシック Pr6N L"/>
            </a:endParaRPr>
          </a:p>
          <a:p>
            <a:r>
              <a:rPr lang="ja-JP" altLang="en-US" sz="1000" dirty="0">
                <a:latin typeface="小塚ゴシック Pr6N L"/>
                <a:ea typeface="小塚ゴシック Pr6N L"/>
                <a:cs typeface="小塚ゴシック Pr6N L"/>
              </a:rPr>
              <a:t>　</a:t>
            </a:r>
            <a:r>
              <a:rPr lang="ja-JP" altLang="en-US" sz="1000" dirty="0" smtClean="0">
                <a:latin typeface="小塚ゴシック Pr6N L"/>
                <a:ea typeface="小塚ゴシック Pr6N L"/>
                <a:cs typeface="小塚ゴシック Pr6N L"/>
              </a:rPr>
              <a:t>このような市場の不均衡を是正するためには、簡単に物件価格を算出し、買い主が入手できる情報を底上げすることが必要となる。</a:t>
            </a:r>
            <a:endParaRPr lang="en-US" altLang="ja-JP" sz="1000" dirty="0" smtClean="0">
              <a:latin typeface="小塚ゴシック Pr6N L"/>
              <a:ea typeface="小塚ゴシック Pr6N L"/>
              <a:cs typeface="小塚ゴシック Pr6N L"/>
            </a:endParaRPr>
          </a:p>
          <a:p>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　</a:t>
            </a:r>
            <a:r>
              <a:rPr lang="en-US" altLang="ja-JP" sz="1000" dirty="0" smtClean="0">
                <a:latin typeface="小塚ゴシック Pr6N L"/>
                <a:ea typeface="小塚ゴシック Pr6N L"/>
                <a:cs typeface="小塚ゴシック Pr6N L"/>
              </a:rPr>
              <a:t>GEEO</a:t>
            </a:r>
            <a:r>
              <a:rPr lang="ja-JP" altLang="en-US" sz="1000" dirty="0" smtClean="0">
                <a:latin typeface="小塚ゴシック Pr6N L"/>
                <a:ea typeface="小塚ゴシック Pr6N L"/>
                <a:cs typeface="小塚ゴシック Pr6N L"/>
              </a:rPr>
              <a:t>では、総務省</a:t>
            </a:r>
            <a:r>
              <a:rPr lang="ja-JP" altLang="en-US" sz="1000" dirty="0">
                <a:latin typeface="小塚ゴシック Pr6N L"/>
                <a:ea typeface="小塚ゴシック Pr6N L"/>
                <a:cs typeface="小塚ゴシック Pr6N L"/>
              </a:rPr>
              <a:t>統計局</a:t>
            </a:r>
            <a:r>
              <a:rPr lang="ja-JP" altLang="en-US" sz="1000" dirty="0" smtClean="0">
                <a:latin typeface="小塚ゴシック Pr6N L"/>
                <a:ea typeface="小塚ゴシック Pr6N L"/>
                <a:cs typeface="小塚ゴシック Pr6N L"/>
              </a:rPr>
              <a:t>や国土交通省などが提供している路線価、国勢調査、住宅・土地統計調査などの官公庁系オープンデータをベースに、独自</a:t>
            </a:r>
            <a:r>
              <a:rPr lang="ja-JP" altLang="en-US" sz="1000" dirty="0">
                <a:latin typeface="小塚ゴシック Pr6N L"/>
                <a:ea typeface="小塚ゴシック Pr6N L"/>
                <a:cs typeface="小塚ゴシック Pr6N L"/>
              </a:rPr>
              <a:t>のアルゴリズムで物件の販売価格を予想</a:t>
            </a:r>
            <a:r>
              <a:rPr lang="ja-JP" altLang="en-US" sz="1000" dirty="0" smtClean="0">
                <a:latin typeface="小塚ゴシック Pr6N L"/>
                <a:ea typeface="小塚ゴシック Pr6N L"/>
                <a:cs typeface="小塚ゴシック Pr6N L"/>
              </a:rPr>
              <a:t>する。これにより、購入を検討している物件がお得なのかそうでないのか、買い主自身によ</a:t>
            </a:r>
            <a:r>
              <a:rPr lang="ja-JP" altLang="en-US" sz="1000" dirty="0">
                <a:latin typeface="小塚ゴシック Pr6N L"/>
                <a:ea typeface="小塚ゴシック Pr6N L"/>
                <a:cs typeface="小塚ゴシック Pr6N L"/>
              </a:rPr>
              <a:t>る</a:t>
            </a:r>
            <a:r>
              <a:rPr lang="ja-JP" altLang="en-US" sz="1000" dirty="0" smtClean="0">
                <a:latin typeface="小塚ゴシック Pr6N L"/>
                <a:ea typeface="小塚ゴシック Pr6N L"/>
                <a:cs typeface="小塚ゴシック Pr6N L"/>
              </a:rPr>
              <a:t>判断が可能となる。</a:t>
            </a:r>
            <a:endParaRPr lang="en-US" altLang="ja-JP" sz="1000" dirty="0" smtClean="0">
              <a:latin typeface="小塚ゴシック Pr6N L"/>
              <a:ea typeface="小塚ゴシック Pr6N L"/>
              <a:cs typeface="小塚ゴシック Pr6N L"/>
            </a:endParaRPr>
          </a:p>
        </p:txBody>
      </p:sp>
      <p:sp>
        <p:nvSpPr>
          <p:cNvPr id="40" name="正方形/長方形 39"/>
          <p:cNvSpPr/>
          <p:nvPr/>
        </p:nvSpPr>
        <p:spPr>
          <a:xfrm>
            <a:off x="6046963" y="1499638"/>
            <a:ext cx="3227666"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　　　路線価、国勢調査、住宅・土地統計調査等</a:t>
            </a:r>
            <a:endParaRPr lang="en-US" altLang="ja-JP" sz="1200" dirty="0" smtClean="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小塚ゴシック Pr6N L"/>
                <a:ea typeface="小塚ゴシック Pr6N L"/>
                <a:cs typeface="小塚ゴシック Pr6N L"/>
              </a:rPr>
              <a:t>　　</a:t>
            </a:r>
            <a:r>
              <a:rPr lang="en-US" altLang="ja-JP" sz="1100" dirty="0" smtClean="0">
                <a:solidFill>
                  <a:schemeClr val="tx1"/>
                </a:solidFill>
                <a:latin typeface="小塚ゴシック Pr6N L"/>
                <a:ea typeface="小塚ゴシック Pr6N L"/>
                <a:cs typeface="小塚ゴシック Pr6N L"/>
              </a:rPr>
              <a:t>Mashup Award</a:t>
            </a:r>
            <a:r>
              <a:rPr lang="ja-JP" altLang="en-US" sz="1100" dirty="0" smtClean="0">
                <a:solidFill>
                  <a:schemeClr val="tx1"/>
                </a:solidFill>
                <a:latin typeface="小塚ゴシック Pr6N L"/>
                <a:ea typeface="小塚ゴシック Pr6N L"/>
                <a:cs typeface="小塚ゴシック Pr6N L"/>
              </a:rPr>
              <a:t>オープンデータ部門最優秀賞、　　</a:t>
            </a:r>
            <a:endParaRPr lang="en-US" altLang="ja-JP" sz="1100" dirty="0" smtClean="0">
              <a:solidFill>
                <a:schemeClr val="tx1"/>
              </a:solidFill>
              <a:latin typeface="小塚ゴシック Pr6N L"/>
              <a:ea typeface="小塚ゴシック Pr6N L"/>
              <a:cs typeface="小塚ゴシック Pr6N L"/>
            </a:endParaRPr>
          </a:p>
          <a:p>
            <a:pPr algn="ctr"/>
            <a:r>
              <a:rPr lang="ja-JP" altLang="en-US" sz="1100" dirty="0">
                <a:solidFill>
                  <a:schemeClr val="tx1"/>
                </a:solidFill>
                <a:latin typeface="小塚ゴシック Pr6N L"/>
                <a:ea typeface="小塚ゴシック Pr6N L"/>
                <a:cs typeface="小塚ゴシック Pr6N L"/>
              </a:rPr>
              <a:t>　</a:t>
            </a:r>
            <a:r>
              <a:rPr lang="ja-JP" altLang="en-US" sz="1100" dirty="0" smtClean="0">
                <a:solidFill>
                  <a:schemeClr val="tx1"/>
                </a:solidFill>
                <a:latin typeface="小塚ゴシック Pr6N L"/>
                <a:ea typeface="小塚ゴシック Pr6N L"/>
                <a:cs typeface="小塚ゴシック Pr6N L"/>
              </a:rPr>
              <a:t>　</a:t>
            </a:r>
            <a:r>
              <a:rPr lang="en-US" altLang="ja-JP" sz="1100" dirty="0" smtClean="0">
                <a:solidFill>
                  <a:schemeClr val="tx1"/>
                </a:solidFill>
                <a:latin typeface="小塚ゴシック Pr6N L"/>
                <a:ea typeface="小塚ゴシック Pr6N L"/>
                <a:cs typeface="小塚ゴシック Pr6N L"/>
              </a:rPr>
              <a:t>2015</a:t>
            </a:r>
            <a:r>
              <a:rPr lang="ja-JP" altLang="en-US" sz="1100" dirty="0" smtClean="0">
                <a:solidFill>
                  <a:schemeClr val="tx1"/>
                </a:solidFill>
                <a:latin typeface="小塚ゴシック Pr6N L"/>
                <a:ea typeface="小塚ゴシック Pr6N L"/>
                <a:cs typeface="小塚ゴシック Pr6N L"/>
              </a:rPr>
              <a:t>年オープンデータ・アプリ総務大臣奨励賞 受賞</a:t>
            </a:r>
            <a:endParaRPr lang="en-US" altLang="ja-JP" sz="1100" dirty="0" smtClean="0">
              <a:solidFill>
                <a:schemeClr val="tx1"/>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61" name="正方形/長方形 60"/>
          <p:cNvSpPr/>
          <p:nvPr/>
        </p:nvSpPr>
        <p:spPr>
          <a:xfrm>
            <a:off x="5749101" y="3485130"/>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日本</a:t>
            </a:r>
            <a:endParaRPr kumimoji="1" lang="ja-JP" altLang="en-US" sz="12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79656"/>
            <a:ext cx="950821"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161554" y="1400774"/>
            <a:ext cx="4793300" cy="646331"/>
          </a:xfrm>
          <a:prstGeom prst="rect">
            <a:avLst/>
          </a:prstGeom>
          <a:noFill/>
        </p:spPr>
        <p:txBody>
          <a:bodyPr wrap="none" rtlCol="0">
            <a:spAutoFit/>
          </a:bodyPr>
          <a:lstStyle/>
          <a:p>
            <a:r>
              <a:rPr lang="ja-JP" altLang="en-US" dirty="0">
                <a:solidFill>
                  <a:srgbClr val="00B0F0"/>
                </a:solidFill>
                <a:latin typeface="小塚ゴシック Pr6N R"/>
                <a:ea typeface="小塚ゴシック Pr6N R"/>
                <a:cs typeface="小塚ゴシック Pr6N R"/>
              </a:rPr>
              <a:t> </a:t>
            </a:r>
            <a:r>
              <a:rPr lang="ja-JP" altLang="en-US" dirty="0" smtClean="0">
                <a:solidFill>
                  <a:srgbClr val="00B0F0"/>
                </a:solidFill>
                <a:latin typeface="小塚ゴシック Pr6N R"/>
                <a:ea typeface="小塚ゴシック Pr6N R"/>
                <a:cs typeface="小塚ゴシック Pr6N R"/>
              </a:rPr>
              <a:t>独自のアルゴリズムで物件販売価格を予想し、</a:t>
            </a:r>
            <a:endParaRPr lang="en-US" altLang="ja-JP" dirty="0" smtClean="0">
              <a:solidFill>
                <a:srgbClr val="00B0F0"/>
              </a:solidFill>
              <a:latin typeface="小塚ゴシック Pr6N R"/>
              <a:ea typeface="小塚ゴシック Pr6N R"/>
              <a:cs typeface="小塚ゴシック Pr6N R"/>
            </a:endParaRPr>
          </a:p>
          <a:p>
            <a:r>
              <a:rPr lang="ja-JP" altLang="en-US" dirty="0">
                <a:solidFill>
                  <a:srgbClr val="00B0F0"/>
                </a:solidFill>
                <a:latin typeface="小塚ゴシック Pr6N R"/>
                <a:ea typeface="小塚ゴシック Pr6N R"/>
                <a:cs typeface="小塚ゴシック Pr6N R"/>
              </a:rPr>
              <a:t>　</a:t>
            </a:r>
            <a:r>
              <a:rPr lang="ja-JP" altLang="en-US" dirty="0" smtClean="0">
                <a:solidFill>
                  <a:srgbClr val="00B0F0"/>
                </a:solidFill>
                <a:latin typeface="小塚ゴシック Pr6N R"/>
                <a:ea typeface="小塚ゴシック Pr6N R"/>
                <a:cs typeface="小塚ゴシック Pr6N R"/>
              </a:rPr>
              <a:t>不動産市場の健全な流通を実現</a:t>
            </a:r>
            <a:endParaRPr lang="ja-JP" altLang="en-US" dirty="0">
              <a:solidFill>
                <a:srgbClr val="00B0F0"/>
              </a:solidFill>
              <a:latin typeface="小塚ゴシック Pr6N R"/>
              <a:ea typeface="小塚ゴシック Pr6N R"/>
              <a:cs typeface="小塚ゴシック Pr6N R"/>
            </a:endParaRPr>
          </a:p>
        </p:txBody>
      </p:sp>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4243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964177" y="4303099"/>
            <a:ext cx="3774877" cy="523220"/>
          </a:xfrm>
          <a:prstGeom prst="rect">
            <a:avLst/>
          </a:prstGeom>
          <a:noFill/>
        </p:spPr>
        <p:txBody>
          <a:bodyPr vert="horz" wrap="square" rtlCol="0">
            <a:spAutoFit/>
          </a:bodyPr>
          <a:lstStyle/>
          <a:p>
            <a:r>
              <a:rPr lang="ja-JP" altLang="en-US" sz="2800" dirty="0" smtClean="0">
                <a:solidFill>
                  <a:srgbClr val="00B0F0"/>
                </a:solidFill>
                <a:latin typeface="フォントポにほんご"/>
                <a:ea typeface="フォントポにほんご"/>
                <a:cs typeface="フォントポにほんご"/>
              </a:rPr>
              <a:t>開発の背景</a:t>
            </a:r>
            <a:endParaRPr lang="en-US" altLang="ja-JP" sz="2800" dirty="0" smtClean="0">
              <a:solidFill>
                <a:srgbClr val="00B0F0"/>
              </a:solidFill>
              <a:latin typeface="フォントポにほんご"/>
              <a:ea typeface="フォントポにほんご"/>
              <a:cs typeface="フォントポにほんご"/>
            </a:endParaRPr>
          </a:p>
        </p:txBody>
      </p:sp>
      <p:sp>
        <p:nvSpPr>
          <p:cNvPr id="44" name="テキスト ボックス 43"/>
          <p:cNvSpPr txBox="1"/>
          <p:nvPr/>
        </p:nvSpPr>
        <p:spPr>
          <a:xfrm>
            <a:off x="5102903" y="4950815"/>
            <a:ext cx="4636151" cy="1200329"/>
          </a:xfrm>
          <a:prstGeom prst="rect">
            <a:avLst/>
          </a:prstGeom>
          <a:noFill/>
        </p:spPr>
        <p:txBody>
          <a:bodyPr wrap="square" rtlCol="0">
            <a:spAutoFit/>
          </a:bodyPr>
          <a:lstStyle/>
          <a:p>
            <a:pPr>
              <a:lnSpc>
                <a:spcPct val="120000"/>
              </a:lnSpc>
            </a:pPr>
            <a:r>
              <a:rPr lang="ja-JP" altLang="en-US" sz="1000" dirty="0" smtClean="0">
                <a:latin typeface="小塚ゴシック Pr6N L"/>
                <a:ea typeface="小塚ゴシック Pr6N L"/>
                <a:cs typeface="小塚ゴシック Pr6N L"/>
              </a:rPr>
              <a:t>　一般的に、不動産取引は、物件の履歴などの多くの情報を持つ売り主側に圧倒的に有利な状況となっている一方、買い主側は、物件内覧などの限られた情報しかなく、不動産価格の妥当性の判断が難しい状況にある。</a:t>
            </a:r>
            <a:endParaRPr lang="en-US" altLang="ja-JP" sz="1000" dirty="0" smtClean="0">
              <a:latin typeface="小塚ゴシック Pr6N L"/>
              <a:ea typeface="小塚ゴシック Pr6N L"/>
              <a:cs typeface="小塚ゴシック Pr6N L"/>
            </a:endParaRPr>
          </a:p>
          <a:p>
            <a:pPr>
              <a:lnSpc>
                <a:spcPct val="120000"/>
              </a:lnSpc>
            </a:pPr>
            <a:r>
              <a:rPr lang="ja-JP" altLang="en-US" sz="1000">
                <a:latin typeface="小塚ゴシック Pr6N L"/>
                <a:ea typeface="小塚ゴシック Pr6N L"/>
                <a:cs typeface="小塚ゴシック Pr6N L"/>
              </a:rPr>
              <a:t>　</a:t>
            </a:r>
            <a:r>
              <a:rPr lang="ja-JP" altLang="en-US" sz="1000" smtClean="0">
                <a:latin typeface="小塚ゴシック Pr6N L"/>
                <a:ea typeface="小塚ゴシック Pr6N L"/>
                <a:cs typeface="小塚ゴシック Pr6N L"/>
              </a:rPr>
              <a:t>買い主が、不動産仲介業者や売り主を通さず、第三者的</a:t>
            </a:r>
            <a:r>
              <a:rPr lang="ja-JP" altLang="en-US" sz="1000" dirty="0" smtClean="0">
                <a:latin typeface="小塚ゴシック Pr6N L"/>
                <a:ea typeface="小塚ゴシック Pr6N L"/>
                <a:cs typeface="小塚ゴシック Pr6N L"/>
              </a:rPr>
              <a:t>な立場で簡単に物件の販売価格を</a:t>
            </a:r>
            <a:r>
              <a:rPr lang="ja-JP" altLang="en-US" sz="1000" smtClean="0">
                <a:latin typeface="小塚ゴシック Pr6N L"/>
                <a:ea typeface="小塚ゴシック Pr6N L"/>
                <a:cs typeface="小塚ゴシック Pr6N L"/>
              </a:rPr>
              <a:t>算出できるサービスがあれば、不動産取引の透明性は高まり、市場の健全化につながる、と考えて、本サービスは生まれた。</a:t>
            </a:r>
            <a:endParaRPr lang="en-US" altLang="ja-JP" sz="1000" dirty="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a:t>
            </a:r>
            <a:endParaRPr lang="en-US" altLang="ja-JP" sz="1200" dirty="0">
              <a:solidFill>
                <a:schemeClr val="tx1"/>
              </a:solidFill>
              <a:latin typeface="小塚ゴシック Pr6N L"/>
              <a:ea typeface="小塚ゴシック Pr6N L"/>
              <a:cs typeface="小塚ゴシック Pr6N L"/>
            </a:endParaRPr>
          </a:p>
        </p:txBody>
      </p:sp>
      <p:sp>
        <p:nvSpPr>
          <p:cNvPr id="36" name="角丸四角形 35"/>
          <p:cNvSpPr/>
          <p:nvPr/>
        </p:nvSpPr>
        <p:spPr>
          <a:xfrm>
            <a:off x="5690006" y="1983667"/>
            <a:ext cx="1274749"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70" name="正方形/長方形 69"/>
          <p:cNvSpPr/>
          <p:nvPr/>
        </p:nvSpPr>
        <p:spPr>
          <a:xfrm>
            <a:off x="6095243" y="2485379"/>
            <a:ext cx="304994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小塚ゴシック Pr6N L"/>
                <a:ea typeface="小塚ゴシック Pr6N L"/>
                <a:cs typeface="小塚ゴシック Pr6N L"/>
              </a:rPr>
              <a:t>Web</a:t>
            </a:r>
            <a:r>
              <a:rPr lang="ja-JP" altLang="en-US" sz="1200" dirty="0" smtClean="0">
                <a:solidFill>
                  <a:schemeClr val="tx1"/>
                </a:solidFill>
                <a:latin typeface="小塚ゴシック Pr6N L"/>
                <a:ea typeface="小塚ゴシック Pr6N L"/>
                <a:cs typeface="小塚ゴシック Pr6N L"/>
              </a:rPr>
              <a:t>アプリ、有償</a:t>
            </a:r>
            <a:r>
              <a:rPr lang="en-US" altLang="ja-JP" sz="1200" dirty="0" smtClean="0">
                <a:solidFill>
                  <a:schemeClr val="tx1"/>
                </a:solidFill>
                <a:latin typeface="小塚ゴシック Pr6N L"/>
                <a:ea typeface="小塚ゴシック Pr6N L"/>
                <a:cs typeface="小塚ゴシック Pr6N L"/>
              </a:rPr>
              <a:t>API</a:t>
            </a:r>
            <a:r>
              <a:rPr lang="ja-JP" altLang="en-US" sz="1200" dirty="0" smtClean="0">
                <a:solidFill>
                  <a:schemeClr val="tx1"/>
                </a:solidFill>
                <a:latin typeface="小塚ゴシック Pr6N L"/>
                <a:ea typeface="小塚ゴシック Pr6N L"/>
                <a:cs typeface="小塚ゴシック Pr6N L"/>
              </a:rPr>
              <a:t>等</a:t>
            </a:r>
            <a:endParaRPr kumimoji="1" lang="ja-JP" altLang="en-US" sz="1200" dirty="0">
              <a:solidFill>
                <a:schemeClr val="tx1"/>
              </a:solidFill>
              <a:latin typeface="小塚ゴシック Pr6N L"/>
              <a:ea typeface="小塚ゴシック Pr6N L"/>
              <a:cs typeface="小塚ゴシック Pr6N L"/>
            </a:endParaRPr>
          </a:p>
        </p:txBody>
      </p:sp>
      <p:sp>
        <p:nvSpPr>
          <p:cNvPr id="71" name="角丸四角形 70"/>
          <p:cNvSpPr/>
          <p:nvPr/>
        </p:nvSpPr>
        <p:spPr>
          <a:xfrm>
            <a:off x="5096142" y="2479905"/>
            <a:ext cx="1246823" cy="361791"/>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2" name="テキスト ボックス 1"/>
          <p:cNvSpPr txBox="1"/>
          <p:nvPr/>
        </p:nvSpPr>
        <p:spPr>
          <a:xfrm>
            <a:off x="8832285" y="2097531"/>
            <a:ext cx="184666" cy="369332"/>
          </a:xfrm>
          <a:prstGeom prst="rect">
            <a:avLst/>
          </a:prstGeom>
          <a:noFill/>
        </p:spPr>
        <p:txBody>
          <a:bodyPr wrap="none" rtlCol="0">
            <a:spAutoFit/>
          </a:bodyPr>
          <a:lstStyle/>
          <a:p>
            <a:endParaRPr kumimoji="1" lang="ja-JP" altLang="en-US" dirty="0"/>
          </a:p>
        </p:txBody>
      </p:sp>
      <p:sp>
        <p:nvSpPr>
          <p:cNvPr id="77"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000" dirty="0" smtClean="0">
                <a:solidFill>
                  <a:schemeClr val="bg1"/>
                </a:solidFill>
                <a:latin typeface="小塚ゴシック Pro M"/>
                <a:ea typeface="小塚ゴシック Pro M"/>
                <a:cs typeface="小塚ゴシック Pro M"/>
              </a:rPr>
              <a:t>GEEO</a:t>
            </a:r>
            <a:r>
              <a:rPr lang="ja-JP" altLang="en-US" sz="4000" dirty="0">
                <a:solidFill>
                  <a:schemeClr val="bg1"/>
                </a:solidFill>
                <a:latin typeface="小塚ゴシック Pro M"/>
                <a:ea typeface="小塚ゴシック Pro M"/>
                <a:cs typeface="小塚ゴシック Pro M"/>
              </a:rPr>
              <a:t> </a:t>
            </a:r>
            <a:r>
              <a:rPr lang="ja-JP" altLang="en-US" sz="2800" dirty="0">
                <a:solidFill>
                  <a:schemeClr val="bg1"/>
                </a:solidFill>
                <a:latin typeface="小塚ゴシック Pro M"/>
                <a:ea typeface="小塚ゴシック Pro M"/>
                <a:cs typeface="小塚ゴシック Pro M"/>
              </a:rPr>
              <a:t>（ジーオ）</a:t>
            </a:r>
          </a:p>
        </p:txBody>
      </p:sp>
      <p:sp>
        <p:nvSpPr>
          <p:cNvPr id="78" name="タイトル 1"/>
          <p:cNvSpPr txBox="1">
            <a:spLocks/>
          </p:cNvSpPr>
          <p:nvPr/>
        </p:nvSpPr>
        <p:spPr>
          <a:xfrm>
            <a:off x="57563" y="-26855"/>
            <a:ext cx="6770749"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日本国内の</a:t>
            </a:r>
            <a:r>
              <a:rPr lang="ja-JP" altLang="en-US" sz="1400" dirty="0" smtClean="0">
                <a:solidFill>
                  <a:srgbClr val="FFFFFF"/>
                </a:solidFill>
                <a:latin typeface="小塚ゴシック Pr6N R"/>
                <a:ea typeface="小塚ゴシック Pr6N R"/>
                <a:cs typeface="小塚ゴシック Pr6N R"/>
              </a:rPr>
              <a:t>不動産</a:t>
            </a:r>
            <a:r>
              <a:rPr lang="ja-JP" altLang="en-US" sz="1400" dirty="0">
                <a:solidFill>
                  <a:schemeClr val="bg1"/>
                </a:solidFill>
                <a:latin typeface="小塚ゴシック Pr6N R"/>
                <a:ea typeface="小塚ゴシック Pr6N R"/>
                <a:cs typeface="小塚ゴシック Pr6N R"/>
              </a:rPr>
              <a:t>の相場感が分かる！</a:t>
            </a:r>
            <a:endParaRPr kumimoji="1" lang="ja-JP" altLang="en-US" sz="1400" dirty="0">
              <a:solidFill>
                <a:schemeClr val="bg1"/>
              </a:solidFill>
              <a:latin typeface="小塚ゴシック Pr6N R"/>
              <a:ea typeface="小塚ゴシック Pr6N R"/>
              <a:cs typeface="小塚ゴシック Pr6N R"/>
            </a:endParaRPr>
          </a:p>
        </p:txBody>
      </p:sp>
      <p:sp>
        <p:nvSpPr>
          <p:cNvPr id="7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おたに</a:t>
            </a:r>
            <a:endParaRPr kumimoji="1" lang="ja-JP" altLang="en-US" sz="1400" dirty="0">
              <a:solidFill>
                <a:srgbClr val="FFFFFF"/>
              </a:solidFill>
              <a:latin typeface="小塚ゴシック Pr6N R"/>
              <a:ea typeface="小塚ゴシック Pr6N R"/>
              <a:cs typeface="小塚ゴシック Pr6N R"/>
            </a:endParaRPr>
          </a:p>
        </p:txBody>
      </p:sp>
      <p:sp>
        <p:nvSpPr>
          <p:cNvPr id="46" name="テキスト ボックス 45"/>
          <p:cNvSpPr txBox="1"/>
          <p:nvPr/>
        </p:nvSpPr>
        <p:spPr>
          <a:xfrm>
            <a:off x="29120" y="4705437"/>
            <a:ext cx="4960970" cy="1477328"/>
          </a:xfrm>
          <a:prstGeom prst="rect">
            <a:avLst/>
          </a:prstGeom>
          <a:noFill/>
        </p:spPr>
        <p:txBody>
          <a:bodyPr wrap="square" rtlCol="0">
            <a:spAutoFit/>
          </a:bodyPr>
          <a:lstStyle/>
          <a:p>
            <a:endParaRPr lang="en-US" altLang="ja-JP" sz="1000" dirty="0" smtClean="0">
              <a:latin typeface="小塚ゴシック Pr6N L"/>
              <a:ea typeface="小塚ゴシック Pr6N L"/>
              <a:cs typeface="小塚ゴシック Pr6N L"/>
            </a:endParaRPr>
          </a:p>
          <a:p>
            <a:endParaRPr lang="en-US" altLang="ja-JP" sz="1000" dirty="0" smtClean="0">
              <a:latin typeface="小塚ゴシック Pr6N L"/>
              <a:ea typeface="小塚ゴシック Pr6N L"/>
              <a:cs typeface="小塚ゴシック Pr6N L"/>
            </a:endParaRPr>
          </a:p>
          <a:p>
            <a:r>
              <a:rPr lang="ja-JP" altLang="en-US" sz="1000" dirty="0" smtClean="0">
                <a:latin typeface="小塚ゴシック Pr6N L"/>
                <a:ea typeface="小塚ゴシック Pr6N L"/>
                <a:cs typeface="小塚ゴシック Pr6N L"/>
              </a:rPr>
              <a:t>　価格予想にオープンデータを取り入れることで、解析対象となるデータ量は格段に増加し、アルゴリズムの工夫次第では、今後、データから解釈できる内容を広げることもできる。</a:t>
            </a:r>
            <a:endParaRPr lang="en-US" altLang="ja-JP" sz="1000" dirty="0" smtClean="0">
              <a:latin typeface="小塚ゴシック Pr6N L"/>
              <a:ea typeface="小塚ゴシック Pr6N L"/>
              <a:cs typeface="小塚ゴシック Pr6N L"/>
            </a:endParaRPr>
          </a:p>
          <a:p>
            <a:endParaRPr lang="en-US" altLang="ja-JP" sz="1000" dirty="0" smtClean="0">
              <a:latin typeface="小塚ゴシック Pr6N L"/>
              <a:ea typeface="小塚ゴシック Pr6N L"/>
              <a:cs typeface="小塚ゴシック Pr6N L"/>
            </a:endParaRPr>
          </a:p>
          <a:p>
            <a:r>
              <a:rPr lang="ja-JP" altLang="en-US" sz="1000" dirty="0">
                <a:latin typeface="小塚ゴシック Pr6N L"/>
                <a:ea typeface="小塚ゴシック Pr6N L"/>
                <a:cs typeface="小塚ゴシック Pr6N L"/>
              </a:rPr>
              <a:t>　</a:t>
            </a:r>
            <a:r>
              <a:rPr lang="ja-JP" altLang="en-US" sz="1000" dirty="0" smtClean="0">
                <a:latin typeface="小塚ゴシック Pr6N L"/>
                <a:ea typeface="小塚ゴシック Pr6N L"/>
                <a:cs typeface="小塚ゴシック Pr6N L"/>
              </a:rPr>
              <a:t>また、物件価格は、地理空間分析用の機械学習機能を用いたエンジンによって算出されており、このエンジンは汎用性の高さから、不動産の価格だけでなく、他の分野を対象にしたエリアマーケティングツールの</a:t>
            </a:r>
            <a:r>
              <a:rPr lang="en-US" altLang="ja-JP" sz="1000" dirty="0" smtClean="0">
                <a:latin typeface="小塚ゴシック Pr6N L"/>
                <a:ea typeface="小塚ゴシック Pr6N L"/>
                <a:cs typeface="小塚ゴシック Pr6N L"/>
              </a:rPr>
              <a:t>1</a:t>
            </a:r>
            <a:r>
              <a:rPr lang="ja-JP" altLang="en-US" sz="1000" dirty="0" smtClean="0">
                <a:latin typeface="小塚ゴシック Pr6N L"/>
                <a:ea typeface="小塚ゴシック Pr6N L"/>
                <a:cs typeface="小塚ゴシック Pr6N L"/>
              </a:rPr>
              <a:t>つとしても利用可能である。例えば、犯罪や事故の発生、売上高等の予測に利用される。</a:t>
            </a:r>
            <a:endParaRPr lang="en-US" altLang="ja-JP" sz="1000" dirty="0">
              <a:latin typeface="小塚ゴシック Pr6N L"/>
              <a:ea typeface="小塚ゴシック Pr6N L"/>
              <a:cs typeface="小塚ゴシック Pr6N L"/>
            </a:endParaRPr>
          </a:p>
        </p:txBody>
      </p:sp>
      <p:grpSp>
        <p:nvGrpSpPr>
          <p:cNvPr id="50" name="図形グループ 33"/>
          <p:cNvGrpSpPr/>
          <p:nvPr/>
        </p:nvGrpSpPr>
        <p:grpSpPr>
          <a:xfrm>
            <a:off x="8089329" y="250008"/>
            <a:ext cx="752743" cy="752743"/>
            <a:chOff x="8060984" y="281179"/>
            <a:chExt cx="752743" cy="752743"/>
          </a:xfrm>
          <a:solidFill>
            <a:schemeClr val="bg1"/>
          </a:solidFill>
        </p:grpSpPr>
        <p:sp>
          <p:nvSpPr>
            <p:cNvPr id="54" name="角丸四角形 53"/>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B0F0"/>
                </a:solidFill>
              </a:endParaRPr>
            </a:p>
          </p:txBody>
        </p:sp>
        <p:sp>
          <p:nvSpPr>
            <p:cNvPr id="55" name="テキスト ボックス 54"/>
            <p:cNvSpPr txBox="1"/>
            <p:nvPr/>
          </p:nvSpPr>
          <p:spPr>
            <a:xfrm>
              <a:off x="8114190" y="334385"/>
              <a:ext cx="646331" cy="646331"/>
            </a:xfrm>
            <a:prstGeom prst="rect">
              <a:avLst/>
            </a:prstGeom>
            <a:grpFill/>
            <a:ln>
              <a:noFill/>
            </a:ln>
          </p:spPr>
          <p:txBody>
            <a:bodyPr wrap="none" rtlCol="0">
              <a:spAutoFit/>
            </a:bodyPr>
            <a:lstStyle/>
            <a:p>
              <a:r>
                <a:rPr lang="ja-JP" altLang="en-US" dirty="0">
                  <a:solidFill>
                    <a:srgbClr val="00B0F0"/>
                  </a:solidFill>
                  <a:latin typeface="小塚ゴシック Pr6N M"/>
                  <a:ea typeface="小塚ゴシック Pr6N M"/>
                  <a:cs typeface="小塚ゴシック Pr6N M"/>
                </a:rPr>
                <a:t>産業</a:t>
              </a:r>
              <a:endParaRPr lang="en-US" altLang="ja-JP" dirty="0">
                <a:solidFill>
                  <a:srgbClr val="00B0F0"/>
                </a:solidFill>
                <a:latin typeface="小塚ゴシック Pr6N M"/>
                <a:ea typeface="小塚ゴシック Pr6N M"/>
                <a:cs typeface="小塚ゴシック Pr6N M"/>
              </a:endParaRPr>
            </a:p>
            <a:p>
              <a:r>
                <a:rPr lang="ja-JP" altLang="en-US" dirty="0">
                  <a:solidFill>
                    <a:srgbClr val="00B0F0"/>
                  </a:solidFill>
                  <a:latin typeface="小塚ゴシック Pr6N M"/>
                  <a:ea typeface="小塚ゴシック Pr6N M"/>
                  <a:cs typeface="小塚ゴシック Pr6N M"/>
                </a:rPr>
                <a:t>創出</a:t>
              </a:r>
              <a:endParaRPr kumimoji="1" lang="en-US" altLang="ja-JP" dirty="0">
                <a:solidFill>
                  <a:srgbClr val="00B0F0"/>
                </a:solidFill>
                <a:latin typeface="小塚ゴシック Pr6N M"/>
                <a:ea typeface="小塚ゴシック Pr6N M"/>
                <a:cs typeface="小塚ゴシック Pr6N M"/>
              </a:endParaRPr>
            </a:p>
          </p:txBody>
        </p:sp>
      </p:grpSp>
      <p:grpSp>
        <p:nvGrpSpPr>
          <p:cNvPr id="56" name="図形グループ 36"/>
          <p:cNvGrpSpPr/>
          <p:nvPr/>
        </p:nvGrpSpPr>
        <p:grpSpPr>
          <a:xfrm>
            <a:off x="7172281" y="250008"/>
            <a:ext cx="752743" cy="752743"/>
            <a:chOff x="7154801" y="281179"/>
            <a:chExt cx="752743" cy="752743"/>
          </a:xfrm>
        </p:grpSpPr>
        <p:sp>
          <p:nvSpPr>
            <p:cNvPr id="59" name="角丸四角形 58"/>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7208007" y="334385"/>
              <a:ext cx="659155" cy="646331"/>
            </a:xfrm>
            <a:prstGeom prst="rect">
              <a:avLst/>
            </a:prstGeom>
            <a:noFill/>
            <a:ln>
              <a:noFill/>
            </a:ln>
          </p:spPr>
          <p:txBody>
            <a:bodyPr wrap="none" rtlCol="0">
              <a:spAutoFit/>
            </a:bodyPr>
            <a:lstStyle/>
            <a:p>
              <a:r>
                <a:rPr lang="ja-JP" altLang="en-US" dirty="0">
                  <a:solidFill>
                    <a:srgbClr val="DEFFFF"/>
                  </a:solidFill>
                  <a:latin typeface="小塚ゴシック Pr6N M"/>
                  <a:ea typeface="小塚ゴシック Pr6N M"/>
                  <a:cs typeface="小塚ゴシック Pr6N M"/>
                </a:rPr>
                <a:t>少子</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高齢</a:t>
              </a:r>
              <a:endParaRPr lang="en-US" altLang="ja-JP" dirty="0">
                <a:solidFill>
                  <a:srgbClr val="DEFFFF"/>
                </a:solidFill>
                <a:latin typeface="小塚ゴシック Pr6N M"/>
                <a:ea typeface="小塚ゴシック Pr6N M"/>
                <a:cs typeface="小塚ゴシック Pr6N M"/>
              </a:endParaRPr>
            </a:p>
          </p:txBody>
        </p:sp>
      </p:grpSp>
      <p:sp>
        <p:nvSpPr>
          <p:cNvPr id="64" name="角丸四角形 63"/>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9059584" y="259585"/>
            <a:ext cx="684803" cy="738664"/>
          </a:xfrm>
          <a:prstGeom prst="rect">
            <a:avLst/>
          </a:prstGeom>
          <a:noFill/>
        </p:spPr>
        <p:txBody>
          <a:bodyPr wrap="none" rtlCol="0">
            <a:spAutoFit/>
          </a:bodyPr>
          <a:lstStyle/>
          <a:p>
            <a:r>
              <a:rPr lang="ja-JP" altLang="en-US" sz="1400" dirty="0">
                <a:solidFill>
                  <a:srgbClr val="DEFFFF"/>
                </a:solidFill>
                <a:latin typeface="小塚ゴシック Pr6N M"/>
                <a:ea typeface="小塚ゴシック Pr6N M"/>
                <a:cs typeface="小塚ゴシック Pr6N M"/>
              </a:rPr>
              <a:t>防犯</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医療</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教育</a:t>
            </a:r>
            <a:r>
              <a:rPr lang="ja-JP" altLang="en-US" sz="1000" dirty="0">
                <a:solidFill>
                  <a:srgbClr val="DEFFFF"/>
                </a:solidFill>
                <a:latin typeface="小塚ゴシック Pr6N M"/>
                <a:ea typeface="小塚ゴシック Pr6N M"/>
                <a:cs typeface="小塚ゴシック Pr6N M"/>
              </a:rPr>
              <a:t>等</a:t>
            </a:r>
            <a:endParaRPr lang="en-US" altLang="ja-JP" dirty="0">
              <a:solidFill>
                <a:srgbClr val="DEFFFF"/>
              </a:solidFill>
              <a:latin typeface="小塚ゴシック Pr6N M"/>
              <a:ea typeface="小塚ゴシック Pr6N M"/>
              <a:cs typeface="小塚ゴシック Pr6N M"/>
            </a:endParaRPr>
          </a:p>
        </p:txBody>
      </p:sp>
      <p:grpSp>
        <p:nvGrpSpPr>
          <p:cNvPr id="81" name="図形グループ 36"/>
          <p:cNvGrpSpPr/>
          <p:nvPr/>
        </p:nvGrpSpPr>
        <p:grpSpPr>
          <a:xfrm>
            <a:off x="6257881" y="250008"/>
            <a:ext cx="752743" cy="752743"/>
            <a:chOff x="7154801" y="281179"/>
            <a:chExt cx="752743" cy="752743"/>
          </a:xfrm>
        </p:grpSpPr>
        <p:sp>
          <p:nvSpPr>
            <p:cNvPr id="82" name="角丸四角形 81"/>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7208007" y="334385"/>
              <a:ext cx="646331"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防災</a:t>
              </a:r>
              <a:endParaRPr lang="en-US" altLang="ja-JP" dirty="0" smtClean="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減災</a:t>
              </a:r>
              <a:endParaRPr lang="en-US" altLang="ja-JP" dirty="0">
                <a:solidFill>
                  <a:srgbClr val="DEFFFF"/>
                </a:solidFill>
                <a:latin typeface="小塚ゴシック Pr6N M"/>
                <a:ea typeface="小塚ゴシック Pr6N M"/>
                <a:cs typeface="小塚ゴシック Pr6N M"/>
              </a:endParaRPr>
            </a:p>
          </p:txBody>
        </p:sp>
      </p:grpSp>
      <p:pic>
        <p:nvPicPr>
          <p:cNvPr id="86" name="拡声器b.png" descr="/Users/meg/Desktop/特研/特研OD/アイコン/拡声器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253207" y="4219062"/>
            <a:ext cx="688804" cy="703011"/>
          </a:xfrm>
          <a:prstGeom prst="rect">
            <a:avLst/>
          </a:prstGeom>
        </p:spPr>
      </p:pic>
      <p:pic>
        <p:nvPicPr>
          <p:cNvPr id="87" name="アイディアb.png" descr="/Users/meg/Desktop/特研/特研OD/アイコン/アイディア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9325407" y="1379089"/>
            <a:ext cx="434025" cy="522660"/>
          </a:xfrm>
          <a:prstGeom prst="rect">
            <a:avLst/>
          </a:prstGeom>
        </p:spPr>
      </p:pic>
      <p:pic>
        <p:nvPicPr>
          <p:cNvPr id="88" name="パソコン作業b.png" descr="/Users/meg/Desktop/特研/特研OD/アイコン/パソコン作業b.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220311" y="1947314"/>
            <a:ext cx="526486" cy="440796"/>
          </a:xfrm>
          <a:prstGeom prst="rect">
            <a:avLst/>
          </a:prstGeom>
        </p:spPr>
      </p:pic>
      <p:pic>
        <p:nvPicPr>
          <p:cNvPr id="89" name="チームb.png" descr="/Users/meg/Desktop/特研/特研OD/アイコン/チームb.png"/>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9275682" y="2411374"/>
            <a:ext cx="468705" cy="513122"/>
          </a:xfrm>
          <a:prstGeom prst="rect">
            <a:avLst/>
          </a:prstGeom>
        </p:spPr>
      </p:pic>
      <p:pic>
        <p:nvPicPr>
          <p:cNvPr id="90" name="受賞b.png" descr="/Users/meg/Desktop/特研/特研OD/アイコン/受賞b.png"/>
          <p:cNvPicPr>
            <a:picLocks noChangeAspect="1"/>
          </p:cNvPicPr>
          <p:nvPr/>
        </p:nvPicPr>
        <p:blipFill>
          <a:blip r:embed="rId12" r:link="rId13">
            <a:extLst>
              <a:ext uri="{28A0092B-C50C-407E-A947-70E740481C1C}">
                <a14:useLocalDpi xmlns:a14="http://schemas.microsoft.com/office/drawing/2010/main" val="0"/>
              </a:ext>
            </a:extLst>
          </a:blip>
          <a:stretch>
            <a:fillRect/>
          </a:stretch>
        </p:blipFill>
        <p:spPr>
          <a:xfrm>
            <a:off x="5240185" y="2945594"/>
            <a:ext cx="311825" cy="491948"/>
          </a:xfrm>
          <a:prstGeom prst="rect">
            <a:avLst/>
          </a:prstGeom>
        </p:spPr>
      </p:pic>
      <p:pic>
        <p:nvPicPr>
          <p:cNvPr id="91" name="マーカーb.png" descr="/Users/meg/Desktop/特研/特研OD/アイコン/マーカーb.png"/>
          <p:cNvPicPr>
            <a:picLocks noChangeAspect="1"/>
          </p:cNvPicPr>
          <p:nvPr/>
        </p:nvPicPr>
        <p:blipFill>
          <a:blip r:embed="rId14" r:link="rId15">
            <a:extLst>
              <a:ext uri="{28A0092B-C50C-407E-A947-70E740481C1C}">
                <a14:useLocalDpi xmlns:a14="http://schemas.microsoft.com/office/drawing/2010/main" val="0"/>
              </a:ext>
            </a:extLst>
          </a:blip>
          <a:stretch>
            <a:fillRect/>
          </a:stretch>
        </p:blipFill>
        <p:spPr>
          <a:xfrm>
            <a:off x="9261698" y="3444883"/>
            <a:ext cx="482689" cy="494823"/>
          </a:xfrm>
          <a:prstGeom prst="rect">
            <a:avLst/>
          </a:prstGeom>
        </p:spPr>
      </p:pic>
    </p:spTree>
    <p:extLst>
      <p:ext uri="{BB962C8B-B14F-4D97-AF65-F5344CB8AC3E}">
        <p14:creationId xmlns:p14="http://schemas.microsoft.com/office/powerpoint/2010/main" val="1176099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A4 210 x 297 mm</PresentationFormat>
  <Paragraphs>62</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2018-02-21T08:11:17Z</dcterms:created>
  <dcterms:modified xsi:type="dcterms:W3CDTF">2018-02-21T08:11:21Z</dcterms:modified>
</cp:coreProperties>
</file>