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sldIdLst>
    <p:sldId id="257" r:id="rId2"/>
    <p:sldId id="256" r:id="rId3"/>
  </p:sldIdLst>
  <p:sldSz cx="9906000" cy="6858000" type="A4"/>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08007"/>
    <a:srgbClr val="4ED762"/>
    <a:srgbClr val="6633FF"/>
    <a:srgbClr val="663399"/>
    <a:srgbClr val="6633CC"/>
    <a:srgbClr val="6600FF"/>
    <a:srgbClr val="9933FF"/>
    <a:srgbClr val="CC6666"/>
    <a:srgbClr val="FF3333"/>
    <a:srgbClr val="FF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403" autoAdjust="0"/>
  </p:normalViewPr>
  <p:slideViewPr>
    <p:cSldViewPr snapToGrid="0" snapToObjects="1">
      <p:cViewPr varScale="1">
        <p:scale>
          <a:sx n="72" d="100"/>
          <a:sy n="72" d="100"/>
        </p:scale>
        <p:origin x="1068" y="66"/>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2456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224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43987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811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3220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8295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398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973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97397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41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9715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84221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file://localhost/Users/meg/Desktop/%E7%89%B9%E7%A0%94/%E7%89%B9%E7%A0%94OD/%E3%82%A2%E3%82%A4%E3%82%B3%E3%83%B3/%E3%83%8F%E3%83%86%E3%83%8A.png" TargetMode="External"/><Relationship Id="rId7" Type="http://schemas.openxmlformats.org/officeDocument/2006/relationships/image" Target="file://localhost/Users/meg/Desktop/%E7%89%B9%E7%A0%94/%E7%89%B9%E7%A0%94OD/%E3%81%95%E3%81%AF%E3%82%99%E3%81%88%E3%81%B5%E3%82%99%E3%82%89%E3%82%8A/%E3%82%B9%E3%82%AF%E3%83%AA%E3%83%BC%E3%83%B3%E3%82%B7%E3%83%A7%E3%83%83%E3%83%88%202016-01-23%2013.19.26.pn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file://localhost/Users/meg/Desktop/%E7%89%B9%E7%A0%94/%E7%89%B9%E7%A0%94OD/%E3%82%A2%E3%82%A4%E3%82%B3%E3%83%B3/%E3%81%B2%E3%82%89%E3%82%81%E3%81%8D.png" TargetMode="External"/><Relationship Id="rId4" Type="http://schemas.openxmlformats.org/officeDocument/2006/relationships/image" Target="../media/image2.png"/><Relationship Id="rId9" Type="http://schemas.openxmlformats.org/officeDocument/2006/relationships/image" Target="file://localhost/Users/meg/Desktop/%E7%89%B9%E7%A0%94/%E7%89%B9%E7%A0%94OD/%E3%81%95%E3%81%AF%E3%82%99%E3%81%88%E3%81%B5%E3%82%99%E3%82%89%E3%82%8A/%E3%82%B9%E3%82%AF%E3%83%AA%E3%83%BC%E3%83%B3%E3%82%B7%E3%83%A7%E3%83%83%E3%83%88%202016-01-23%2013.38.06.pn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file://localhost/Users/meg/Desktop/%E7%89%B9%E7%A0%94/%E7%89%B9%E7%A0%94OD/%E3%81%95%E3%81%AF%E3%82%99%E3%81%88%E3%81%B5%E3%82%99%E3%82%89%E3%82%8A/%E3%82%B9%E3%82%AF%E3%83%AA%E3%83%BC%E3%83%B3%E3%82%B7%E3%83%A7%E3%83%83%E3%83%88%202016-01-23%2014.04.57.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5292" y="0"/>
            <a:ext cx="9906000" cy="1252759"/>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42" name="タイトル 1"/>
          <p:cNvSpPr txBox="1">
            <a:spLocks/>
          </p:cNvSpPr>
          <p:nvPr/>
        </p:nvSpPr>
        <p:spPr>
          <a:xfrm>
            <a:off x="45112" y="254123"/>
            <a:ext cx="4749931" cy="744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smtClean="0">
                <a:solidFill>
                  <a:schemeClr val="bg1"/>
                </a:solidFill>
                <a:latin typeface="小塚ゴシック Pro M"/>
                <a:ea typeface="小塚ゴシック Pro M"/>
                <a:cs typeface="小塚ゴシック Pro M"/>
              </a:rPr>
              <a:t>さばえぶらり</a:t>
            </a:r>
            <a:endParaRPr lang="ja-JP" altLang="en-US" sz="4000" dirty="0">
              <a:solidFill>
                <a:schemeClr val="bg1"/>
              </a:solidFill>
              <a:latin typeface="小塚ゴシック Pro M"/>
              <a:ea typeface="小塚ゴシック Pro M"/>
              <a:cs typeface="小塚ゴシック Pro M"/>
            </a:endParaRPr>
          </a:p>
        </p:txBody>
      </p:sp>
      <p:sp>
        <p:nvSpPr>
          <p:cNvPr id="43"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smtClean="0">
                <a:solidFill>
                  <a:srgbClr val="FFFFFF"/>
                </a:solidFill>
                <a:latin typeface="小塚ゴシック Pr6N R"/>
                <a:ea typeface="小塚ゴシック Pr6N R"/>
                <a:cs typeface="小塚ゴシック Pr6N R"/>
              </a:rPr>
              <a:t>鯖江の新たな魅力、発見！</a:t>
            </a:r>
            <a:endParaRPr kumimoji="1" lang="ja-JP" altLang="en-US" sz="1400" dirty="0">
              <a:solidFill>
                <a:srgbClr val="FFFFFF"/>
              </a:solidFill>
              <a:latin typeface="小塚ゴシック Pr6N R"/>
              <a:ea typeface="小塚ゴシック Pr6N R"/>
              <a:cs typeface="小塚ゴシック Pr6N R"/>
            </a:endParaRPr>
          </a:p>
        </p:txBody>
      </p:sp>
      <p:sp>
        <p:nvSpPr>
          <p:cNvPr id="44"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smtClean="0">
                <a:solidFill>
                  <a:srgbClr val="FFFFFF"/>
                </a:solidFill>
                <a:latin typeface="小塚ゴシック Pr6N R"/>
                <a:ea typeface="小塚ゴシック Pr6N R"/>
                <a:cs typeface="小塚ゴシック Pr6N R"/>
              </a:rPr>
              <a:t> A</a:t>
            </a:r>
            <a:r>
              <a:rPr lang="en-US" altLang="ja-JP" sz="1400" dirty="0" smtClean="0">
                <a:solidFill>
                  <a:srgbClr val="FFFFFF"/>
                </a:solidFill>
                <a:latin typeface="小塚ゴシック Pr6N R"/>
                <a:ea typeface="小塚ゴシック Pr6N R"/>
                <a:cs typeface="小塚ゴシック Pr6N R"/>
              </a:rPr>
              <a:t>TR</a:t>
            </a:r>
            <a:r>
              <a:rPr lang="ja-JP" altLang="en-US" sz="1400" dirty="0" smtClean="0">
                <a:solidFill>
                  <a:srgbClr val="FFFFFF"/>
                </a:solidFill>
                <a:latin typeface="小塚ゴシック Pr6N R"/>
                <a:ea typeface="小塚ゴシック Pr6N R"/>
                <a:cs typeface="小塚ゴシック Pr6N R"/>
              </a:rPr>
              <a:t> </a:t>
            </a:r>
            <a:r>
              <a:rPr lang="en-US" altLang="ja-JP" sz="1400" smtClean="0">
                <a:solidFill>
                  <a:srgbClr val="FFFFFF"/>
                </a:solidFill>
                <a:latin typeface="小塚ゴシック Pr6N R"/>
                <a:ea typeface="小塚ゴシック Pr6N R"/>
                <a:cs typeface="小塚ゴシック Pr6N R"/>
              </a:rPr>
              <a:t>Creative</a:t>
            </a:r>
            <a:endParaRPr kumimoji="1" lang="ja-JP" altLang="en-US" sz="1400" dirty="0">
              <a:solidFill>
                <a:srgbClr val="FFFFFF"/>
              </a:solidFill>
              <a:latin typeface="小塚ゴシック Pr6N R"/>
              <a:ea typeface="小塚ゴシック Pr6N R"/>
              <a:cs typeface="小塚ゴシック Pr6N R"/>
            </a:endParaRPr>
          </a:p>
        </p:txBody>
      </p:sp>
      <p:sp>
        <p:nvSpPr>
          <p:cNvPr id="48" name="正方形/長方形 47"/>
          <p:cNvSpPr/>
          <p:nvPr/>
        </p:nvSpPr>
        <p:spPr>
          <a:xfrm>
            <a:off x="0" y="6577577"/>
            <a:ext cx="9906000" cy="280423"/>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grpSp>
        <p:nvGrpSpPr>
          <p:cNvPr id="53" name="図形グループ 52"/>
          <p:cNvGrpSpPr/>
          <p:nvPr/>
        </p:nvGrpSpPr>
        <p:grpSpPr>
          <a:xfrm>
            <a:off x="6255233" y="250008"/>
            <a:ext cx="752743" cy="752743"/>
            <a:chOff x="6255233" y="281179"/>
            <a:chExt cx="752743" cy="752743"/>
          </a:xfrm>
        </p:grpSpPr>
        <p:sp>
          <p:nvSpPr>
            <p:cNvPr id="54" name="角丸四角形 53"/>
            <p:cNvSpPr/>
            <p:nvPr/>
          </p:nvSpPr>
          <p:spPr>
            <a:xfrm>
              <a:off x="6255233" y="281179"/>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7" name="テキスト ボックス 56"/>
            <p:cNvSpPr txBox="1"/>
            <p:nvPr/>
          </p:nvSpPr>
          <p:spPr>
            <a:xfrm>
              <a:off x="6308439" y="334385"/>
              <a:ext cx="646331" cy="646331"/>
            </a:xfrm>
            <a:prstGeom prst="rect">
              <a:avLst/>
            </a:prstGeom>
            <a:noFill/>
          </p:spPr>
          <p:txBody>
            <a:bodyPr wrap="none" rtlCol="0">
              <a:spAutoFit/>
            </a:bodyPr>
            <a:lstStyle/>
            <a:p>
              <a:r>
                <a:rPr kumimoji="1" lang="ja-JP" altLang="en-US" dirty="0" smtClean="0">
                  <a:solidFill>
                    <a:srgbClr val="CCFFCC"/>
                  </a:solidFill>
                  <a:latin typeface="小塚ゴシック Pr6N M"/>
                  <a:ea typeface="小塚ゴシック Pr6N M"/>
                  <a:cs typeface="小塚ゴシック Pr6N M"/>
                </a:rPr>
                <a:t>防災</a:t>
              </a:r>
              <a:endParaRPr kumimoji="1" lang="en-US" altLang="ja-JP" dirty="0" smtClean="0">
                <a:solidFill>
                  <a:srgbClr val="CCFFCC"/>
                </a:solidFill>
                <a:latin typeface="小塚ゴシック Pr6N M"/>
                <a:ea typeface="小塚ゴシック Pr6N M"/>
                <a:cs typeface="小塚ゴシック Pr6N M"/>
              </a:endParaRPr>
            </a:p>
            <a:p>
              <a:r>
                <a:rPr lang="ja-JP" altLang="en-US" dirty="0" smtClean="0">
                  <a:solidFill>
                    <a:srgbClr val="CCFFCC"/>
                  </a:solidFill>
                  <a:latin typeface="小塚ゴシック Pr6N M"/>
                  <a:ea typeface="小塚ゴシック Pr6N M"/>
                  <a:cs typeface="小塚ゴシック Pr6N M"/>
                </a:rPr>
                <a:t>減災</a:t>
              </a:r>
              <a:endParaRPr kumimoji="1" lang="ja-JP" altLang="en-US" dirty="0">
                <a:solidFill>
                  <a:srgbClr val="CCFFCC"/>
                </a:solidFill>
                <a:latin typeface="小塚ゴシック Pr6N M"/>
                <a:ea typeface="小塚ゴシック Pr6N M"/>
                <a:cs typeface="小塚ゴシック Pr6N M"/>
              </a:endParaRPr>
            </a:p>
          </p:txBody>
        </p:sp>
      </p:grpSp>
      <p:grpSp>
        <p:nvGrpSpPr>
          <p:cNvPr id="58" name="図形グループ 57"/>
          <p:cNvGrpSpPr/>
          <p:nvPr/>
        </p:nvGrpSpPr>
        <p:grpSpPr>
          <a:xfrm>
            <a:off x="8089329" y="250008"/>
            <a:ext cx="752743" cy="752743"/>
            <a:chOff x="8060984" y="281179"/>
            <a:chExt cx="752743" cy="752743"/>
          </a:xfrm>
        </p:grpSpPr>
        <p:sp>
          <p:nvSpPr>
            <p:cNvPr id="86" name="角丸四角形 85"/>
            <p:cNvSpPr/>
            <p:nvPr/>
          </p:nvSpPr>
          <p:spPr>
            <a:xfrm>
              <a:off x="8060984" y="281179"/>
              <a:ext cx="752743" cy="75274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7" name="テキスト ボックス 86"/>
            <p:cNvSpPr txBox="1"/>
            <p:nvPr/>
          </p:nvSpPr>
          <p:spPr>
            <a:xfrm>
              <a:off x="8114190" y="334385"/>
              <a:ext cx="646331" cy="646331"/>
            </a:xfrm>
            <a:prstGeom prst="rect">
              <a:avLst/>
            </a:prstGeom>
            <a:noFill/>
          </p:spPr>
          <p:txBody>
            <a:bodyPr wrap="none" rtlCol="0">
              <a:spAutoFit/>
            </a:bodyPr>
            <a:lstStyle/>
            <a:p>
              <a:r>
                <a:rPr lang="ja-JP" altLang="en-US" dirty="0" smtClean="0">
                  <a:solidFill>
                    <a:srgbClr val="4ED762"/>
                  </a:solidFill>
                  <a:latin typeface="小塚ゴシック Pr6N M"/>
                  <a:ea typeface="小塚ゴシック Pr6N M"/>
                  <a:cs typeface="小塚ゴシック Pr6N M"/>
                </a:rPr>
                <a:t>産業</a:t>
              </a:r>
              <a:endParaRPr lang="en-US" altLang="ja-JP" dirty="0" smtClean="0">
                <a:solidFill>
                  <a:srgbClr val="4ED762"/>
                </a:solidFill>
                <a:latin typeface="小塚ゴシック Pr6N M"/>
                <a:ea typeface="小塚ゴシック Pr6N M"/>
                <a:cs typeface="小塚ゴシック Pr6N M"/>
              </a:endParaRPr>
            </a:p>
            <a:p>
              <a:r>
                <a:rPr lang="ja-JP" altLang="en-US" dirty="0" smtClean="0">
                  <a:solidFill>
                    <a:srgbClr val="4ED762"/>
                  </a:solidFill>
                  <a:latin typeface="小塚ゴシック Pr6N M"/>
                  <a:ea typeface="小塚ゴシック Pr6N M"/>
                  <a:cs typeface="小塚ゴシック Pr6N M"/>
                </a:rPr>
                <a:t>創出</a:t>
              </a:r>
              <a:endParaRPr kumimoji="1" lang="en-US" altLang="ja-JP" dirty="0" smtClean="0">
                <a:solidFill>
                  <a:srgbClr val="4ED762"/>
                </a:solidFill>
                <a:latin typeface="小塚ゴシック Pr6N M"/>
                <a:ea typeface="小塚ゴシック Pr6N M"/>
                <a:cs typeface="小塚ゴシック Pr6N M"/>
              </a:endParaRPr>
            </a:p>
          </p:txBody>
        </p:sp>
      </p:grpSp>
      <p:grpSp>
        <p:nvGrpSpPr>
          <p:cNvPr id="88" name="図形グループ 87"/>
          <p:cNvGrpSpPr/>
          <p:nvPr/>
        </p:nvGrpSpPr>
        <p:grpSpPr>
          <a:xfrm>
            <a:off x="7172281" y="250008"/>
            <a:ext cx="752743" cy="752743"/>
            <a:chOff x="7154801" y="281179"/>
            <a:chExt cx="752743" cy="752743"/>
          </a:xfrm>
        </p:grpSpPr>
        <p:sp>
          <p:nvSpPr>
            <p:cNvPr id="89" name="角丸四角形 88"/>
            <p:cNvSpPr/>
            <p:nvPr/>
          </p:nvSpPr>
          <p:spPr>
            <a:xfrm>
              <a:off x="7154801" y="281179"/>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0" name="テキスト ボックス 89"/>
            <p:cNvSpPr txBox="1"/>
            <p:nvPr/>
          </p:nvSpPr>
          <p:spPr>
            <a:xfrm>
              <a:off x="7208007" y="334385"/>
              <a:ext cx="646331" cy="646331"/>
            </a:xfrm>
            <a:prstGeom prst="rect">
              <a:avLst/>
            </a:prstGeom>
            <a:noFill/>
          </p:spPr>
          <p:txBody>
            <a:bodyPr wrap="none" rtlCol="0">
              <a:spAutoFit/>
            </a:bodyPr>
            <a:lstStyle/>
            <a:p>
              <a:r>
                <a:rPr lang="ja-JP" altLang="en-US" dirty="0" smtClean="0">
                  <a:solidFill>
                    <a:srgbClr val="CCFFCC"/>
                  </a:solidFill>
                  <a:latin typeface="小塚ゴシック Pr6N M"/>
                  <a:ea typeface="小塚ゴシック Pr6N M"/>
                  <a:cs typeface="小塚ゴシック Pr6N M"/>
                </a:rPr>
                <a:t>少子</a:t>
              </a:r>
              <a:endParaRPr lang="en-US" altLang="ja-JP" dirty="0" smtClean="0">
                <a:solidFill>
                  <a:srgbClr val="CCFFCC"/>
                </a:solidFill>
                <a:latin typeface="小塚ゴシック Pr6N M"/>
                <a:ea typeface="小塚ゴシック Pr6N M"/>
                <a:cs typeface="小塚ゴシック Pr6N M"/>
              </a:endParaRPr>
            </a:p>
            <a:p>
              <a:r>
                <a:rPr lang="ja-JP" altLang="en-US" dirty="0" smtClean="0">
                  <a:solidFill>
                    <a:srgbClr val="CCFFCC"/>
                  </a:solidFill>
                  <a:latin typeface="小塚ゴシック Pr6N M"/>
                  <a:ea typeface="小塚ゴシック Pr6N M"/>
                  <a:cs typeface="小塚ゴシック Pr6N M"/>
                </a:rPr>
                <a:t>高齢</a:t>
              </a:r>
              <a:endParaRPr lang="en-US" altLang="ja-JP" dirty="0" smtClean="0">
                <a:solidFill>
                  <a:srgbClr val="CCFFCC"/>
                </a:solidFill>
                <a:latin typeface="小塚ゴシック Pr6N M"/>
                <a:ea typeface="小塚ゴシック Pr6N M"/>
                <a:cs typeface="小塚ゴシック Pr6N M"/>
              </a:endParaRPr>
            </a:p>
          </p:txBody>
        </p:sp>
      </p:grpSp>
      <p:sp>
        <p:nvSpPr>
          <p:cNvPr id="91" name="角丸四角形 90"/>
          <p:cNvSpPr/>
          <p:nvPr/>
        </p:nvSpPr>
        <p:spPr>
          <a:xfrm>
            <a:off x="9006672" y="250008"/>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2" name="テキスト ボックス 91"/>
          <p:cNvSpPr txBox="1"/>
          <p:nvPr/>
        </p:nvSpPr>
        <p:spPr>
          <a:xfrm>
            <a:off x="9059584" y="259585"/>
            <a:ext cx="684803" cy="738664"/>
          </a:xfrm>
          <a:prstGeom prst="rect">
            <a:avLst/>
          </a:prstGeom>
          <a:noFill/>
        </p:spPr>
        <p:txBody>
          <a:bodyPr wrap="none" rtlCol="0">
            <a:spAutoFit/>
          </a:bodyPr>
          <a:lstStyle/>
          <a:p>
            <a:r>
              <a:rPr lang="ja-JP" altLang="en-US" sz="1400" dirty="0" smtClean="0">
                <a:solidFill>
                  <a:srgbClr val="CCFFCC"/>
                </a:solidFill>
                <a:latin typeface="小塚ゴシック Pr6N M"/>
                <a:ea typeface="小塚ゴシック Pr6N M"/>
                <a:cs typeface="小塚ゴシック Pr6N M"/>
              </a:rPr>
              <a:t>防犯</a:t>
            </a:r>
            <a:endParaRPr lang="en-US" altLang="ja-JP" sz="1400" dirty="0" smtClean="0">
              <a:solidFill>
                <a:srgbClr val="CCFFCC"/>
              </a:solidFill>
              <a:latin typeface="小塚ゴシック Pr6N M"/>
              <a:ea typeface="小塚ゴシック Pr6N M"/>
              <a:cs typeface="小塚ゴシック Pr6N M"/>
            </a:endParaRPr>
          </a:p>
          <a:p>
            <a:r>
              <a:rPr lang="ja-JP" altLang="en-US" sz="1400" dirty="0" smtClean="0">
                <a:solidFill>
                  <a:srgbClr val="CCFFCC"/>
                </a:solidFill>
                <a:latin typeface="小塚ゴシック Pr6N M"/>
                <a:ea typeface="小塚ゴシック Pr6N M"/>
                <a:cs typeface="小塚ゴシック Pr6N M"/>
              </a:rPr>
              <a:t>医療</a:t>
            </a:r>
            <a:endParaRPr lang="en-US" altLang="ja-JP" sz="1400" dirty="0" smtClean="0">
              <a:solidFill>
                <a:srgbClr val="CCFFCC"/>
              </a:solidFill>
              <a:latin typeface="小塚ゴシック Pr6N M"/>
              <a:ea typeface="小塚ゴシック Pr6N M"/>
              <a:cs typeface="小塚ゴシック Pr6N M"/>
            </a:endParaRPr>
          </a:p>
          <a:p>
            <a:r>
              <a:rPr lang="ja-JP" altLang="en-US" sz="1400" dirty="0" smtClean="0">
                <a:solidFill>
                  <a:srgbClr val="CCFFCC"/>
                </a:solidFill>
                <a:latin typeface="小塚ゴシック Pr6N M"/>
                <a:ea typeface="小塚ゴシック Pr6N M"/>
                <a:cs typeface="小塚ゴシック Pr6N M"/>
              </a:rPr>
              <a:t>教育</a:t>
            </a:r>
            <a:r>
              <a:rPr lang="ja-JP" altLang="en-US" sz="1000" dirty="0" smtClean="0">
                <a:solidFill>
                  <a:srgbClr val="CCFFCC"/>
                </a:solidFill>
                <a:latin typeface="小塚ゴシック Pr6N M"/>
                <a:ea typeface="小塚ゴシック Pr6N M"/>
                <a:cs typeface="小塚ゴシック Pr6N M"/>
              </a:rPr>
              <a:t>等</a:t>
            </a:r>
            <a:endParaRPr lang="en-US" altLang="ja-JP" dirty="0" smtClean="0">
              <a:solidFill>
                <a:srgbClr val="CCFFCC"/>
              </a:solidFill>
              <a:latin typeface="小塚ゴシック Pr6N M"/>
              <a:ea typeface="小塚ゴシック Pr6N M"/>
              <a:cs typeface="小塚ゴシック Pr6N M"/>
            </a:endParaRPr>
          </a:p>
        </p:txBody>
      </p:sp>
      <p:sp>
        <p:nvSpPr>
          <p:cNvPr id="97" name="角丸四角形 96"/>
          <p:cNvSpPr/>
          <p:nvPr/>
        </p:nvSpPr>
        <p:spPr>
          <a:xfrm>
            <a:off x="5052210" y="4442481"/>
            <a:ext cx="4743817" cy="1982613"/>
          </a:xfrm>
          <a:prstGeom prst="roundRect">
            <a:avLst>
              <a:gd name="adj" fmla="val 10424"/>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8" name="片側の 2 つの角を丸めた四角形 97"/>
          <p:cNvSpPr/>
          <p:nvPr/>
        </p:nvSpPr>
        <p:spPr>
          <a:xfrm>
            <a:off x="5052210" y="4442481"/>
            <a:ext cx="4743817" cy="503242"/>
          </a:xfrm>
          <a:prstGeom prst="round2SameRect">
            <a:avLst>
              <a:gd name="adj1" fmla="val 40827"/>
              <a:gd name="adj2" fmla="val 0"/>
            </a:avLst>
          </a:prstGeom>
          <a:solidFill>
            <a:srgbClr val="308007"/>
          </a:solid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9" name="下矢印 98"/>
          <p:cNvSpPr/>
          <p:nvPr/>
        </p:nvSpPr>
        <p:spPr>
          <a:xfrm>
            <a:off x="7241356" y="3958768"/>
            <a:ext cx="377535" cy="396213"/>
          </a:xfrm>
          <a:prstGeom prst="downArrow">
            <a:avLst>
              <a:gd name="adj1" fmla="val 30686"/>
              <a:gd name="adj2" fmla="val 5000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00" name="ハテナ.png" descr="/Users/meg/Desktop/特研/特研OD/アイコン/ハテナ.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8990691" y="2827152"/>
            <a:ext cx="915309" cy="915309"/>
          </a:xfrm>
          <a:prstGeom prst="rect">
            <a:avLst/>
          </a:prstGeom>
        </p:spPr>
      </p:pic>
      <p:sp>
        <p:nvSpPr>
          <p:cNvPr id="101" name="テキスト ボックス 100"/>
          <p:cNvSpPr txBox="1"/>
          <p:nvPr/>
        </p:nvSpPr>
        <p:spPr>
          <a:xfrm>
            <a:off x="5166303" y="2427938"/>
            <a:ext cx="3211956" cy="369332"/>
          </a:xfrm>
          <a:prstGeom prst="rect">
            <a:avLst/>
          </a:prstGeom>
          <a:noFill/>
        </p:spPr>
        <p:txBody>
          <a:bodyPr wrap="none" rtlCol="0">
            <a:spAutoFit/>
          </a:bodyPr>
          <a:lstStyle/>
          <a:p>
            <a:r>
              <a:rPr lang="ja-JP" altLang="en-US" dirty="0" smtClean="0">
                <a:solidFill>
                  <a:srgbClr val="308007"/>
                </a:solidFill>
                <a:latin typeface="小塚ゴシック Pr6N M"/>
                <a:ea typeface="小塚ゴシック Pr6N M"/>
                <a:cs typeface="小塚ゴシック Pr6N M"/>
              </a:rPr>
              <a:t>さばえぶらり</a:t>
            </a:r>
            <a:r>
              <a:rPr kumimoji="1" lang="en-US" altLang="ja-JP" dirty="0" smtClean="0">
                <a:solidFill>
                  <a:srgbClr val="308007"/>
                </a:solidFill>
                <a:latin typeface="小塚ゴシック Pr6N M"/>
                <a:ea typeface="小塚ゴシック Pr6N M"/>
                <a:cs typeface="小塚ゴシック Pr6N M"/>
              </a:rPr>
              <a:t> </a:t>
            </a:r>
            <a:r>
              <a:rPr kumimoji="1" lang="ja-JP" altLang="en-US" sz="1600" dirty="0" smtClean="0">
                <a:solidFill>
                  <a:srgbClr val="308007"/>
                </a:solidFill>
                <a:latin typeface="小塚ゴシック Pr6N M"/>
                <a:ea typeface="小塚ゴシック Pr6N M"/>
                <a:cs typeface="小塚ゴシック Pr6N M"/>
              </a:rPr>
              <a:t>誕生の</a:t>
            </a:r>
            <a:r>
              <a:rPr kumimoji="1" lang="en-US" altLang="ja-JP" dirty="0" smtClean="0">
                <a:solidFill>
                  <a:srgbClr val="308007"/>
                </a:solidFill>
                <a:latin typeface="小塚ゴシック Pr6N M"/>
                <a:ea typeface="小塚ゴシック Pr6N M"/>
                <a:cs typeface="小塚ゴシック Pr6N M"/>
              </a:rPr>
              <a:t> </a:t>
            </a:r>
            <a:r>
              <a:rPr kumimoji="1" lang="ja-JP" altLang="en-US" dirty="0" smtClean="0">
                <a:solidFill>
                  <a:srgbClr val="308007"/>
                </a:solidFill>
                <a:latin typeface="小塚ゴシック Pr6N M"/>
                <a:ea typeface="小塚ゴシック Pr6N M"/>
                <a:cs typeface="小塚ゴシック Pr6N M"/>
              </a:rPr>
              <a:t>キッカケ</a:t>
            </a:r>
            <a:endParaRPr kumimoji="1" lang="ja-JP" altLang="en-US" dirty="0">
              <a:solidFill>
                <a:srgbClr val="308007"/>
              </a:solidFill>
              <a:latin typeface="小塚ゴシック Pr6N M"/>
              <a:ea typeface="小塚ゴシック Pr6N M"/>
              <a:cs typeface="小塚ゴシック Pr6N M"/>
            </a:endParaRPr>
          </a:p>
        </p:txBody>
      </p:sp>
      <p:sp>
        <p:nvSpPr>
          <p:cNvPr id="102" name="テキスト ボックス 101"/>
          <p:cNvSpPr txBox="1"/>
          <p:nvPr/>
        </p:nvSpPr>
        <p:spPr>
          <a:xfrm>
            <a:off x="5069983" y="2993224"/>
            <a:ext cx="4455205" cy="461665"/>
          </a:xfrm>
          <a:prstGeom prst="rect">
            <a:avLst/>
          </a:prstGeom>
          <a:noFill/>
        </p:spPr>
        <p:txBody>
          <a:bodyPr wrap="square" rtlCol="0">
            <a:spAutoFit/>
          </a:bodyPr>
          <a:lstStyle/>
          <a:p>
            <a:pPr marL="171450" indent="-171450">
              <a:buFont typeface="Wingdings" charset="2"/>
              <a:buChar char="l"/>
            </a:pPr>
            <a:r>
              <a:rPr lang="ja-JP" altLang="en-US" sz="1200" dirty="0" smtClean="0">
                <a:latin typeface="小塚ゴシック Pr6N L"/>
                <a:ea typeface="小塚ゴシック Pr6N L"/>
                <a:cs typeface="小塚ゴシック Pr6N L"/>
              </a:rPr>
              <a:t>地図や観光情報などは公開しているものの、まとめて</a:t>
            </a:r>
            <a:r>
              <a:rPr lang="en-US" altLang="ja-JP" sz="1200" dirty="0" smtClean="0">
                <a:latin typeface="小塚ゴシック Pr6N L"/>
                <a:ea typeface="小塚ゴシック Pr6N L"/>
                <a:cs typeface="小塚ゴシック Pr6N L"/>
              </a:rPr>
              <a:t/>
            </a:r>
            <a:br>
              <a:rPr lang="en-US" altLang="ja-JP" sz="1200" dirty="0" smtClean="0">
                <a:latin typeface="小塚ゴシック Pr6N L"/>
                <a:ea typeface="小塚ゴシック Pr6N L"/>
                <a:cs typeface="小塚ゴシック Pr6N L"/>
              </a:rPr>
            </a:br>
            <a:r>
              <a:rPr lang="ja-JP" altLang="en-US" sz="1200" dirty="0" smtClean="0">
                <a:latin typeface="小塚ゴシック Pr6N L"/>
                <a:ea typeface="小塚ゴシック Pr6N L"/>
                <a:cs typeface="小塚ゴシック Pr6N L"/>
              </a:rPr>
              <a:t>市民や観光客に伝えられるサービスは存在しなかった</a:t>
            </a:r>
            <a:endParaRPr lang="en-US" altLang="ja-JP" sz="1200" dirty="0" smtClean="0">
              <a:latin typeface="小塚ゴシック Pr6N L"/>
              <a:ea typeface="小塚ゴシック Pr6N L"/>
              <a:cs typeface="小塚ゴシック Pr6N L"/>
            </a:endParaRPr>
          </a:p>
        </p:txBody>
      </p:sp>
      <p:pic>
        <p:nvPicPr>
          <p:cNvPr id="103" name="ひらめき.png" descr="/Users/meg/Desktop/特研/特研OD/アイコン/ひらめき.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8995983" y="5421479"/>
            <a:ext cx="915309" cy="915309"/>
          </a:xfrm>
          <a:prstGeom prst="rect">
            <a:avLst/>
          </a:prstGeom>
          <a:noFill/>
        </p:spPr>
      </p:pic>
      <p:sp>
        <p:nvSpPr>
          <p:cNvPr id="104" name="テキスト ボックス 103"/>
          <p:cNvSpPr txBox="1"/>
          <p:nvPr/>
        </p:nvSpPr>
        <p:spPr>
          <a:xfrm>
            <a:off x="5166303" y="4518001"/>
            <a:ext cx="3438685" cy="369332"/>
          </a:xfrm>
          <a:prstGeom prst="rect">
            <a:avLst/>
          </a:prstGeom>
          <a:noFill/>
        </p:spPr>
        <p:txBody>
          <a:bodyPr wrap="none" rtlCol="0">
            <a:spAutoFit/>
          </a:bodyPr>
          <a:lstStyle/>
          <a:p>
            <a:r>
              <a:rPr lang="ja-JP" altLang="en-US" dirty="0" smtClean="0">
                <a:solidFill>
                  <a:schemeClr val="bg1"/>
                </a:solidFill>
                <a:latin typeface="小塚ゴシック Pr6N M"/>
                <a:ea typeface="小塚ゴシック Pr6N M"/>
                <a:cs typeface="小塚ゴシック Pr6N M"/>
              </a:rPr>
              <a:t>さばえぶらり</a:t>
            </a:r>
            <a:r>
              <a:rPr kumimoji="1" lang="en-US" altLang="ja-JP" dirty="0" smtClean="0">
                <a:solidFill>
                  <a:schemeClr val="bg1"/>
                </a:solidFill>
                <a:latin typeface="小塚ゴシック Pr6N M"/>
                <a:ea typeface="小塚ゴシック Pr6N M"/>
                <a:cs typeface="小塚ゴシック Pr6N M"/>
              </a:rPr>
              <a:t> </a:t>
            </a:r>
            <a:r>
              <a:rPr lang="ja-JP" altLang="en-US" sz="1600" dirty="0" smtClean="0">
                <a:solidFill>
                  <a:schemeClr val="bg1"/>
                </a:solidFill>
                <a:latin typeface="小塚ゴシック Pr6N M"/>
                <a:ea typeface="小塚ゴシック Pr6N M"/>
                <a:cs typeface="小塚ゴシック Pr6N M"/>
              </a:rPr>
              <a:t>でこう</a:t>
            </a:r>
            <a:r>
              <a:rPr kumimoji="1" lang="en-US" altLang="ja-JP" dirty="0" smtClean="0">
                <a:solidFill>
                  <a:schemeClr val="bg1"/>
                </a:solidFill>
                <a:latin typeface="小塚ゴシック Pr6N M"/>
                <a:ea typeface="小塚ゴシック Pr6N M"/>
                <a:cs typeface="小塚ゴシック Pr6N M"/>
              </a:rPr>
              <a:t> </a:t>
            </a:r>
            <a:r>
              <a:rPr lang="ja-JP" altLang="en-US" dirty="0" smtClean="0">
                <a:solidFill>
                  <a:schemeClr val="bg1"/>
                </a:solidFill>
                <a:latin typeface="小塚ゴシック Pr6N M"/>
                <a:ea typeface="小塚ゴシック Pr6N M"/>
                <a:cs typeface="小塚ゴシック Pr6N M"/>
              </a:rPr>
              <a:t>変わった！</a:t>
            </a:r>
            <a:endParaRPr kumimoji="1" lang="ja-JP" altLang="en-US" dirty="0">
              <a:solidFill>
                <a:schemeClr val="bg1"/>
              </a:solidFill>
              <a:latin typeface="小塚ゴシック Pr6N M"/>
              <a:ea typeface="小塚ゴシック Pr6N M"/>
              <a:cs typeface="小塚ゴシック Pr6N M"/>
            </a:endParaRPr>
          </a:p>
        </p:txBody>
      </p:sp>
      <p:sp>
        <p:nvSpPr>
          <p:cNvPr id="105" name="テキスト ボックス 104"/>
          <p:cNvSpPr txBox="1"/>
          <p:nvPr/>
        </p:nvSpPr>
        <p:spPr>
          <a:xfrm>
            <a:off x="5069983" y="5179351"/>
            <a:ext cx="4673074" cy="1015663"/>
          </a:xfrm>
          <a:prstGeom prst="rect">
            <a:avLst/>
          </a:prstGeom>
          <a:noFill/>
        </p:spPr>
        <p:txBody>
          <a:bodyPr wrap="none" rtlCol="0">
            <a:spAutoFit/>
          </a:bodyPr>
          <a:lstStyle/>
          <a:p>
            <a:pPr marL="171450" indent="-171450">
              <a:buFont typeface="Wingdings" charset="2"/>
              <a:buChar char="l"/>
            </a:pPr>
            <a:r>
              <a:rPr lang="ja-JP" altLang="en-US" sz="1200" dirty="0" smtClean="0">
                <a:latin typeface="小塚ゴシック Pr6N L"/>
                <a:ea typeface="小塚ゴシック Pr6N L"/>
                <a:cs typeface="小塚ゴシック Pr6N L"/>
              </a:rPr>
              <a:t>市民や観光客がアプリ上で観光・グルメ・公共施設情報などを</a:t>
            </a:r>
            <a:r>
              <a:rPr lang="en-US" altLang="ja-JP" sz="1200" dirty="0" smtClean="0">
                <a:latin typeface="小塚ゴシック Pr6N L"/>
                <a:ea typeface="小塚ゴシック Pr6N L"/>
                <a:cs typeface="小塚ゴシック Pr6N L"/>
              </a:rPr>
              <a:t/>
            </a:r>
            <a:br>
              <a:rPr lang="en-US" altLang="ja-JP" sz="1200" dirty="0" smtClean="0">
                <a:latin typeface="小塚ゴシック Pr6N L"/>
                <a:ea typeface="小塚ゴシック Pr6N L"/>
                <a:cs typeface="小塚ゴシック Pr6N L"/>
              </a:rPr>
            </a:br>
            <a:r>
              <a:rPr lang="ja-JP" altLang="en-US" sz="1200" dirty="0" smtClean="0">
                <a:latin typeface="小塚ゴシック Pr6N L"/>
                <a:ea typeface="小塚ゴシック Pr6N L"/>
                <a:cs typeface="小塚ゴシック Pr6N L"/>
              </a:rPr>
              <a:t>確認しやすくなり、市</a:t>
            </a:r>
            <a:r>
              <a:rPr lang="ja-JP" altLang="en-US" sz="1200" smtClean="0">
                <a:latin typeface="小塚ゴシック Pr6N L"/>
                <a:ea typeface="小塚ゴシック Pr6N L"/>
                <a:cs typeface="小塚ゴシック Pr6N L"/>
              </a:rPr>
              <a:t>の盛り上がりを促した</a:t>
            </a:r>
            <a:endParaRPr lang="en-US" altLang="ja-JP" sz="1200" dirty="0" smtClean="0">
              <a:latin typeface="小塚ゴシック Pr6N L"/>
              <a:ea typeface="小塚ゴシック Pr6N L"/>
              <a:cs typeface="小塚ゴシック Pr6N L"/>
            </a:endParaRPr>
          </a:p>
          <a:p>
            <a:endParaRPr lang="en-US" altLang="ja-JP" sz="1200" dirty="0">
              <a:latin typeface="小塚ゴシック Pr6N L"/>
              <a:ea typeface="小塚ゴシック Pr6N L"/>
              <a:cs typeface="小塚ゴシック Pr6N L"/>
            </a:endParaRPr>
          </a:p>
          <a:p>
            <a:pPr marL="171450" indent="-171450">
              <a:buFont typeface="Wingdings" charset="2"/>
              <a:buChar char="l"/>
            </a:pPr>
            <a:r>
              <a:rPr lang="ja-JP" altLang="en-US" sz="1200" dirty="0" smtClean="0">
                <a:latin typeface="小塚ゴシック Pr6N L"/>
                <a:ea typeface="小塚ゴシック Pr6N L"/>
                <a:cs typeface="小塚ゴシック Pr6N L"/>
              </a:rPr>
              <a:t>古地図に切り替えれば歴史の移り変わりを感じながら</a:t>
            </a:r>
            <a:r>
              <a:rPr lang="en-US" altLang="ja-JP" sz="1200" dirty="0">
                <a:latin typeface="小塚ゴシック Pr6N L"/>
                <a:ea typeface="小塚ゴシック Pr6N L"/>
                <a:cs typeface="小塚ゴシック Pr6N L"/>
              </a:rPr>
              <a:t/>
            </a:r>
            <a:br>
              <a:rPr lang="en-US" altLang="ja-JP" sz="1200" dirty="0">
                <a:latin typeface="小塚ゴシック Pr6N L"/>
                <a:ea typeface="小塚ゴシック Pr6N L"/>
                <a:cs typeface="小塚ゴシック Pr6N L"/>
              </a:rPr>
            </a:br>
            <a:r>
              <a:rPr lang="ja-JP" altLang="en-US" sz="1200" dirty="0" smtClean="0">
                <a:latin typeface="小塚ゴシック Pr6N L"/>
                <a:ea typeface="小塚ゴシック Pr6N L"/>
                <a:cs typeface="小塚ゴシック Pr6N L"/>
              </a:rPr>
              <a:t>街歩きを楽しめ、市の新しい魅力発見に繋がった</a:t>
            </a:r>
            <a:endParaRPr lang="en-US" altLang="ja-JP" sz="1200" dirty="0" smtClean="0">
              <a:latin typeface="小塚ゴシック Pr6N L"/>
              <a:ea typeface="小塚ゴシック Pr6N L"/>
              <a:cs typeface="小塚ゴシック Pr6N L"/>
            </a:endParaRPr>
          </a:p>
        </p:txBody>
      </p:sp>
      <p:sp>
        <p:nvSpPr>
          <p:cNvPr id="35" name="タイトル 1"/>
          <p:cNvSpPr txBox="1">
            <a:spLocks/>
          </p:cNvSpPr>
          <p:nvPr/>
        </p:nvSpPr>
        <p:spPr>
          <a:xfrm>
            <a:off x="-350" y="1496340"/>
            <a:ext cx="9911641" cy="4661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600" dirty="0" smtClean="0">
                <a:solidFill>
                  <a:srgbClr val="308007"/>
                </a:solidFill>
                <a:latin typeface="小塚ゴシック Pr6N R"/>
                <a:ea typeface="小塚ゴシック Pr6N R"/>
                <a:cs typeface="小塚ゴシック Pr6N R"/>
              </a:rPr>
              <a:t>さばえぶらりを開けば、観光情報やグルメ情報、</a:t>
            </a:r>
            <a:r>
              <a:rPr lang="en-US" altLang="ja-JP" sz="1600" dirty="0" smtClean="0">
                <a:solidFill>
                  <a:srgbClr val="308007"/>
                </a:solidFill>
                <a:latin typeface="小塚ゴシック Pr6N R"/>
                <a:ea typeface="小塚ゴシック Pr6N R"/>
                <a:cs typeface="小塚ゴシック Pr6N R"/>
              </a:rPr>
              <a:t>Wi-Fi</a:t>
            </a:r>
            <a:r>
              <a:rPr lang="ja-JP" altLang="en-US" sz="1600" dirty="0" smtClean="0">
                <a:solidFill>
                  <a:srgbClr val="308007"/>
                </a:solidFill>
                <a:latin typeface="小塚ゴシック Pr6N R"/>
                <a:ea typeface="小塚ゴシック Pr6N R"/>
                <a:cs typeface="小塚ゴシック Pr6N R"/>
              </a:rPr>
              <a:t>設置場所など便利な情報がたくさん！</a:t>
            </a:r>
            <a:endParaRPr lang="en-US" altLang="ja-JP" sz="1600" dirty="0">
              <a:solidFill>
                <a:srgbClr val="308007"/>
              </a:solidFill>
              <a:latin typeface="小塚ゴシック Pr6N R"/>
              <a:ea typeface="小塚ゴシック Pr6N R"/>
              <a:cs typeface="小塚ゴシック Pr6N R"/>
            </a:endParaRPr>
          </a:p>
          <a:p>
            <a:pPr algn="l"/>
            <a:r>
              <a:rPr lang="ja-JP" altLang="en-US" sz="1600" dirty="0" smtClean="0">
                <a:solidFill>
                  <a:srgbClr val="308007"/>
                </a:solidFill>
                <a:latin typeface="小塚ゴシック Pr6N R"/>
                <a:ea typeface="小塚ゴシック Pr6N R"/>
                <a:cs typeface="小塚ゴシック Pr6N R"/>
              </a:rPr>
              <a:t>思わずスマホを片手に街歩きしたくなる、新しいカタチの地図アプリです。</a:t>
            </a:r>
            <a:r>
              <a:rPr lang="en-US" altLang="ja-JP" sz="1600" dirty="0" smtClean="0">
                <a:solidFill>
                  <a:srgbClr val="308007"/>
                </a:solidFill>
                <a:latin typeface="小塚ゴシック Pr6N R"/>
                <a:ea typeface="小塚ゴシック Pr6N R"/>
                <a:cs typeface="小塚ゴシック Pr6N R"/>
              </a:rPr>
              <a:t>(2013</a:t>
            </a:r>
            <a:r>
              <a:rPr lang="ja-JP" altLang="en-US" sz="1600" dirty="0" smtClean="0">
                <a:solidFill>
                  <a:srgbClr val="308007"/>
                </a:solidFill>
                <a:latin typeface="小塚ゴシック Pr6N R"/>
                <a:ea typeface="小塚ゴシック Pr6N R"/>
                <a:cs typeface="小塚ゴシック Pr6N R"/>
              </a:rPr>
              <a:t>年</a:t>
            </a:r>
            <a:r>
              <a:rPr lang="en-US" altLang="ja-JP" sz="1600" dirty="0" smtClean="0">
                <a:solidFill>
                  <a:srgbClr val="308007"/>
                </a:solidFill>
                <a:latin typeface="小塚ゴシック Pr6N R"/>
                <a:ea typeface="小塚ゴシック Pr6N R"/>
                <a:cs typeface="小塚ゴシック Pr6N R"/>
              </a:rPr>
              <a:t>1</a:t>
            </a:r>
            <a:r>
              <a:rPr lang="ja-JP" altLang="en-US" sz="1600" dirty="0" smtClean="0">
                <a:solidFill>
                  <a:srgbClr val="308007"/>
                </a:solidFill>
                <a:latin typeface="小塚ゴシック Pr6N R"/>
                <a:ea typeface="小塚ゴシック Pr6N R"/>
                <a:cs typeface="小塚ゴシック Pr6N R"/>
              </a:rPr>
              <a:t>月サービス開始</a:t>
            </a:r>
            <a:r>
              <a:rPr lang="en-US" altLang="ja-JP" sz="1600" dirty="0" smtClean="0">
                <a:solidFill>
                  <a:srgbClr val="308007"/>
                </a:solidFill>
                <a:latin typeface="小塚ゴシック Pr6N R"/>
                <a:ea typeface="小塚ゴシック Pr6N R"/>
                <a:cs typeface="小塚ゴシック Pr6N R"/>
              </a:rPr>
              <a:t>)</a:t>
            </a:r>
            <a:endParaRPr lang="en-US" altLang="ja-JP" sz="1600" dirty="0">
              <a:solidFill>
                <a:srgbClr val="308007"/>
              </a:solidFill>
              <a:latin typeface="小塚ゴシック Pr6N R"/>
              <a:ea typeface="小塚ゴシック Pr6N R"/>
              <a:cs typeface="小塚ゴシック Pr6N R"/>
            </a:endParaRPr>
          </a:p>
        </p:txBody>
      </p:sp>
      <p:cxnSp>
        <p:nvCxnSpPr>
          <p:cNvPr id="36" name="直線コネクタ 35"/>
          <p:cNvCxnSpPr/>
          <p:nvPr/>
        </p:nvCxnSpPr>
        <p:spPr>
          <a:xfrm flipH="1">
            <a:off x="4372" y="1405574"/>
            <a:ext cx="9901628" cy="0"/>
          </a:xfrm>
          <a:prstGeom prst="line">
            <a:avLst/>
          </a:prstGeom>
          <a:ln w="6350">
            <a:solidFill>
              <a:srgbClr val="308007"/>
            </a:solidFill>
          </a:ln>
          <a:effectLst/>
        </p:spPr>
        <p:style>
          <a:lnRef idx="2">
            <a:schemeClr val="accent1"/>
          </a:lnRef>
          <a:fillRef idx="0">
            <a:schemeClr val="accent1"/>
          </a:fillRef>
          <a:effectRef idx="1">
            <a:schemeClr val="accent1"/>
          </a:effectRef>
          <a:fontRef idx="minor">
            <a:schemeClr val="tx1"/>
          </a:fontRef>
        </p:style>
      </p:cxnSp>
      <p:cxnSp>
        <p:nvCxnSpPr>
          <p:cNvPr id="37" name="直線コネクタ 36"/>
          <p:cNvCxnSpPr/>
          <p:nvPr/>
        </p:nvCxnSpPr>
        <p:spPr>
          <a:xfrm flipH="1">
            <a:off x="-348" y="2077445"/>
            <a:ext cx="9911640" cy="0"/>
          </a:xfrm>
          <a:prstGeom prst="line">
            <a:avLst/>
          </a:prstGeom>
          <a:ln w="6350">
            <a:solidFill>
              <a:srgbClr val="308007"/>
            </a:solidFill>
          </a:ln>
          <a:effectLst/>
        </p:spPr>
        <p:style>
          <a:lnRef idx="2">
            <a:schemeClr val="accent1"/>
          </a:lnRef>
          <a:fillRef idx="0">
            <a:schemeClr val="accent1"/>
          </a:fillRef>
          <a:effectRef idx="1">
            <a:schemeClr val="accent1"/>
          </a:effectRef>
          <a:fontRef idx="minor">
            <a:schemeClr val="tx1"/>
          </a:fontRef>
        </p:style>
      </p:cxnSp>
      <p:sp>
        <p:nvSpPr>
          <p:cNvPr id="38" name="角丸四角形 37"/>
          <p:cNvSpPr/>
          <p:nvPr/>
        </p:nvSpPr>
        <p:spPr>
          <a:xfrm>
            <a:off x="5050292" y="2346641"/>
            <a:ext cx="4743817" cy="1496974"/>
          </a:xfrm>
          <a:prstGeom prst="roundRect">
            <a:avLst>
              <a:gd name="adj" fmla="val 10424"/>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 name="スクリーンショット 2016-01-23 13.19.26.png" descr="/Users/meg/Desktop/特研/特研OD/さばえぶらり/スクリーンショット 2016-01-23 13.19.26.png"/>
          <p:cNvPicPr>
            <a:picLocks noChangeAspect="1"/>
          </p:cNvPicPr>
          <p:nvPr/>
        </p:nvPicPr>
        <p:blipFill>
          <a:blip r:embed="rId6" r:link="rId7">
            <a:extLst>
              <a:ext uri="{28A0092B-C50C-407E-A947-70E740481C1C}">
                <a14:useLocalDpi xmlns:a14="http://schemas.microsoft.com/office/drawing/2010/main" val="0"/>
              </a:ext>
            </a:extLst>
          </a:blip>
          <a:stretch>
            <a:fillRect/>
          </a:stretch>
        </p:blipFill>
        <p:spPr>
          <a:xfrm>
            <a:off x="3845" y="2928175"/>
            <a:ext cx="1578077" cy="2801087"/>
          </a:xfrm>
          <a:prstGeom prst="rect">
            <a:avLst/>
          </a:prstGeom>
        </p:spPr>
      </p:pic>
      <p:pic>
        <p:nvPicPr>
          <p:cNvPr id="3" name="スクリーンショット 2016-01-23 13.38.06.png" descr="/Users/meg/Desktop/特研/特研OD/さばえぶらり/スクリーンショット 2016-01-23 13.38.06.png"/>
          <p:cNvPicPr>
            <a:picLocks noChangeAspect="1"/>
          </p:cNvPicPr>
          <p:nvPr/>
        </p:nvPicPr>
        <p:blipFill>
          <a:blip r:embed="rId8" r:link="rId9">
            <a:extLst>
              <a:ext uri="{28A0092B-C50C-407E-A947-70E740481C1C}">
                <a14:useLocalDpi xmlns:a14="http://schemas.microsoft.com/office/drawing/2010/main" val="0"/>
              </a:ext>
            </a:extLst>
          </a:blip>
          <a:stretch>
            <a:fillRect/>
          </a:stretch>
        </p:blipFill>
        <p:spPr>
          <a:xfrm>
            <a:off x="1688353" y="2928175"/>
            <a:ext cx="3264648" cy="2801088"/>
          </a:xfrm>
          <a:prstGeom prst="rect">
            <a:avLst/>
          </a:prstGeom>
        </p:spPr>
      </p:pic>
      <p:sp>
        <p:nvSpPr>
          <p:cNvPr id="39" name="角丸四角形 38"/>
          <p:cNvSpPr/>
          <p:nvPr/>
        </p:nvSpPr>
        <p:spPr>
          <a:xfrm>
            <a:off x="375788" y="2238931"/>
            <a:ext cx="2263067" cy="583874"/>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smtClean="0">
                <a:latin typeface="フォントポにほんご"/>
                <a:ea typeface="フォントポにほんご"/>
                <a:cs typeface="フォントポにほんご"/>
              </a:rPr>
              <a:t>イラストマップ上に</a:t>
            </a:r>
            <a:endParaRPr lang="en-US" altLang="ja-JP" sz="1100" dirty="0" smtClean="0">
              <a:latin typeface="フォントポにほんご"/>
              <a:ea typeface="フォントポにほんご"/>
              <a:cs typeface="フォントポにほんご"/>
            </a:endParaRPr>
          </a:p>
          <a:p>
            <a:pPr algn="ctr"/>
            <a:r>
              <a:rPr lang="ja-JP" altLang="en-US" sz="1100" dirty="0" smtClean="0">
                <a:latin typeface="フォントポにほんご"/>
                <a:ea typeface="フォントポにほんご"/>
                <a:cs typeface="フォントポにほんご"/>
              </a:rPr>
              <a:t>様々な情報をわかりやすく</a:t>
            </a:r>
            <a:endParaRPr lang="en-US" altLang="ja-JP" sz="1100" dirty="0" smtClean="0">
              <a:latin typeface="フォントポにほんご"/>
              <a:ea typeface="フォントポにほんご"/>
              <a:cs typeface="フォントポにほんご"/>
            </a:endParaRPr>
          </a:p>
          <a:p>
            <a:pPr algn="ctr"/>
            <a:r>
              <a:rPr lang="ja-JP" altLang="en-US" sz="1100" dirty="0" smtClean="0">
                <a:latin typeface="フォントポにほんご"/>
                <a:ea typeface="フォントポにほんご"/>
                <a:cs typeface="フォントポにほんご"/>
              </a:rPr>
              <a:t>アイコンで表示</a:t>
            </a:r>
            <a:endParaRPr lang="en-US" altLang="ja-JP" sz="1100" dirty="0" smtClean="0">
              <a:latin typeface="フォントポにほんご"/>
              <a:ea typeface="フォントポにほんご"/>
              <a:cs typeface="フォントポにほんご"/>
            </a:endParaRPr>
          </a:p>
        </p:txBody>
      </p:sp>
      <p:sp>
        <p:nvSpPr>
          <p:cNvPr id="40" name="角丸四角形 39"/>
          <p:cNvSpPr/>
          <p:nvPr/>
        </p:nvSpPr>
        <p:spPr>
          <a:xfrm>
            <a:off x="2320486" y="5839694"/>
            <a:ext cx="2263067" cy="583874"/>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smtClean="0">
                <a:latin typeface="フォントポにほんご"/>
                <a:ea typeface="フォントポにほんご"/>
                <a:cs typeface="フォントポにほんご"/>
              </a:rPr>
              <a:t>古地図などを表示して</a:t>
            </a:r>
            <a:endParaRPr lang="en-US" altLang="ja-JP" sz="1100" dirty="0" smtClean="0">
              <a:latin typeface="フォントポにほんご"/>
              <a:ea typeface="フォントポにほんご"/>
              <a:cs typeface="フォントポにほんご"/>
            </a:endParaRPr>
          </a:p>
          <a:p>
            <a:pPr algn="ctr"/>
            <a:r>
              <a:rPr lang="ja-JP" altLang="en-US" sz="1100" dirty="0" smtClean="0">
                <a:latin typeface="フォントポにほんご"/>
                <a:ea typeface="フォントポにほんご"/>
                <a:cs typeface="フォントポにほんご"/>
              </a:rPr>
              <a:t>現在の街と</a:t>
            </a:r>
            <a:endParaRPr lang="en-US" altLang="ja-JP" sz="1100" dirty="0" smtClean="0">
              <a:latin typeface="フォントポにほんご"/>
              <a:ea typeface="フォントポにほんご"/>
              <a:cs typeface="フォントポにほんご"/>
            </a:endParaRPr>
          </a:p>
          <a:p>
            <a:pPr algn="ctr"/>
            <a:r>
              <a:rPr lang="ja-JP" altLang="en-US" sz="1100" dirty="0" smtClean="0">
                <a:latin typeface="フォントポにほんご"/>
                <a:ea typeface="フォントポにほんご"/>
                <a:cs typeface="フォントポにほんご"/>
              </a:rPr>
              <a:t>見比べることができる</a:t>
            </a:r>
            <a:endParaRPr lang="en-US" altLang="ja-JP" sz="1100" dirty="0" smtClean="0">
              <a:latin typeface="フォントポにほんご"/>
              <a:ea typeface="フォントポにほんご"/>
              <a:cs typeface="フォントポにほんご"/>
            </a:endParaRPr>
          </a:p>
        </p:txBody>
      </p:sp>
      <p:cxnSp>
        <p:nvCxnSpPr>
          <p:cNvPr id="5" name="曲線コネクタ 4"/>
          <p:cNvCxnSpPr>
            <a:stCxn id="39" idx="1"/>
          </p:cNvCxnSpPr>
          <p:nvPr/>
        </p:nvCxnSpPr>
        <p:spPr>
          <a:xfrm rot="10800000" flipV="1">
            <a:off x="126216" y="2530868"/>
            <a:ext cx="249572" cy="397306"/>
          </a:xfrm>
          <a:prstGeom prst="curvedConnector2">
            <a:avLst/>
          </a:prstGeom>
          <a:ln>
            <a:solidFill>
              <a:srgbClr val="308007"/>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1" name="曲線コネクタ 40"/>
          <p:cNvCxnSpPr/>
          <p:nvPr/>
        </p:nvCxnSpPr>
        <p:spPr>
          <a:xfrm rot="10800000" flipH="1">
            <a:off x="4583553" y="5732087"/>
            <a:ext cx="249572" cy="397306"/>
          </a:xfrm>
          <a:prstGeom prst="curvedConnector2">
            <a:avLst/>
          </a:prstGeom>
          <a:ln>
            <a:solidFill>
              <a:srgbClr val="308007"/>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0403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アイディア.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3596" y="1292394"/>
            <a:ext cx="643434" cy="643434"/>
          </a:xfrm>
          <a:prstGeom prst="rect">
            <a:avLst/>
          </a:prstGeom>
        </p:spPr>
      </p:pic>
      <p:pic>
        <p:nvPicPr>
          <p:cNvPr id="8" name="図 7" descr="受賞.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6573" y="2841696"/>
            <a:ext cx="643434" cy="643434"/>
          </a:xfrm>
          <a:prstGeom prst="rect">
            <a:avLst/>
          </a:prstGeom>
        </p:spPr>
      </p:pic>
      <p:pic>
        <p:nvPicPr>
          <p:cNvPr id="10" name="図 9" descr="チーム.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3596" y="2333781"/>
            <a:ext cx="643434" cy="643434"/>
          </a:xfrm>
          <a:prstGeom prst="rect">
            <a:avLst/>
          </a:prstGeom>
        </p:spPr>
      </p:pic>
      <p:pic>
        <p:nvPicPr>
          <p:cNvPr id="11" name="図 10" descr="パソコン作業.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667" y="1745423"/>
            <a:ext cx="643434" cy="643434"/>
          </a:xfrm>
          <a:prstGeom prst="rect">
            <a:avLst/>
          </a:prstGeom>
        </p:spPr>
      </p:pic>
      <p:pic>
        <p:nvPicPr>
          <p:cNvPr id="33" name="図 32" descr="マーカー.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596" y="3334378"/>
            <a:ext cx="643434" cy="643434"/>
          </a:xfrm>
          <a:prstGeom prst="rect">
            <a:avLst/>
          </a:prstGeom>
        </p:spPr>
      </p:pic>
      <p:sp>
        <p:nvSpPr>
          <p:cNvPr id="40" name="正方形/長方形 39"/>
          <p:cNvSpPr/>
          <p:nvPr/>
        </p:nvSpPr>
        <p:spPr>
          <a:xfrm>
            <a:off x="6046963" y="1499638"/>
            <a:ext cx="3116631"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smtClean="0">
                <a:solidFill>
                  <a:schemeClr val="tx1"/>
                </a:solidFill>
                <a:latin typeface="小塚ゴシック Pr6N L"/>
                <a:ea typeface="小塚ゴシック Pr6N L"/>
                <a:cs typeface="小塚ゴシック Pr6N L"/>
              </a:rPr>
              <a:t>　　地図・観光・公共施設情報ほか</a:t>
            </a:r>
            <a:endParaRPr lang="en-US" altLang="ja-JP" sz="1100" dirty="0" smtClean="0">
              <a:solidFill>
                <a:schemeClr val="tx1"/>
              </a:solidFill>
              <a:latin typeface="小塚ゴシック Pr6N L"/>
              <a:ea typeface="小塚ゴシック Pr6N L"/>
              <a:cs typeface="小塚ゴシック Pr6N L"/>
            </a:endParaRPr>
          </a:p>
        </p:txBody>
      </p:sp>
      <p:sp>
        <p:nvSpPr>
          <p:cNvPr id="57" name="正方形/長方形 56"/>
          <p:cNvSpPr/>
          <p:nvPr/>
        </p:nvSpPr>
        <p:spPr>
          <a:xfrm>
            <a:off x="6342965" y="2982689"/>
            <a:ext cx="3396089"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a:solidFill>
                  <a:schemeClr val="tx1"/>
                </a:solidFill>
                <a:latin typeface="小塚ゴシック Pr6N L"/>
                <a:ea typeface="小塚ゴシック Pr6N L"/>
                <a:cs typeface="小塚ゴシック Pr6N L"/>
              </a:rPr>
              <a:t>LOD</a:t>
            </a:r>
            <a:r>
              <a:rPr lang="ja-JP" altLang="en-US" sz="1200" dirty="0">
                <a:solidFill>
                  <a:schemeClr val="tx1"/>
                </a:solidFill>
                <a:latin typeface="小塚ゴシック Pr6N L"/>
                <a:ea typeface="小塚ゴシック Pr6N L"/>
                <a:cs typeface="小塚ゴシック Pr6N L"/>
              </a:rPr>
              <a:t>チャレンジ</a:t>
            </a:r>
            <a:r>
              <a:rPr lang="en-US" altLang="ja-JP" sz="1200" dirty="0" smtClean="0">
                <a:solidFill>
                  <a:schemeClr val="tx1"/>
                </a:solidFill>
                <a:latin typeface="小塚ゴシック Pr6N L"/>
                <a:ea typeface="小塚ゴシック Pr6N L"/>
                <a:cs typeface="小塚ゴシック Pr6N L"/>
              </a:rPr>
              <a:t>2011</a:t>
            </a:r>
            <a:r>
              <a:rPr lang="en-US" altLang="ja-JP" sz="1200" dirty="0">
                <a:solidFill>
                  <a:schemeClr val="tx1"/>
                </a:solidFill>
                <a:latin typeface="小塚ゴシック Pr6N L"/>
                <a:ea typeface="小塚ゴシック Pr6N L"/>
                <a:cs typeface="小塚ゴシック Pr6N L"/>
              </a:rPr>
              <a:t>–</a:t>
            </a:r>
            <a:r>
              <a:rPr lang="ja-JP" altLang="en-US" sz="1200" dirty="0" smtClean="0">
                <a:solidFill>
                  <a:schemeClr val="tx1"/>
                </a:solidFill>
                <a:latin typeface="小塚ゴシック Pr6N L"/>
                <a:ea typeface="小塚ゴシック Pr6N L"/>
                <a:cs typeface="小塚ゴシック Pr6N L"/>
              </a:rPr>
              <a:t>公共</a:t>
            </a:r>
            <a:r>
              <a:rPr lang="en-US" altLang="ja-JP" sz="1200" dirty="0">
                <a:solidFill>
                  <a:schemeClr val="tx1"/>
                </a:solidFill>
                <a:latin typeface="小塚ゴシック Pr6N L"/>
                <a:ea typeface="小塚ゴシック Pr6N L"/>
                <a:cs typeface="小塚ゴシック Pr6N L"/>
              </a:rPr>
              <a:t>LOD</a:t>
            </a:r>
            <a:r>
              <a:rPr lang="ja-JP" altLang="en-US" sz="1200" dirty="0" smtClean="0">
                <a:solidFill>
                  <a:schemeClr val="tx1"/>
                </a:solidFill>
                <a:latin typeface="小塚ゴシック Pr6N L"/>
                <a:ea typeface="小塚ゴシック Pr6N L"/>
                <a:cs typeface="小塚ゴシック Pr6N L"/>
              </a:rPr>
              <a:t>賞他</a:t>
            </a:r>
            <a:endParaRPr lang="en-US" altLang="ja-JP" sz="1200" dirty="0" smtClean="0">
              <a:solidFill>
                <a:schemeClr val="tx1"/>
              </a:solidFill>
              <a:latin typeface="小塚ゴシック Pr6N L"/>
              <a:ea typeface="小塚ゴシック Pr6N L"/>
              <a:cs typeface="小塚ゴシック Pr6N L"/>
            </a:endParaRPr>
          </a:p>
        </p:txBody>
      </p:sp>
      <p:sp>
        <p:nvSpPr>
          <p:cNvPr id="58" name="角丸四角形 57"/>
          <p:cNvSpPr/>
          <p:nvPr/>
        </p:nvSpPr>
        <p:spPr>
          <a:xfrm>
            <a:off x="5690007" y="2977215"/>
            <a:ext cx="950821"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smtClean="0">
                <a:latin typeface="フォントポにほんご"/>
                <a:ea typeface="フォントポにほんご"/>
                <a:cs typeface="フォントポにほんご"/>
              </a:rPr>
              <a:t>受賞歴</a:t>
            </a:r>
            <a:endParaRPr kumimoji="1" lang="ja-JP" altLang="en-US" sz="1400" dirty="0">
              <a:latin typeface="フォントポにほんご"/>
              <a:ea typeface="フォントポにほんご"/>
              <a:cs typeface="フォントポにほんご"/>
            </a:endParaRPr>
          </a:p>
        </p:txBody>
      </p:sp>
      <p:sp>
        <p:nvSpPr>
          <p:cNvPr id="61" name="正方形/長方形 60"/>
          <p:cNvSpPr/>
          <p:nvPr/>
        </p:nvSpPr>
        <p:spPr>
          <a:xfrm>
            <a:off x="5749101" y="3485130"/>
            <a:ext cx="3396089"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ja-JP" altLang="en-US" sz="1200" dirty="0" smtClean="0">
                <a:solidFill>
                  <a:schemeClr val="tx1"/>
                </a:solidFill>
                <a:latin typeface="小塚ゴシック Pr6N L"/>
                <a:ea typeface="小塚ゴシック Pr6N L"/>
                <a:cs typeface="小塚ゴシック Pr6N L"/>
              </a:rPr>
              <a:t>福井県鯖江市</a:t>
            </a:r>
            <a:r>
              <a:rPr lang="ja-JP" altLang="en-US" sz="1100" dirty="0" smtClean="0">
                <a:solidFill>
                  <a:schemeClr val="tx1"/>
                </a:solidFill>
                <a:latin typeface="小塚ゴシック Pr6N L"/>
                <a:ea typeface="小塚ゴシック Pr6N L"/>
                <a:cs typeface="小塚ゴシック Pr6N L"/>
              </a:rPr>
              <a:t>　</a:t>
            </a:r>
            <a:r>
              <a:rPr lang="en-US" altLang="ja-JP" sz="1050" dirty="0" smtClean="0">
                <a:solidFill>
                  <a:schemeClr val="tx1"/>
                </a:solidFill>
                <a:latin typeface="小塚ゴシック Pr6N L"/>
                <a:ea typeface="小塚ゴシック Pr6N L"/>
                <a:cs typeface="小塚ゴシック Pr6N L"/>
              </a:rPr>
              <a:t>(</a:t>
            </a:r>
            <a:r>
              <a:rPr lang="ja-JP" altLang="en-US" sz="1050" dirty="0">
                <a:solidFill>
                  <a:schemeClr val="tx1"/>
                </a:solidFill>
                <a:latin typeface="小塚ゴシック Pr6N L"/>
                <a:ea typeface="小塚ゴシック Pr6N L"/>
                <a:cs typeface="小塚ゴシック Pr6N L"/>
              </a:rPr>
              <a:t>同種アプリ（ちずぶらり）数：</a:t>
            </a:r>
            <a:r>
              <a:rPr lang="en-US" altLang="ja-JP" sz="1050" dirty="0">
                <a:solidFill>
                  <a:schemeClr val="tx1"/>
                </a:solidFill>
                <a:latin typeface="小塚ゴシック Pr6N L"/>
                <a:ea typeface="小塚ゴシック Pr6N L"/>
                <a:cs typeface="小塚ゴシック Pr6N L"/>
              </a:rPr>
              <a:t>50</a:t>
            </a:r>
            <a:r>
              <a:rPr lang="ja-JP" altLang="en-US" sz="1050" dirty="0" smtClean="0">
                <a:solidFill>
                  <a:schemeClr val="tx1"/>
                </a:solidFill>
                <a:latin typeface="小塚ゴシック Pr6N L"/>
                <a:ea typeface="小塚ゴシック Pr6N L"/>
                <a:cs typeface="小塚ゴシック Pr6N L"/>
              </a:rPr>
              <a:t>超</a:t>
            </a:r>
            <a:r>
              <a:rPr lang="en-US" altLang="ja-JP" sz="1050" dirty="0" smtClean="0">
                <a:solidFill>
                  <a:schemeClr val="tx1"/>
                </a:solidFill>
                <a:latin typeface="小塚ゴシック Pr6N L"/>
                <a:ea typeface="小塚ゴシック Pr6N L"/>
                <a:cs typeface="小塚ゴシック Pr6N L"/>
              </a:rPr>
              <a:t>)</a:t>
            </a:r>
            <a:endParaRPr kumimoji="1" lang="ja-JP" altLang="en-US" sz="1100" dirty="0">
              <a:solidFill>
                <a:schemeClr val="tx1"/>
              </a:solidFill>
              <a:latin typeface="小塚ゴシック Pr6N L"/>
              <a:ea typeface="小塚ゴシック Pr6N L"/>
              <a:cs typeface="小塚ゴシック Pr6N L"/>
            </a:endParaRPr>
          </a:p>
        </p:txBody>
      </p:sp>
      <p:sp>
        <p:nvSpPr>
          <p:cNvPr id="62" name="角丸四角形 61"/>
          <p:cNvSpPr/>
          <p:nvPr/>
        </p:nvSpPr>
        <p:spPr>
          <a:xfrm>
            <a:off x="5096143" y="3479656"/>
            <a:ext cx="950821"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地域</a:t>
            </a:r>
            <a:endParaRPr kumimoji="1" lang="ja-JP" altLang="en-US" sz="1400" dirty="0">
              <a:latin typeface="フォントポにほんご"/>
              <a:ea typeface="フォントポにほんご"/>
              <a:cs typeface="フォントポにほんご"/>
            </a:endParaRPr>
          </a:p>
        </p:txBody>
      </p:sp>
      <p:sp>
        <p:nvSpPr>
          <p:cNvPr id="65" name="テキスト ボックス 64"/>
          <p:cNvSpPr txBox="1"/>
          <p:nvPr/>
        </p:nvSpPr>
        <p:spPr>
          <a:xfrm>
            <a:off x="10124" y="1499638"/>
            <a:ext cx="3587444" cy="461665"/>
          </a:xfrm>
          <a:prstGeom prst="rect">
            <a:avLst/>
          </a:prstGeom>
          <a:noFill/>
        </p:spPr>
        <p:txBody>
          <a:bodyPr wrap="none" rtlCol="0">
            <a:spAutoFit/>
          </a:bodyPr>
          <a:lstStyle/>
          <a:p>
            <a:r>
              <a:rPr lang="ja-JP" altLang="en-US" sz="2400" dirty="0" smtClean="0">
                <a:solidFill>
                  <a:srgbClr val="008000"/>
                </a:solidFill>
                <a:latin typeface="小塚ゴシック Pro M"/>
                <a:ea typeface="小塚ゴシック Pro M"/>
                <a:cs typeface="小塚ゴシック Pro M"/>
              </a:rPr>
              <a:t> “役割分担”という必勝法</a:t>
            </a:r>
            <a:endParaRPr kumimoji="1" lang="ja-JP" altLang="en-US" sz="2400" dirty="0">
              <a:solidFill>
                <a:srgbClr val="008000"/>
              </a:solidFill>
              <a:latin typeface="小塚ゴシック Pro M"/>
              <a:ea typeface="小塚ゴシック Pro M"/>
              <a:cs typeface="小塚ゴシック Pro M"/>
            </a:endParaRPr>
          </a:p>
        </p:txBody>
      </p:sp>
      <p:cxnSp>
        <p:nvCxnSpPr>
          <p:cNvPr id="67" name="直線コネクタ 66"/>
          <p:cNvCxnSpPr/>
          <p:nvPr/>
        </p:nvCxnSpPr>
        <p:spPr>
          <a:xfrm flipH="1">
            <a:off x="10565" y="1405574"/>
            <a:ext cx="4922375"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flipH="1">
            <a:off x="10565" y="2038988"/>
            <a:ext cx="4942435"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flipH="1">
            <a:off x="10565" y="6428143"/>
            <a:ext cx="4922375"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75" name="角丸四角形 74"/>
          <p:cNvSpPr/>
          <p:nvPr/>
        </p:nvSpPr>
        <p:spPr>
          <a:xfrm>
            <a:off x="5084282" y="4080778"/>
            <a:ext cx="4711409" cy="2347365"/>
          </a:xfrm>
          <a:prstGeom prst="roundRect">
            <a:avLst>
              <a:gd name="adj" fmla="val 9905"/>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6" name="図 75" descr="拡声器.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4548" y="3980153"/>
            <a:ext cx="903101" cy="903101"/>
          </a:xfrm>
          <a:prstGeom prst="rect">
            <a:avLst/>
          </a:prstGeom>
        </p:spPr>
      </p:pic>
      <p:sp>
        <p:nvSpPr>
          <p:cNvPr id="41" name="テキスト ボックス 40"/>
          <p:cNvSpPr txBox="1"/>
          <p:nvPr/>
        </p:nvSpPr>
        <p:spPr>
          <a:xfrm>
            <a:off x="5945500" y="4086367"/>
            <a:ext cx="4019921" cy="523220"/>
          </a:xfrm>
          <a:prstGeom prst="rect">
            <a:avLst/>
          </a:prstGeom>
          <a:noFill/>
        </p:spPr>
        <p:txBody>
          <a:bodyPr vert="horz" wrap="none" rtlCol="0">
            <a:spAutoFit/>
          </a:bodyPr>
          <a:lstStyle/>
          <a:p>
            <a:r>
              <a:rPr lang="ja-JP" altLang="en-US" sz="2700" dirty="0" smtClean="0">
                <a:solidFill>
                  <a:srgbClr val="008000"/>
                </a:solidFill>
                <a:latin typeface="フォントポにほんご"/>
                <a:ea typeface="フォントポにほんご"/>
                <a:cs typeface="フォントポにほんご"/>
              </a:rPr>
              <a:t>X</a:t>
            </a:r>
            <a:r>
              <a:rPr lang="en-US" altLang="ja-JP" sz="2700" dirty="0" smtClean="0">
                <a:solidFill>
                  <a:srgbClr val="008000"/>
                </a:solidFill>
                <a:latin typeface="フォントポにほんご"/>
                <a:ea typeface="フォントポにほんご"/>
                <a:cs typeface="フォントポにほんご"/>
              </a:rPr>
              <a:t>ML</a:t>
            </a:r>
            <a:r>
              <a:rPr lang="ja-JP" altLang="en-US" sz="2700" dirty="0" smtClean="0">
                <a:solidFill>
                  <a:srgbClr val="008000"/>
                </a:solidFill>
                <a:latin typeface="フォントポにほんご"/>
                <a:ea typeface="フォントポにほんご"/>
                <a:cs typeface="フォントポにほんご"/>
              </a:rPr>
              <a:t>と</a:t>
            </a:r>
            <a:r>
              <a:rPr lang="en-US" altLang="ja-JP" sz="2700" dirty="0" smtClean="0">
                <a:solidFill>
                  <a:srgbClr val="008000"/>
                </a:solidFill>
                <a:latin typeface="フォントポにほんご"/>
                <a:ea typeface="フォントポにほんご"/>
                <a:cs typeface="フォントポにほんご"/>
              </a:rPr>
              <a:t>RDF</a:t>
            </a:r>
            <a:r>
              <a:rPr lang="ja-JP" altLang="en-US" sz="2700" dirty="0" smtClean="0">
                <a:solidFill>
                  <a:srgbClr val="008000"/>
                </a:solidFill>
                <a:latin typeface="フォントポにほんご"/>
                <a:ea typeface="フォントポにほんご"/>
                <a:cs typeface="フォントポにほんご"/>
              </a:rPr>
              <a:t>って、なに？</a:t>
            </a:r>
            <a:endParaRPr lang="en-US" altLang="ja-JP" sz="2700" dirty="0" smtClean="0">
              <a:solidFill>
                <a:srgbClr val="008000"/>
              </a:solidFill>
              <a:latin typeface="フォントポにほんご"/>
              <a:ea typeface="フォントポにほんご"/>
              <a:cs typeface="フォントポにほんご"/>
            </a:endParaRPr>
          </a:p>
        </p:txBody>
      </p:sp>
      <p:sp>
        <p:nvSpPr>
          <p:cNvPr id="44" name="テキスト ボックス 43"/>
          <p:cNvSpPr txBox="1"/>
          <p:nvPr/>
        </p:nvSpPr>
        <p:spPr>
          <a:xfrm>
            <a:off x="5057184" y="4839912"/>
            <a:ext cx="4808378" cy="1579150"/>
          </a:xfrm>
          <a:prstGeom prst="rect">
            <a:avLst/>
          </a:prstGeom>
          <a:noFill/>
        </p:spPr>
        <p:txBody>
          <a:bodyPr wrap="none" rtlCol="0">
            <a:spAutoFit/>
          </a:bodyPr>
          <a:lstStyle/>
          <a:p>
            <a:pPr>
              <a:lnSpc>
                <a:spcPct val="110000"/>
              </a:lnSpc>
            </a:pPr>
            <a:r>
              <a:rPr lang="ja-JP" altLang="en-US" sz="1100" dirty="0" smtClean="0">
                <a:latin typeface="小塚ゴシック Pr6N L"/>
                <a:ea typeface="小塚ゴシック Pr6N L"/>
                <a:cs typeface="小塚ゴシック Pr6N L"/>
              </a:rPr>
              <a:t>オープンデータを使って何かをつくってみよう！というときに、</a:t>
            </a:r>
            <a:r>
              <a:rPr lang="ja-JP" altLang="ja-JP" sz="1100" dirty="0" smtClean="0">
                <a:latin typeface="小塚ゴシック Pr6N L"/>
                <a:ea typeface="小塚ゴシック Pr6N L"/>
                <a:cs typeface="小塚ゴシック Pr6N L"/>
              </a:rPr>
              <a:t>X</a:t>
            </a:r>
            <a:r>
              <a:rPr lang="en-US" altLang="ja-JP" sz="1100" dirty="0" smtClean="0">
                <a:latin typeface="小塚ゴシック Pr6N L"/>
                <a:ea typeface="小塚ゴシック Pr6N L"/>
                <a:cs typeface="小塚ゴシック Pr6N L"/>
              </a:rPr>
              <a:t>ML</a:t>
            </a:r>
            <a:r>
              <a:rPr lang="ja-JP" altLang="en-US" sz="1100" dirty="0" smtClean="0">
                <a:latin typeface="小塚ゴシック Pr6N L"/>
                <a:ea typeface="小塚ゴシック Pr6N L"/>
                <a:cs typeface="小塚ゴシック Pr6N L"/>
              </a:rPr>
              <a:t>や</a:t>
            </a:r>
            <a:endParaRPr lang="en-US" altLang="ja-JP" sz="1100" dirty="0" smtClean="0">
              <a:latin typeface="小塚ゴシック Pr6N L"/>
              <a:ea typeface="小塚ゴシック Pr6N L"/>
              <a:cs typeface="小塚ゴシック Pr6N L"/>
            </a:endParaRPr>
          </a:p>
          <a:p>
            <a:pPr>
              <a:lnSpc>
                <a:spcPct val="110000"/>
              </a:lnSpc>
            </a:pPr>
            <a:r>
              <a:rPr lang="en-US" altLang="ja-JP" sz="1100" dirty="0" smtClean="0">
                <a:latin typeface="小塚ゴシック Pr6N L"/>
                <a:ea typeface="小塚ゴシック Pr6N L"/>
                <a:cs typeface="小塚ゴシック Pr6N L"/>
              </a:rPr>
              <a:t>RDF</a:t>
            </a:r>
            <a:r>
              <a:rPr lang="ja-JP" altLang="en-US" sz="1100" dirty="0" smtClean="0">
                <a:latin typeface="小塚ゴシック Pr6N L"/>
                <a:ea typeface="小塚ゴシック Pr6N L"/>
                <a:cs typeface="小塚ゴシック Pr6N L"/>
              </a:rPr>
              <a:t>という単語を目にする機会は多いだろう。</a:t>
            </a:r>
            <a:r>
              <a:rPr lang="en-US" altLang="ja-JP" sz="1100" dirty="0" smtClean="0">
                <a:latin typeface="小塚ゴシック Pr6N L"/>
                <a:ea typeface="小塚ゴシック Pr6N L"/>
                <a:cs typeface="小塚ゴシック Pr6N L"/>
              </a:rPr>
              <a:t>XML</a:t>
            </a:r>
            <a:r>
              <a:rPr lang="ja-JP" altLang="en-US" sz="1100" dirty="0" smtClean="0">
                <a:latin typeface="小塚ゴシック Pr6N L"/>
                <a:ea typeface="小塚ゴシック Pr6N L"/>
                <a:cs typeface="小塚ゴシック Pr6N L"/>
              </a:rPr>
              <a:t>は多様な情報を</a:t>
            </a:r>
            <a:r>
              <a:rPr lang="en-US" altLang="ja-JP" sz="1100" dirty="0" smtClean="0">
                <a:latin typeface="小塚ゴシック Pr6N L"/>
                <a:ea typeface="小塚ゴシック Pr6N L"/>
                <a:cs typeface="小塚ゴシック Pr6N L"/>
              </a:rPr>
              <a:t>”</a:t>
            </a:r>
            <a:r>
              <a:rPr lang="ja-JP" altLang="en-US" sz="1100" dirty="0" smtClean="0">
                <a:latin typeface="小塚ゴシック Pr6N L"/>
                <a:ea typeface="小塚ゴシック Pr6N L"/>
                <a:cs typeface="小塚ゴシック Pr6N L"/>
              </a:rPr>
              <a:t>意味</a:t>
            </a:r>
            <a:r>
              <a:rPr lang="en-US" altLang="ja-JP" sz="1100" dirty="0" smtClean="0">
                <a:latin typeface="小塚ゴシック Pr6N L"/>
                <a:ea typeface="小塚ゴシック Pr6N L"/>
                <a:cs typeface="小塚ゴシック Pr6N L"/>
              </a:rPr>
              <a:t>”</a:t>
            </a:r>
          </a:p>
          <a:p>
            <a:pPr>
              <a:lnSpc>
                <a:spcPct val="110000"/>
              </a:lnSpc>
            </a:pPr>
            <a:r>
              <a:rPr lang="ja-JP" altLang="en-US" sz="1100" dirty="0" smtClean="0">
                <a:latin typeface="小塚ゴシック Pr6N L"/>
                <a:ea typeface="小塚ゴシック Pr6N L"/>
                <a:cs typeface="小塚ゴシック Pr6N L"/>
              </a:rPr>
              <a:t>と</a:t>
            </a:r>
            <a:r>
              <a:rPr lang="en-US" altLang="ja-JP" sz="1100" dirty="0" smtClean="0">
                <a:latin typeface="小塚ゴシック Pr6N L"/>
                <a:ea typeface="小塚ゴシック Pr6N L"/>
                <a:cs typeface="小塚ゴシック Pr6N L"/>
              </a:rPr>
              <a:t>”</a:t>
            </a:r>
            <a:r>
              <a:rPr lang="ja-JP" altLang="en-US" sz="1100" dirty="0" smtClean="0">
                <a:latin typeface="小塚ゴシック Pr6N L"/>
                <a:ea typeface="小塚ゴシック Pr6N L"/>
                <a:cs typeface="小塚ゴシック Pr6N L"/>
              </a:rPr>
              <a:t>内容</a:t>
            </a:r>
            <a:r>
              <a:rPr lang="en-US" altLang="ja-JP" sz="1100" dirty="0" smtClean="0">
                <a:latin typeface="小塚ゴシック Pr6N L"/>
                <a:ea typeface="小塚ゴシック Pr6N L"/>
                <a:cs typeface="小塚ゴシック Pr6N L"/>
              </a:rPr>
              <a:t>”</a:t>
            </a:r>
            <a:r>
              <a:rPr lang="ja-JP" altLang="en-US" sz="1100" dirty="0" smtClean="0">
                <a:latin typeface="小塚ゴシック Pr6N L"/>
                <a:ea typeface="小塚ゴシック Pr6N L"/>
                <a:cs typeface="小塚ゴシック Pr6N L"/>
              </a:rPr>
              <a:t>に分けて記述ルールのことで、広く利用されている。</a:t>
            </a:r>
            <a:endParaRPr lang="en-US" altLang="ja-JP" sz="1100" dirty="0" smtClean="0">
              <a:latin typeface="小塚ゴシック Pr6N L"/>
              <a:ea typeface="小塚ゴシック Pr6N L"/>
              <a:cs typeface="小塚ゴシック Pr6N L"/>
            </a:endParaRPr>
          </a:p>
          <a:p>
            <a:pPr>
              <a:lnSpc>
                <a:spcPct val="110000"/>
              </a:lnSpc>
            </a:pPr>
            <a:r>
              <a:rPr lang="en-US" altLang="ja-JP" sz="1100" dirty="0" smtClean="0">
                <a:latin typeface="小塚ゴシック Pr6N L"/>
                <a:ea typeface="小塚ゴシック Pr6N L"/>
                <a:cs typeface="小塚ゴシック Pr6N L"/>
              </a:rPr>
              <a:t>RDF</a:t>
            </a:r>
            <a:r>
              <a:rPr lang="ja-JP" altLang="en-US" sz="1100" dirty="0" smtClean="0">
                <a:latin typeface="小塚ゴシック Pr6N L"/>
                <a:ea typeface="小塚ゴシック Pr6N L"/>
                <a:cs typeface="小塚ゴシック Pr6N L"/>
              </a:rPr>
              <a:t>は</a:t>
            </a:r>
            <a:r>
              <a:rPr lang="en-US" altLang="ja-JP" sz="1100" dirty="0" smtClean="0">
                <a:latin typeface="小塚ゴシック Pr6N L"/>
                <a:ea typeface="小塚ゴシック Pr6N L"/>
                <a:cs typeface="小塚ゴシック Pr6N L"/>
              </a:rPr>
              <a:t>XML</a:t>
            </a:r>
            <a:r>
              <a:rPr lang="ja-JP" altLang="en-US" sz="1100" dirty="0" smtClean="0">
                <a:latin typeface="小塚ゴシック Pr6N L"/>
                <a:ea typeface="小塚ゴシック Pr6N L"/>
                <a:cs typeface="小塚ゴシック Pr6N L"/>
              </a:rPr>
              <a:t>の記述ルールに従ってデータをつくりあげる規格のことで</a:t>
            </a:r>
            <a:endParaRPr lang="en-US" altLang="ja-JP" sz="1100" dirty="0" smtClean="0">
              <a:latin typeface="小塚ゴシック Pr6N L"/>
              <a:ea typeface="小塚ゴシック Pr6N L"/>
              <a:cs typeface="小塚ゴシック Pr6N L"/>
            </a:endParaRPr>
          </a:p>
          <a:p>
            <a:pPr>
              <a:lnSpc>
                <a:spcPct val="110000"/>
              </a:lnSpc>
            </a:pPr>
            <a:r>
              <a:rPr lang="ja-JP" altLang="en-US" sz="1100" dirty="0" smtClean="0">
                <a:latin typeface="小塚ゴシック Pr6N L"/>
                <a:ea typeface="小塚ゴシック Pr6N L"/>
                <a:cs typeface="小塚ゴシック Pr6N L"/>
              </a:rPr>
              <a:t>ある。</a:t>
            </a:r>
            <a:endParaRPr lang="en-US" altLang="ja-JP" sz="1100" dirty="0" smtClean="0">
              <a:latin typeface="小塚ゴシック Pr6N L"/>
              <a:ea typeface="小塚ゴシック Pr6N L"/>
              <a:cs typeface="小塚ゴシック Pr6N L"/>
            </a:endParaRPr>
          </a:p>
          <a:p>
            <a:pPr>
              <a:lnSpc>
                <a:spcPct val="110000"/>
              </a:lnSpc>
            </a:pPr>
            <a:r>
              <a:rPr lang="ja-JP" altLang="en-US" sz="1100" dirty="0" smtClean="0">
                <a:latin typeface="小塚ゴシック Pr6N L"/>
                <a:ea typeface="小塚ゴシック Pr6N L"/>
                <a:cs typeface="小塚ゴシック Pr6N L"/>
              </a:rPr>
              <a:t>人間がデータそのものを閲覧する場合にはエクセル形式などが扱いやす</a:t>
            </a:r>
            <a:endParaRPr lang="en-US" altLang="ja-JP" sz="1100" dirty="0" smtClean="0">
              <a:latin typeface="小塚ゴシック Pr6N L"/>
              <a:ea typeface="小塚ゴシック Pr6N L"/>
              <a:cs typeface="小塚ゴシック Pr6N L"/>
            </a:endParaRPr>
          </a:p>
          <a:p>
            <a:pPr>
              <a:lnSpc>
                <a:spcPct val="110000"/>
              </a:lnSpc>
            </a:pPr>
            <a:r>
              <a:rPr lang="ja-JP" altLang="en-US" sz="1100" dirty="0" smtClean="0">
                <a:latin typeface="小塚ゴシック Pr6N L"/>
                <a:ea typeface="小塚ゴシック Pr6N L"/>
                <a:cs typeface="小塚ゴシック Pr6N L"/>
              </a:rPr>
              <a:t>いが、</a:t>
            </a:r>
            <a:r>
              <a:rPr lang="en-US" altLang="ja-JP" sz="1100" dirty="0" smtClean="0">
                <a:latin typeface="小塚ゴシック Pr6N L"/>
                <a:ea typeface="小塚ゴシック Pr6N L"/>
                <a:cs typeface="小塚ゴシック Pr6N L"/>
              </a:rPr>
              <a:t>RDF</a:t>
            </a:r>
            <a:r>
              <a:rPr lang="ja-JP" altLang="en-US" sz="1100" dirty="0" smtClean="0">
                <a:latin typeface="小塚ゴシック Pr6N L"/>
                <a:ea typeface="小塚ゴシック Pr6N L"/>
                <a:cs typeface="小塚ゴシック Pr6N L"/>
              </a:rPr>
              <a:t>や</a:t>
            </a:r>
            <a:r>
              <a:rPr lang="en-US" altLang="ja-JP" sz="1100" dirty="0" smtClean="0">
                <a:latin typeface="小塚ゴシック Pr6N L"/>
                <a:ea typeface="小塚ゴシック Pr6N L"/>
                <a:cs typeface="小塚ゴシック Pr6N L"/>
              </a:rPr>
              <a:t>XML</a:t>
            </a:r>
            <a:r>
              <a:rPr lang="ja-JP" altLang="en-US" sz="1100" dirty="0" smtClean="0">
                <a:latin typeface="小塚ゴシック Pr6N L"/>
                <a:ea typeface="小塚ゴシック Pr6N L"/>
                <a:cs typeface="小塚ゴシック Pr6N L"/>
              </a:rPr>
              <a:t>などの広くアプリ開発に利用される記述方法でデータ</a:t>
            </a:r>
            <a:endParaRPr lang="en-US" altLang="ja-JP" sz="1100" dirty="0" smtClean="0">
              <a:latin typeface="小塚ゴシック Pr6N L"/>
              <a:ea typeface="小塚ゴシック Pr6N L"/>
              <a:cs typeface="小塚ゴシック Pr6N L"/>
            </a:endParaRPr>
          </a:p>
          <a:p>
            <a:pPr>
              <a:lnSpc>
                <a:spcPct val="110000"/>
              </a:lnSpc>
            </a:pPr>
            <a:r>
              <a:rPr lang="ja-JP" altLang="en-US" sz="1100" dirty="0" smtClean="0">
                <a:latin typeface="小塚ゴシック Pr6N L"/>
                <a:ea typeface="小塚ゴシック Pr6N L"/>
                <a:cs typeface="小塚ゴシック Pr6N L"/>
              </a:rPr>
              <a:t>をオープンにすることでさらなる利活用</a:t>
            </a:r>
            <a:r>
              <a:rPr lang="ja-JP" altLang="en-US" sz="1100" smtClean="0">
                <a:latin typeface="小塚ゴシック Pr6N L"/>
                <a:ea typeface="小塚ゴシック Pr6N L"/>
                <a:cs typeface="小塚ゴシック Pr6N L"/>
              </a:rPr>
              <a:t>を見込むことができる。</a:t>
            </a:r>
            <a:endParaRPr lang="en-US" altLang="ja-JP" sz="1100" dirty="0" smtClean="0">
              <a:latin typeface="小塚ゴシック Pr6N L"/>
              <a:ea typeface="小塚ゴシック Pr6N L"/>
              <a:cs typeface="小塚ゴシック Pr6N L"/>
            </a:endParaRPr>
          </a:p>
        </p:txBody>
      </p:sp>
      <p:sp>
        <p:nvSpPr>
          <p:cNvPr id="34" name="角丸四角形 33"/>
          <p:cNvSpPr/>
          <p:nvPr/>
        </p:nvSpPr>
        <p:spPr>
          <a:xfrm>
            <a:off x="5114549" y="1494164"/>
            <a:ext cx="1228416"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使用データ</a:t>
            </a:r>
            <a:endParaRPr kumimoji="1" lang="ja-JP" altLang="en-US" sz="1400" dirty="0">
              <a:latin typeface="フォントポにほんご"/>
              <a:ea typeface="フォントポにほんご"/>
              <a:cs typeface="フォントポにほんご"/>
            </a:endParaRPr>
          </a:p>
        </p:txBody>
      </p:sp>
      <p:sp>
        <p:nvSpPr>
          <p:cNvPr id="35" name="正方形/長方形 34"/>
          <p:cNvSpPr/>
          <p:nvPr/>
        </p:nvSpPr>
        <p:spPr>
          <a:xfrm>
            <a:off x="6342965" y="1989141"/>
            <a:ext cx="3396089"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6N L"/>
                <a:ea typeface="小塚ゴシック Pr6N L"/>
                <a:cs typeface="小塚ゴシック Pr6N L"/>
              </a:rPr>
              <a:t>　　　</a:t>
            </a:r>
            <a:r>
              <a:rPr lang="en-US" altLang="ja-JP" sz="1200" dirty="0" smtClean="0">
                <a:solidFill>
                  <a:schemeClr val="tx1"/>
                </a:solidFill>
                <a:latin typeface="小塚ゴシック Pr6N L"/>
                <a:ea typeface="小塚ゴシック Pr6N L"/>
                <a:cs typeface="小塚ゴシック Pr6N L"/>
              </a:rPr>
              <a:t>JPEG</a:t>
            </a:r>
            <a:r>
              <a:rPr lang="ja-JP" altLang="en-US" sz="1200" dirty="0" smtClean="0">
                <a:solidFill>
                  <a:schemeClr val="tx1"/>
                </a:solidFill>
                <a:latin typeface="小塚ゴシック Pr6N L"/>
                <a:ea typeface="小塚ゴシック Pr6N L"/>
                <a:cs typeface="小塚ゴシック Pr6N L"/>
              </a:rPr>
              <a:t>（地図）、</a:t>
            </a:r>
            <a:r>
              <a:rPr lang="en-US" altLang="en-US" sz="1200" dirty="0" smtClean="0">
                <a:solidFill>
                  <a:schemeClr val="tx1"/>
                </a:solidFill>
                <a:latin typeface="小塚ゴシック Pr6N L"/>
                <a:ea typeface="小塚ゴシック Pr6N L"/>
                <a:cs typeface="小塚ゴシック Pr6N L"/>
              </a:rPr>
              <a:t>XML</a:t>
            </a:r>
            <a:r>
              <a:rPr lang="ja-JP" altLang="en-US" sz="1200" dirty="0" smtClean="0">
                <a:solidFill>
                  <a:schemeClr val="tx1"/>
                </a:solidFill>
                <a:latin typeface="小塚ゴシック Pr6N L"/>
                <a:ea typeface="小塚ゴシック Pr6N L"/>
                <a:cs typeface="小塚ゴシック Pr6N L"/>
              </a:rPr>
              <a:t>、</a:t>
            </a:r>
            <a:r>
              <a:rPr lang="en-US" altLang="ja-JP" sz="1200" dirty="0" smtClean="0">
                <a:solidFill>
                  <a:schemeClr val="tx1"/>
                </a:solidFill>
                <a:latin typeface="小塚ゴシック Pr6N L"/>
                <a:ea typeface="小塚ゴシック Pr6N L"/>
                <a:cs typeface="小塚ゴシック Pr6N L"/>
              </a:rPr>
              <a:t>RDF</a:t>
            </a:r>
            <a:endParaRPr lang="en-US" altLang="ja-JP" sz="1200" dirty="0">
              <a:solidFill>
                <a:schemeClr val="tx1"/>
              </a:solidFill>
              <a:latin typeface="小塚ゴシック Pr6N L"/>
              <a:ea typeface="小塚ゴシック Pr6N L"/>
              <a:cs typeface="小塚ゴシック Pr6N L"/>
            </a:endParaRPr>
          </a:p>
        </p:txBody>
      </p:sp>
      <p:sp>
        <p:nvSpPr>
          <p:cNvPr id="36" name="角丸四角形 35"/>
          <p:cNvSpPr/>
          <p:nvPr/>
        </p:nvSpPr>
        <p:spPr>
          <a:xfrm>
            <a:off x="5690006" y="1983667"/>
            <a:ext cx="1274749"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データ形式</a:t>
            </a:r>
            <a:endParaRPr kumimoji="1" lang="ja-JP" altLang="en-US" sz="1400" dirty="0">
              <a:latin typeface="フォントポにほんご"/>
              <a:ea typeface="フォントポにほんご"/>
              <a:cs typeface="フォントポにほんご"/>
            </a:endParaRPr>
          </a:p>
        </p:txBody>
      </p:sp>
      <p:sp>
        <p:nvSpPr>
          <p:cNvPr id="39" name="正方形/長方形 38"/>
          <p:cNvSpPr/>
          <p:nvPr/>
        </p:nvSpPr>
        <p:spPr>
          <a:xfrm>
            <a:off x="5292" y="0"/>
            <a:ext cx="9906000" cy="1252759"/>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46" name="正方形/長方形 45"/>
          <p:cNvSpPr/>
          <p:nvPr/>
        </p:nvSpPr>
        <p:spPr>
          <a:xfrm>
            <a:off x="0" y="6577577"/>
            <a:ext cx="9906000" cy="280423"/>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47" name="タイトル 1"/>
          <p:cNvSpPr txBox="1">
            <a:spLocks/>
          </p:cNvSpPr>
          <p:nvPr/>
        </p:nvSpPr>
        <p:spPr>
          <a:xfrm>
            <a:off x="45112" y="254123"/>
            <a:ext cx="4749931" cy="744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smtClean="0">
                <a:solidFill>
                  <a:schemeClr val="bg1"/>
                </a:solidFill>
                <a:latin typeface="小塚ゴシック Pro M"/>
                <a:ea typeface="小塚ゴシック Pro M"/>
                <a:cs typeface="小塚ゴシック Pro M"/>
              </a:rPr>
              <a:t>さばえぶらり</a:t>
            </a:r>
            <a:endParaRPr lang="ja-JP" altLang="en-US" sz="4000" dirty="0">
              <a:solidFill>
                <a:schemeClr val="bg1"/>
              </a:solidFill>
              <a:latin typeface="小塚ゴシック Pro M"/>
              <a:ea typeface="小塚ゴシック Pro M"/>
              <a:cs typeface="小塚ゴシック Pro M"/>
            </a:endParaRPr>
          </a:p>
        </p:txBody>
      </p:sp>
      <p:sp>
        <p:nvSpPr>
          <p:cNvPr id="49"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smtClean="0">
                <a:solidFill>
                  <a:srgbClr val="FFFFFF"/>
                </a:solidFill>
                <a:latin typeface="小塚ゴシック Pr6N R"/>
                <a:ea typeface="小塚ゴシック Pr6N R"/>
                <a:cs typeface="小塚ゴシック Pr6N R"/>
              </a:rPr>
              <a:t> </a:t>
            </a:r>
            <a:r>
              <a:rPr lang="en-US" altLang="en-US" sz="1400" dirty="0" smtClean="0">
                <a:solidFill>
                  <a:srgbClr val="FFFFFF"/>
                </a:solidFill>
                <a:latin typeface="小塚ゴシック Pr6N R"/>
                <a:ea typeface="小塚ゴシック Pr6N R"/>
                <a:cs typeface="小塚ゴシック Pr6N R"/>
              </a:rPr>
              <a:t>ATR Creative</a:t>
            </a:r>
            <a:endParaRPr kumimoji="1" lang="ja-JP" altLang="en-US" sz="1400" dirty="0">
              <a:solidFill>
                <a:srgbClr val="FFFFFF"/>
              </a:solidFill>
              <a:latin typeface="小塚ゴシック Pr6N R"/>
              <a:ea typeface="小塚ゴシック Pr6N R"/>
              <a:cs typeface="小塚ゴシック Pr6N R"/>
            </a:endParaRPr>
          </a:p>
        </p:txBody>
      </p:sp>
      <p:grpSp>
        <p:nvGrpSpPr>
          <p:cNvPr id="50" name="図形グループ 49"/>
          <p:cNvGrpSpPr/>
          <p:nvPr/>
        </p:nvGrpSpPr>
        <p:grpSpPr>
          <a:xfrm>
            <a:off x="6255233" y="250008"/>
            <a:ext cx="752743" cy="752743"/>
            <a:chOff x="6255233" y="281179"/>
            <a:chExt cx="752743" cy="752743"/>
          </a:xfrm>
        </p:grpSpPr>
        <p:sp>
          <p:nvSpPr>
            <p:cNvPr id="51" name="角丸四角形 50"/>
            <p:cNvSpPr/>
            <p:nvPr/>
          </p:nvSpPr>
          <p:spPr>
            <a:xfrm>
              <a:off x="6255233" y="281179"/>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6308439" y="334385"/>
              <a:ext cx="646331" cy="646331"/>
            </a:xfrm>
            <a:prstGeom prst="rect">
              <a:avLst/>
            </a:prstGeom>
            <a:noFill/>
          </p:spPr>
          <p:txBody>
            <a:bodyPr wrap="none" rtlCol="0">
              <a:spAutoFit/>
            </a:bodyPr>
            <a:lstStyle/>
            <a:p>
              <a:r>
                <a:rPr kumimoji="1" lang="ja-JP" altLang="en-US" dirty="0" smtClean="0">
                  <a:solidFill>
                    <a:srgbClr val="CCFFCC"/>
                  </a:solidFill>
                  <a:latin typeface="小塚ゴシック Pr6N M"/>
                  <a:ea typeface="小塚ゴシック Pr6N M"/>
                  <a:cs typeface="小塚ゴシック Pr6N M"/>
                </a:rPr>
                <a:t>防災</a:t>
              </a:r>
              <a:endParaRPr kumimoji="1" lang="en-US" altLang="ja-JP" dirty="0" smtClean="0">
                <a:solidFill>
                  <a:srgbClr val="CCFFCC"/>
                </a:solidFill>
                <a:latin typeface="小塚ゴシック Pr6N M"/>
                <a:ea typeface="小塚ゴシック Pr6N M"/>
                <a:cs typeface="小塚ゴシック Pr6N M"/>
              </a:endParaRPr>
            </a:p>
            <a:p>
              <a:r>
                <a:rPr lang="ja-JP" altLang="en-US" dirty="0" smtClean="0">
                  <a:solidFill>
                    <a:srgbClr val="CCFFCC"/>
                  </a:solidFill>
                  <a:latin typeface="小塚ゴシック Pr6N M"/>
                  <a:ea typeface="小塚ゴシック Pr6N M"/>
                  <a:cs typeface="小塚ゴシック Pr6N M"/>
                </a:rPr>
                <a:t>減災</a:t>
              </a:r>
              <a:endParaRPr kumimoji="1" lang="ja-JP" altLang="en-US" dirty="0">
                <a:solidFill>
                  <a:srgbClr val="CCFFCC"/>
                </a:solidFill>
                <a:latin typeface="小塚ゴシック Pr6N M"/>
                <a:ea typeface="小塚ゴシック Pr6N M"/>
                <a:cs typeface="小塚ゴシック Pr6N M"/>
              </a:endParaRPr>
            </a:p>
          </p:txBody>
        </p:sp>
      </p:grpSp>
      <p:grpSp>
        <p:nvGrpSpPr>
          <p:cNvPr id="53" name="図形グループ 52"/>
          <p:cNvGrpSpPr/>
          <p:nvPr/>
        </p:nvGrpSpPr>
        <p:grpSpPr>
          <a:xfrm>
            <a:off x="8089329" y="250008"/>
            <a:ext cx="752743" cy="752743"/>
            <a:chOff x="8060984" y="281179"/>
            <a:chExt cx="752743" cy="752743"/>
          </a:xfrm>
        </p:grpSpPr>
        <p:sp>
          <p:nvSpPr>
            <p:cNvPr id="54" name="角丸四角形 53"/>
            <p:cNvSpPr/>
            <p:nvPr/>
          </p:nvSpPr>
          <p:spPr>
            <a:xfrm>
              <a:off x="8060984" y="281179"/>
              <a:ext cx="752743" cy="75274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8114190" y="334385"/>
              <a:ext cx="646331" cy="646331"/>
            </a:xfrm>
            <a:prstGeom prst="rect">
              <a:avLst/>
            </a:prstGeom>
            <a:noFill/>
          </p:spPr>
          <p:txBody>
            <a:bodyPr wrap="none" rtlCol="0">
              <a:spAutoFit/>
            </a:bodyPr>
            <a:lstStyle/>
            <a:p>
              <a:r>
                <a:rPr lang="ja-JP" altLang="en-US" dirty="0" smtClean="0">
                  <a:solidFill>
                    <a:srgbClr val="4ED762"/>
                  </a:solidFill>
                  <a:latin typeface="小塚ゴシック Pr6N M"/>
                  <a:ea typeface="小塚ゴシック Pr6N M"/>
                  <a:cs typeface="小塚ゴシック Pr6N M"/>
                </a:rPr>
                <a:t>産業</a:t>
              </a:r>
              <a:endParaRPr lang="en-US" altLang="ja-JP" dirty="0" smtClean="0">
                <a:solidFill>
                  <a:srgbClr val="4ED762"/>
                </a:solidFill>
                <a:latin typeface="小塚ゴシック Pr6N M"/>
                <a:ea typeface="小塚ゴシック Pr6N M"/>
                <a:cs typeface="小塚ゴシック Pr6N M"/>
              </a:endParaRPr>
            </a:p>
            <a:p>
              <a:r>
                <a:rPr lang="ja-JP" altLang="en-US" dirty="0" smtClean="0">
                  <a:solidFill>
                    <a:srgbClr val="4ED762"/>
                  </a:solidFill>
                  <a:latin typeface="小塚ゴシック Pr6N M"/>
                  <a:ea typeface="小塚ゴシック Pr6N M"/>
                  <a:cs typeface="小塚ゴシック Pr6N M"/>
                </a:rPr>
                <a:t>創出</a:t>
              </a:r>
              <a:endParaRPr kumimoji="1" lang="en-US" altLang="ja-JP" dirty="0" smtClean="0">
                <a:solidFill>
                  <a:srgbClr val="4ED762"/>
                </a:solidFill>
                <a:latin typeface="小塚ゴシック Pr6N M"/>
                <a:ea typeface="小塚ゴシック Pr6N M"/>
                <a:cs typeface="小塚ゴシック Pr6N M"/>
              </a:endParaRPr>
            </a:p>
          </p:txBody>
        </p:sp>
      </p:grpSp>
      <p:grpSp>
        <p:nvGrpSpPr>
          <p:cNvPr id="56" name="図形グループ 55"/>
          <p:cNvGrpSpPr/>
          <p:nvPr/>
        </p:nvGrpSpPr>
        <p:grpSpPr>
          <a:xfrm>
            <a:off x="7172281" y="250008"/>
            <a:ext cx="752743" cy="752743"/>
            <a:chOff x="7154801" y="281179"/>
            <a:chExt cx="752743" cy="752743"/>
          </a:xfrm>
        </p:grpSpPr>
        <p:sp>
          <p:nvSpPr>
            <p:cNvPr id="59" name="角丸四角形 58"/>
            <p:cNvSpPr/>
            <p:nvPr/>
          </p:nvSpPr>
          <p:spPr>
            <a:xfrm>
              <a:off x="7154801" y="281179"/>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7208007" y="334385"/>
              <a:ext cx="646331" cy="646331"/>
            </a:xfrm>
            <a:prstGeom prst="rect">
              <a:avLst/>
            </a:prstGeom>
            <a:noFill/>
          </p:spPr>
          <p:txBody>
            <a:bodyPr wrap="none" rtlCol="0">
              <a:spAutoFit/>
            </a:bodyPr>
            <a:lstStyle/>
            <a:p>
              <a:r>
                <a:rPr lang="ja-JP" altLang="en-US" dirty="0" smtClean="0">
                  <a:solidFill>
                    <a:srgbClr val="CCFFCC"/>
                  </a:solidFill>
                  <a:latin typeface="小塚ゴシック Pr6N M"/>
                  <a:ea typeface="小塚ゴシック Pr6N M"/>
                  <a:cs typeface="小塚ゴシック Pr6N M"/>
                </a:rPr>
                <a:t>少子</a:t>
              </a:r>
              <a:endParaRPr lang="en-US" altLang="ja-JP" dirty="0" smtClean="0">
                <a:solidFill>
                  <a:srgbClr val="CCFFCC"/>
                </a:solidFill>
                <a:latin typeface="小塚ゴシック Pr6N M"/>
                <a:ea typeface="小塚ゴシック Pr6N M"/>
                <a:cs typeface="小塚ゴシック Pr6N M"/>
              </a:endParaRPr>
            </a:p>
            <a:p>
              <a:r>
                <a:rPr lang="ja-JP" altLang="en-US" dirty="0" smtClean="0">
                  <a:solidFill>
                    <a:srgbClr val="CCFFCC"/>
                  </a:solidFill>
                  <a:latin typeface="小塚ゴシック Pr6N M"/>
                  <a:ea typeface="小塚ゴシック Pr6N M"/>
                  <a:cs typeface="小塚ゴシック Pr6N M"/>
                </a:rPr>
                <a:t>高齢</a:t>
              </a:r>
              <a:endParaRPr lang="en-US" altLang="ja-JP" dirty="0" smtClean="0">
                <a:solidFill>
                  <a:srgbClr val="CCFFCC"/>
                </a:solidFill>
                <a:latin typeface="小塚ゴシック Pr6N M"/>
                <a:ea typeface="小塚ゴシック Pr6N M"/>
                <a:cs typeface="小塚ゴシック Pr6N M"/>
              </a:endParaRPr>
            </a:p>
          </p:txBody>
        </p:sp>
      </p:grpSp>
      <p:sp>
        <p:nvSpPr>
          <p:cNvPr id="64" name="角丸四角形 63"/>
          <p:cNvSpPr/>
          <p:nvPr/>
        </p:nvSpPr>
        <p:spPr>
          <a:xfrm>
            <a:off x="9006672" y="250008"/>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9059584" y="259585"/>
            <a:ext cx="684803" cy="738664"/>
          </a:xfrm>
          <a:prstGeom prst="rect">
            <a:avLst/>
          </a:prstGeom>
          <a:noFill/>
        </p:spPr>
        <p:txBody>
          <a:bodyPr wrap="none" rtlCol="0">
            <a:spAutoFit/>
          </a:bodyPr>
          <a:lstStyle/>
          <a:p>
            <a:r>
              <a:rPr lang="ja-JP" altLang="en-US" sz="1400" dirty="0" smtClean="0">
                <a:solidFill>
                  <a:srgbClr val="CCFFCC"/>
                </a:solidFill>
                <a:latin typeface="小塚ゴシック Pr6N M"/>
                <a:ea typeface="小塚ゴシック Pr6N M"/>
                <a:cs typeface="小塚ゴシック Pr6N M"/>
              </a:rPr>
              <a:t>防犯</a:t>
            </a:r>
            <a:endParaRPr lang="en-US" altLang="ja-JP" sz="1400" dirty="0" smtClean="0">
              <a:solidFill>
                <a:srgbClr val="CCFFCC"/>
              </a:solidFill>
              <a:latin typeface="小塚ゴシック Pr6N M"/>
              <a:ea typeface="小塚ゴシック Pr6N M"/>
              <a:cs typeface="小塚ゴシック Pr6N M"/>
            </a:endParaRPr>
          </a:p>
          <a:p>
            <a:r>
              <a:rPr lang="ja-JP" altLang="en-US" sz="1400" dirty="0" smtClean="0">
                <a:solidFill>
                  <a:srgbClr val="CCFFCC"/>
                </a:solidFill>
                <a:latin typeface="小塚ゴシック Pr6N M"/>
                <a:ea typeface="小塚ゴシック Pr6N M"/>
                <a:cs typeface="小塚ゴシック Pr6N M"/>
              </a:rPr>
              <a:t>医療</a:t>
            </a:r>
            <a:endParaRPr lang="en-US" altLang="ja-JP" sz="1400" dirty="0" smtClean="0">
              <a:solidFill>
                <a:srgbClr val="CCFFCC"/>
              </a:solidFill>
              <a:latin typeface="小塚ゴシック Pr6N M"/>
              <a:ea typeface="小塚ゴシック Pr6N M"/>
              <a:cs typeface="小塚ゴシック Pr6N M"/>
            </a:endParaRPr>
          </a:p>
          <a:p>
            <a:r>
              <a:rPr lang="ja-JP" altLang="en-US" sz="1400" dirty="0" smtClean="0">
                <a:solidFill>
                  <a:srgbClr val="CCFFCC"/>
                </a:solidFill>
                <a:latin typeface="小塚ゴシック Pr6N M"/>
                <a:ea typeface="小塚ゴシック Pr6N M"/>
                <a:cs typeface="小塚ゴシック Pr6N M"/>
              </a:rPr>
              <a:t>教育</a:t>
            </a:r>
            <a:r>
              <a:rPr lang="ja-JP" altLang="en-US" sz="1000" dirty="0" smtClean="0">
                <a:solidFill>
                  <a:srgbClr val="CCFFCC"/>
                </a:solidFill>
                <a:latin typeface="小塚ゴシック Pr6N M"/>
                <a:ea typeface="小塚ゴシック Pr6N M"/>
                <a:cs typeface="小塚ゴシック Pr6N M"/>
              </a:rPr>
              <a:t>等</a:t>
            </a:r>
            <a:endParaRPr lang="en-US" altLang="ja-JP" dirty="0" smtClean="0">
              <a:solidFill>
                <a:srgbClr val="CCFFCC"/>
              </a:solidFill>
              <a:latin typeface="小塚ゴシック Pr6N M"/>
              <a:ea typeface="小塚ゴシック Pr6N M"/>
              <a:cs typeface="小塚ゴシック Pr6N M"/>
            </a:endParaRPr>
          </a:p>
        </p:txBody>
      </p:sp>
      <p:sp>
        <p:nvSpPr>
          <p:cNvPr id="69" name="正方形/長方形 68"/>
          <p:cNvSpPr/>
          <p:nvPr/>
        </p:nvSpPr>
        <p:spPr>
          <a:xfrm>
            <a:off x="6095243" y="2485379"/>
            <a:ext cx="3049947"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smtClean="0">
                <a:solidFill>
                  <a:schemeClr val="tx1"/>
                </a:solidFill>
                <a:latin typeface="小塚ゴシック Pr6N L"/>
                <a:ea typeface="小塚ゴシック Pr6N L"/>
                <a:cs typeface="小塚ゴシック Pr6N L"/>
              </a:rPr>
              <a:t>スマートフォンアプリ</a:t>
            </a:r>
            <a:endParaRPr kumimoji="1" lang="ja-JP" altLang="en-US" sz="1200" dirty="0">
              <a:solidFill>
                <a:schemeClr val="tx1"/>
              </a:solidFill>
              <a:latin typeface="小塚ゴシック Pr6N L"/>
              <a:ea typeface="小塚ゴシック Pr6N L"/>
              <a:cs typeface="小塚ゴシック Pr6N L"/>
            </a:endParaRPr>
          </a:p>
        </p:txBody>
      </p:sp>
      <p:sp>
        <p:nvSpPr>
          <p:cNvPr id="70" name="角丸四角形 69"/>
          <p:cNvSpPr/>
          <p:nvPr/>
        </p:nvSpPr>
        <p:spPr>
          <a:xfrm>
            <a:off x="5096142" y="2479905"/>
            <a:ext cx="1246823" cy="361791"/>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提供形態</a:t>
            </a:r>
            <a:endParaRPr kumimoji="1" lang="ja-JP" altLang="en-US" sz="1400" dirty="0">
              <a:latin typeface="フォントポにほんご"/>
              <a:ea typeface="フォントポにほんご"/>
              <a:cs typeface="フォントポにほんご"/>
            </a:endParaRPr>
          </a:p>
        </p:txBody>
      </p:sp>
      <p:sp>
        <p:nvSpPr>
          <p:cNvPr id="63" name="テキスト ボックス 62"/>
          <p:cNvSpPr txBox="1"/>
          <p:nvPr/>
        </p:nvSpPr>
        <p:spPr>
          <a:xfrm>
            <a:off x="-9353" y="2054818"/>
            <a:ext cx="4962353" cy="4352731"/>
          </a:xfrm>
          <a:prstGeom prst="rect">
            <a:avLst/>
          </a:prstGeom>
          <a:noFill/>
        </p:spPr>
        <p:txBody>
          <a:bodyPr wrap="square" rtlCol="0">
            <a:spAutoFit/>
          </a:bodyPr>
          <a:lstStyle/>
          <a:p>
            <a:pPr>
              <a:lnSpc>
                <a:spcPct val="120000"/>
              </a:lnSpc>
            </a:pPr>
            <a:r>
              <a:rPr lang="ja-JP" altLang="en-US" sz="1050" dirty="0">
                <a:latin typeface="小塚ゴシック Pr6N L"/>
                <a:ea typeface="小塚ゴシック Pr6N L"/>
                <a:cs typeface="小塚ゴシック Pr6N L"/>
              </a:rPr>
              <a:t>　</a:t>
            </a:r>
            <a:r>
              <a:rPr lang="ja-JP" altLang="en-US" sz="1050" dirty="0" smtClean="0">
                <a:latin typeface="小塚ゴシック Pr6N L"/>
                <a:ea typeface="小塚ゴシック Pr6N L"/>
                <a:cs typeface="小塚ゴシック Pr6N L"/>
              </a:rPr>
              <a:t>さばえぶらりは、現地に住んでい</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る人も新しく訪れた人もさらに鯖江</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を楽しむことのできる街歩きのため</a:t>
            </a:r>
            <a:r>
              <a:rPr lang="en-US" altLang="ja-JP" sz="1050" dirty="0" smtClean="0">
                <a:latin typeface="小塚ゴシック Pr6N L"/>
                <a:ea typeface="小塚ゴシック Pr6N L"/>
                <a:cs typeface="小塚ゴシック Pr6N L"/>
              </a:rPr>
              <a:t/>
            </a:r>
            <a:br>
              <a:rPr lang="en-US" altLang="ja-JP" sz="1050" dirty="0" smtClean="0">
                <a:latin typeface="小塚ゴシック Pr6N L"/>
                <a:ea typeface="小塚ゴシック Pr6N L"/>
                <a:cs typeface="小塚ゴシック Pr6N L"/>
              </a:rPr>
            </a:br>
            <a:r>
              <a:rPr lang="ja-JP" altLang="en-US" sz="1050" dirty="0" smtClean="0">
                <a:latin typeface="小塚ゴシック Pr6N L"/>
                <a:ea typeface="小塚ゴシック Pr6N L"/>
                <a:cs typeface="小塚ゴシック Pr6N L"/>
              </a:rPr>
              <a:t>のアプリである。鯖江市を</a:t>
            </a:r>
            <a:r>
              <a:rPr lang="ja-JP" altLang="en-US" sz="1050" dirty="0">
                <a:latin typeface="小塚ゴシック Pr6N L"/>
                <a:ea typeface="小塚ゴシック Pr6N L"/>
                <a:cs typeface="小塚ゴシック Pr6N L"/>
              </a:rPr>
              <a:t>中心に</a:t>
            </a:r>
            <a:r>
              <a:rPr lang="ja-JP" altLang="en-US" sz="1050" dirty="0" smtClean="0">
                <a:latin typeface="小塚ゴシック Pr6N L"/>
                <a:ea typeface="小塚ゴシック Pr6N L"/>
                <a:cs typeface="小塚ゴシック Pr6N L"/>
              </a:rPr>
              <a:t>描</a:t>
            </a:r>
            <a:r>
              <a:rPr lang="en-US" altLang="ja-JP" sz="1050" dirty="0" smtClean="0">
                <a:latin typeface="小塚ゴシック Pr6N L"/>
                <a:ea typeface="小塚ゴシック Pr6N L"/>
                <a:cs typeface="小塚ゴシック Pr6N L"/>
              </a:rPr>
              <a:t/>
            </a:r>
            <a:br>
              <a:rPr lang="en-US" altLang="ja-JP" sz="1050" dirty="0" smtClean="0">
                <a:latin typeface="小塚ゴシック Pr6N L"/>
                <a:ea typeface="小塚ゴシック Pr6N L"/>
                <a:cs typeface="小塚ゴシック Pr6N L"/>
              </a:rPr>
            </a:br>
            <a:r>
              <a:rPr lang="ja-JP" altLang="en-US" sz="1050" dirty="0" smtClean="0">
                <a:latin typeface="小塚ゴシック Pr6N L"/>
                <a:ea typeface="小塚ゴシック Pr6N L"/>
                <a:cs typeface="小塚ゴシック Pr6N L"/>
              </a:rPr>
              <a:t>かれたイラストマップ</a:t>
            </a:r>
            <a:r>
              <a:rPr lang="ja-JP" altLang="en-US" sz="1050" dirty="0">
                <a:latin typeface="小塚ゴシック Pr6N L"/>
                <a:ea typeface="小塚ゴシック Pr6N L"/>
                <a:cs typeface="小塚ゴシック Pr6N L"/>
              </a:rPr>
              <a:t>や</a:t>
            </a:r>
            <a:r>
              <a:rPr lang="ja-JP" altLang="en-US" sz="1050" dirty="0" smtClean="0">
                <a:latin typeface="小塚ゴシック Pr6N L"/>
                <a:ea typeface="小塚ゴシック Pr6N L"/>
                <a:cs typeface="小塚ゴシック Pr6N L"/>
              </a:rPr>
              <a:t>古地図を見</a:t>
            </a:r>
            <a:r>
              <a:rPr lang="en-US" altLang="ja-JP" sz="1050" dirty="0" smtClean="0">
                <a:latin typeface="小塚ゴシック Pr6N L"/>
                <a:ea typeface="小塚ゴシック Pr6N L"/>
                <a:cs typeface="小塚ゴシック Pr6N L"/>
              </a:rPr>
              <a:t/>
            </a:r>
            <a:br>
              <a:rPr lang="en-US" altLang="ja-JP" sz="1050" dirty="0" smtClean="0">
                <a:latin typeface="小塚ゴシック Pr6N L"/>
                <a:ea typeface="小塚ゴシック Pr6N L"/>
                <a:cs typeface="小塚ゴシック Pr6N L"/>
              </a:rPr>
            </a:br>
            <a:r>
              <a:rPr lang="ja-JP" altLang="en-US" sz="1050" dirty="0" smtClean="0">
                <a:latin typeface="小塚ゴシック Pr6N L"/>
                <a:ea typeface="小塚ゴシック Pr6N L"/>
                <a:cs typeface="小塚ゴシック Pr6N L"/>
              </a:rPr>
              <a:t>ながら街歩きができるだけでなく、</a:t>
            </a:r>
            <a:r>
              <a:rPr lang="en-US" altLang="ja-JP" sz="1050" dirty="0" smtClean="0">
                <a:latin typeface="小塚ゴシック Pr6N L"/>
                <a:ea typeface="小塚ゴシック Pr6N L"/>
                <a:cs typeface="小塚ゴシック Pr6N L"/>
              </a:rPr>
              <a:t/>
            </a:r>
            <a:br>
              <a:rPr lang="en-US" altLang="ja-JP" sz="1050" dirty="0" smtClean="0">
                <a:latin typeface="小塚ゴシック Pr6N L"/>
                <a:ea typeface="小塚ゴシック Pr6N L"/>
                <a:cs typeface="小塚ゴシック Pr6N L"/>
              </a:rPr>
            </a:br>
            <a:r>
              <a:rPr lang="ja-JP" altLang="en-US" sz="1050" dirty="0" smtClean="0">
                <a:latin typeface="小塚ゴシック Pr6N L"/>
                <a:ea typeface="小塚ゴシック Pr6N L"/>
                <a:cs typeface="小塚ゴシック Pr6N L"/>
              </a:rPr>
              <a:t>公共施設や観光・グルメ・</a:t>
            </a:r>
            <a:r>
              <a:rPr lang="ja-JP" altLang="en-US" sz="1050" dirty="0">
                <a:latin typeface="小塚ゴシック Pr6N L"/>
                <a:ea typeface="小塚ゴシック Pr6N L"/>
                <a:cs typeface="小塚ゴシック Pr6N L"/>
              </a:rPr>
              <a:t>バス</a:t>
            </a:r>
            <a:r>
              <a:rPr lang="ja-JP" altLang="en-US" sz="1050" dirty="0" smtClean="0">
                <a:latin typeface="小塚ゴシック Pr6N L"/>
                <a:ea typeface="小塚ゴシック Pr6N L"/>
                <a:cs typeface="小塚ゴシック Pr6N L"/>
              </a:rPr>
              <a:t>停の</a:t>
            </a:r>
            <a:r>
              <a:rPr lang="en-US" altLang="ja-JP" sz="1050" dirty="0">
                <a:latin typeface="小塚ゴシック Pr6N L"/>
                <a:ea typeface="小塚ゴシック Pr6N L"/>
                <a:cs typeface="小塚ゴシック Pr6N L"/>
              </a:rPr>
              <a:t/>
            </a:r>
            <a:br>
              <a:rPr lang="en-US" altLang="ja-JP" sz="1050" dirty="0">
                <a:latin typeface="小塚ゴシック Pr6N L"/>
                <a:ea typeface="小塚ゴシック Pr6N L"/>
                <a:cs typeface="小塚ゴシック Pr6N L"/>
              </a:rPr>
            </a:br>
            <a:r>
              <a:rPr lang="ja-JP" altLang="en-US" sz="1050" dirty="0" smtClean="0">
                <a:latin typeface="小塚ゴシック Pr6N L"/>
                <a:ea typeface="小塚ゴシック Pr6N L"/>
                <a:cs typeface="小塚ゴシック Pr6N L"/>
              </a:rPr>
              <a:t>情報や</a:t>
            </a:r>
            <a:r>
              <a:rPr lang="en-US" altLang="ja-JP" sz="1050" dirty="0" err="1" smtClean="0">
                <a:latin typeface="小塚ゴシック Pr6N L"/>
                <a:ea typeface="小塚ゴシック Pr6N L"/>
                <a:cs typeface="小塚ゴシック Pr6N L"/>
              </a:rPr>
              <a:t>WiFi</a:t>
            </a:r>
            <a:r>
              <a:rPr lang="ja-JP" altLang="en-US" sz="1050" dirty="0" smtClean="0">
                <a:latin typeface="小塚ゴシック Pr6N L"/>
                <a:ea typeface="小塚ゴシック Pr6N L"/>
                <a:cs typeface="小塚ゴシック Pr6N L"/>
              </a:rPr>
              <a:t>設置</a:t>
            </a:r>
            <a:r>
              <a:rPr lang="ja-JP" altLang="en-US" sz="1050" dirty="0">
                <a:latin typeface="小塚ゴシック Pr6N L"/>
                <a:ea typeface="小塚ゴシック Pr6N L"/>
                <a:cs typeface="小塚ゴシック Pr6N L"/>
              </a:rPr>
              <a:t>場所等の</a:t>
            </a:r>
            <a:r>
              <a:rPr lang="ja-JP" altLang="en-US" sz="1050" dirty="0" smtClean="0">
                <a:latin typeface="小塚ゴシック Pr6N L"/>
                <a:ea typeface="小塚ゴシック Pr6N L"/>
                <a:cs typeface="小塚ゴシック Pr6N L"/>
              </a:rPr>
              <a:t>多数</a:t>
            </a:r>
            <a:r>
              <a:rPr lang="ja-JP" altLang="en-US" sz="1050" dirty="0">
                <a:latin typeface="小塚ゴシック Pr6N L"/>
                <a:ea typeface="小塚ゴシック Pr6N L"/>
                <a:cs typeface="小塚ゴシック Pr6N L"/>
              </a:rPr>
              <a:t>の</a:t>
            </a:r>
            <a:r>
              <a:rPr lang="ja-JP" altLang="en-US" sz="1050" dirty="0" smtClean="0">
                <a:latin typeface="小塚ゴシック Pr6N L"/>
                <a:ea typeface="小塚ゴシック Pr6N L"/>
                <a:cs typeface="小塚ゴシック Pr6N L"/>
              </a:rPr>
              <a:t>デー</a:t>
            </a:r>
            <a:r>
              <a:rPr lang="en-US" altLang="ja-JP" sz="1050" dirty="0" smtClean="0">
                <a:latin typeface="小塚ゴシック Pr6N L"/>
                <a:ea typeface="小塚ゴシック Pr6N L"/>
                <a:cs typeface="小塚ゴシック Pr6N L"/>
              </a:rPr>
              <a:t/>
            </a:r>
            <a:br>
              <a:rPr lang="en-US" altLang="ja-JP" sz="1050" dirty="0" smtClean="0">
                <a:latin typeface="小塚ゴシック Pr6N L"/>
                <a:ea typeface="小塚ゴシック Pr6N L"/>
                <a:cs typeface="小塚ゴシック Pr6N L"/>
              </a:rPr>
            </a:br>
            <a:r>
              <a:rPr lang="ja-JP" altLang="en-US" sz="1050" dirty="0" smtClean="0">
                <a:latin typeface="小塚ゴシック Pr6N L"/>
                <a:ea typeface="小塚ゴシック Pr6N L"/>
                <a:cs typeface="小塚ゴシック Pr6N L"/>
              </a:rPr>
              <a:t>タもアプリ内で確認できる。</a:t>
            </a:r>
            <a:endParaRPr lang="en-US" altLang="ja-JP" sz="1050" dirty="0" smtClean="0">
              <a:latin typeface="小塚ゴシック Pr6N L"/>
              <a:ea typeface="小塚ゴシック Pr6N L"/>
              <a:cs typeface="小塚ゴシック Pr6N L"/>
            </a:endParaRPr>
          </a:p>
          <a:p>
            <a:pPr>
              <a:lnSpc>
                <a:spcPct val="120000"/>
              </a:lnSpc>
            </a:pPr>
            <a:r>
              <a:rPr lang="ja-JP" altLang="ja-JP" sz="1050" dirty="0">
                <a:latin typeface="小塚ゴシック Pr6N L"/>
                <a:ea typeface="小塚ゴシック Pr6N L"/>
                <a:cs typeface="小塚ゴシック Pr6N L"/>
              </a:rPr>
              <a:t>　</a:t>
            </a:r>
            <a:r>
              <a:rPr lang="ja-JP" altLang="en-US" sz="1050" dirty="0" smtClean="0">
                <a:latin typeface="小塚ゴシック Pr6N L"/>
                <a:ea typeface="小塚ゴシック Pr6N L"/>
                <a:cs typeface="小塚ゴシック Pr6N L"/>
              </a:rPr>
              <a:t>しかし、このアプリが表している</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のは鯖江の新たな魅力だけではない。</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さばえぶらりが体現しているのは、オープンデータを通した産官学協働のスタイ</a:t>
            </a:r>
            <a:endParaRPr lang="en-US" altLang="ja-JP" sz="1050" dirty="0" smtClean="0">
              <a:latin typeface="小塚ゴシック Pr6N L"/>
              <a:ea typeface="小塚ゴシック Pr6N L"/>
              <a:cs typeface="小塚ゴシック Pr6N L"/>
            </a:endParaRPr>
          </a:p>
          <a:p>
            <a:pPr>
              <a:lnSpc>
                <a:spcPct val="120000"/>
              </a:lnSpc>
            </a:pPr>
            <a:r>
              <a:rPr lang="ja-JP" altLang="en-US" sz="1050" dirty="0" smtClean="0">
                <a:latin typeface="小塚ゴシック Pr6N L"/>
                <a:ea typeface="小塚ゴシック Pr6N L"/>
                <a:cs typeface="小塚ゴシック Pr6N L"/>
              </a:rPr>
              <a:t>ルである。</a:t>
            </a:r>
            <a:endParaRPr lang="en-US" altLang="ja-JP" sz="1050" dirty="0" smtClean="0">
              <a:latin typeface="小塚ゴシック Pr6N L"/>
              <a:ea typeface="小塚ゴシック Pr6N L"/>
              <a:cs typeface="小塚ゴシック Pr6N L"/>
            </a:endParaRPr>
          </a:p>
          <a:p>
            <a:pPr>
              <a:lnSpc>
                <a:spcPct val="120000"/>
              </a:lnSpc>
            </a:pPr>
            <a:r>
              <a:rPr lang="ja-JP" altLang="ja-JP" sz="1050" dirty="0">
                <a:latin typeface="小塚ゴシック Pr6N L"/>
                <a:ea typeface="小塚ゴシック Pr6N L"/>
                <a:cs typeface="小塚ゴシック Pr6N L"/>
              </a:rPr>
              <a:t>　</a:t>
            </a:r>
            <a:r>
              <a:rPr lang="ja-JP" altLang="en-US" sz="1050" dirty="0">
                <a:latin typeface="小塚ゴシック Pr6N L"/>
                <a:ea typeface="小塚ゴシック Pr6N L"/>
                <a:cs typeface="小塚ゴシック Pr6N L"/>
              </a:rPr>
              <a:t>鯖江市がデータ作成とオープンデータ化を行うことにより</a:t>
            </a:r>
            <a:r>
              <a:rPr lang="ja-JP" altLang="en-US" sz="1050" dirty="0" smtClean="0">
                <a:latin typeface="小塚ゴシック Pr6N L"/>
                <a:ea typeface="小塚ゴシック Pr6N L"/>
                <a:cs typeface="小塚ゴシック Pr6N L"/>
              </a:rPr>
              <a:t>、学術</a:t>
            </a:r>
            <a:r>
              <a:rPr lang="ja-JP" altLang="en-US" sz="1050" dirty="0">
                <a:latin typeface="小塚ゴシック Pr6N L"/>
                <a:ea typeface="小塚ゴシック Pr6N L"/>
                <a:cs typeface="小塚ゴシック Pr6N L"/>
              </a:rPr>
              <a:t>機関がそのオープンデータを利活用するための整備</a:t>
            </a:r>
            <a:r>
              <a:rPr lang="ja-JP" altLang="en-US" sz="1050" dirty="0" smtClean="0">
                <a:latin typeface="小塚ゴシック Pr6N L"/>
                <a:ea typeface="小塚ゴシック Pr6N L"/>
                <a:cs typeface="小塚ゴシック Pr6N L"/>
              </a:rPr>
              <a:t>を、そして</a:t>
            </a:r>
            <a:r>
              <a:rPr lang="ja-JP" altLang="en-US" sz="1050" dirty="0">
                <a:latin typeface="小塚ゴシック Pr6N L"/>
                <a:ea typeface="小塚ゴシック Pr6N L"/>
                <a:cs typeface="小塚ゴシック Pr6N L"/>
              </a:rPr>
              <a:t>民間企業はそのプラットフォーム運用と実際に広く利用できるアプリを作成することができた。</a:t>
            </a:r>
          </a:p>
          <a:p>
            <a:pPr>
              <a:lnSpc>
                <a:spcPct val="120000"/>
              </a:lnSpc>
            </a:pPr>
            <a:r>
              <a:rPr lang="ja-JP" altLang="en-US" sz="1050" dirty="0">
                <a:latin typeface="小塚ゴシック Pr6N L"/>
                <a:ea typeface="小塚ゴシック Pr6N L"/>
                <a:cs typeface="小塚ゴシック Pr6N L"/>
              </a:rPr>
              <a:t>このように自治体、学術機関、民間企業が、それぞれの立場で別の役割を担っている</a:t>
            </a:r>
            <a:r>
              <a:rPr lang="ja-JP" altLang="en-US" sz="1050" dirty="0" smtClean="0">
                <a:latin typeface="小塚ゴシック Pr6N L"/>
                <a:ea typeface="小塚ゴシック Pr6N L"/>
                <a:cs typeface="小塚ゴシック Pr6N L"/>
              </a:rPr>
              <a:t>。</a:t>
            </a:r>
            <a:endParaRPr lang="en-US" altLang="ja-JP" sz="1050" dirty="0" smtClean="0">
              <a:latin typeface="小塚ゴシック Pr6N L"/>
              <a:ea typeface="小塚ゴシック Pr6N L"/>
              <a:cs typeface="小塚ゴシック Pr6N L"/>
            </a:endParaRPr>
          </a:p>
          <a:p>
            <a:pPr>
              <a:lnSpc>
                <a:spcPct val="120000"/>
              </a:lnSpc>
            </a:pPr>
            <a:r>
              <a:rPr lang="ja-JP" altLang="ja-JP" sz="1050" dirty="0">
                <a:latin typeface="小塚ゴシック Pr6N L"/>
                <a:ea typeface="小塚ゴシック Pr6N L"/>
                <a:cs typeface="小塚ゴシック Pr6N L"/>
              </a:rPr>
              <a:t>　</a:t>
            </a:r>
            <a:r>
              <a:rPr lang="ja-JP" altLang="en-US" sz="1050" dirty="0" smtClean="0">
                <a:latin typeface="小塚ゴシック Pr6N L"/>
                <a:ea typeface="小塚ゴシック Pr6N L"/>
                <a:cs typeface="小塚ゴシック Pr6N L"/>
              </a:rPr>
              <a:t>行政はオープンデータの作成と管理に、民間はその利用性の向上に専念する、つまりそれぞれの専門分野に注力することにより実装に成功している。オープンデータ推進において重要な</a:t>
            </a:r>
            <a:r>
              <a:rPr lang="en-US" altLang="ja-JP" sz="1050" dirty="0" smtClean="0">
                <a:latin typeface="小塚ゴシック Pr6N L"/>
                <a:ea typeface="小塚ゴシック Pr6N L"/>
                <a:cs typeface="小塚ゴシック Pr6N L"/>
              </a:rPr>
              <a:t>”</a:t>
            </a:r>
            <a:r>
              <a:rPr lang="ja-JP" altLang="en-US" sz="1050" dirty="0" smtClean="0">
                <a:latin typeface="小塚ゴシック Pr6N L"/>
                <a:ea typeface="小塚ゴシック Pr6N L"/>
                <a:cs typeface="小塚ゴシック Pr6N L"/>
              </a:rPr>
              <a:t>仲間づくり</a:t>
            </a:r>
            <a:r>
              <a:rPr lang="en-US" altLang="ja-JP" sz="1050" dirty="0" smtClean="0">
                <a:latin typeface="小塚ゴシック Pr6N L"/>
                <a:ea typeface="小塚ゴシック Pr6N L"/>
                <a:cs typeface="小塚ゴシック Pr6N L"/>
              </a:rPr>
              <a:t>”</a:t>
            </a:r>
            <a:r>
              <a:rPr lang="ja-JP" altLang="en-US" sz="1050" dirty="0" smtClean="0">
                <a:latin typeface="小塚ゴシック Pr6N L"/>
                <a:ea typeface="小塚ゴシック Pr6N L"/>
                <a:cs typeface="小塚ゴシック Pr6N L"/>
              </a:rPr>
              <a:t>には様々な形があるが、そのお手本とも言える事例のひとつである。</a:t>
            </a:r>
            <a:endParaRPr lang="en-US" altLang="ja-JP" sz="1050" dirty="0" smtClean="0">
              <a:latin typeface="小塚ゴシック Pr6N L"/>
              <a:ea typeface="小塚ゴシック Pr6N L"/>
              <a:cs typeface="小塚ゴシック Pr6N L"/>
            </a:endParaRPr>
          </a:p>
        </p:txBody>
      </p:sp>
      <p:sp>
        <p:nvSpPr>
          <p:cNvPr id="45"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smtClean="0">
                <a:solidFill>
                  <a:srgbClr val="FFFFFF"/>
                </a:solidFill>
                <a:latin typeface="小塚ゴシック Pr6N R"/>
                <a:ea typeface="小塚ゴシック Pr6N R"/>
                <a:cs typeface="小塚ゴシック Pr6N R"/>
              </a:rPr>
              <a:t>鯖江の新たな魅力、発見！</a:t>
            </a:r>
            <a:endParaRPr kumimoji="1" lang="ja-JP" altLang="en-US" sz="1400" dirty="0">
              <a:solidFill>
                <a:srgbClr val="FFFFFF"/>
              </a:solidFill>
              <a:latin typeface="小塚ゴシック Pr6N R"/>
              <a:ea typeface="小塚ゴシック Pr6N R"/>
              <a:cs typeface="小塚ゴシック Pr6N R"/>
            </a:endParaRPr>
          </a:p>
        </p:txBody>
      </p:sp>
      <p:pic>
        <p:nvPicPr>
          <p:cNvPr id="4" name="スクリーンショット 2016-01-23 14.04.57.png" descr="/Users/meg/Desktop/特研/特研OD/さばえぶらり/スクリーンショット 2016-01-23 14.04.57.png"/>
          <p:cNvPicPr>
            <a:picLocks noChangeAspect="1"/>
          </p:cNvPicPr>
          <p:nvPr/>
        </p:nvPicPr>
        <p:blipFill>
          <a:blip r:embed="rId8" r:link="rId9">
            <a:extLst>
              <a:ext uri="{28A0092B-C50C-407E-A947-70E740481C1C}">
                <a14:useLocalDpi xmlns:a14="http://schemas.microsoft.com/office/drawing/2010/main" val="0"/>
              </a:ext>
            </a:extLst>
          </a:blip>
          <a:stretch>
            <a:fillRect/>
          </a:stretch>
        </p:blipFill>
        <p:spPr>
          <a:xfrm>
            <a:off x="2231279" y="2161951"/>
            <a:ext cx="2714857" cy="1948418"/>
          </a:xfrm>
          <a:prstGeom prst="rect">
            <a:avLst/>
          </a:prstGeom>
        </p:spPr>
      </p:pic>
    </p:spTree>
    <p:extLst>
      <p:ext uri="{BB962C8B-B14F-4D97-AF65-F5344CB8AC3E}">
        <p14:creationId xmlns:p14="http://schemas.microsoft.com/office/powerpoint/2010/main" val="1176099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307</Words>
  <Application>Microsoft Office PowerPoint</Application>
  <PresentationFormat>A4 210 x 297 mm</PresentationFormat>
  <Paragraphs>68</Paragraphs>
  <Slides>2</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ＭＳ Ｐゴシック</vt:lpstr>
      <vt:lpstr>ヒラギノ角ゴ Pro W3</vt:lpstr>
      <vt:lpstr>フォントポにほんご</vt:lpstr>
      <vt:lpstr>小塚ゴシック Pr6N L</vt:lpstr>
      <vt:lpstr>小塚ゴシック Pr6N M</vt:lpstr>
      <vt:lpstr>小塚ゴシック Pr6N R</vt:lpstr>
      <vt:lpstr>小塚ゴシック Pro M</vt:lpstr>
      <vt:lpstr>Arial</vt:lpstr>
      <vt:lpstr>Calibri</vt:lpstr>
      <vt:lpstr>Corbel</vt:lpstr>
      <vt:lpstr>Wingdings</vt:lpstr>
      <vt:lpstr>ホワイト</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2018-02-21T08:08:02Z</dcterms:created>
  <dcterms:modified xsi:type="dcterms:W3CDTF">2018-02-21T08:08:06Z</dcterms:modified>
</cp:coreProperties>
</file>