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60" r:id="rId2"/>
    <p:sldId id="256" r:id="rId3"/>
  </p:sldIdLst>
  <p:sldSz cx="9906000" cy="6858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  <a:srgbClr val="375AD0"/>
    <a:srgbClr val="DEFFFF"/>
    <a:srgbClr val="37B5FC"/>
    <a:srgbClr val="40CCFB"/>
    <a:srgbClr val="49C85B"/>
    <a:srgbClr val="1CB900"/>
    <a:srgbClr val="00D861"/>
    <a:srgbClr val="00C877"/>
    <a:srgbClr val="38F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6" autoAdjust="0"/>
    <p:restoredTop sz="96010" autoAdjust="0"/>
  </p:normalViewPr>
  <p:slideViewPr>
    <p:cSldViewPr snapToGrid="0" snapToObjects="1">
      <p:cViewPr varScale="1">
        <p:scale>
          <a:sx n="72" d="100"/>
          <a:sy n="72" d="100"/>
        </p:scale>
        <p:origin x="1128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7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8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9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98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eg/Desktop/%E7%89%B9%E7%A0%94/%E7%89%B9%E7%A0%94OD/%E3%82%A2%E3%82%A4%E3%82%B3%E3%83%B3/%E3%83%8F%E3%83%86%E3%83%8Ab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file://localhost/Users/meg/Desktop/%E7%89%B9%E7%A0%94/%E7%89%B9%E7%A0%94OD/%E3%82%A2%E3%82%A4%E3%82%B3%E3%83%B3/%E3%81%B2%E3%82%89%E3%82%81%E3%81%8Db.pn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meg/Desktop/%E7%89%B9%E7%A0%94/%E7%89%B9%E7%A0%94OD/%E3%82%A2%E3%82%A4%E3%82%B3%E3%83%B3/%E3%83%81%E3%83%BC%E3%83%A0b.png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file://localhost/Users/meg/Desktop/%E7%89%B9%E7%A0%94/%E7%89%B9%E7%A0%94OD/%E3%82%A2%E3%82%A4%E3%82%B3%E3%83%B3/%E3%83%9E%E3%83%BC%E3%82%AB%E3%83%BCb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meg/Desktop/%E7%89%B9%E7%A0%94/%E7%89%B9%E7%A0%94OD/%E3%82%A2%E3%82%A4%E3%82%B3%E3%83%B3/%E3%83%8F%E3%82%9A%E3%82%BD%E3%82%B3%E3%83%B3%E4%BD%9C%E6%A5%ADb.pn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hyperlink" Target="http://www.j-shis.bosai.go.jp/map/" TargetMode="External"/><Relationship Id="rId10" Type="http://schemas.openxmlformats.org/officeDocument/2006/relationships/image" Target="file://localhost/Users/meg/Desktop/%E7%89%B9%E7%A0%94/%E7%89%B9%E7%A0%94OD/%E3%82%A2%E3%82%A4%E3%82%B3%E3%83%B3/%E5%8F%97%E8%B3%9Eb.png" TargetMode="External"/><Relationship Id="rId4" Type="http://schemas.openxmlformats.org/officeDocument/2006/relationships/image" Target="file://localhost/Users/meg/Desktop/%E7%89%B9%E7%A0%94/%E7%89%B9%E7%A0%94OD/%E3%82%A2%E3%82%A4%E3%82%B3%E3%83%B3/%E3%82%A2%E3%82%A4%E3%83%86%E3%82%99%E3%82%A3%E3%82%A2b.png" TargetMode="External"/><Relationship Id="rId9" Type="http://schemas.openxmlformats.org/officeDocument/2006/relationships/image" Target="../media/image8.png"/><Relationship Id="rId14" Type="http://schemas.openxmlformats.org/officeDocument/2006/relationships/image" Target="file://localhost/Users/meg/Desktop/%E7%89%B9%E7%A0%94/%E7%89%B9%E7%A0%94OD/%E3%82%A2%E3%82%A4%E3%82%B3%E3%83%B3/%E6%8B%A1%E5%A3%B0%E5%99%A8b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角丸四角形 79"/>
          <p:cNvSpPr/>
          <p:nvPr/>
        </p:nvSpPr>
        <p:spPr>
          <a:xfrm>
            <a:off x="5052210" y="4856529"/>
            <a:ext cx="4743817" cy="1557671"/>
          </a:xfrm>
          <a:prstGeom prst="roundRect">
            <a:avLst>
              <a:gd name="adj" fmla="val 10424"/>
            </a:avLst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片側の 2 つの角を丸めた四角形 31"/>
          <p:cNvSpPr/>
          <p:nvPr/>
        </p:nvSpPr>
        <p:spPr>
          <a:xfrm>
            <a:off x="5052210" y="4841588"/>
            <a:ext cx="4743817" cy="503242"/>
          </a:xfrm>
          <a:prstGeom prst="round2SameRect">
            <a:avLst>
              <a:gd name="adj1" fmla="val 40827"/>
              <a:gd name="adj2" fmla="val 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-350" y="1496340"/>
            <a:ext cx="9911641" cy="46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家</a:t>
            </a:r>
            <a:r>
              <a:rPr lang="ja-JP" altLang="en-US" sz="16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を建てる全ての人が</a:t>
            </a:r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抱える「</a:t>
            </a:r>
            <a:r>
              <a:rPr lang="ja-JP" altLang="en-US" sz="16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地震が来たら危ないかな</a:t>
            </a:r>
            <a:r>
              <a:rPr lang="en-US" altLang="ja-JP" sz="16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…</a:t>
            </a:r>
            <a:r>
              <a:rPr lang="ja-JP" altLang="en-US" sz="16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」という不安。</a:t>
            </a:r>
            <a:endParaRPr lang="en-US" altLang="ja-JP" sz="1600" dirty="0">
              <a:solidFill>
                <a:srgbClr val="0080FF"/>
              </a:solidFill>
              <a:latin typeface="小塚ゴシック Pr6N R"/>
              <a:ea typeface="小塚ゴシック Pr6N R"/>
              <a:cs typeface="小塚ゴシック Pr6N R"/>
            </a:endParaRPr>
          </a:p>
          <a:p>
            <a:pPr algn="l"/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「ココゆれ」は</a:t>
            </a:r>
            <a:r>
              <a:rPr lang="ja-JP" altLang="en-US" sz="16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あなたの家が建つ場所</a:t>
            </a:r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の地震</a:t>
            </a:r>
            <a:r>
              <a:rPr lang="ja-JP" altLang="en-US" sz="16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発生確率や予測震度のリスクを教える評価ツールです</a:t>
            </a:r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。</a:t>
            </a:r>
            <a:endParaRPr lang="en-US" altLang="ja-JP" sz="1600" dirty="0" smtClean="0">
              <a:solidFill>
                <a:srgbClr val="0080FF"/>
              </a:solidFill>
              <a:latin typeface="小塚ゴシック Pr6N R"/>
              <a:ea typeface="小塚ゴシック Pr6N R"/>
              <a:cs typeface="小塚ゴシック Pr6N R"/>
            </a:endParaRPr>
          </a:p>
          <a:p>
            <a:pPr algn="l"/>
            <a:r>
              <a:rPr lang="en-US" altLang="ja-JP" sz="12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(2012</a:t>
            </a:r>
            <a:r>
              <a:rPr lang="ja-JP" altLang="en-US" sz="12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年</a:t>
            </a:r>
            <a:r>
              <a:rPr lang="en-US" altLang="ja-JP" sz="12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11</a:t>
            </a:r>
            <a:r>
              <a:rPr lang="ja-JP" altLang="en-US" sz="12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月サービス開始</a:t>
            </a:r>
            <a:r>
              <a:rPr lang="en-US" altLang="ja-JP" sz="12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)</a:t>
            </a:r>
            <a:endParaRPr lang="en-US" altLang="ja-JP" sz="1600" dirty="0">
              <a:solidFill>
                <a:srgbClr val="0080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45" name="下矢印 44"/>
          <p:cNvSpPr/>
          <p:nvPr/>
        </p:nvSpPr>
        <p:spPr>
          <a:xfrm>
            <a:off x="7270969" y="4390954"/>
            <a:ext cx="302462" cy="317426"/>
          </a:xfrm>
          <a:prstGeom prst="downArrow">
            <a:avLst>
              <a:gd name="adj1" fmla="val 30686"/>
              <a:gd name="adj2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-348" y="2077445"/>
            <a:ext cx="9911640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166303" y="2393001"/>
            <a:ext cx="275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ココゆれ</a:t>
            </a:r>
            <a:r>
              <a:rPr kumimoji="1" lang="en-US" altLang="ja-JP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kumimoji="1" lang="ja-JP" altLang="en-US" sz="1600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誕生の</a:t>
            </a:r>
            <a:r>
              <a:rPr kumimoji="1" lang="en-US" altLang="ja-JP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kumimoji="1" lang="ja-JP" altLang="en-US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キッカケ</a:t>
            </a:r>
            <a:endParaRPr kumimoji="1" lang="ja-JP" altLang="en-US" dirty="0">
              <a:solidFill>
                <a:srgbClr val="0080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069983" y="2838848"/>
            <a:ext cx="4499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l"/>
            </a:pP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住宅の購入を検討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する人は、購入する土地の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地震リスクを把握したいという潜在的なニーズがあった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 marL="171450" indent="-171450">
              <a:buFont typeface="Wingdings" charset="2"/>
              <a:buChar char="l"/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国が地震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の被害が起きやすい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地域をまとめた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地図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は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あるもの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の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、専門的な知識が必要となるため自治体や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個人は利用しにくかった</a:t>
            </a:r>
            <a:endParaRPr lang="en-US" altLang="ja-JP" sz="1200" dirty="0" smtClean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166303" y="4932049"/>
            <a:ext cx="297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ココゆれ</a:t>
            </a:r>
            <a:r>
              <a:rPr kumimoji="1" lang="en-US" altLang="ja-JP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lang="ja-JP" altLang="en-US" sz="1600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でこう</a:t>
            </a:r>
            <a:r>
              <a:rPr kumimoji="1" lang="en-US" altLang="ja-JP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 </a:t>
            </a:r>
            <a:r>
              <a:rPr lang="ja-JP" altLang="en-US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変わった！</a:t>
            </a:r>
            <a:endParaRPr kumimoji="1" lang="ja-JP" altLang="en-US" dirty="0">
              <a:solidFill>
                <a:schemeClr val="bg1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069983" y="5566319"/>
            <a:ext cx="420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l"/>
            </a:pP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地震</a:t>
            </a:r>
            <a:r>
              <a:rPr lang="ja-JP" altLang="en-US" sz="1200" dirty="0">
                <a:latin typeface="小塚ゴシック Pr6N L"/>
                <a:ea typeface="小塚ゴシック Pr6N L"/>
                <a:cs typeface="小塚ゴシック Pr6N L"/>
              </a:rPr>
              <a:t>の発生確率や予測震度</a:t>
            </a: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が簡単に読み取ることが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できるようになり、顧客は専門的な知識を持たなくても</a:t>
            </a:r>
            <a: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200" dirty="0" smtClean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200" dirty="0" smtClean="0">
                <a:latin typeface="小塚ゴシック Pr6N L"/>
                <a:ea typeface="小塚ゴシック Pr6N L"/>
                <a:cs typeface="小塚ゴシック Pr6N L"/>
              </a:rPr>
              <a:t>地震リスクを自身で調べられるようになった</a:t>
            </a:r>
            <a:endParaRPr lang="en-US" altLang="ja-JP" sz="1200" dirty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5050292" y="2313025"/>
            <a:ext cx="4743817" cy="1930269"/>
          </a:xfrm>
          <a:prstGeom prst="roundRect">
            <a:avLst>
              <a:gd name="adj" fmla="val 10424"/>
            </a:avLst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45111" y="254123"/>
            <a:ext cx="582863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ココゆれ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57563" y="-26855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住宅を建てる前に、地震のリスクがすぐ分かる</a:t>
            </a:r>
            <a:r>
              <a:rPr lang="en-US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！</a:t>
            </a:r>
            <a:endParaRPr kumimoji="1"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37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 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大和ハウス</a:t>
            </a:r>
            <a:r>
              <a:rPr lang="ja-JP" altLang="en-US" sz="1400" dirty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工業株式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会社</a:t>
            </a:r>
            <a:endParaRPr lang="en-US" altLang="ja-JP" sz="1400" dirty="0">
              <a:solidFill>
                <a:schemeClr val="bg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pic>
        <p:nvPicPr>
          <p:cNvPr id="2" name="ハテナb.png" descr="/Users/meg/Desktop/特研/特研OD/アイコン/ハテナb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740" y="3310331"/>
            <a:ext cx="404301" cy="834644"/>
          </a:xfrm>
          <a:prstGeom prst="rect">
            <a:avLst/>
          </a:prstGeom>
        </p:spPr>
      </p:pic>
      <p:pic>
        <p:nvPicPr>
          <p:cNvPr id="3" name="ひらめきb.png" descr="/Users/meg/Desktop/特研/特研OD/アイコン/ひらめきb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42" y="5470575"/>
            <a:ext cx="228827" cy="915308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>
            <a:off x="796417" y="4708380"/>
            <a:ext cx="3914264" cy="583874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建設予定地の住所を入力することで、</a:t>
            </a:r>
            <a:endParaRPr lang="en-US" altLang="ja-JP" sz="1100" dirty="0" smtClean="0">
              <a:latin typeface="フォントポにほんご"/>
              <a:ea typeface="フォントポにほんご"/>
              <a:cs typeface="フォントポにほんご"/>
            </a:endParaRPr>
          </a:p>
          <a:p>
            <a:pPr algn="ctr"/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地震発生確率や予測震度を診断してくれる</a:t>
            </a:r>
            <a:endParaRPr kumimoji="1" lang="en-US" altLang="ja-JP" sz="1100" dirty="0" smtClean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7563" y="2254974"/>
            <a:ext cx="3016843" cy="583874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100" dirty="0" smtClean="0">
                <a:latin typeface="フォントポにほんご"/>
                <a:ea typeface="フォントポにほんご"/>
                <a:cs typeface="フォントポにほんご"/>
              </a:rPr>
              <a:t>大阪・梅田に住宅を購入する予定の場合</a:t>
            </a:r>
            <a:endParaRPr lang="en-US" altLang="ja-JP" sz="1100" dirty="0" smtClean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grpSp>
        <p:nvGrpSpPr>
          <p:cNvPr id="29" name="図形グループ 28"/>
          <p:cNvGrpSpPr/>
          <p:nvPr/>
        </p:nvGrpSpPr>
        <p:grpSpPr>
          <a:xfrm>
            <a:off x="6255233" y="250008"/>
            <a:ext cx="752743" cy="752743"/>
            <a:chOff x="6255233" y="281179"/>
            <a:chExt cx="752743" cy="752743"/>
          </a:xfrm>
          <a:noFill/>
        </p:grpSpPr>
        <p:sp>
          <p:nvSpPr>
            <p:cNvPr id="30" name="角丸四角形 29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kumimoji="1"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kumimoji="1" lang="ja-JP" altLang="en-US" dirty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39" name="図形グループ 38"/>
          <p:cNvGrpSpPr/>
          <p:nvPr/>
        </p:nvGrpSpPr>
        <p:grpSpPr>
          <a:xfrm>
            <a:off x="8089329" y="250008"/>
            <a:ext cx="752743" cy="752743"/>
            <a:chOff x="8060984" y="281179"/>
            <a:chExt cx="752743" cy="752743"/>
          </a:xfrm>
          <a:solidFill>
            <a:schemeClr val="bg1"/>
          </a:solidFill>
        </p:grpSpPr>
        <p:sp>
          <p:nvSpPr>
            <p:cNvPr id="40" name="角丸四角形 39"/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産業</a:t>
              </a:r>
              <a:endParaRPr lang="en-US" altLang="ja-JP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創出</a:t>
              </a:r>
              <a:endParaRPr kumimoji="1" lang="en-US" altLang="ja-JP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42" name="図形グループ 41"/>
          <p:cNvGrpSpPr/>
          <p:nvPr/>
        </p:nvGrpSpPr>
        <p:grpSpPr>
          <a:xfrm>
            <a:off x="7172281" y="250008"/>
            <a:ext cx="752743" cy="752743"/>
            <a:chOff x="7154801" y="281179"/>
            <a:chExt cx="752743" cy="752743"/>
          </a:xfrm>
        </p:grpSpPr>
        <p:sp>
          <p:nvSpPr>
            <p:cNvPr id="43" name="角丸四角形 42"/>
            <p:cNvSpPr/>
            <p:nvPr/>
          </p:nvSpPr>
          <p:spPr>
            <a:xfrm>
              <a:off x="7154801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208007" y="334385"/>
              <a:ext cx="6591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少子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高齢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46" name="角丸四角形 45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noFill/>
          <a:ln w="38100">
            <a:solidFill>
              <a:srgbClr val="DE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9059584" y="259585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62" y="2928741"/>
            <a:ext cx="4653119" cy="162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正方形/長方形 56"/>
          <p:cNvSpPr/>
          <p:nvPr/>
        </p:nvSpPr>
        <p:spPr>
          <a:xfrm>
            <a:off x="6431654" y="2982689"/>
            <a:ext cx="3307400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ー</a:t>
            </a:r>
            <a:endParaRPr lang="ja-JP" altLang="en-US" sz="11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5690007" y="2977215"/>
            <a:ext cx="950821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受賞歴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5749101" y="3485130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全国</a:t>
            </a:r>
            <a:endParaRPr kumimoji="1"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5096143" y="3479656"/>
            <a:ext cx="950821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地域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flipH="1">
            <a:off x="10565" y="1405574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10565" y="2038988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10565" y="6428143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角丸四角形 74"/>
          <p:cNvSpPr/>
          <p:nvPr/>
        </p:nvSpPr>
        <p:spPr>
          <a:xfrm>
            <a:off x="5084282" y="4080778"/>
            <a:ext cx="4711409" cy="2347365"/>
          </a:xfrm>
          <a:prstGeom prst="roundRect">
            <a:avLst>
              <a:gd name="adj" fmla="val 9905"/>
            </a:avLst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5767506" y="1499638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地震</a:t>
            </a:r>
            <a:r>
              <a:rPr lang="ja-JP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ハザードステーション</a:t>
            </a:r>
            <a:r>
              <a:rPr lang="en-US" altLang="ja-JP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 </a:t>
            </a:r>
            <a:r>
              <a:rPr lang="en-US" altLang="ja-JP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J-SHIS</a:t>
            </a:r>
          </a:p>
          <a:p>
            <a:pPr algn="ctr"/>
            <a:r>
              <a:rPr lang="ja-JP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が</a:t>
            </a:r>
            <a:r>
              <a:rPr lang="ja-JP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保有する地震動予測に関するデータ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</a:t>
            </a:r>
            <a:endParaRPr kumimoji="1"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961277" y="4085344"/>
            <a:ext cx="2954655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en-US" sz="2400" dirty="0" smtClean="0">
                <a:solidFill>
                  <a:srgbClr val="0080FF"/>
                </a:solidFill>
                <a:latin typeface="フォントポにほんご"/>
                <a:ea typeface="フォントポにほんご"/>
                <a:cs typeface="フォントポにほんご"/>
              </a:rPr>
              <a:t>地震に強い家</a:t>
            </a:r>
            <a:r>
              <a:rPr lang="ja-JP" altLang="en-US" sz="2400" dirty="0" smtClean="0">
                <a:solidFill>
                  <a:srgbClr val="0080FF"/>
                </a:solidFill>
                <a:latin typeface="フォントポにほんご"/>
                <a:ea typeface="フォントポにほんご"/>
                <a:cs typeface="フォントポにほんご"/>
              </a:rPr>
              <a:t>を</a:t>
            </a:r>
            <a:endParaRPr lang="en-US" altLang="ja-JP" sz="2400" dirty="0" smtClean="0">
              <a:solidFill>
                <a:srgbClr val="0080FF"/>
              </a:solidFill>
              <a:latin typeface="フォントポにほんご"/>
              <a:ea typeface="フォントポにほんご"/>
              <a:cs typeface="フォントポにほんご"/>
            </a:endParaRPr>
          </a:p>
          <a:p>
            <a:r>
              <a:rPr lang="ja-JP" altLang="ja-JP" sz="2400" dirty="0" smtClean="0">
                <a:solidFill>
                  <a:srgbClr val="0080FF"/>
                </a:solidFill>
                <a:latin typeface="フォントポにほんご"/>
                <a:ea typeface="フォントポにほんご"/>
                <a:cs typeface="フォントポにほんご"/>
              </a:rPr>
              <a:t>　</a:t>
            </a:r>
            <a:r>
              <a:rPr lang="ja-JP" altLang="en-US" sz="2400" dirty="0" smtClean="0">
                <a:solidFill>
                  <a:srgbClr val="0080FF"/>
                </a:solidFill>
                <a:latin typeface="フォントポにほんご"/>
                <a:ea typeface="フォントポにほんご"/>
                <a:cs typeface="フォントポにほんご"/>
              </a:rPr>
              <a:t>　　　　検討する</a:t>
            </a:r>
            <a:endParaRPr lang="en-US" altLang="en-US" sz="2400" dirty="0" smtClean="0">
              <a:solidFill>
                <a:srgbClr val="0080FF"/>
              </a:solidFill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5114549" y="1494164"/>
            <a:ext cx="1228416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使用データ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342965" y="1989141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CSV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、シェープ、</a:t>
            </a:r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KML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ja-JP" altLang="en-US" sz="105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en-US" altLang="ja-JP" sz="9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※</a:t>
            </a:r>
            <a:r>
              <a:rPr lang="ja-JP" altLang="en-US" sz="9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J</a:t>
            </a:r>
            <a:r>
              <a:rPr lang="ja-JP" altLang="ja-JP" sz="9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-</a:t>
            </a:r>
            <a:r>
              <a:rPr lang="en-US" altLang="ja-JP" sz="9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SHIS</a:t>
            </a:r>
            <a:r>
              <a:rPr lang="ja-JP" altLang="en-US" sz="9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が提供しているオープンデータの形式</a:t>
            </a:r>
            <a:endParaRPr lang="en-US" altLang="ja-JP" sz="1050" dirty="0" smtClean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5690006" y="1983667"/>
            <a:ext cx="1274749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データ形式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6095243" y="2485379"/>
            <a:ext cx="3049947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Web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アプリ</a:t>
            </a:r>
            <a:endParaRPr kumimoji="1"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5096142" y="2479905"/>
            <a:ext cx="1246823" cy="361791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提供形態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124" y="1499638"/>
            <a:ext cx="423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 オープンデータで付加価値を</a:t>
            </a:r>
            <a:endParaRPr kumimoji="1" lang="ja-JP" altLang="en-US" sz="2400" dirty="0">
              <a:solidFill>
                <a:srgbClr val="0080FF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1764" y="2105172"/>
            <a:ext cx="5206284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「ココゆれ」は戸建住宅の購入を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検討</a:t>
            </a:r>
            <a:r>
              <a:rPr kumimoji="1"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している顧客を対象として、建</a:t>
            </a:r>
            <a:endParaRPr kumimoji="1"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kumimoji="1"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設予定地での地震発生確率や予測震</a:t>
            </a:r>
            <a:endParaRPr kumimoji="1"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kumimoji="1"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度な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ど</a:t>
            </a:r>
            <a:r>
              <a:rPr kumimoji="1"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のリスク情報を即時に提供す</a:t>
            </a:r>
            <a:endParaRPr kumimoji="1"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kumimoji="1"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る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地震危険度評価ツールである。</a:t>
            </a:r>
            <a:endParaRPr lang="en-US" altLang="ja-JP" sz="1100" dirty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ja-JP" sz="1100" dirty="0" smtClean="0"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任意の地点を選択することで、</a:t>
            </a:r>
            <a: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>5</a:t>
            </a:r>
            <a:b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年先から</a:t>
            </a:r>
            <a: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>50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年先まで</a:t>
            </a:r>
            <a: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>5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年単位の、震</a:t>
            </a:r>
            <a: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度</a:t>
            </a:r>
            <a: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>5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以上の地震の発生確率と当該地</a:t>
            </a:r>
            <a: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点付近の予測震度・距離・深さ・マ</a:t>
            </a:r>
            <a: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グニチュード・発生確率といった断</a:t>
            </a:r>
            <a: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層情報を解析し、約</a:t>
            </a:r>
            <a: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>30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秒で結果を表</a:t>
            </a:r>
            <a: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示することができる。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endParaRPr kumimoji="1" lang="en-US" altLang="ja-JP" sz="1100" dirty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kumimoji="1"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　「ココゆれ」が利用しているデータ</a:t>
            </a:r>
            <a:r>
              <a:rPr kumimoji="1"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kumimoji="1"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</a:br>
            <a:r>
              <a:rPr kumimoji="1"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「</a:t>
            </a:r>
            <a:r>
              <a:rPr kumimoji="1"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>J-SHIS</a:t>
            </a:r>
            <a:r>
              <a:rPr kumimoji="1"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」は</a:t>
            </a:r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独立法人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防災科学技術</a:t>
            </a:r>
            <a: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/>
            </a:r>
            <a:b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</a:b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研究所が</a:t>
            </a:r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開発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したシステムが保有するデータである。文部科学省</a:t>
            </a:r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・地震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調査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研究推進本部が作成した「全国地震動予測地図</a:t>
            </a:r>
            <a:r>
              <a:rPr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>2010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年版」</a:t>
            </a:r>
            <a:r>
              <a:rPr kumimoji="1"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を基に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、消費者が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専門的なデータを閲覧しなくても</a:t>
            </a:r>
            <a:r>
              <a:rPr kumimoji="1"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ブラウザで地震リスクを簡単に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検索でき</a:t>
            </a:r>
            <a:r>
              <a:rPr kumimoji="1"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る、</a:t>
            </a:r>
            <a:endParaRPr kumimoji="1"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kumimoji="1"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オープンソースソフトウェアによる</a:t>
            </a:r>
            <a:r>
              <a:rPr kumimoji="1" lang="en-US" altLang="ja-JP" sz="1100" dirty="0" smtClean="0">
                <a:latin typeface="小塚ゴシック Pr6N L"/>
                <a:ea typeface="小塚ゴシック Pr6N L"/>
                <a:cs typeface="小塚ゴシック Pr6N L"/>
              </a:rPr>
              <a:t>Web</a:t>
            </a:r>
            <a:r>
              <a:rPr kumimoji="1"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マッピングシステム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として開発された</a:t>
            </a:r>
            <a:r>
              <a:rPr kumimoji="1"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。</a:t>
            </a:r>
            <a:endParaRPr kumimoji="1"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endParaRPr kumimoji="1"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ja-JP" sz="1100" dirty="0"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そして、大和ハウス工業はこの</a:t>
            </a:r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「</a:t>
            </a:r>
            <a:r>
              <a:rPr lang="en-US" altLang="ja-JP" sz="1100" dirty="0">
                <a:latin typeface="小塚ゴシック Pr6N L"/>
                <a:ea typeface="小塚ゴシック Pr6N L"/>
                <a:cs typeface="小塚ゴシック Pr6N L"/>
              </a:rPr>
              <a:t>J-SHIS</a:t>
            </a:r>
            <a:r>
              <a:rPr lang="ja-JP" altLang="en-US" sz="1100" dirty="0">
                <a:latin typeface="小塚ゴシック Pr6N L"/>
                <a:ea typeface="小塚ゴシック Pr6N L"/>
                <a:cs typeface="小塚ゴシック Pr6N L"/>
              </a:rPr>
              <a:t>」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を利用して住宅の購入を検討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する顧客に分かりやすいツールを生み出した。地震リスクという公的デー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タが流れながら、それぞれの段階で消費者が利用したくなる付加価値が付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けられ、高度に活用されている。公的なデータを公開することで、データ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を利用したサービスの波及が生まれている好例だろう。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</p:txBody>
      </p:sp>
      <p:pic>
        <p:nvPicPr>
          <p:cNvPr id="53" name="図 52" descr="スクリーンショット 2015-09-08 12.02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10" y="2068524"/>
            <a:ext cx="2454729" cy="2177417"/>
          </a:xfrm>
          <a:prstGeom prst="rect">
            <a:avLst/>
          </a:prstGeom>
        </p:spPr>
      </p:pic>
      <p:pic>
        <p:nvPicPr>
          <p:cNvPr id="3" name="アイディアb.png" descr="/Users/meg/Desktop/特研/特研OD/アイコン/アイディアb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0" y="1395606"/>
            <a:ext cx="434025" cy="522660"/>
          </a:xfrm>
          <a:prstGeom prst="rect">
            <a:avLst/>
          </a:prstGeom>
        </p:spPr>
      </p:pic>
      <p:pic>
        <p:nvPicPr>
          <p:cNvPr id="6" name="パソコン作業b.png" descr="/Users/meg/Desktop/特研/特研OD/アイコン/パソコン作業b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70" y="1959611"/>
            <a:ext cx="526486" cy="440796"/>
          </a:xfrm>
          <a:prstGeom prst="rect">
            <a:avLst/>
          </a:prstGeom>
        </p:spPr>
      </p:pic>
      <p:pic>
        <p:nvPicPr>
          <p:cNvPr id="7" name="チームb.png" descr="/Users/meg/Desktop/特研/特研OD/アイコン/チームb.png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93" y="2400408"/>
            <a:ext cx="468705" cy="513122"/>
          </a:xfrm>
          <a:prstGeom prst="rect">
            <a:avLst/>
          </a:prstGeom>
        </p:spPr>
      </p:pic>
      <p:pic>
        <p:nvPicPr>
          <p:cNvPr id="9" name="受賞b.png" descr="/Users/meg/Desktop/特研/特研OD/アイコン/受賞b.png"/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85" y="2922112"/>
            <a:ext cx="311825" cy="491948"/>
          </a:xfrm>
          <a:prstGeom prst="rect">
            <a:avLst/>
          </a:prstGeom>
        </p:spPr>
      </p:pic>
      <p:pic>
        <p:nvPicPr>
          <p:cNvPr id="12" name="マーカーb.png" descr="/Users/meg/Desktop/特研/特研OD/アイコン/マーカーb.png"/>
          <p:cNvPicPr>
            <a:picLocks noChangeAspect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09" y="3421531"/>
            <a:ext cx="482689" cy="494823"/>
          </a:xfrm>
          <a:prstGeom prst="rect">
            <a:avLst/>
          </a:prstGeom>
        </p:spPr>
      </p:pic>
      <p:pic>
        <p:nvPicPr>
          <p:cNvPr id="13" name="拡声器b.png" descr="/Users/meg/Desktop/特研/特研OD/アイコン/拡声器b.pn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73" y="4170109"/>
            <a:ext cx="688804" cy="703011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5165475" y="4874864"/>
            <a:ext cx="4520887" cy="139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　誰でも地震が起きる確率が少ない地区に住みたいと考える。しかし、いくら確率が少なくとも、その発生を阻止することは不可能である。そこでできるだけ被害が及ばない家を建てることも重要となる。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10000"/>
              </a:lnSpc>
            </a:pPr>
            <a:r>
              <a:rPr lang="ja-JP" altLang="ja-JP" sz="1100" dirty="0"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大和ハウス工業は、耐震・制震技術を用いた戸建住宅「</a:t>
            </a:r>
            <a:r>
              <a:rPr lang="en-US" altLang="ja-JP" sz="1100" dirty="0" err="1" smtClean="0">
                <a:latin typeface="小塚ゴシック Pr6N L"/>
                <a:ea typeface="小塚ゴシック Pr6N L"/>
                <a:cs typeface="小塚ゴシック Pr6N L"/>
              </a:rPr>
              <a:t>xevo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（ジーヴォ）」</a:t>
            </a:r>
            <a:r>
              <a:rPr lang="ja-JP" altLang="en-US" sz="1100" dirty="0" smtClean="0">
                <a:solidFill>
                  <a:srgbClr val="FF0000"/>
                </a:solidFill>
                <a:latin typeface="小塚ゴシック Pr6N L"/>
                <a:ea typeface="小塚ゴシック Pr6N L"/>
                <a:cs typeface="小塚ゴシック Pr6N L"/>
              </a:rPr>
              <a:t>シリーズ</a:t>
            </a:r>
            <a:r>
              <a:rPr lang="ja-JP" altLang="en-US" sz="1100" dirty="0" smtClean="0">
                <a:latin typeface="小塚ゴシック Pr6N L"/>
                <a:ea typeface="小塚ゴシック Pr6N L"/>
                <a:cs typeface="小塚ゴシック Pr6N L"/>
              </a:rPr>
              <a:t>を販売している。この住宅を建てる際は、最新の技術の中から顧客の希望に合わせ地震対策を選択できる。「ココゆれ」で得たデータを顧客に提示することで、地震に強い家を勧める検討材料としている。</a:t>
            </a:r>
            <a:endParaRPr lang="en-US" altLang="ja-JP" sz="1100" dirty="0" smtClean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45" name="タイトル 1"/>
          <p:cNvSpPr txBox="1">
            <a:spLocks/>
          </p:cNvSpPr>
          <p:nvPr/>
        </p:nvSpPr>
        <p:spPr>
          <a:xfrm>
            <a:off x="45111" y="254123"/>
            <a:ext cx="582863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ココゆれ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54" name="タイトル 1"/>
          <p:cNvSpPr txBox="1">
            <a:spLocks/>
          </p:cNvSpPr>
          <p:nvPr/>
        </p:nvSpPr>
        <p:spPr>
          <a:xfrm>
            <a:off x="57563" y="-26855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住宅を建てる前に、地震のリスクがすぐ分かる</a:t>
            </a:r>
            <a:r>
              <a:rPr lang="en-US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！</a:t>
            </a:r>
            <a:endParaRPr kumimoji="1"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55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 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大和ハウス</a:t>
            </a:r>
            <a:r>
              <a:rPr lang="ja-JP" altLang="en-US" sz="1400" dirty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工業株式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会社</a:t>
            </a:r>
            <a:endParaRPr lang="en-US" altLang="ja-JP" sz="1400" dirty="0">
              <a:solidFill>
                <a:schemeClr val="bg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grpSp>
        <p:nvGrpSpPr>
          <p:cNvPr id="56" name="図形グループ 55"/>
          <p:cNvGrpSpPr/>
          <p:nvPr/>
        </p:nvGrpSpPr>
        <p:grpSpPr>
          <a:xfrm>
            <a:off x="6255233" y="250008"/>
            <a:ext cx="752743" cy="752743"/>
            <a:chOff x="6255233" y="281179"/>
            <a:chExt cx="752743" cy="752743"/>
          </a:xfrm>
          <a:noFill/>
        </p:grpSpPr>
        <p:sp>
          <p:nvSpPr>
            <p:cNvPr id="59" name="角丸四角形 58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kumimoji="1"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kumimoji="1" lang="ja-JP" altLang="en-US" dirty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65" name="図形グループ 64"/>
          <p:cNvGrpSpPr/>
          <p:nvPr/>
        </p:nvGrpSpPr>
        <p:grpSpPr>
          <a:xfrm>
            <a:off x="8089329" y="250008"/>
            <a:ext cx="752743" cy="752743"/>
            <a:chOff x="8060984" y="281179"/>
            <a:chExt cx="752743" cy="752743"/>
          </a:xfrm>
          <a:solidFill>
            <a:schemeClr val="bg1"/>
          </a:solidFill>
        </p:grpSpPr>
        <p:sp>
          <p:nvSpPr>
            <p:cNvPr id="66" name="角丸四角形 65"/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産業</a:t>
              </a:r>
              <a:endParaRPr lang="en-US" altLang="ja-JP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創出</a:t>
              </a:r>
              <a:endParaRPr kumimoji="1" lang="en-US" altLang="ja-JP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70" name="図形グループ 69"/>
          <p:cNvGrpSpPr/>
          <p:nvPr/>
        </p:nvGrpSpPr>
        <p:grpSpPr>
          <a:xfrm>
            <a:off x="7172281" y="250008"/>
            <a:ext cx="752743" cy="752743"/>
            <a:chOff x="7154801" y="281179"/>
            <a:chExt cx="752743" cy="752743"/>
          </a:xfrm>
        </p:grpSpPr>
        <p:sp>
          <p:nvSpPr>
            <p:cNvPr id="71" name="角丸四角形 70"/>
            <p:cNvSpPr/>
            <p:nvPr/>
          </p:nvSpPr>
          <p:spPr>
            <a:xfrm>
              <a:off x="7154801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7208007" y="334385"/>
              <a:ext cx="6591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少子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高齢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74" name="角丸四角形 73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noFill/>
          <a:ln w="38100">
            <a:solidFill>
              <a:srgbClr val="DE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9059584" y="259585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642300" y="4245941"/>
            <a:ext cx="2299878" cy="361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800" dirty="0" smtClean="0">
                <a:latin typeface="小塚ゴシック Pr6N L"/>
                <a:ea typeface="小塚ゴシック Pr6N L"/>
                <a:cs typeface="小塚ゴシック Pr6N L"/>
              </a:rPr>
              <a:t>（出典：</a:t>
            </a:r>
            <a:r>
              <a:rPr lang="en-US" altLang="ja-JP" sz="800" dirty="0" smtClean="0">
                <a:latin typeface="小塚ゴシック Pr6N L"/>
                <a:ea typeface="小塚ゴシック Pr6N L"/>
                <a:cs typeface="小塚ゴシック Pr6N L"/>
              </a:rPr>
              <a:t>J-SHIS</a:t>
            </a:r>
            <a:r>
              <a:rPr lang="en-US" altLang="ja-JP" sz="800" dirty="0">
                <a:latin typeface="小塚ゴシック Pr6N L"/>
                <a:ea typeface="小塚ゴシック Pr6N L"/>
                <a:cs typeface="小塚ゴシック Pr6N L"/>
              </a:rPr>
              <a:t> </a:t>
            </a:r>
            <a:r>
              <a:rPr lang="en-US" altLang="ja-JP" sz="800" dirty="0" smtClean="0">
                <a:latin typeface="小塚ゴシック Pr6N L"/>
                <a:ea typeface="小塚ゴシック Pr6N L"/>
                <a:cs typeface="小塚ゴシック Pr6N L"/>
              </a:rPr>
              <a:t>MAP</a:t>
            </a:r>
            <a:r>
              <a:rPr lang="ja-JP" altLang="en-US" sz="800" dirty="0" smtClean="0">
                <a:latin typeface="小塚ゴシック Pr6N L"/>
                <a:ea typeface="小塚ゴシック Pr6N L"/>
                <a:cs typeface="小塚ゴシック Pr6N L"/>
              </a:rPr>
              <a:t>より</a:t>
            </a:r>
            <a:endParaRPr lang="en-US" altLang="ja-JP" sz="800" dirty="0" smtClean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10000"/>
              </a:lnSpc>
            </a:pPr>
            <a:r>
              <a:rPr lang="en-US" altLang="ja-JP" sz="800" dirty="0">
                <a:latin typeface="小塚ゴシック Pr6N L"/>
                <a:ea typeface="小塚ゴシック Pr6N L"/>
                <a:cs typeface="小塚ゴシック Pr6N L"/>
              </a:rPr>
              <a:t>	</a:t>
            </a:r>
            <a:r>
              <a:rPr lang="en-US" altLang="ja-JP" sz="800" dirty="0" smtClean="0">
                <a:latin typeface="小塚ゴシック Pr6N L"/>
                <a:ea typeface="小塚ゴシック Pr6N L"/>
                <a:cs typeface="小塚ゴシック Pr6N L"/>
                <a:hlinkClick r:id="rId15"/>
              </a:rPr>
              <a:t>http://www.j-shis.bosai.go.jp/map/</a:t>
            </a:r>
            <a:r>
              <a:rPr lang="en-US" altLang="ja-JP" sz="800" dirty="0" smtClean="0">
                <a:latin typeface="小塚ゴシック Pr6N L"/>
                <a:ea typeface="小塚ゴシック Pr6N L"/>
                <a:cs typeface="小塚ゴシック Pr6N L"/>
              </a:rPr>
              <a:t> </a:t>
            </a:r>
            <a:r>
              <a:rPr lang="ja-JP" altLang="en-US" sz="800" dirty="0" smtClean="0">
                <a:latin typeface="小塚ゴシック Pr6N L"/>
                <a:ea typeface="小塚ゴシック Pr6N L"/>
                <a:cs typeface="小塚ゴシック Pr6N L"/>
              </a:rPr>
              <a:t>）</a:t>
            </a:r>
            <a:endParaRPr lang="en-US" altLang="ja-JP" sz="800" dirty="0" smtClean="0">
              <a:latin typeface="小塚ゴシック Pr6N L"/>
              <a:ea typeface="小塚ゴシック Pr6N L"/>
              <a:cs typeface="小塚ゴシック Pr6N L"/>
            </a:endParaRPr>
          </a:p>
        </p:txBody>
      </p:sp>
    </p:spTree>
    <p:extLst>
      <p:ext uri="{BB962C8B-B14F-4D97-AF65-F5344CB8AC3E}">
        <p14:creationId xmlns:p14="http://schemas.microsoft.com/office/powerpoint/2010/main" val="11760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A4 210 x 297 mm</PresentationFormat>
  <Paragraphs>71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ヒラギノ角ゴ Pro W3</vt:lpstr>
      <vt:lpstr>フォントポにほんご</vt:lpstr>
      <vt:lpstr>小塚ゴシック Pr6N L</vt:lpstr>
      <vt:lpstr>小塚ゴシック Pr6N M</vt:lpstr>
      <vt:lpstr>小塚ゴシック Pr6N R</vt:lpstr>
      <vt:lpstr>小塚ゴシック Pro M</vt:lpstr>
      <vt:lpstr>Arial</vt:lpstr>
      <vt:lpstr>Calibri</vt:lpstr>
      <vt:lpstr>Corbel</vt:lpstr>
      <vt:lpstr>Wingdings</vt:lpstr>
      <vt:lpstr>ホワイト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2018-02-21T08:07:02Z</dcterms:created>
  <dcterms:modified xsi:type="dcterms:W3CDTF">2018-02-21T08:07:06Z</dcterms:modified>
</cp:coreProperties>
</file>