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
  </p:notesMasterIdLst>
  <p:sldIdLst>
    <p:sldId id="257" r:id="rId2"/>
    <p:sldId id="256" r:id="rId3"/>
  </p:sldIdLst>
  <p:sldSz cx="9906000" cy="6858000" type="A4"/>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FFF"/>
    <a:srgbClr val="40CCFB"/>
    <a:srgbClr val="0E79FF"/>
    <a:srgbClr val="E6E6E6"/>
    <a:srgbClr val="4ED762"/>
    <a:srgbClr val="6633FF"/>
    <a:srgbClr val="663399"/>
    <a:srgbClr val="6633CC"/>
    <a:srgbClr val="6600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3D39AD-E6BA-4FAA-828F-4973A60F55F8}" v="4" dt="2023-05-25T10:55:22.708"/>
    <p1510:client id="{F638021E-7C8D-4E85-84DF-3B2CD64E8ACE}" v="6" dt="2023-05-26T00:15:43.9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149" y="10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1.xml"/><Relationship Id="rId5" Type="http://schemas.openxmlformats.org/officeDocument/2006/relationships/commentAuthors" Target="commentAuthors.xml"/><Relationship Id="rId10" Type="http://schemas.microsoft.com/office/2015/10/relationships/revisionInfo" Target="revisionInfo.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F08794-72AB-4606-A1DD-3BC34E5C190C}" type="datetimeFigureOut">
              <a:rPr kumimoji="1" lang="ja-JP" altLang="en-US" smtClean="0"/>
              <a:t>2023/5/26</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69344-C587-4A9B-9D54-641889B3AA25}" type="slidenum">
              <a:rPr kumimoji="1" lang="ja-JP" altLang="en-US" smtClean="0"/>
              <a:t>‹#›</a:t>
            </a:fld>
            <a:endParaRPr kumimoji="1" lang="ja-JP" altLang="en-US"/>
          </a:p>
        </p:txBody>
      </p:sp>
    </p:spTree>
    <p:extLst>
      <p:ext uri="{BB962C8B-B14F-4D97-AF65-F5344CB8AC3E}">
        <p14:creationId xmlns:p14="http://schemas.microsoft.com/office/powerpoint/2010/main" val="27985396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1B69344-C587-4A9B-9D54-641889B3AA25}" type="slidenum">
              <a:rPr kumimoji="1" lang="ja-JP" altLang="en-US" smtClean="0"/>
              <a:t>1</a:t>
            </a:fld>
            <a:endParaRPr kumimoji="1" lang="ja-JP" altLang="en-US"/>
          </a:p>
        </p:txBody>
      </p:sp>
    </p:spTree>
    <p:extLst>
      <p:ext uri="{BB962C8B-B14F-4D97-AF65-F5344CB8AC3E}">
        <p14:creationId xmlns:p14="http://schemas.microsoft.com/office/powerpoint/2010/main" val="4272929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1B69344-C587-4A9B-9D54-641889B3AA25}" type="slidenum">
              <a:rPr kumimoji="1" lang="ja-JP" altLang="en-US" smtClean="0"/>
              <a:t>2</a:t>
            </a:fld>
            <a:endParaRPr kumimoji="1" lang="ja-JP" altLang="en-US"/>
          </a:p>
        </p:txBody>
      </p:sp>
    </p:spTree>
    <p:extLst>
      <p:ext uri="{BB962C8B-B14F-4D97-AF65-F5344CB8AC3E}">
        <p14:creationId xmlns:p14="http://schemas.microsoft.com/office/powerpoint/2010/main" val="2966353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2023/5/26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2023/5/26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2023/5/26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2023/5/26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2023/5/26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2023/5/26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2023/5/26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2023/5/26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2023/5/26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2023/5/26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2023/5/26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2023/5/26</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localhost/Users/meg/Desktop/%E7%89%B9%E7%A0%94/%E7%89%B9%E7%A0%94OD/%E3%82%A2%E3%82%A4%E3%82%B3%E3%83%B3/%E3%81%B2%E3%82%89%E3%82%81%E3%81%8Db.png" TargetMode="External"/><Relationship Id="rId5" Type="http://schemas.openxmlformats.org/officeDocument/2006/relationships/image" Target="../media/image2.png"/><Relationship Id="rId4" Type="http://schemas.openxmlformats.org/officeDocument/2006/relationships/image" Target="file://localhost/Users/meg/Desktop/%E7%89%B9%E7%A0%94/%E7%89%B9%E7%A0%94OD/%E3%82%A2%E3%82%A4%E3%82%B3%E3%83%B3/%E3%83%8F%E3%83%86%E3%83%8Ab.png" TargetMode="Externa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file://localhost/Users/meg/Desktop/%E7%89%B9%E7%A0%94/%E7%89%B9%E7%A0%94OD/%E3%82%A2%E3%82%A4%E3%82%B3%E3%83%B3/%E3%83%8F%E3%82%9A%E3%82%BD%E3%82%B3%E3%83%B3%E4%BD%9C%E6%A5%ADb.png" TargetMode="External"/><Relationship Id="rId13" Type="http://schemas.openxmlformats.org/officeDocument/2006/relationships/image" Target="../media/image11.png"/><Relationship Id="rId1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file://localhost/Users/meg/Desktop/%E7%89%B9%E7%A0%94/%E7%89%B9%E7%A0%94OD/%E3%82%A2%E3%82%A4%E3%82%B3%E3%83%B3/%E5%8F%97%E8%B3%9Eb.png" TargetMode="External"/><Relationship Id="rId17"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image" Target="file://localhost/Users/meg/Desktop/%E7%89%B9%E7%A0%94/%E7%89%B9%E7%A0%94OD/%E3%82%A2%E3%82%A4%E3%82%B3%E3%83%B3/%E6%8B%A1%E5%A3%B0%E5%99%A8b.png" TargetMode="External"/><Relationship Id="rId1" Type="http://schemas.openxmlformats.org/officeDocument/2006/relationships/slideLayout" Target="../slideLayouts/slideLayout1.xml"/><Relationship Id="rId6" Type="http://schemas.openxmlformats.org/officeDocument/2006/relationships/image" Target="file://localhost/Users/meg/Desktop/%E7%89%B9%E7%A0%94/%E7%89%B9%E7%A0%94OD/%E3%82%A2%E3%82%A4%E3%82%B3%E3%83%B3/%E3%82%A2%E3%82%A4%E3%83%86%E3%82%99%E3%82%A3%E3%82%A2b.png" TargetMode="External"/><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openxmlformats.org/officeDocument/2006/relationships/image" Target="file://localhost/Users/meg/Desktop/%E7%89%B9%E7%A0%94/%E7%89%B9%E7%A0%94OD/%E3%82%A2%E3%82%A4%E3%82%B3%E3%83%B3/%E3%83%81%E3%83%BC%E3%83%A0b.png" TargetMode="External"/><Relationship Id="rId4" Type="http://schemas.openxmlformats.org/officeDocument/2006/relationships/hyperlink" Target="https://www.primebp.co.jp/" TargetMode="External"/><Relationship Id="rId9" Type="http://schemas.openxmlformats.org/officeDocument/2006/relationships/image" Target="../media/image9.png"/><Relationship Id="rId14" Type="http://schemas.openxmlformats.org/officeDocument/2006/relationships/image" Target="file://localhost/Users/meg/Desktop/%E7%89%B9%E7%A0%94/%E7%89%B9%E7%A0%94OD/%E3%82%A2%E3%82%A4%E3%82%B3%E3%83%B3/%E3%83%9E%E3%83%BC%E3%82%AB%E3%83%BCb.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5292" y="0"/>
            <a:ext cx="9906000" cy="1252759"/>
          </a:xfrm>
          <a:prstGeom prst="rect">
            <a:avLst/>
          </a:prstGeom>
          <a:solidFill>
            <a:srgbClr val="40CCFB"/>
          </a:solidFill>
          <a:ln w="9525" cap="flat" cmpd="sng" algn="ctr">
            <a:solidFill>
              <a:srgbClr val="40CCF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42" name="タイトル 1"/>
          <p:cNvSpPr txBox="1">
            <a:spLocks/>
          </p:cNvSpPr>
          <p:nvPr/>
        </p:nvSpPr>
        <p:spPr>
          <a:xfrm>
            <a:off x="45112" y="223283"/>
            <a:ext cx="5725903" cy="744513"/>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4000">
                <a:solidFill>
                  <a:schemeClr val="bg1"/>
                </a:solidFill>
                <a:latin typeface="小塚ゴシック Pro M"/>
                <a:ea typeface="小塚ゴシック Pro M"/>
                <a:cs typeface="小塚ゴシック Pro M"/>
              </a:rPr>
              <a:t>LOCABO</a:t>
            </a:r>
            <a:r>
              <a:rPr lang="ja-JP" altLang="en-US" sz="4000">
                <a:solidFill>
                  <a:schemeClr val="bg1"/>
                </a:solidFill>
                <a:latin typeface="小塚ゴシック Pro M"/>
                <a:ea typeface="小塚ゴシック Pro M"/>
                <a:cs typeface="小塚ゴシック Pro M"/>
              </a:rPr>
              <a:t>（ロケ防：ロケーション防災）</a:t>
            </a:r>
          </a:p>
        </p:txBody>
      </p:sp>
      <p:sp>
        <p:nvSpPr>
          <p:cNvPr id="43" name="タイトル 1"/>
          <p:cNvSpPr txBox="1">
            <a:spLocks/>
          </p:cNvSpPr>
          <p:nvPr/>
        </p:nvSpPr>
        <p:spPr>
          <a:xfrm>
            <a:off x="57563" y="-26855"/>
            <a:ext cx="633718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kumimoji="1" lang="ja-JP" altLang="en-US" sz="1400">
                <a:solidFill>
                  <a:srgbClr val="FFFFFF"/>
                </a:solidFill>
                <a:latin typeface="小塚ゴシック Pr6N R"/>
                <a:ea typeface="小塚ゴシック Pr6N R"/>
                <a:cs typeface="小塚ゴシック Pr6N R"/>
              </a:rPr>
              <a:t>ハザードマップを</a:t>
            </a:r>
            <a:r>
              <a:rPr kumimoji="1" lang="en-US" altLang="ja-JP" sz="1400">
                <a:solidFill>
                  <a:srgbClr val="FFFFFF"/>
                </a:solidFill>
                <a:latin typeface="小塚ゴシック Pr6N R"/>
                <a:ea typeface="小塚ゴシック Pr6N R"/>
                <a:cs typeface="小塚ゴシック Pr6N R"/>
              </a:rPr>
              <a:t>LINE</a:t>
            </a:r>
            <a:r>
              <a:rPr kumimoji="1" lang="ja-JP" altLang="en-US" sz="1400">
                <a:solidFill>
                  <a:srgbClr val="FFFFFF"/>
                </a:solidFill>
                <a:latin typeface="小塚ゴシック Pr6N R"/>
                <a:ea typeface="小塚ゴシック Pr6N R"/>
                <a:cs typeface="小塚ゴシック Pr6N R"/>
              </a:rPr>
              <a:t>で、防災に活用する。</a:t>
            </a:r>
          </a:p>
        </p:txBody>
      </p:sp>
      <p:sp>
        <p:nvSpPr>
          <p:cNvPr id="44"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a:solidFill>
                  <a:srgbClr val="FFFFFF"/>
                </a:solidFill>
                <a:latin typeface="小塚ゴシック Pr6N R"/>
                <a:ea typeface="小塚ゴシック Pr6N R"/>
                <a:cs typeface="小塚ゴシック Pr6N R"/>
              </a:rPr>
              <a:t>By</a:t>
            </a:r>
            <a:r>
              <a:rPr lang="ja-JP" altLang="en-US" sz="1400">
                <a:solidFill>
                  <a:srgbClr val="FFFFFF"/>
                </a:solidFill>
                <a:latin typeface="小塚ゴシック Pr6N R"/>
                <a:ea typeface="小塚ゴシック Pr6N R"/>
                <a:cs typeface="小塚ゴシック Pr6N R"/>
              </a:rPr>
              <a:t>株式会社プライムビーピー</a:t>
            </a:r>
            <a:endParaRPr kumimoji="1" lang="ja-JP" altLang="en-US" sz="1400">
              <a:solidFill>
                <a:srgbClr val="FFFFFF"/>
              </a:solidFill>
              <a:latin typeface="小塚ゴシック Pr6N R"/>
              <a:ea typeface="小塚ゴシック Pr6N R"/>
              <a:cs typeface="小塚ゴシック Pr6N R"/>
            </a:endParaRPr>
          </a:p>
        </p:txBody>
      </p:sp>
      <p:sp>
        <p:nvSpPr>
          <p:cNvPr id="48" name="正方形/長方形 47"/>
          <p:cNvSpPr/>
          <p:nvPr/>
        </p:nvSpPr>
        <p:spPr>
          <a:xfrm>
            <a:off x="0" y="6577577"/>
            <a:ext cx="9906000" cy="280423"/>
          </a:xfrm>
          <a:prstGeom prst="rect">
            <a:avLst/>
          </a:prstGeom>
          <a:solidFill>
            <a:srgbClr val="40CCFB"/>
          </a:solidFill>
          <a:ln w="9525" cap="flat" cmpd="sng" algn="ctr">
            <a:solidFill>
              <a:srgbClr val="40CCF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97" name="角丸四角形 96"/>
          <p:cNvSpPr/>
          <p:nvPr/>
        </p:nvSpPr>
        <p:spPr>
          <a:xfrm>
            <a:off x="5052210" y="4442481"/>
            <a:ext cx="4743817" cy="1982613"/>
          </a:xfrm>
          <a:prstGeom prst="roundRect">
            <a:avLst>
              <a:gd name="adj" fmla="val 10424"/>
            </a:avLst>
          </a:prstGeom>
          <a:noFill/>
          <a:ln>
            <a:solidFill>
              <a:srgbClr val="0E79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8" name="片側の 2 つの角を丸めた四角形 97"/>
          <p:cNvSpPr/>
          <p:nvPr/>
        </p:nvSpPr>
        <p:spPr>
          <a:xfrm>
            <a:off x="5052210" y="4442481"/>
            <a:ext cx="4743817" cy="503242"/>
          </a:xfrm>
          <a:prstGeom prst="round2SameRect">
            <a:avLst>
              <a:gd name="adj1" fmla="val 40827"/>
              <a:gd name="adj2" fmla="val 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9" name="下矢印 98"/>
          <p:cNvSpPr/>
          <p:nvPr/>
        </p:nvSpPr>
        <p:spPr>
          <a:xfrm>
            <a:off x="7241356" y="3996116"/>
            <a:ext cx="377535" cy="396213"/>
          </a:xfrm>
          <a:prstGeom prst="downArrow">
            <a:avLst>
              <a:gd name="adj1" fmla="val 30686"/>
              <a:gd name="adj2" fmla="val 5000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1" name="テキスト ボックス 100"/>
          <p:cNvSpPr txBox="1"/>
          <p:nvPr/>
        </p:nvSpPr>
        <p:spPr>
          <a:xfrm>
            <a:off x="5217611" y="2409264"/>
            <a:ext cx="2597186" cy="369332"/>
          </a:xfrm>
          <a:prstGeom prst="rect">
            <a:avLst/>
          </a:prstGeom>
          <a:noFill/>
        </p:spPr>
        <p:txBody>
          <a:bodyPr wrap="none" rtlCol="0">
            <a:spAutoFit/>
          </a:bodyPr>
          <a:lstStyle/>
          <a:p>
            <a:r>
              <a:rPr kumimoji="1" lang="ja-JP" altLang="en-US">
                <a:solidFill>
                  <a:srgbClr val="0E79FF"/>
                </a:solidFill>
                <a:latin typeface="小塚ゴシック Pr6N M"/>
                <a:ea typeface="小塚ゴシック Pr6N M"/>
                <a:cs typeface="小塚ゴシック Pr6N M"/>
              </a:rPr>
              <a:t>サービス</a:t>
            </a:r>
            <a:r>
              <a:rPr kumimoji="1" lang="en-US" altLang="ja-JP">
                <a:solidFill>
                  <a:srgbClr val="0E79FF"/>
                </a:solidFill>
                <a:latin typeface="小塚ゴシック Pr6N M"/>
                <a:ea typeface="小塚ゴシック Pr6N M"/>
                <a:cs typeface="小塚ゴシック Pr6N M"/>
              </a:rPr>
              <a:t> </a:t>
            </a:r>
            <a:r>
              <a:rPr kumimoji="1" lang="ja-JP" altLang="en-US" sz="1600">
                <a:solidFill>
                  <a:srgbClr val="0E79FF"/>
                </a:solidFill>
                <a:latin typeface="小塚ゴシック Pr6N M"/>
                <a:ea typeface="小塚ゴシック Pr6N M"/>
                <a:cs typeface="小塚ゴシック Pr6N M"/>
              </a:rPr>
              <a:t>誕生の</a:t>
            </a:r>
            <a:r>
              <a:rPr kumimoji="1" lang="en-US" altLang="ja-JP">
                <a:solidFill>
                  <a:srgbClr val="0E79FF"/>
                </a:solidFill>
                <a:latin typeface="小塚ゴシック Pr6N M"/>
                <a:ea typeface="小塚ゴシック Pr6N M"/>
                <a:cs typeface="小塚ゴシック Pr6N M"/>
              </a:rPr>
              <a:t> </a:t>
            </a:r>
            <a:r>
              <a:rPr kumimoji="1" lang="ja-JP" altLang="en-US">
                <a:solidFill>
                  <a:srgbClr val="0E79FF"/>
                </a:solidFill>
                <a:latin typeface="小塚ゴシック Pr6N M"/>
                <a:ea typeface="小塚ゴシック Pr6N M"/>
                <a:cs typeface="小塚ゴシック Pr6N M"/>
              </a:rPr>
              <a:t>キッカケ</a:t>
            </a:r>
          </a:p>
        </p:txBody>
      </p:sp>
      <p:sp>
        <p:nvSpPr>
          <p:cNvPr id="102" name="テキスト ボックス 101"/>
          <p:cNvSpPr txBox="1"/>
          <p:nvPr/>
        </p:nvSpPr>
        <p:spPr>
          <a:xfrm>
            <a:off x="5069983" y="2683948"/>
            <a:ext cx="4707047" cy="1384995"/>
          </a:xfrm>
          <a:prstGeom prst="rect">
            <a:avLst/>
          </a:prstGeom>
          <a:noFill/>
        </p:spPr>
        <p:txBody>
          <a:bodyPr wrap="square" rtlCol="0">
            <a:spAutoFit/>
          </a:bodyPr>
          <a:lstStyle/>
          <a:p>
            <a:pPr marL="171450" indent="-171450">
              <a:buFont typeface="Wingdings" charset="2"/>
              <a:buChar char="l"/>
            </a:pPr>
            <a:r>
              <a:rPr lang="ja-JP" altLang="en-US" sz="1200" dirty="0">
                <a:latin typeface="小塚ゴシック Pr6N L"/>
                <a:ea typeface="小塚ゴシック Pr6N L"/>
                <a:cs typeface="小塚ゴシック Pr6N L"/>
              </a:rPr>
              <a:t>ハザードマップは更新される？</a:t>
            </a:r>
            <a:endParaRPr lang="en-US" altLang="ja-JP" sz="1200" dirty="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　住んでる場所がいつの間にか洪水危険地域になっていることを</a:t>
            </a:r>
            <a:endParaRPr lang="en-US" altLang="ja-JP" sz="1200" dirty="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　知り、ハザードマップに対する知識不足を痛感した。</a:t>
            </a:r>
            <a:endParaRPr lang="en-US" altLang="ja-JP" sz="1200" dirty="0">
              <a:latin typeface="小塚ゴシック Pr6N L"/>
              <a:ea typeface="小塚ゴシック Pr6N L"/>
              <a:cs typeface="小塚ゴシック Pr6N L"/>
            </a:endParaRPr>
          </a:p>
          <a:p>
            <a:endParaRPr lang="en-US" altLang="ja-JP" sz="1200" dirty="0">
              <a:latin typeface="小塚ゴシック Pr6N L"/>
              <a:ea typeface="小塚ゴシック Pr6N L"/>
              <a:cs typeface="小塚ゴシック Pr6N L"/>
            </a:endParaRPr>
          </a:p>
          <a:p>
            <a:pPr marL="171450" indent="-171450">
              <a:buFont typeface="Wingdings" charset="2"/>
              <a:buChar char="l"/>
            </a:pPr>
            <a:r>
              <a:rPr lang="ja-JP" altLang="en-US" sz="1200" dirty="0">
                <a:latin typeface="小塚ゴシック Pr6N L"/>
                <a:ea typeface="小塚ゴシック Pr6N L"/>
                <a:cs typeface="小塚ゴシック Pr6N L"/>
              </a:rPr>
              <a:t>配布される紙媒体で見る機会が多い。</a:t>
            </a:r>
            <a:endParaRPr lang="en-US" altLang="ja-JP" sz="1200" dirty="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　ネットでも閲覧できるが、配布される紙で見ることの方</a:t>
            </a:r>
            <a:endParaRPr lang="en-US" altLang="ja-JP" sz="1200" dirty="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　が多く、自宅の確認だけで終わってしまう。</a:t>
            </a:r>
            <a:endParaRPr lang="en-US" altLang="ja-JP" sz="1200" dirty="0">
              <a:latin typeface="小塚ゴシック Pr6N L"/>
              <a:ea typeface="小塚ゴシック Pr6N L"/>
              <a:cs typeface="小塚ゴシック Pr6N L"/>
            </a:endParaRPr>
          </a:p>
        </p:txBody>
      </p:sp>
      <p:sp>
        <p:nvSpPr>
          <p:cNvPr id="104" name="テキスト ボックス 103"/>
          <p:cNvSpPr txBox="1"/>
          <p:nvPr/>
        </p:nvSpPr>
        <p:spPr>
          <a:xfrm>
            <a:off x="5166303" y="4518001"/>
            <a:ext cx="2752677" cy="369332"/>
          </a:xfrm>
          <a:prstGeom prst="rect">
            <a:avLst/>
          </a:prstGeom>
          <a:noFill/>
        </p:spPr>
        <p:txBody>
          <a:bodyPr wrap="none" rtlCol="0">
            <a:spAutoFit/>
          </a:bodyPr>
          <a:lstStyle/>
          <a:p>
            <a:r>
              <a:rPr lang="ja-JP" altLang="en-US">
                <a:solidFill>
                  <a:schemeClr val="bg1"/>
                </a:solidFill>
                <a:latin typeface="小塚ゴシック Pr6N M"/>
                <a:ea typeface="小塚ゴシック Pr6N M"/>
                <a:cs typeface="小塚ゴシック Pr6N M"/>
              </a:rPr>
              <a:t>ロケ防</a:t>
            </a:r>
            <a:r>
              <a:rPr kumimoji="1" lang="en-US" altLang="ja-JP">
                <a:solidFill>
                  <a:schemeClr val="bg1"/>
                </a:solidFill>
                <a:latin typeface="小塚ゴシック Pr6N M"/>
                <a:ea typeface="小塚ゴシック Pr6N M"/>
                <a:cs typeface="小塚ゴシック Pr6N M"/>
              </a:rPr>
              <a:t> </a:t>
            </a:r>
            <a:r>
              <a:rPr lang="ja-JP" altLang="en-US" sz="1600">
                <a:solidFill>
                  <a:schemeClr val="bg1"/>
                </a:solidFill>
                <a:latin typeface="小塚ゴシック Pr6N M"/>
                <a:ea typeface="小塚ゴシック Pr6N M"/>
                <a:cs typeface="小塚ゴシック Pr6N M"/>
              </a:rPr>
              <a:t>でこう</a:t>
            </a:r>
            <a:r>
              <a:rPr kumimoji="1" lang="en-US" altLang="ja-JP">
                <a:solidFill>
                  <a:schemeClr val="bg1"/>
                </a:solidFill>
                <a:latin typeface="小塚ゴシック Pr6N M"/>
                <a:ea typeface="小塚ゴシック Pr6N M"/>
                <a:cs typeface="小塚ゴシック Pr6N M"/>
              </a:rPr>
              <a:t> </a:t>
            </a:r>
            <a:r>
              <a:rPr lang="ja-JP" altLang="en-US">
                <a:solidFill>
                  <a:schemeClr val="bg1"/>
                </a:solidFill>
                <a:latin typeface="小塚ゴシック Pr6N M"/>
                <a:ea typeface="小塚ゴシック Pr6N M"/>
                <a:cs typeface="小塚ゴシック Pr6N M"/>
              </a:rPr>
              <a:t>変わった！</a:t>
            </a:r>
            <a:endParaRPr kumimoji="1" lang="ja-JP" altLang="en-US">
              <a:solidFill>
                <a:schemeClr val="bg1"/>
              </a:solidFill>
              <a:latin typeface="小塚ゴシック Pr6N M"/>
              <a:ea typeface="小塚ゴシック Pr6N M"/>
              <a:cs typeface="小塚ゴシック Pr6N M"/>
            </a:endParaRPr>
          </a:p>
        </p:txBody>
      </p:sp>
      <p:sp>
        <p:nvSpPr>
          <p:cNvPr id="105" name="テキスト ボックス 104"/>
          <p:cNvSpPr txBox="1"/>
          <p:nvPr/>
        </p:nvSpPr>
        <p:spPr>
          <a:xfrm>
            <a:off x="5069983" y="4988547"/>
            <a:ext cx="4820550" cy="1384995"/>
          </a:xfrm>
          <a:prstGeom prst="rect">
            <a:avLst/>
          </a:prstGeom>
          <a:noFill/>
        </p:spPr>
        <p:txBody>
          <a:bodyPr wrap="none" rtlCol="0">
            <a:spAutoFit/>
          </a:bodyPr>
          <a:lstStyle/>
          <a:p>
            <a:pPr marL="171450" indent="-171450">
              <a:buFont typeface="Wingdings" charset="2"/>
              <a:buChar char="l"/>
            </a:pPr>
            <a:r>
              <a:rPr lang="ja-JP" altLang="en-US" sz="1200">
                <a:latin typeface="小塚ゴシック Pr6N L"/>
                <a:ea typeface="小塚ゴシック Pr6N L"/>
                <a:cs typeface="小塚ゴシック Pr6N L"/>
              </a:rPr>
              <a:t>ＬＩＮＥで簡単にハザードマップの危険地域情報が入手できる。</a:t>
            </a:r>
            <a:endParaRPr lang="en-US" altLang="ja-JP" sz="1200">
              <a:latin typeface="小塚ゴシック Pr6N L"/>
              <a:ea typeface="小塚ゴシック Pr6N L"/>
              <a:cs typeface="小塚ゴシック Pr6N L"/>
            </a:endParaRPr>
          </a:p>
          <a:p>
            <a:pPr marL="171450" indent="-171450">
              <a:buFont typeface="Wingdings" charset="2"/>
              <a:buChar char="l"/>
            </a:pPr>
            <a:r>
              <a:rPr lang="ja-JP" altLang="en-US" sz="1200">
                <a:latin typeface="小塚ゴシック Pr6N L"/>
                <a:ea typeface="小塚ゴシック Pr6N L"/>
                <a:cs typeface="小塚ゴシック Pr6N L"/>
              </a:rPr>
              <a:t>指定した地域の気象警戒情報がハザードマップ情報とリンクし</a:t>
            </a:r>
            <a:endParaRPr lang="en-US" altLang="ja-JP" sz="1200">
              <a:latin typeface="小塚ゴシック Pr6N L"/>
              <a:ea typeface="小塚ゴシック Pr6N L"/>
              <a:cs typeface="小塚ゴシック Pr6N L"/>
            </a:endParaRPr>
          </a:p>
          <a:p>
            <a:r>
              <a:rPr lang="ja-JP" altLang="en-US" sz="1200">
                <a:latin typeface="小塚ゴシック Pr6N L"/>
                <a:ea typeface="小塚ゴシック Pr6N L"/>
                <a:cs typeface="小塚ゴシック Pr6N L"/>
              </a:rPr>
              <a:t>　て得られるので、ハザードマップをリアルタイムに活用</a:t>
            </a:r>
            <a:endParaRPr lang="en-US" altLang="ja-JP" sz="1200">
              <a:latin typeface="小塚ゴシック Pr6N L"/>
              <a:ea typeface="小塚ゴシック Pr6N L"/>
              <a:cs typeface="小塚ゴシック Pr6N L"/>
            </a:endParaRPr>
          </a:p>
          <a:p>
            <a:r>
              <a:rPr lang="ja-JP" altLang="en-US" sz="1200">
                <a:latin typeface="小塚ゴシック Pr6N L"/>
                <a:ea typeface="小塚ゴシック Pr6N L"/>
                <a:cs typeface="小塚ゴシック Pr6N L"/>
              </a:rPr>
              <a:t>　できる。</a:t>
            </a:r>
            <a:endParaRPr lang="en-US" altLang="ja-JP" sz="1200">
              <a:latin typeface="小塚ゴシック Pr6N L"/>
              <a:ea typeface="小塚ゴシック Pr6N L"/>
              <a:cs typeface="小塚ゴシック Pr6N L"/>
            </a:endParaRPr>
          </a:p>
          <a:p>
            <a:pPr marL="171450" indent="-171450">
              <a:buFont typeface="Wingdings" charset="2"/>
              <a:buChar char="l"/>
            </a:pPr>
            <a:r>
              <a:rPr lang="ja-JP" altLang="en-US" sz="1200">
                <a:latin typeface="小塚ゴシック Pr6N L"/>
                <a:ea typeface="小塚ゴシック Pr6N L"/>
                <a:cs typeface="小塚ゴシック Pr6N L"/>
              </a:rPr>
              <a:t>防災っち機能により、楽しく防災を学べると共に、ハザード</a:t>
            </a:r>
            <a:endParaRPr lang="en-US" altLang="ja-JP" sz="1200">
              <a:latin typeface="小塚ゴシック Pr6N L"/>
              <a:ea typeface="小塚ゴシック Pr6N L"/>
              <a:cs typeface="小塚ゴシック Pr6N L"/>
            </a:endParaRPr>
          </a:p>
          <a:p>
            <a:r>
              <a:rPr lang="ja-JP" altLang="en-US" sz="1200">
                <a:latin typeface="小塚ゴシック Pr6N L"/>
                <a:ea typeface="小塚ゴシック Pr6N L"/>
                <a:cs typeface="小塚ゴシック Pr6N L"/>
              </a:rPr>
              <a:t>　マップを基にした個人の　防災計画を立て、疑似防災訓練</a:t>
            </a:r>
            <a:endParaRPr lang="en-US" altLang="ja-JP" sz="1200">
              <a:latin typeface="小塚ゴシック Pr6N L"/>
              <a:ea typeface="小塚ゴシック Pr6N L"/>
              <a:cs typeface="小塚ゴシック Pr6N L"/>
            </a:endParaRPr>
          </a:p>
          <a:p>
            <a:r>
              <a:rPr lang="ja-JP" altLang="en-US" sz="1200">
                <a:latin typeface="小塚ゴシック Pr6N L"/>
                <a:ea typeface="小塚ゴシック Pr6N L"/>
                <a:cs typeface="小塚ゴシック Pr6N L"/>
              </a:rPr>
              <a:t>　も行える。</a:t>
            </a:r>
            <a:endParaRPr lang="en-US" altLang="ja-JP" sz="1200">
              <a:latin typeface="小塚ゴシック Pr6N L"/>
              <a:ea typeface="小塚ゴシック Pr6N L"/>
              <a:cs typeface="小塚ゴシック Pr6N L"/>
            </a:endParaRPr>
          </a:p>
        </p:txBody>
      </p:sp>
      <p:sp>
        <p:nvSpPr>
          <p:cNvPr id="35" name="タイトル 1"/>
          <p:cNvSpPr txBox="1">
            <a:spLocks/>
          </p:cNvSpPr>
          <p:nvPr/>
        </p:nvSpPr>
        <p:spPr>
          <a:xfrm>
            <a:off x="-350" y="1496340"/>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a:solidFill>
                  <a:srgbClr val="0E79FF"/>
                </a:solidFill>
                <a:latin typeface="小塚ゴシック Pr6N R"/>
                <a:ea typeface="小塚ゴシック Pr6N R"/>
                <a:cs typeface="小塚ゴシック Pr6N R"/>
              </a:rPr>
              <a:t>ロケ防は、登録した住所のハザードマップを</a:t>
            </a:r>
            <a:r>
              <a:rPr lang="en-US" altLang="ja-JP" sz="1600">
                <a:solidFill>
                  <a:srgbClr val="0E79FF"/>
                </a:solidFill>
                <a:latin typeface="小塚ゴシック Pr6N R"/>
                <a:ea typeface="小塚ゴシック Pr6N R"/>
                <a:cs typeface="小塚ゴシック Pr6N R"/>
              </a:rPr>
              <a:t>LINE</a:t>
            </a:r>
            <a:r>
              <a:rPr lang="ja-JP" altLang="en-US" sz="1600">
                <a:solidFill>
                  <a:srgbClr val="0E79FF"/>
                </a:solidFill>
                <a:latin typeface="小塚ゴシック Pr6N R"/>
                <a:ea typeface="小塚ゴシック Pr6N R"/>
                <a:cs typeface="小塚ゴシック Pr6N R"/>
              </a:rPr>
              <a:t>で取得し、気象警戒情報を閲覧できる気軽に持ち歩ける防災ツールです。また防災を学べる防災っちで、楽しく学びながら防災計画を立て、防災力を向上できます。</a:t>
            </a:r>
            <a:endParaRPr lang="en-US" altLang="ja-JP" sz="1600">
              <a:solidFill>
                <a:srgbClr val="0E79FF"/>
              </a:solidFill>
              <a:latin typeface="小塚ゴシック Pr6N R"/>
              <a:ea typeface="小塚ゴシック Pr6N R"/>
              <a:cs typeface="小塚ゴシック Pr6N R"/>
            </a:endParaRPr>
          </a:p>
        </p:txBody>
      </p:sp>
      <p:cxnSp>
        <p:nvCxnSpPr>
          <p:cNvPr id="36" name="直線コネクタ 35"/>
          <p:cNvCxnSpPr/>
          <p:nvPr/>
        </p:nvCxnSpPr>
        <p:spPr>
          <a:xfrm flipH="1">
            <a:off x="4372" y="1405574"/>
            <a:ext cx="9901628" cy="0"/>
          </a:xfrm>
          <a:prstGeom prst="line">
            <a:avLst/>
          </a:prstGeom>
          <a:ln w="6350">
            <a:solidFill>
              <a:srgbClr val="0E79FF"/>
            </a:solidFill>
          </a:ln>
          <a:effectLst/>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flipH="1">
            <a:off x="-348" y="2077445"/>
            <a:ext cx="9911640" cy="0"/>
          </a:xfrm>
          <a:prstGeom prst="line">
            <a:avLst/>
          </a:prstGeom>
          <a:ln w="6350">
            <a:solidFill>
              <a:srgbClr val="0E79FF"/>
            </a:solidFill>
          </a:ln>
          <a:effectLst/>
        </p:spPr>
        <p:style>
          <a:lnRef idx="2">
            <a:schemeClr val="accent1"/>
          </a:lnRef>
          <a:fillRef idx="0">
            <a:schemeClr val="accent1"/>
          </a:fillRef>
          <a:effectRef idx="1">
            <a:schemeClr val="accent1"/>
          </a:effectRef>
          <a:fontRef idx="minor">
            <a:schemeClr val="tx1"/>
          </a:fontRef>
        </p:style>
      </p:cxnSp>
      <p:sp>
        <p:nvSpPr>
          <p:cNvPr id="38" name="角丸四角形 37"/>
          <p:cNvSpPr/>
          <p:nvPr/>
        </p:nvSpPr>
        <p:spPr>
          <a:xfrm>
            <a:off x="5050292" y="2327966"/>
            <a:ext cx="4743817" cy="1840961"/>
          </a:xfrm>
          <a:prstGeom prst="roundRect">
            <a:avLst>
              <a:gd name="adj" fmla="val 10424"/>
            </a:avLst>
          </a:prstGeom>
          <a:noFill/>
          <a:ln>
            <a:solidFill>
              <a:srgbClr val="0E79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0" name="ハテナb.png" descr="/Users/meg/Desktop/特研/特研OD/アイコン/ハテナb.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249740" y="3224113"/>
            <a:ext cx="404301" cy="834644"/>
          </a:xfrm>
          <a:prstGeom prst="rect">
            <a:avLst/>
          </a:prstGeom>
        </p:spPr>
      </p:pic>
      <p:pic>
        <p:nvPicPr>
          <p:cNvPr id="41" name="ひらめきb.png" descr="/Users/meg/Desktop/特研/特研OD/アイコン/ひらめきb.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9490133" y="5488079"/>
            <a:ext cx="228827" cy="915308"/>
          </a:xfrm>
          <a:prstGeom prst="rect">
            <a:avLst/>
          </a:prstGeom>
        </p:spPr>
      </p:pic>
      <p:sp>
        <p:nvSpPr>
          <p:cNvPr id="45" name="角丸四角形 44"/>
          <p:cNvSpPr/>
          <p:nvPr/>
        </p:nvSpPr>
        <p:spPr>
          <a:xfrm>
            <a:off x="6255233" y="393701"/>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6308439" y="446907"/>
            <a:ext cx="646331" cy="646331"/>
          </a:xfrm>
          <a:prstGeom prst="rect">
            <a:avLst/>
          </a:prstGeom>
          <a:noFill/>
        </p:spPr>
        <p:txBody>
          <a:bodyPr wrap="none" rtlCol="0">
            <a:spAutoFit/>
          </a:bodyPr>
          <a:lstStyle/>
          <a:p>
            <a:r>
              <a:rPr lang="ja-JP" altLang="en-US">
                <a:solidFill>
                  <a:srgbClr val="40CCFB"/>
                </a:solidFill>
                <a:latin typeface="小塚ゴシック Pr6N M"/>
              </a:rPr>
              <a:t>防災</a:t>
            </a:r>
            <a:endParaRPr lang="en-US" altLang="ja-JP">
              <a:solidFill>
                <a:srgbClr val="40CCFB"/>
              </a:solidFill>
              <a:latin typeface="小塚ゴシック Pr6N M"/>
            </a:endParaRPr>
          </a:p>
          <a:p>
            <a:r>
              <a:rPr lang="ja-JP" altLang="en-US">
                <a:solidFill>
                  <a:srgbClr val="40CCFB"/>
                </a:solidFill>
                <a:latin typeface="小塚ゴシック Pr6N M"/>
              </a:rPr>
              <a:t>減災</a:t>
            </a:r>
          </a:p>
        </p:txBody>
      </p:sp>
      <p:grpSp>
        <p:nvGrpSpPr>
          <p:cNvPr id="50" name="図形グループ 52"/>
          <p:cNvGrpSpPr/>
          <p:nvPr/>
        </p:nvGrpSpPr>
        <p:grpSpPr>
          <a:xfrm>
            <a:off x="8089329" y="393701"/>
            <a:ext cx="752743" cy="752743"/>
            <a:chOff x="8060984" y="281179"/>
            <a:chExt cx="752743" cy="752743"/>
          </a:xfrm>
          <a:noFill/>
        </p:grpSpPr>
        <p:sp>
          <p:nvSpPr>
            <p:cNvPr id="51" name="角丸四角形 50"/>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8114190" y="334385"/>
              <a:ext cx="646331" cy="646331"/>
            </a:xfrm>
            <a:prstGeom prst="rect">
              <a:avLst/>
            </a:prstGeom>
            <a:grpFill/>
          </p:spPr>
          <p:txBody>
            <a:bodyPr wrap="none" rtlCol="0">
              <a:spAutoFit/>
            </a:bodyPr>
            <a:lstStyle/>
            <a:p>
              <a:r>
                <a:rPr lang="ja-JP" altLang="en-US">
                  <a:solidFill>
                    <a:srgbClr val="DEFFFF"/>
                  </a:solidFill>
                  <a:latin typeface="小塚ゴシック Pr6N M"/>
                  <a:ea typeface="小塚ゴシック Pr6N M"/>
                  <a:cs typeface="小塚ゴシック Pr6N M"/>
                </a:rPr>
                <a:t>産業</a:t>
              </a:r>
              <a:endParaRPr lang="en-US" altLang="ja-JP">
                <a:solidFill>
                  <a:srgbClr val="DEFFFF"/>
                </a:solidFill>
                <a:latin typeface="小塚ゴシック Pr6N M"/>
                <a:ea typeface="小塚ゴシック Pr6N M"/>
                <a:cs typeface="小塚ゴシック Pr6N M"/>
              </a:endParaRPr>
            </a:p>
            <a:p>
              <a:r>
                <a:rPr lang="ja-JP" altLang="en-US">
                  <a:solidFill>
                    <a:srgbClr val="DEFFFF"/>
                  </a:solidFill>
                  <a:latin typeface="小塚ゴシック Pr6N M"/>
                  <a:ea typeface="小塚ゴシック Pr6N M"/>
                  <a:cs typeface="小塚ゴシック Pr6N M"/>
                </a:rPr>
                <a:t>創出</a:t>
              </a:r>
              <a:endParaRPr kumimoji="1" lang="en-US" altLang="ja-JP">
                <a:solidFill>
                  <a:srgbClr val="DEFFFF"/>
                </a:solidFill>
                <a:latin typeface="小塚ゴシック Pr6N M"/>
                <a:ea typeface="小塚ゴシック Pr6N M"/>
                <a:cs typeface="小塚ゴシック Pr6N M"/>
              </a:endParaRPr>
            </a:p>
          </p:txBody>
        </p:sp>
      </p:grpSp>
      <p:sp>
        <p:nvSpPr>
          <p:cNvPr id="55" name="角丸四角形 54"/>
          <p:cNvSpPr/>
          <p:nvPr/>
        </p:nvSpPr>
        <p:spPr>
          <a:xfrm>
            <a:off x="7172281" y="393701"/>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endParaRPr>
          </a:p>
        </p:txBody>
      </p:sp>
      <p:sp>
        <p:nvSpPr>
          <p:cNvPr id="56" name="テキスト ボックス 55"/>
          <p:cNvSpPr txBox="1"/>
          <p:nvPr/>
        </p:nvSpPr>
        <p:spPr>
          <a:xfrm>
            <a:off x="7225487" y="446907"/>
            <a:ext cx="646331" cy="646331"/>
          </a:xfrm>
          <a:prstGeom prst="rect">
            <a:avLst/>
          </a:prstGeom>
          <a:noFill/>
        </p:spPr>
        <p:txBody>
          <a:bodyPr wrap="none" rtlCol="0">
            <a:spAutoFit/>
          </a:bodyPr>
          <a:lstStyle/>
          <a:p>
            <a:r>
              <a:rPr lang="ja-JP" altLang="en-US">
                <a:solidFill>
                  <a:srgbClr val="DEFFFF"/>
                </a:solidFill>
                <a:latin typeface="小塚ゴシック Pr6N M"/>
                <a:ea typeface="小塚ゴシック Pr6N M"/>
                <a:cs typeface="小塚ゴシック Pr6N M"/>
              </a:rPr>
              <a:t>少子</a:t>
            </a:r>
            <a:endParaRPr lang="en-US" altLang="ja-JP">
              <a:solidFill>
                <a:srgbClr val="DEFFFF"/>
              </a:solidFill>
              <a:latin typeface="小塚ゴシック Pr6N M"/>
              <a:ea typeface="小塚ゴシック Pr6N M"/>
              <a:cs typeface="小塚ゴシック Pr6N M"/>
            </a:endParaRPr>
          </a:p>
          <a:p>
            <a:r>
              <a:rPr lang="ja-JP" altLang="en-US">
                <a:solidFill>
                  <a:srgbClr val="DEFFFF"/>
                </a:solidFill>
                <a:latin typeface="小塚ゴシック Pr6N M"/>
                <a:ea typeface="小塚ゴシック Pr6N M"/>
                <a:cs typeface="小塚ゴシック Pr6N M"/>
              </a:rPr>
              <a:t>高齢</a:t>
            </a:r>
            <a:endParaRPr lang="en-US" altLang="ja-JP">
              <a:solidFill>
                <a:srgbClr val="DEFFFF"/>
              </a:solidFill>
              <a:latin typeface="小塚ゴシック Pr6N M"/>
              <a:ea typeface="小塚ゴシック Pr6N M"/>
              <a:cs typeface="小塚ゴシック Pr6N M"/>
            </a:endParaRPr>
          </a:p>
        </p:txBody>
      </p:sp>
      <p:grpSp>
        <p:nvGrpSpPr>
          <p:cNvPr id="9" name="図形グループ 52">
            <a:extLst>
              <a:ext uri="{FF2B5EF4-FFF2-40B4-BE49-F238E27FC236}">
                <a16:creationId xmlns:a16="http://schemas.microsoft.com/office/drawing/2014/main" id="{4E2F4756-EFDB-3FE4-CA84-78389007A0BE}"/>
              </a:ext>
            </a:extLst>
          </p:cNvPr>
          <p:cNvGrpSpPr/>
          <p:nvPr/>
        </p:nvGrpSpPr>
        <p:grpSpPr>
          <a:xfrm>
            <a:off x="9024287" y="398163"/>
            <a:ext cx="752743" cy="774114"/>
            <a:chOff x="8060984" y="281179"/>
            <a:chExt cx="752743" cy="774114"/>
          </a:xfrm>
          <a:noFill/>
        </p:grpSpPr>
        <p:sp>
          <p:nvSpPr>
            <p:cNvPr id="10" name="角丸四角形 50">
              <a:extLst>
                <a:ext uri="{FF2B5EF4-FFF2-40B4-BE49-F238E27FC236}">
                  <a16:creationId xmlns:a16="http://schemas.microsoft.com/office/drawing/2014/main" id="{9371B63C-D738-2D90-612C-5A9A709881A7}"/>
                </a:ext>
              </a:extLst>
            </p:cNvPr>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5DB8645D-BCF1-01AE-C523-BDE342E697A1}"/>
                </a:ext>
              </a:extLst>
            </p:cNvPr>
            <p:cNvSpPr txBox="1"/>
            <p:nvPr/>
          </p:nvSpPr>
          <p:spPr>
            <a:xfrm>
              <a:off x="8114190" y="316629"/>
              <a:ext cx="684803" cy="738664"/>
            </a:xfrm>
            <a:prstGeom prst="rect">
              <a:avLst/>
            </a:prstGeom>
            <a:grpFill/>
          </p:spPr>
          <p:txBody>
            <a:bodyPr wrap="none" rtlCol="0">
              <a:spAutoFit/>
            </a:bodyPr>
            <a:lstStyle/>
            <a:p>
              <a:r>
                <a:rPr lang="ja-JP" altLang="en-US" sz="1400">
                  <a:solidFill>
                    <a:schemeClr val="bg1"/>
                  </a:solidFill>
                  <a:latin typeface="小塚ゴシック Pr6N M"/>
                  <a:ea typeface="小塚ゴシック Pr6N M"/>
                  <a:cs typeface="小塚ゴシック Pr6N M"/>
                </a:rPr>
                <a:t>防犯</a:t>
              </a:r>
              <a:endParaRPr lang="en-US" altLang="ja-JP" sz="1400">
                <a:solidFill>
                  <a:schemeClr val="bg1"/>
                </a:solidFill>
                <a:latin typeface="小塚ゴシック Pr6N M"/>
                <a:ea typeface="小塚ゴシック Pr6N M"/>
                <a:cs typeface="小塚ゴシック Pr6N M"/>
              </a:endParaRPr>
            </a:p>
            <a:p>
              <a:r>
                <a:rPr lang="ja-JP" altLang="en-US" sz="1400">
                  <a:solidFill>
                    <a:schemeClr val="bg1"/>
                  </a:solidFill>
                  <a:latin typeface="小塚ゴシック Pr6N M"/>
                  <a:ea typeface="小塚ゴシック Pr6N M"/>
                  <a:cs typeface="小塚ゴシック Pr6N M"/>
                </a:rPr>
                <a:t>医療</a:t>
              </a:r>
              <a:endParaRPr lang="en-US" altLang="ja-JP" sz="1400">
                <a:solidFill>
                  <a:schemeClr val="bg1"/>
                </a:solidFill>
                <a:latin typeface="小塚ゴシック Pr6N M"/>
                <a:ea typeface="小塚ゴシック Pr6N M"/>
                <a:cs typeface="小塚ゴシック Pr6N M"/>
              </a:endParaRPr>
            </a:p>
            <a:p>
              <a:r>
                <a:rPr lang="ja-JP" altLang="en-US" sz="1400">
                  <a:solidFill>
                    <a:schemeClr val="bg1"/>
                  </a:solidFill>
                  <a:latin typeface="小塚ゴシック Pr6N M"/>
                  <a:ea typeface="小塚ゴシック Pr6N M"/>
                  <a:cs typeface="小塚ゴシック Pr6N M"/>
                </a:rPr>
                <a:t>教育</a:t>
              </a:r>
              <a:r>
                <a:rPr lang="ja-JP" altLang="en-US" sz="1000">
                  <a:solidFill>
                    <a:schemeClr val="bg1"/>
                  </a:solidFill>
                  <a:latin typeface="小塚ゴシック Pr6N M"/>
                  <a:ea typeface="小塚ゴシック Pr6N M"/>
                  <a:cs typeface="小塚ゴシック Pr6N M"/>
                </a:rPr>
                <a:t>等</a:t>
              </a:r>
              <a:endParaRPr kumimoji="1" lang="en-US" altLang="ja-JP">
                <a:solidFill>
                  <a:schemeClr val="bg1"/>
                </a:solidFill>
                <a:latin typeface="小塚ゴシック Pr6N M"/>
                <a:ea typeface="小塚ゴシック Pr6N M"/>
                <a:cs typeface="小塚ゴシック Pr6N M"/>
              </a:endParaRPr>
            </a:p>
          </p:txBody>
        </p:sp>
      </p:grpSp>
      <p:pic>
        <p:nvPicPr>
          <p:cNvPr id="5" name="図 4" descr="グラフィカル ユーザー インターフェイス が含まれている画像&#10;&#10;自動的に生成された説明">
            <a:extLst>
              <a:ext uri="{FF2B5EF4-FFF2-40B4-BE49-F238E27FC236}">
                <a16:creationId xmlns:a16="http://schemas.microsoft.com/office/drawing/2014/main" id="{FA89131D-2F44-C057-8A1F-5DB8E08F4D4C}"/>
              </a:ext>
            </a:extLst>
          </p:cNvPr>
          <p:cNvPicPr>
            <a:picLocks noChangeAspect="1"/>
          </p:cNvPicPr>
          <p:nvPr/>
        </p:nvPicPr>
        <p:blipFill>
          <a:blip r:embed="rId7"/>
          <a:stretch>
            <a:fillRect/>
          </a:stretch>
        </p:blipFill>
        <p:spPr>
          <a:xfrm>
            <a:off x="1611193" y="2183595"/>
            <a:ext cx="1516539" cy="2697417"/>
          </a:xfrm>
          <a:prstGeom prst="rect">
            <a:avLst/>
          </a:prstGeom>
        </p:spPr>
      </p:pic>
      <p:pic>
        <p:nvPicPr>
          <p:cNvPr id="3" name="図 2" descr="マップ&#10;&#10;自動的に生成された説明">
            <a:extLst>
              <a:ext uri="{FF2B5EF4-FFF2-40B4-BE49-F238E27FC236}">
                <a16:creationId xmlns:a16="http://schemas.microsoft.com/office/drawing/2014/main" id="{80A271E7-5DF8-DA32-98BC-8B1227E2471F}"/>
              </a:ext>
            </a:extLst>
          </p:cNvPr>
          <p:cNvPicPr>
            <a:picLocks noChangeAspect="1"/>
          </p:cNvPicPr>
          <p:nvPr/>
        </p:nvPicPr>
        <p:blipFill>
          <a:blip r:embed="rId8"/>
          <a:stretch>
            <a:fillRect/>
          </a:stretch>
        </p:blipFill>
        <p:spPr>
          <a:xfrm>
            <a:off x="226108" y="3802211"/>
            <a:ext cx="1100087" cy="1956688"/>
          </a:xfrm>
          <a:prstGeom prst="rect">
            <a:avLst/>
          </a:prstGeom>
        </p:spPr>
      </p:pic>
      <p:cxnSp>
        <p:nvCxnSpPr>
          <p:cNvPr id="8" name="直線矢印コネクタ 7">
            <a:extLst>
              <a:ext uri="{FF2B5EF4-FFF2-40B4-BE49-F238E27FC236}">
                <a16:creationId xmlns:a16="http://schemas.microsoft.com/office/drawing/2014/main" id="{2E88EA3A-80FE-8B75-0D52-7132CC8BD727}"/>
              </a:ext>
            </a:extLst>
          </p:cNvPr>
          <p:cNvCxnSpPr>
            <a:cxnSpLocks/>
          </p:cNvCxnSpPr>
          <p:nvPr/>
        </p:nvCxnSpPr>
        <p:spPr>
          <a:xfrm flipH="1">
            <a:off x="998647" y="4442481"/>
            <a:ext cx="731299" cy="251621"/>
          </a:xfrm>
          <a:prstGeom prst="straightConnector1">
            <a:avLst/>
          </a:prstGeom>
          <a:ln w="3492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四角形: 角を丸くする 11">
            <a:extLst>
              <a:ext uri="{FF2B5EF4-FFF2-40B4-BE49-F238E27FC236}">
                <a16:creationId xmlns:a16="http://schemas.microsoft.com/office/drawing/2014/main" id="{F7E5B766-86E3-6DC1-2DCC-68CA89FB4B07}"/>
              </a:ext>
            </a:extLst>
          </p:cNvPr>
          <p:cNvSpPr/>
          <p:nvPr/>
        </p:nvSpPr>
        <p:spPr>
          <a:xfrm>
            <a:off x="483169" y="4869657"/>
            <a:ext cx="1816444" cy="45765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1200" b="1">
                <a:solidFill>
                  <a:schemeClr val="tx1"/>
                </a:solidFill>
              </a:rPr>
              <a:t>LINE</a:t>
            </a:r>
            <a:r>
              <a:rPr kumimoji="1" lang="ja-JP" altLang="en-US" sz="1200" b="1">
                <a:solidFill>
                  <a:schemeClr val="tx1"/>
                </a:solidFill>
              </a:rPr>
              <a:t>の地図機能を使って場所を登録します。</a:t>
            </a:r>
          </a:p>
        </p:txBody>
      </p:sp>
      <p:pic>
        <p:nvPicPr>
          <p:cNvPr id="14" name="図 13" descr="グラフィカル ユーザー インターフェイス, アプリケーション&#10;&#10;自動的に生成された説明">
            <a:extLst>
              <a:ext uri="{FF2B5EF4-FFF2-40B4-BE49-F238E27FC236}">
                <a16:creationId xmlns:a16="http://schemas.microsoft.com/office/drawing/2014/main" id="{2272B1D8-3941-148F-D077-B312F81940BE}"/>
              </a:ext>
            </a:extLst>
          </p:cNvPr>
          <p:cNvPicPr>
            <a:picLocks noChangeAspect="1"/>
          </p:cNvPicPr>
          <p:nvPr/>
        </p:nvPicPr>
        <p:blipFill>
          <a:blip r:embed="rId9"/>
          <a:stretch>
            <a:fillRect/>
          </a:stretch>
        </p:blipFill>
        <p:spPr>
          <a:xfrm>
            <a:off x="3003823" y="2696898"/>
            <a:ext cx="1997556" cy="3552986"/>
          </a:xfrm>
          <a:prstGeom prst="rect">
            <a:avLst/>
          </a:prstGeom>
        </p:spPr>
      </p:pic>
      <p:sp>
        <p:nvSpPr>
          <p:cNvPr id="17" name="四角形: 角を丸くする 16">
            <a:extLst>
              <a:ext uri="{FF2B5EF4-FFF2-40B4-BE49-F238E27FC236}">
                <a16:creationId xmlns:a16="http://schemas.microsoft.com/office/drawing/2014/main" id="{ED3A3734-A035-8419-9E9C-83B3F45D1C2D}"/>
              </a:ext>
            </a:extLst>
          </p:cNvPr>
          <p:cNvSpPr/>
          <p:nvPr/>
        </p:nvSpPr>
        <p:spPr>
          <a:xfrm>
            <a:off x="57563" y="2274698"/>
            <a:ext cx="1816444" cy="96359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200" b="1" dirty="0">
                <a:solidFill>
                  <a:schemeClr val="tx1"/>
                </a:solidFill>
              </a:rPr>
              <a:t>ハザードマップから取得した災害種別毎の危険</a:t>
            </a:r>
            <a:endParaRPr kumimoji="1" lang="en-US" altLang="ja-JP" sz="1200" b="1" dirty="0">
              <a:solidFill>
                <a:schemeClr val="tx1"/>
              </a:solidFill>
            </a:endParaRPr>
          </a:p>
          <a:p>
            <a:r>
              <a:rPr lang="ja-JP" altLang="en-US" sz="1200" b="1" dirty="0">
                <a:solidFill>
                  <a:schemeClr val="tx1"/>
                </a:solidFill>
              </a:rPr>
              <a:t>地域を色ではなく、危険度に変換して表示します。</a:t>
            </a:r>
            <a:endParaRPr kumimoji="1" lang="ja-JP" altLang="en-US" sz="1200" b="1" dirty="0">
              <a:solidFill>
                <a:schemeClr val="tx1"/>
              </a:solidFill>
            </a:endParaRPr>
          </a:p>
        </p:txBody>
      </p:sp>
      <p:cxnSp>
        <p:nvCxnSpPr>
          <p:cNvPr id="20" name="直線矢印コネクタ 19">
            <a:extLst>
              <a:ext uri="{FF2B5EF4-FFF2-40B4-BE49-F238E27FC236}">
                <a16:creationId xmlns:a16="http://schemas.microsoft.com/office/drawing/2014/main" id="{53AFF4DC-AA0E-BDEC-7F0F-B20B08C7CFE2}"/>
              </a:ext>
            </a:extLst>
          </p:cNvPr>
          <p:cNvCxnSpPr>
            <a:cxnSpLocks/>
          </p:cNvCxnSpPr>
          <p:nvPr/>
        </p:nvCxnSpPr>
        <p:spPr>
          <a:xfrm>
            <a:off x="1893698" y="2767610"/>
            <a:ext cx="1196973" cy="354741"/>
          </a:xfrm>
          <a:prstGeom prst="straightConnector1">
            <a:avLst/>
          </a:prstGeom>
          <a:ln w="3492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直線矢印コネクタ 22">
            <a:extLst>
              <a:ext uri="{FF2B5EF4-FFF2-40B4-BE49-F238E27FC236}">
                <a16:creationId xmlns:a16="http://schemas.microsoft.com/office/drawing/2014/main" id="{BC396E18-08D9-8839-6156-F1CDFF39C9DB}"/>
              </a:ext>
            </a:extLst>
          </p:cNvPr>
          <p:cNvCxnSpPr>
            <a:cxnSpLocks/>
          </p:cNvCxnSpPr>
          <p:nvPr/>
        </p:nvCxnSpPr>
        <p:spPr>
          <a:xfrm flipV="1">
            <a:off x="2828101" y="3775672"/>
            <a:ext cx="253922" cy="118995"/>
          </a:xfrm>
          <a:prstGeom prst="straightConnector1">
            <a:avLst/>
          </a:prstGeom>
          <a:ln w="3492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6" name="四角形: 角を丸くする 25">
            <a:extLst>
              <a:ext uri="{FF2B5EF4-FFF2-40B4-BE49-F238E27FC236}">
                <a16:creationId xmlns:a16="http://schemas.microsoft.com/office/drawing/2014/main" id="{7D20B7BF-BDFD-0EE7-6E50-7E3394498ADD}"/>
              </a:ext>
            </a:extLst>
          </p:cNvPr>
          <p:cNvSpPr/>
          <p:nvPr/>
        </p:nvSpPr>
        <p:spPr>
          <a:xfrm>
            <a:off x="417973" y="5703281"/>
            <a:ext cx="1816444" cy="45765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200" b="1">
                <a:solidFill>
                  <a:schemeClr val="tx1"/>
                </a:solidFill>
              </a:rPr>
              <a:t>地形分類（自然地形・人工地形）</a:t>
            </a:r>
            <a:r>
              <a:rPr kumimoji="1" lang="en-US" altLang="ja-JP" sz="1200" b="1">
                <a:solidFill>
                  <a:schemeClr val="tx1"/>
                </a:solidFill>
              </a:rPr>
              <a:t>※</a:t>
            </a:r>
            <a:r>
              <a:rPr kumimoji="1" lang="ja-JP" altLang="en-US" sz="1200" b="1">
                <a:solidFill>
                  <a:schemeClr val="tx1"/>
                </a:solidFill>
              </a:rPr>
              <a:t>も表示します。</a:t>
            </a:r>
          </a:p>
        </p:txBody>
      </p:sp>
      <p:cxnSp>
        <p:nvCxnSpPr>
          <p:cNvPr id="27" name="直線矢印コネクタ 26">
            <a:extLst>
              <a:ext uri="{FF2B5EF4-FFF2-40B4-BE49-F238E27FC236}">
                <a16:creationId xmlns:a16="http://schemas.microsoft.com/office/drawing/2014/main" id="{C4980F77-AE04-2E0B-FB78-4C3DBF9F992D}"/>
              </a:ext>
            </a:extLst>
          </p:cNvPr>
          <p:cNvCxnSpPr>
            <a:cxnSpLocks/>
            <a:stCxn id="26" idx="3"/>
          </p:cNvCxnSpPr>
          <p:nvPr/>
        </p:nvCxnSpPr>
        <p:spPr>
          <a:xfrm>
            <a:off x="2234417" y="5932107"/>
            <a:ext cx="769406" cy="58761"/>
          </a:xfrm>
          <a:prstGeom prst="straightConnector1">
            <a:avLst/>
          </a:prstGeom>
          <a:ln w="3492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0" name="テキスト ボックス 29">
            <a:extLst>
              <a:ext uri="{FF2B5EF4-FFF2-40B4-BE49-F238E27FC236}">
                <a16:creationId xmlns:a16="http://schemas.microsoft.com/office/drawing/2014/main" id="{442D4819-7AF4-74B3-01E5-2D896C454CD6}"/>
              </a:ext>
            </a:extLst>
          </p:cNvPr>
          <p:cNvSpPr txBox="1"/>
          <p:nvPr/>
        </p:nvSpPr>
        <p:spPr>
          <a:xfrm>
            <a:off x="4372" y="6395249"/>
            <a:ext cx="8626079" cy="246221"/>
          </a:xfrm>
          <a:prstGeom prst="rect">
            <a:avLst/>
          </a:prstGeom>
          <a:noFill/>
        </p:spPr>
        <p:txBody>
          <a:bodyPr wrap="none" rtlCol="0">
            <a:spAutoFit/>
          </a:bodyPr>
          <a:lstStyle/>
          <a:p>
            <a:r>
              <a:rPr kumimoji="1" lang="en-US" altLang="ja-JP" sz="1000"/>
              <a:t>※</a:t>
            </a:r>
            <a:r>
              <a:rPr kumimoji="1" lang="ja-JP" altLang="en-US" sz="1000"/>
              <a:t>自然地形：その土地の元々の地形を指します。人工地形：造成など人工的に手を加えた地形を言います。近年、潜在的な災害要因として注目されています。</a:t>
            </a:r>
          </a:p>
        </p:txBody>
      </p:sp>
      <p:sp>
        <p:nvSpPr>
          <p:cNvPr id="31" name="四角形: 角を丸くする 30">
            <a:extLst>
              <a:ext uri="{FF2B5EF4-FFF2-40B4-BE49-F238E27FC236}">
                <a16:creationId xmlns:a16="http://schemas.microsoft.com/office/drawing/2014/main" id="{ED5E09BB-9002-A5F4-E08F-0631A47BE8E8}"/>
              </a:ext>
            </a:extLst>
          </p:cNvPr>
          <p:cNvSpPr/>
          <p:nvPr/>
        </p:nvSpPr>
        <p:spPr>
          <a:xfrm>
            <a:off x="2828101" y="4827742"/>
            <a:ext cx="1816444" cy="7065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200" b="1">
                <a:solidFill>
                  <a:schemeClr val="tx1"/>
                </a:solidFill>
              </a:rPr>
              <a:t>気象庁から配信される登録場所に係る気象警戒情報を表示します。</a:t>
            </a:r>
          </a:p>
        </p:txBody>
      </p:sp>
      <p:cxnSp>
        <p:nvCxnSpPr>
          <p:cNvPr id="32" name="直線矢印コネクタ 31">
            <a:extLst>
              <a:ext uri="{FF2B5EF4-FFF2-40B4-BE49-F238E27FC236}">
                <a16:creationId xmlns:a16="http://schemas.microsoft.com/office/drawing/2014/main" id="{5C1292FA-10C4-1B1B-5A8A-DE85A93A2A1B}"/>
              </a:ext>
            </a:extLst>
          </p:cNvPr>
          <p:cNvCxnSpPr>
            <a:cxnSpLocks/>
          </p:cNvCxnSpPr>
          <p:nvPr/>
        </p:nvCxnSpPr>
        <p:spPr>
          <a:xfrm flipV="1">
            <a:off x="3558746" y="4409713"/>
            <a:ext cx="234778" cy="418029"/>
          </a:xfrm>
          <a:prstGeom prst="straightConnector1">
            <a:avLst/>
          </a:prstGeom>
          <a:ln w="3492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3" name="テキスト ボックス 52">
            <a:extLst>
              <a:ext uri="{FF2B5EF4-FFF2-40B4-BE49-F238E27FC236}">
                <a16:creationId xmlns:a16="http://schemas.microsoft.com/office/drawing/2014/main" id="{A75C6D0C-5B1E-66BA-206D-1A7AA398F6A9}"/>
              </a:ext>
            </a:extLst>
          </p:cNvPr>
          <p:cNvSpPr txBox="1"/>
          <p:nvPr/>
        </p:nvSpPr>
        <p:spPr>
          <a:xfrm>
            <a:off x="2828101" y="2375300"/>
            <a:ext cx="1287532" cy="253916"/>
          </a:xfrm>
          <a:prstGeom prst="rect">
            <a:avLst/>
          </a:prstGeom>
          <a:noFill/>
        </p:spPr>
        <p:txBody>
          <a:bodyPr wrap="none" rtlCol="0">
            <a:spAutoFit/>
          </a:bodyPr>
          <a:lstStyle/>
          <a:p>
            <a:r>
              <a:rPr kumimoji="1" lang="ja-JP" altLang="en-US" sz="1050" b="1"/>
              <a:t>ロケ防メニュー画面</a:t>
            </a:r>
          </a:p>
        </p:txBody>
      </p:sp>
      <p:sp>
        <p:nvSpPr>
          <p:cNvPr id="2" name="テキスト ボックス 1">
            <a:extLst>
              <a:ext uri="{FF2B5EF4-FFF2-40B4-BE49-F238E27FC236}">
                <a16:creationId xmlns:a16="http://schemas.microsoft.com/office/drawing/2014/main" id="{425348B4-F7EA-D7E1-697F-94BEFCF7048A}"/>
              </a:ext>
            </a:extLst>
          </p:cNvPr>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ja-JP" altLang="en-US" sz="1400" dirty="0">
                <a:latin typeface="+mn-ea"/>
              </a:rPr>
              <a:t>令和５年６月２日版</a:t>
            </a:r>
          </a:p>
        </p:txBody>
      </p:sp>
    </p:spTree>
    <p:extLst>
      <p:ext uri="{BB962C8B-B14F-4D97-AF65-F5344CB8AC3E}">
        <p14:creationId xmlns:p14="http://schemas.microsoft.com/office/powerpoint/2010/main" val="1050403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46E5C658-A7DF-2FA3-7F75-E20B306ED5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7851" y="4318290"/>
            <a:ext cx="1319733" cy="1960420"/>
          </a:xfrm>
          <a:prstGeom prst="rect">
            <a:avLst/>
          </a:prstGeom>
        </p:spPr>
      </p:pic>
      <p:sp>
        <p:nvSpPr>
          <p:cNvPr id="100" name="正方形/長方形 99">
            <a:extLst>
              <a:ext uri="{FF2B5EF4-FFF2-40B4-BE49-F238E27FC236}">
                <a16:creationId xmlns:a16="http://schemas.microsoft.com/office/drawing/2014/main" id="{162F49AF-806E-448E-936F-5DAC80D05421}"/>
              </a:ext>
            </a:extLst>
          </p:cNvPr>
          <p:cNvSpPr/>
          <p:nvPr/>
        </p:nvSpPr>
        <p:spPr>
          <a:xfrm>
            <a:off x="5292" y="0"/>
            <a:ext cx="9906000" cy="1252759"/>
          </a:xfrm>
          <a:prstGeom prst="rect">
            <a:avLst/>
          </a:prstGeom>
          <a:solidFill>
            <a:srgbClr val="40CCFB"/>
          </a:solidFill>
          <a:ln w="9525" cap="flat" cmpd="sng" algn="ctr">
            <a:solidFill>
              <a:srgbClr val="40CCF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40" name="正方形/長方形 39"/>
          <p:cNvSpPr/>
          <p:nvPr/>
        </p:nvSpPr>
        <p:spPr>
          <a:xfrm>
            <a:off x="6046963" y="1499638"/>
            <a:ext cx="3116631" cy="351689"/>
          </a:xfrm>
          <a:prstGeom prst="rect">
            <a:avLst/>
          </a:prstGeom>
          <a:noFill/>
          <a:ln>
            <a:solidFill>
              <a:srgbClr val="0E79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950">
                <a:solidFill>
                  <a:schemeClr val="tx1"/>
                </a:solidFill>
                <a:latin typeface="小塚ゴシック Pr6N L"/>
                <a:ea typeface="小塚ゴシック Pr6N L"/>
                <a:cs typeface="小塚ゴシック Pr6N L"/>
              </a:rPr>
              <a:t>　　国土地理院ハザードマップの各災害リスク別</a:t>
            </a:r>
            <a:endParaRPr lang="en-US" altLang="ja-JP" sz="950">
              <a:solidFill>
                <a:schemeClr val="tx1"/>
              </a:solidFill>
              <a:latin typeface="小塚ゴシック Pr6N L"/>
              <a:ea typeface="小塚ゴシック Pr6N L"/>
              <a:cs typeface="小塚ゴシック Pr6N L"/>
            </a:endParaRPr>
          </a:p>
          <a:p>
            <a:r>
              <a:rPr lang="ja-JP" altLang="en-US" sz="950">
                <a:solidFill>
                  <a:schemeClr val="tx1"/>
                </a:solidFill>
                <a:latin typeface="小塚ゴシック Pr6N L"/>
                <a:ea typeface="小塚ゴシック Pr6N L"/>
                <a:cs typeface="小塚ゴシック Pr6N L"/>
              </a:rPr>
              <a:t>　     地図タイル情報／気象庁</a:t>
            </a:r>
            <a:r>
              <a:rPr lang="en-US" altLang="ja-JP" sz="950">
                <a:solidFill>
                  <a:schemeClr val="tx1"/>
                </a:solidFill>
                <a:latin typeface="小塚ゴシック Pr6N L"/>
                <a:ea typeface="小塚ゴシック Pr6N L"/>
                <a:cs typeface="小塚ゴシック Pr6N L"/>
              </a:rPr>
              <a:t>ATOM</a:t>
            </a:r>
            <a:r>
              <a:rPr lang="ja-JP" altLang="en-US" sz="950">
                <a:solidFill>
                  <a:schemeClr val="tx1"/>
                </a:solidFill>
                <a:latin typeface="小塚ゴシック Pr6N L"/>
                <a:ea typeface="小塚ゴシック Pr6N L"/>
                <a:cs typeface="小塚ゴシック Pr6N L"/>
              </a:rPr>
              <a:t>フィード気象情報</a:t>
            </a:r>
            <a:endParaRPr lang="en-US" altLang="ja-JP" sz="950">
              <a:solidFill>
                <a:schemeClr val="tx1"/>
              </a:solidFill>
              <a:latin typeface="小塚ゴシック Pr6N L"/>
              <a:ea typeface="小塚ゴシック Pr6N L"/>
              <a:cs typeface="小塚ゴシック Pr6N L"/>
            </a:endParaRPr>
          </a:p>
        </p:txBody>
      </p:sp>
      <p:sp>
        <p:nvSpPr>
          <p:cNvPr id="57" name="正方形/長方形 56"/>
          <p:cNvSpPr/>
          <p:nvPr/>
        </p:nvSpPr>
        <p:spPr>
          <a:xfrm>
            <a:off x="6342965" y="2982689"/>
            <a:ext cx="3396089" cy="351689"/>
          </a:xfrm>
          <a:prstGeom prst="rect">
            <a:avLst/>
          </a:prstGeom>
          <a:noFill/>
          <a:ln>
            <a:solidFill>
              <a:srgbClr val="0E79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1200">
              <a:solidFill>
                <a:srgbClr val="000000"/>
              </a:solidFill>
              <a:latin typeface="小塚ゴシック Pr6N L"/>
              <a:ea typeface="小塚ゴシック Pr6N L"/>
              <a:cs typeface="小塚ゴシック Pr6N L"/>
            </a:endParaRPr>
          </a:p>
        </p:txBody>
      </p:sp>
      <p:sp>
        <p:nvSpPr>
          <p:cNvPr id="58" name="角丸四角形 57"/>
          <p:cNvSpPr/>
          <p:nvPr/>
        </p:nvSpPr>
        <p:spPr>
          <a:xfrm>
            <a:off x="5690007" y="2977215"/>
            <a:ext cx="950821" cy="357163"/>
          </a:xfrm>
          <a:prstGeom prst="roundRect">
            <a:avLst>
              <a:gd name="adj" fmla="val 5000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a:latin typeface="フォントポにほんご"/>
                <a:ea typeface="フォントポにほんご"/>
                <a:cs typeface="フォントポにほんご"/>
              </a:rPr>
              <a:t>受賞歴</a:t>
            </a:r>
          </a:p>
        </p:txBody>
      </p:sp>
      <p:sp>
        <p:nvSpPr>
          <p:cNvPr id="61" name="正方形/長方形 60"/>
          <p:cNvSpPr/>
          <p:nvPr/>
        </p:nvSpPr>
        <p:spPr>
          <a:xfrm>
            <a:off x="5749101" y="3485130"/>
            <a:ext cx="3396089" cy="351689"/>
          </a:xfrm>
          <a:prstGeom prst="rect">
            <a:avLst/>
          </a:prstGeom>
          <a:noFill/>
          <a:ln>
            <a:solidFill>
              <a:srgbClr val="0E79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a:solidFill>
                  <a:schemeClr val="tx1"/>
                </a:solidFill>
                <a:latin typeface="小塚ゴシック Pr6N L"/>
                <a:ea typeface="小塚ゴシック Pr6N L"/>
                <a:cs typeface="小塚ゴシック Pr6N L"/>
              </a:rPr>
              <a:t>全国</a:t>
            </a:r>
          </a:p>
        </p:txBody>
      </p:sp>
      <p:sp>
        <p:nvSpPr>
          <p:cNvPr id="62" name="角丸四角形 61"/>
          <p:cNvSpPr/>
          <p:nvPr/>
        </p:nvSpPr>
        <p:spPr>
          <a:xfrm>
            <a:off x="5096143" y="3479656"/>
            <a:ext cx="950821" cy="357163"/>
          </a:xfrm>
          <a:prstGeom prst="roundRect">
            <a:avLst>
              <a:gd name="adj" fmla="val 5000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a:latin typeface="フォントポにほんご"/>
                <a:ea typeface="フォントポにほんご"/>
                <a:cs typeface="フォントポにほんご"/>
              </a:rPr>
              <a:t>地域</a:t>
            </a:r>
            <a:endParaRPr kumimoji="1" lang="ja-JP" altLang="en-US" sz="1400">
              <a:latin typeface="フォントポにほんご"/>
              <a:ea typeface="フォントポにほんご"/>
              <a:cs typeface="フォントポにほんご"/>
            </a:endParaRPr>
          </a:p>
        </p:txBody>
      </p:sp>
      <p:sp>
        <p:nvSpPr>
          <p:cNvPr id="65" name="テキスト ボックス 64"/>
          <p:cNvSpPr txBox="1"/>
          <p:nvPr/>
        </p:nvSpPr>
        <p:spPr>
          <a:xfrm>
            <a:off x="10124" y="1499638"/>
            <a:ext cx="4801314" cy="461665"/>
          </a:xfrm>
          <a:prstGeom prst="rect">
            <a:avLst/>
          </a:prstGeom>
          <a:noFill/>
          <a:ln>
            <a:noFill/>
          </a:ln>
        </p:spPr>
        <p:txBody>
          <a:bodyPr wrap="none" rtlCol="0">
            <a:spAutoFit/>
          </a:bodyPr>
          <a:lstStyle/>
          <a:p>
            <a:r>
              <a:rPr kumimoji="1" lang="ja-JP" altLang="en-US" sz="2400">
                <a:solidFill>
                  <a:srgbClr val="0E79FF"/>
                </a:solidFill>
                <a:latin typeface="小塚ゴシック Pro M"/>
                <a:ea typeface="小塚ゴシック Pro M"/>
                <a:cs typeface="小塚ゴシック Pro M"/>
              </a:rPr>
              <a:t>ハザードマップと防災計画の結合</a:t>
            </a:r>
          </a:p>
        </p:txBody>
      </p:sp>
      <p:cxnSp>
        <p:nvCxnSpPr>
          <p:cNvPr id="68" name="直線コネクタ 67"/>
          <p:cNvCxnSpPr/>
          <p:nvPr/>
        </p:nvCxnSpPr>
        <p:spPr>
          <a:xfrm flipH="1">
            <a:off x="10565" y="2038988"/>
            <a:ext cx="4942435" cy="0"/>
          </a:xfrm>
          <a:prstGeom prst="line">
            <a:avLst/>
          </a:prstGeom>
          <a:ln w="6350">
            <a:solidFill>
              <a:srgbClr val="0E79FF"/>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10565" y="6428143"/>
            <a:ext cx="4922375" cy="0"/>
          </a:xfrm>
          <a:prstGeom prst="line">
            <a:avLst/>
          </a:prstGeom>
          <a:ln w="6350">
            <a:solidFill>
              <a:srgbClr val="40CCFB"/>
            </a:solidFill>
          </a:ln>
          <a:effectLst/>
        </p:spPr>
        <p:style>
          <a:lnRef idx="2">
            <a:schemeClr val="accent1"/>
          </a:lnRef>
          <a:fillRef idx="0">
            <a:schemeClr val="accent1"/>
          </a:fillRef>
          <a:effectRef idx="1">
            <a:schemeClr val="accent1"/>
          </a:effectRef>
          <a:fontRef idx="minor">
            <a:schemeClr val="tx1"/>
          </a:fontRef>
        </p:style>
      </p:cxnSp>
      <p:sp>
        <p:nvSpPr>
          <p:cNvPr id="75" name="角丸四角形 74"/>
          <p:cNvSpPr/>
          <p:nvPr/>
        </p:nvSpPr>
        <p:spPr>
          <a:xfrm>
            <a:off x="5084282" y="4080778"/>
            <a:ext cx="4711409" cy="2347365"/>
          </a:xfrm>
          <a:prstGeom prst="roundRect">
            <a:avLst>
              <a:gd name="adj" fmla="val 9905"/>
            </a:avLst>
          </a:prstGeom>
          <a:noFill/>
          <a:ln>
            <a:solidFill>
              <a:srgbClr val="0E79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5851169" y="4198501"/>
            <a:ext cx="3877985" cy="461665"/>
          </a:xfrm>
          <a:prstGeom prst="rect">
            <a:avLst/>
          </a:prstGeom>
          <a:noFill/>
          <a:ln>
            <a:noFill/>
          </a:ln>
        </p:spPr>
        <p:txBody>
          <a:bodyPr vert="horz" wrap="none" rtlCol="0">
            <a:spAutoFit/>
          </a:bodyPr>
          <a:lstStyle/>
          <a:p>
            <a:r>
              <a:rPr lang="ja-JP" altLang="en-US" sz="2400">
                <a:solidFill>
                  <a:srgbClr val="0E79FF"/>
                </a:solidFill>
                <a:latin typeface="フォントポにほんご"/>
                <a:ea typeface="フォントポにほんご"/>
                <a:cs typeface="フォントポにほんご"/>
              </a:rPr>
              <a:t>ハザードマップと気象情報</a:t>
            </a:r>
            <a:endParaRPr lang="en-US" altLang="ja-JP" sz="2400">
              <a:solidFill>
                <a:srgbClr val="0E79FF"/>
              </a:solidFill>
              <a:latin typeface="フォントポにほんご"/>
              <a:ea typeface="フォントポにほんご"/>
              <a:cs typeface="フォントポにほんご"/>
            </a:endParaRPr>
          </a:p>
        </p:txBody>
      </p:sp>
      <p:sp>
        <p:nvSpPr>
          <p:cNvPr id="44" name="テキスト ボックス 43"/>
          <p:cNvSpPr txBox="1"/>
          <p:nvPr/>
        </p:nvSpPr>
        <p:spPr>
          <a:xfrm>
            <a:off x="7373545" y="5717636"/>
            <a:ext cx="2299027" cy="659219"/>
          </a:xfrm>
          <a:prstGeom prst="rect">
            <a:avLst/>
          </a:prstGeom>
          <a:noFill/>
        </p:spPr>
        <p:txBody>
          <a:bodyPr wrap="none" rtlCol="0">
            <a:spAutoFit/>
          </a:bodyPr>
          <a:lstStyle/>
          <a:p>
            <a:pPr>
              <a:lnSpc>
                <a:spcPct val="120000"/>
              </a:lnSpc>
            </a:pPr>
            <a:r>
              <a:rPr lang="ja-JP" altLang="en-US" sz="1050">
                <a:latin typeface="小塚ゴシック Pr6N L"/>
                <a:ea typeface="小塚ゴシック Pr6N L"/>
                <a:cs typeface="小塚ゴシック Pr6N L"/>
              </a:rPr>
              <a:t>ロケ防は下記からどうぞ</a:t>
            </a:r>
            <a:endParaRPr lang="en-US" altLang="ja-JP" sz="1050">
              <a:latin typeface="小塚ゴシック Pr6N L"/>
              <a:ea typeface="小塚ゴシック Pr6N L"/>
              <a:cs typeface="小塚ゴシック Pr6N L"/>
            </a:endParaRPr>
          </a:p>
          <a:p>
            <a:pPr>
              <a:lnSpc>
                <a:spcPct val="120000"/>
              </a:lnSpc>
            </a:pPr>
            <a:r>
              <a:rPr lang="en-US" altLang="ja-JP" sz="1050" b="0" i="0">
                <a:solidFill>
                  <a:srgbClr val="444444"/>
                </a:solidFill>
                <a:effectLst/>
                <a:latin typeface="Meiryo UI" panose="020B0604030504040204" pitchFamily="50" charset="-128"/>
                <a:ea typeface="Meiryo UI" panose="020B0604030504040204" pitchFamily="50" charset="-128"/>
                <a:hlinkClick r:id="rId4"/>
              </a:rPr>
              <a:t>https://www.primebp.co.jp</a:t>
            </a:r>
            <a:endParaRPr lang="en-US" altLang="ja-JP" sz="1050" b="0" i="0">
              <a:solidFill>
                <a:srgbClr val="444444"/>
              </a:solidFill>
              <a:effectLst/>
              <a:latin typeface="Meiryo UI" panose="020B0604030504040204" pitchFamily="50" charset="-128"/>
              <a:ea typeface="Meiryo UI" panose="020B0604030504040204" pitchFamily="50" charset="-128"/>
            </a:endParaRPr>
          </a:p>
          <a:p>
            <a:pPr>
              <a:lnSpc>
                <a:spcPct val="120000"/>
              </a:lnSpc>
            </a:pPr>
            <a:r>
              <a:rPr lang="ja-JP" altLang="en-US" sz="1050" b="0" i="0">
                <a:solidFill>
                  <a:srgbClr val="444444"/>
                </a:solidFill>
                <a:effectLst/>
                <a:latin typeface="Meiryo UI" panose="020B0604030504040204" pitchFamily="50" charset="-128"/>
                <a:ea typeface="Meiryo UI" panose="020B0604030504040204" pitchFamily="50" charset="-128"/>
              </a:rPr>
              <a:t>　または</a:t>
            </a:r>
            <a:r>
              <a:rPr lang="en-US" altLang="ja-JP" sz="1050" b="0" i="0">
                <a:solidFill>
                  <a:srgbClr val="444444"/>
                </a:solidFill>
                <a:effectLst/>
                <a:latin typeface="Meiryo UI" panose="020B0604030504040204" pitchFamily="50" charset="-128"/>
                <a:ea typeface="Meiryo UI" panose="020B0604030504040204" pitchFamily="50" charset="-128"/>
              </a:rPr>
              <a:t>LINE</a:t>
            </a:r>
            <a:r>
              <a:rPr lang="ja-JP" altLang="en-US" sz="1050" b="0" i="0">
                <a:solidFill>
                  <a:srgbClr val="444444"/>
                </a:solidFill>
                <a:effectLst/>
                <a:latin typeface="Meiryo UI" panose="020B0604030504040204" pitchFamily="50" charset="-128"/>
                <a:ea typeface="Meiryo UI" panose="020B0604030504040204" pitchFamily="50" charset="-128"/>
              </a:rPr>
              <a:t>友達登録　</a:t>
            </a:r>
            <a:r>
              <a:rPr lang="en-US" altLang="ja-JP" sz="1050" b="0" i="0">
                <a:solidFill>
                  <a:srgbClr val="444444"/>
                </a:solidFill>
                <a:effectLst/>
                <a:latin typeface="Meiryo UI" panose="020B0604030504040204" pitchFamily="50" charset="-128"/>
                <a:ea typeface="Meiryo UI" panose="020B0604030504040204" pitchFamily="50" charset="-128"/>
              </a:rPr>
              <a:t>@821gpjud</a:t>
            </a:r>
            <a:endParaRPr kumimoji="1" lang="en-US" altLang="ja-JP" sz="1050">
              <a:latin typeface="小塚ゴシック Pr6N L"/>
              <a:ea typeface="小塚ゴシック Pr6N L"/>
              <a:cs typeface="小塚ゴシック Pr6N L"/>
            </a:endParaRPr>
          </a:p>
        </p:txBody>
      </p:sp>
      <p:sp>
        <p:nvSpPr>
          <p:cNvPr id="34" name="角丸四角形 33"/>
          <p:cNvSpPr/>
          <p:nvPr/>
        </p:nvSpPr>
        <p:spPr>
          <a:xfrm>
            <a:off x="5114549" y="1494164"/>
            <a:ext cx="1228416" cy="357163"/>
          </a:xfrm>
          <a:prstGeom prst="roundRect">
            <a:avLst>
              <a:gd name="adj" fmla="val 5000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a:latin typeface="フォントポにほんご"/>
                <a:ea typeface="フォントポにほんご"/>
                <a:cs typeface="フォントポにほんご"/>
              </a:rPr>
              <a:t>使用データ</a:t>
            </a:r>
            <a:endParaRPr kumimoji="1" lang="ja-JP" altLang="en-US" sz="1400">
              <a:latin typeface="フォントポにほんご"/>
              <a:ea typeface="フォントポにほんご"/>
              <a:cs typeface="フォントポにほんご"/>
            </a:endParaRPr>
          </a:p>
        </p:txBody>
      </p:sp>
      <p:sp>
        <p:nvSpPr>
          <p:cNvPr id="35" name="正方形/長方形 34"/>
          <p:cNvSpPr/>
          <p:nvPr/>
        </p:nvSpPr>
        <p:spPr>
          <a:xfrm>
            <a:off x="6342965" y="1989141"/>
            <a:ext cx="3396089" cy="351689"/>
          </a:xfrm>
          <a:prstGeom prst="rect">
            <a:avLst/>
          </a:prstGeom>
          <a:noFill/>
          <a:ln>
            <a:solidFill>
              <a:srgbClr val="0E79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100">
                <a:solidFill>
                  <a:schemeClr val="tx1"/>
                </a:solidFill>
                <a:latin typeface="小塚ゴシック Pr6N L"/>
                <a:ea typeface="小塚ゴシック Pr6N L"/>
                <a:cs typeface="小塚ゴシック Pr6N L"/>
              </a:rPr>
              <a:t>TILE</a:t>
            </a:r>
            <a:r>
              <a:rPr lang="ja-JP" altLang="en-US" sz="1100">
                <a:solidFill>
                  <a:schemeClr val="tx1"/>
                </a:solidFill>
                <a:latin typeface="小塚ゴシック Pr6N L"/>
                <a:ea typeface="小塚ゴシック Pr6N L"/>
                <a:cs typeface="小塚ゴシック Pr6N L"/>
              </a:rPr>
              <a:t>、</a:t>
            </a:r>
            <a:r>
              <a:rPr lang="en-US" altLang="ja-JP" sz="1100">
                <a:solidFill>
                  <a:schemeClr val="tx1"/>
                </a:solidFill>
                <a:latin typeface="小塚ゴシック Pr6N L"/>
                <a:ea typeface="小塚ゴシック Pr6N L"/>
                <a:cs typeface="小塚ゴシック Pr6N L"/>
              </a:rPr>
              <a:t>XML</a:t>
            </a:r>
          </a:p>
        </p:txBody>
      </p:sp>
      <p:sp>
        <p:nvSpPr>
          <p:cNvPr id="36" name="角丸四角形 35"/>
          <p:cNvSpPr/>
          <p:nvPr/>
        </p:nvSpPr>
        <p:spPr>
          <a:xfrm>
            <a:off x="5690006" y="1983667"/>
            <a:ext cx="1274749" cy="357163"/>
          </a:xfrm>
          <a:prstGeom prst="roundRect">
            <a:avLst>
              <a:gd name="adj" fmla="val 5000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a:latin typeface="フォントポにほんご"/>
                <a:ea typeface="フォントポにほんご"/>
                <a:cs typeface="フォントポにほんご"/>
              </a:rPr>
              <a:t>データ形式</a:t>
            </a:r>
            <a:endParaRPr kumimoji="1" lang="ja-JP" altLang="en-US" sz="1400">
              <a:latin typeface="フォントポにほんご"/>
              <a:ea typeface="フォントポにほんご"/>
              <a:cs typeface="フォントポにほんご"/>
            </a:endParaRPr>
          </a:p>
        </p:txBody>
      </p:sp>
      <p:sp>
        <p:nvSpPr>
          <p:cNvPr id="46" name="正方形/長方形 45"/>
          <p:cNvSpPr/>
          <p:nvPr/>
        </p:nvSpPr>
        <p:spPr>
          <a:xfrm>
            <a:off x="0" y="6577577"/>
            <a:ext cx="9906000" cy="280423"/>
          </a:xfrm>
          <a:prstGeom prst="rect">
            <a:avLst/>
          </a:prstGeom>
          <a:solidFill>
            <a:srgbClr val="40CCFB"/>
          </a:solidFill>
          <a:ln w="9525" cap="flat" cmpd="sng" algn="ctr">
            <a:solidFill>
              <a:srgbClr val="40CCF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69" name="正方形/長方形 68"/>
          <p:cNvSpPr/>
          <p:nvPr/>
        </p:nvSpPr>
        <p:spPr>
          <a:xfrm>
            <a:off x="6095243" y="2485379"/>
            <a:ext cx="3049947" cy="351689"/>
          </a:xfrm>
          <a:prstGeom prst="rect">
            <a:avLst/>
          </a:prstGeom>
          <a:noFill/>
          <a:ln>
            <a:solidFill>
              <a:srgbClr val="0E79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a:solidFill>
                <a:schemeClr val="tx1"/>
              </a:solidFill>
              <a:latin typeface="小塚ゴシック Pr6N L"/>
              <a:ea typeface="小塚ゴシック Pr6N L"/>
              <a:cs typeface="小塚ゴシック Pr6N L"/>
            </a:endParaRPr>
          </a:p>
        </p:txBody>
      </p:sp>
      <p:sp>
        <p:nvSpPr>
          <p:cNvPr id="70" name="角丸四角形 69"/>
          <p:cNvSpPr/>
          <p:nvPr/>
        </p:nvSpPr>
        <p:spPr>
          <a:xfrm>
            <a:off x="5096142" y="2479905"/>
            <a:ext cx="1246823" cy="361791"/>
          </a:xfrm>
          <a:prstGeom prst="roundRect">
            <a:avLst>
              <a:gd name="adj" fmla="val 5000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a:latin typeface="フォントポにほんご"/>
                <a:ea typeface="フォントポにほんご"/>
                <a:cs typeface="フォントポにほんご"/>
              </a:rPr>
              <a:t>提供形態</a:t>
            </a:r>
            <a:endParaRPr kumimoji="1" lang="ja-JP" altLang="en-US" sz="1400">
              <a:latin typeface="フォントポにほんご"/>
              <a:ea typeface="フォントポにほんご"/>
              <a:cs typeface="フォントポにほんご"/>
            </a:endParaRPr>
          </a:p>
        </p:txBody>
      </p:sp>
      <p:sp>
        <p:nvSpPr>
          <p:cNvPr id="63" name="テキスト ボックス 62"/>
          <p:cNvSpPr txBox="1"/>
          <p:nvPr/>
        </p:nvSpPr>
        <p:spPr>
          <a:xfrm>
            <a:off x="87642" y="2054818"/>
            <a:ext cx="4823073" cy="1046248"/>
          </a:xfrm>
          <a:prstGeom prst="rect">
            <a:avLst/>
          </a:prstGeom>
          <a:noFill/>
        </p:spPr>
        <p:txBody>
          <a:bodyPr wrap="square" rtlCol="0">
            <a:spAutoFit/>
          </a:bodyPr>
          <a:lstStyle/>
          <a:p>
            <a:pPr>
              <a:lnSpc>
                <a:spcPct val="120000"/>
              </a:lnSpc>
            </a:pPr>
            <a:r>
              <a:rPr lang="ja-JP" altLang="en-US" sz="1050">
                <a:latin typeface="小塚ゴシック Pr6N L"/>
                <a:ea typeface="小塚ゴシック Pr6N L"/>
                <a:cs typeface="小塚ゴシック Pr6N L"/>
              </a:rPr>
              <a:t>　</a:t>
            </a:r>
            <a:r>
              <a:rPr lang="ja-JP" altLang="en-US" sz="1050" b="1">
                <a:latin typeface="小塚ゴシック Pr6N L"/>
                <a:ea typeface="小塚ゴシック Pr6N L"/>
                <a:cs typeface="小塚ゴシック Pr6N L"/>
              </a:rPr>
              <a:t>ロケ防</a:t>
            </a:r>
            <a:r>
              <a:rPr lang="ja-JP" altLang="en-US" sz="1050">
                <a:latin typeface="小塚ゴシック Pr6N L"/>
                <a:ea typeface="小塚ゴシック Pr6N L"/>
                <a:cs typeface="小塚ゴシック Pr6N L"/>
              </a:rPr>
              <a:t>は、ＬＩＮＥのお友達登録で、ハザードマップを持ち歩き、登録した地域の気象警戒情報を確認できる無料のサービスです。自宅だけではなく、遠方の親類、旅行先などを登録して利用できます。</a:t>
            </a:r>
            <a:r>
              <a:rPr lang="ja-JP" altLang="en-US" sz="1050" b="1">
                <a:latin typeface="小塚ゴシック Pr6N L"/>
                <a:ea typeface="小塚ゴシック Pr6N L"/>
                <a:cs typeface="小塚ゴシック Pr6N L"/>
              </a:rPr>
              <a:t>防災っち</a:t>
            </a:r>
            <a:r>
              <a:rPr lang="ja-JP" altLang="en-US" sz="1050">
                <a:latin typeface="小塚ゴシック Pr6N L"/>
                <a:ea typeface="小塚ゴシック Pr6N L"/>
                <a:cs typeface="小塚ゴシック Pr6N L"/>
              </a:rPr>
              <a:t>は、ロケ防の気象警戒情報を見ることで、</a:t>
            </a:r>
            <a:r>
              <a:rPr lang="ja-JP" altLang="en-US" sz="1050" b="1">
                <a:latin typeface="小塚ゴシック Pr6N L"/>
                <a:ea typeface="小塚ゴシック Pr6N L"/>
                <a:cs typeface="小塚ゴシック Pr6N L"/>
              </a:rPr>
              <a:t>楽しく防災を学び</a:t>
            </a:r>
            <a:r>
              <a:rPr lang="ja-JP" altLang="en-US" sz="1050">
                <a:latin typeface="小塚ゴシック Pr6N L"/>
                <a:ea typeface="小塚ゴシック Pr6N L"/>
                <a:cs typeface="小塚ゴシック Pr6N L"/>
              </a:rPr>
              <a:t>、</a:t>
            </a:r>
            <a:r>
              <a:rPr lang="ja-JP" altLang="en-US" sz="1050" b="1">
                <a:latin typeface="小塚ゴシック Pr6N L"/>
                <a:ea typeface="小塚ゴシック Pr6N L"/>
                <a:cs typeface="小塚ゴシック Pr6N L"/>
              </a:rPr>
              <a:t>個人の防災計画を立て</a:t>
            </a:r>
            <a:r>
              <a:rPr lang="ja-JP" altLang="en-US" sz="1050">
                <a:latin typeface="小塚ゴシック Pr6N L"/>
                <a:ea typeface="小塚ゴシック Pr6N L"/>
                <a:cs typeface="小塚ゴシック Pr6N L"/>
              </a:rPr>
              <a:t>、</a:t>
            </a:r>
            <a:r>
              <a:rPr lang="ja-JP" altLang="en-US" sz="1050" b="1">
                <a:latin typeface="小塚ゴシック Pr6N L"/>
                <a:ea typeface="小塚ゴシック Pr6N L"/>
                <a:cs typeface="小塚ゴシック Pr6N L"/>
              </a:rPr>
              <a:t>疑似防災訓練も行える</a:t>
            </a:r>
            <a:r>
              <a:rPr lang="ja-JP" altLang="en-US" sz="1050">
                <a:latin typeface="小塚ゴシック Pr6N L"/>
                <a:ea typeface="小塚ゴシック Pr6N L"/>
                <a:cs typeface="小塚ゴシック Pr6N L"/>
              </a:rPr>
              <a:t>防災力向上のツールです。</a:t>
            </a:r>
            <a:endParaRPr lang="en-US" altLang="ja-JP" sz="1050">
              <a:latin typeface="小塚ゴシック Pr6N L"/>
              <a:ea typeface="小塚ゴシック Pr6N L"/>
              <a:cs typeface="小塚ゴシック Pr6N L"/>
            </a:endParaRPr>
          </a:p>
        </p:txBody>
      </p:sp>
      <p:sp>
        <p:nvSpPr>
          <p:cNvPr id="4" name="テキスト ボックス 3"/>
          <p:cNvSpPr txBox="1"/>
          <p:nvPr/>
        </p:nvSpPr>
        <p:spPr>
          <a:xfrm>
            <a:off x="7312526" y="3101474"/>
            <a:ext cx="184666" cy="369332"/>
          </a:xfrm>
          <a:prstGeom prst="rect">
            <a:avLst/>
          </a:prstGeom>
          <a:noFill/>
        </p:spPr>
        <p:txBody>
          <a:bodyPr wrap="none" rtlCol="0">
            <a:spAutoFit/>
          </a:bodyPr>
          <a:lstStyle/>
          <a:p>
            <a:endParaRPr kumimoji="1" lang="ja-JP" altLang="en-US"/>
          </a:p>
        </p:txBody>
      </p:sp>
      <p:sp>
        <p:nvSpPr>
          <p:cNvPr id="74" name="正方形/長方形 73"/>
          <p:cNvSpPr/>
          <p:nvPr/>
        </p:nvSpPr>
        <p:spPr>
          <a:xfrm>
            <a:off x="6669362" y="2977215"/>
            <a:ext cx="3049947" cy="3516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a:solidFill>
                  <a:schemeClr val="tx1"/>
                </a:solidFill>
                <a:latin typeface="小塚ゴシック Pr6N L"/>
                <a:ea typeface="小塚ゴシック Pr6N L"/>
                <a:cs typeface="小塚ゴシック Pr6N L"/>
              </a:rPr>
              <a:t>―</a:t>
            </a:r>
            <a:endParaRPr kumimoji="1" lang="ja-JP" altLang="en-US" sz="1200">
              <a:solidFill>
                <a:schemeClr val="tx1"/>
              </a:solidFill>
              <a:latin typeface="小塚ゴシック Pr6N L"/>
              <a:ea typeface="小塚ゴシック Pr6N L"/>
              <a:cs typeface="小塚ゴシック Pr6N L"/>
            </a:endParaRPr>
          </a:p>
        </p:txBody>
      </p:sp>
      <p:pic>
        <p:nvPicPr>
          <p:cNvPr id="71" name="アイディアb.png" descr="/Users/meg/Desktop/特研/特研OD/アイコン/アイディアb.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9264860" y="1395606"/>
            <a:ext cx="434025" cy="522660"/>
          </a:xfrm>
          <a:prstGeom prst="rect">
            <a:avLst/>
          </a:prstGeom>
        </p:spPr>
      </p:pic>
      <p:pic>
        <p:nvPicPr>
          <p:cNvPr id="73" name="パソコン作業b.png" descr="/Users/meg/Desktop/特研/特研OD/アイコン/パソコン作業b.png"/>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5098870" y="1959611"/>
            <a:ext cx="526486" cy="440796"/>
          </a:xfrm>
          <a:prstGeom prst="rect">
            <a:avLst/>
          </a:prstGeom>
        </p:spPr>
      </p:pic>
      <p:pic>
        <p:nvPicPr>
          <p:cNvPr id="79" name="チームb.png" descr="/Users/meg/Desktop/特研/特研OD/アイコン/チームb.png"/>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9252593" y="2400408"/>
            <a:ext cx="468705" cy="513122"/>
          </a:xfrm>
          <a:prstGeom prst="rect">
            <a:avLst/>
          </a:prstGeom>
        </p:spPr>
      </p:pic>
      <p:pic>
        <p:nvPicPr>
          <p:cNvPr id="80" name="受賞b.png" descr="/Users/meg/Desktop/特研/特研OD/アイコン/受賞b.png"/>
          <p:cNvPicPr>
            <a:picLocks noChangeAspect="1"/>
          </p:cNvPicPr>
          <p:nvPr/>
        </p:nvPicPr>
        <p:blipFill>
          <a:blip r:embed="rId11" r:link="rId12">
            <a:extLst>
              <a:ext uri="{28A0092B-C50C-407E-A947-70E740481C1C}">
                <a14:useLocalDpi xmlns:a14="http://schemas.microsoft.com/office/drawing/2010/main" val="0"/>
              </a:ext>
            </a:extLst>
          </a:blip>
          <a:stretch>
            <a:fillRect/>
          </a:stretch>
        </p:blipFill>
        <p:spPr>
          <a:xfrm>
            <a:off x="5180085" y="2922112"/>
            <a:ext cx="311825" cy="491948"/>
          </a:xfrm>
          <a:prstGeom prst="rect">
            <a:avLst/>
          </a:prstGeom>
        </p:spPr>
      </p:pic>
      <p:pic>
        <p:nvPicPr>
          <p:cNvPr id="81" name="マーカーb.png" descr="/Users/meg/Desktop/特研/特研OD/アイコン/マーカーb.png"/>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9238609" y="3421531"/>
            <a:ext cx="482689" cy="494823"/>
          </a:xfrm>
          <a:prstGeom prst="rect">
            <a:avLst/>
          </a:prstGeom>
        </p:spPr>
      </p:pic>
      <p:pic>
        <p:nvPicPr>
          <p:cNvPr id="84" name="拡声器b.png" descr="/Users/meg/Desktop/特研/特研OD/アイコン/拡声器b.png"/>
          <p:cNvPicPr>
            <a:picLocks noChangeAspect="1"/>
          </p:cNvPicPr>
          <p:nvPr/>
        </p:nvPicPr>
        <p:blipFill>
          <a:blip r:embed="rId15" r:link="rId16">
            <a:extLst>
              <a:ext uri="{28A0092B-C50C-407E-A947-70E740481C1C}">
                <a14:useLocalDpi xmlns:a14="http://schemas.microsoft.com/office/drawing/2010/main" val="0"/>
              </a:ext>
            </a:extLst>
          </a:blip>
          <a:stretch>
            <a:fillRect/>
          </a:stretch>
        </p:blipFill>
        <p:spPr>
          <a:xfrm>
            <a:off x="5272473" y="4308661"/>
            <a:ext cx="688804" cy="703011"/>
          </a:xfrm>
          <a:prstGeom prst="rect">
            <a:avLst/>
          </a:prstGeom>
        </p:spPr>
      </p:pic>
      <p:sp>
        <p:nvSpPr>
          <p:cNvPr id="76" name="正方形/長方形 75">
            <a:extLst>
              <a:ext uri="{FF2B5EF4-FFF2-40B4-BE49-F238E27FC236}">
                <a16:creationId xmlns:a16="http://schemas.microsoft.com/office/drawing/2014/main" id="{3EDEBE17-23CA-4E27-AFC7-467F46648EBC}"/>
              </a:ext>
            </a:extLst>
          </p:cNvPr>
          <p:cNvSpPr/>
          <p:nvPr/>
        </p:nvSpPr>
        <p:spPr>
          <a:xfrm>
            <a:off x="6165417" y="2484302"/>
            <a:ext cx="2979773" cy="3516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100" dirty="0">
                <a:solidFill>
                  <a:schemeClr val="tx1"/>
                </a:solidFill>
                <a:latin typeface="小塚ゴシック Pr6N L"/>
                <a:ea typeface="小塚ゴシック Pr6N L"/>
                <a:cs typeface="小塚ゴシック Pr6N L"/>
              </a:rPr>
              <a:t>LINE</a:t>
            </a:r>
            <a:r>
              <a:rPr lang="ja-JP" altLang="en-US" sz="1100" dirty="0">
                <a:solidFill>
                  <a:schemeClr val="tx1"/>
                </a:solidFill>
                <a:latin typeface="小塚ゴシック Pr6N L"/>
                <a:ea typeface="小塚ゴシック Pr6N L"/>
                <a:cs typeface="小塚ゴシック Pr6N L"/>
              </a:rPr>
              <a:t>のお友達登録、</a:t>
            </a:r>
            <a:r>
              <a:rPr lang="en-US" altLang="ja-JP" sz="1100" dirty="0" err="1">
                <a:solidFill>
                  <a:schemeClr val="tx1"/>
                </a:solidFill>
                <a:latin typeface="小塚ゴシック Pr6N L"/>
                <a:ea typeface="小塚ゴシック Pr6N L"/>
                <a:cs typeface="小塚ゴシック Pr6N L"/>
              </a:rPr>
              <a:t>iPhone,Android</a:t>
            </a:r>
            <a:r>
              <a:rPr lang="ja-JP" altLang="en-US" sz="1100" dirty="0">
                <a:solidFill>
                  <a:schemeClr val="tx1"/>
                </a:solidFill>
                <a:latin typeface="小塚ゴシック Pr6N L"/>
                <a:ea typeface="小塚ゴシック Pr6N L"/>
                <a:cs typeface="小塚ゴシック Pr6N L"/>
              </a:rPr>
              <a:t>端末</a:t>
            </a:r>
            <a:endParaRPr lang="en-US" altLang="ja-JP" sz="1100" dirty="0">
              <a:solidFill>
                <a:schemeClr val="tx1"/>
              </a:solidFill>
              <a:latin typeface="小塚ゴシック Pr6N L"/>
              <a:ea typeface="小塚ゴシック Pr6N L"/>
              <a:cs typeface="小塚ゴシック Pr6N L"/>
            </a:endParaRPr>
          </a:p>
        </p:txBody>
      </p:sp>
      <p:sp>
        <p:nvSpPr>
          <p:cNvPr id="101" name="タイトル 1">
            <a:extLst>
              <a:ext uri="{FF2B5EF4-FFF2-40B4-BE49-F238E27FC236}">
                <a16:creationId xmlns:a16="http://schemas.microsoft.com/office/drawing/2014/main" id="{BB9DF41A-E75C-48D7-9758-6A568BFFC903}"/>
              </a:ext>
            </a:extLst>
          </p:cNvPr>
          <p:cNvSpPr txBox="1">
            <a:spLocks/>
          </p:cNvSpPr>
          <p:nvPr/>
        </p:nvSpPr>
        <p:spPr>
          <a:xfrm>
            <a:off x="45112" y="223283"/>
            <a:ext cx="5725903" cy="744513"/>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4000">
                <a:solidFill>
                  <a:schemeClr val="bg1"/>
                </a:solidFill>
                <a:latin typeface="小塚ゴシック Pro M"/>
                <a:ea typeface="小塚ゴシック Pro M"/>
                <a:cs typeface="小塚ゴシック Pro M"/>
              </a:rPr>
              <a:t>LOCABO</a:t>
            </a:r>
            <a:r>
              <a:rPr lang="ja-JP" altLang="en-US" sz="4000">
                <a:solidFill>
                  <a:schemeClr val="bg1"/>
                </a:solidFill>
                <a:latin typeface="小塚ゴシック Pro M"/>
                <a:ea typeface="小塚ゴシック Pro M"/>
                <a:cs typeface="小塚ゴシック Pro M"/>
              </a:rPr>
              <a:t>（ロケ防：ロケーション防災）</a:t>
            </a:r>
          </a:p>
        </p:txBody>
      </p:sp>
      <p:sp>
        <p:nvSpPr>
          <p:cNvPr id="102" name="タイトル 1">
            <a:extLst>
              <a:ext uri="{FF2B5EF4-FFF2-40B4-BE49-F238E27FC236}">
                <a16:creationId xmlns:a16="http://schemas.microsoft.com/office/drawing/2014/main" id="{245098D7-A4FC-40EB-B054-8AEBE7CEFEAC}"/>
              </a:ext>
            </a:extLst>
          </p:cNvPr>
          <p:cNvSpPr txBox="1">
            <a:spLocks/>
          </p:cNvSpPr>
          <p:nvPr/>
        </p:nvSpPr>
        <p:spPr>
          <a:xfrm>
            <a:off x="57563" y="-26855"/>
            <a:ext cx="633718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kumimoji="1" lang="ja-JP" altLang="en-US" sz="1400">
                <a:solidFill>
                  <a:srgbClr val="FFFFFF"/>
                </a:solidFill>
                <a:latin typeface="小塚ゴシック Pr6N R"/>
                <a:ea typeface="小塚ゴシック Pr6N R"/>
                <a:cs typeface="小塚ゴシック Pr6N R"/>
              </a:rPr>
              <a:t>ハザードマップを</a:t>
            </a:r>
            <a:r>
              <a:rPr kumimoji="1" lang="en-US" altLang="ja-JP" sz="1400">
                <a:solidFill>
                  <a:srgbClr val="FFFFFF"/>
                </a:solidFill>
                <a:latin typeface="小塚ゴシック Pr6N R"/>
                <a:ea typeface="小塚ゴシック Pr6N R"/>
                <a:cs typeface="小塚ゴシック Pr6N R"/>
              </a:rPr>
              <a:t>LINE</a:t>
            </a:r>
            <a:r>
              <a:rPr kumimoji="1" lang="ja-JP" altLang="en-US" sz="1400">
                <a:solidFill>
                  <a:srgbClr val="FFFFFF"/>
                </a:solidFill>
                <a:latin typeface="小塚ゴシック Pr6N R"/>
                <a:ea typeface="小塚ゴシック Pr6N R"/>
                <a:cs typeface="小塚ゴシック Pr6N R"/>
              </a:rPr>
              <a:t>で、防災に活用する。</a:t>
            </a:r>
          </a:p>
        </p:txBody>
      </p:sp>
      <p:sp>
        <p:nvSpPr>
          <p:cNvPr id="103" name="タイトル 1">
            <a:extLst>
              <a:ext uri="{FF2B5EF4-FFF2-40B4-BE49-F238E27FC236}">
                <a16:creationId xmlns:a16="http://schemas.microsoft.com/office/drawing/2014/main" id="{C144223A-46C3-4B13-B996-42CC855D716D}"/>
              </a:ext>
            </a:extLst>
          </p:cNvPr>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a:solidFill>
                  <a:srgbClr val="FFFFFF"/>
                </a:solidFill>
                <a:latin typeface="小塚ゴシック Pr6N R"/>
                <a:ea typeface="小塚ゴシック Pr6N R"/>
                <a:cs typeface="小塚ゴシック Pr6N R"/>
              </a:rPr>
              <a:t>By</a:t>
            </a:r>
            <a:r>
              <a:rPr lang="ja-JP" altLang="en-US" sz="1400">
                <a:solidFill>
                  <a:srgbClr val="FFFFFF"/>
                </a:solidFill>
                <a:latin typeface="小塚ゴシック Pr6N R"/>
                <a:ea typeface="小塚ゴシック Pr6N R"/>
                <a:cs typeface="小塚ゴシック Pr6N R"/>
              </a:rPr>
              <a:t>株式会社プライムビーピー</a:t>
            </a:r>
            <a:endParaRPr kumimoji="1" lang="ja-JP" altLang="en-US" sz="1400">
              <a:solidFill>
                <a:srgbClr val="FFFFFF"/>
              </a:solidFill>
              <a:latin typeface="小塚ゴシック Pr6N R"/>
              <a:ea typeface="小塚ゴシック Pr6N R"/>
              <a:cs typeface="小塚ゴシック Pr6N R"/>
            </a:endParaRPr>
          </a:p>
        </p:txBody>
      </p:sp>
      <p:cxnSp>
        <p:nvCxnSpPr>
          <p:cNvPr id="104" name="直線コネクタ 103">
            <a:extLst>
              <a:ext uri="{FF2B5EF4-FFF2-40B4-BE49-F238E27FC236}">
                <a16:creationId xmlns:a16="http://schemas.microsoft.com/office/drawing/2014/main" id="{D6B90B21-BB81-4E34-98B3-7CEF89130490}"/>
              </a:ext>
            </a:extLst>
          </p:cNvPr>
          <p:cNvCxnSpPr/>
          <p:nvPr/>
        </p:nvCxnSpPr>
        <p:spPr>
          <a:xfrm flipH="1">
            <a:off x="4372" y="1405574"/>
            <a:ext cx="9901628" cy="0"/>
          </a:xfrm>
          <a:prstGeom prst="line">
            <a:avLst/>
          </a:prstGeom>
          <a:ln w="6350">
            <a:solidFill>
              <a:srgbClr val="0E79FF"/>
            </a:solidFill>
          </a:ln>
          <a:effectLst/>
        </p:spPr>
        <p:style>
          <a:lnRef idx="2">
            <a:schemeClr val="accent1"/>
          </a:lnRef>
          <a:fillRef idx="0">
            <a:schemeClr val="accent1"/>
          </a:fillRef>
          <a:effectRef idx="1">
            <a:schemeClr val="accent1"/>
          </a:effectRef>
          <a:fontRef idx="minor">
            <a:schemeClr val="tx1"/>
          </a:fontRef>
        </p:style>
      </p:cxnSp>
      <p:grpSp>
        <p:nvGrpSpPr>
          <p:cNvPr id="107" name="図形グループ 52">
            <a:extLst>
              <a:ext uri="{FF2B5EF4-FFF2-40B4-BE49-F238E27FC236}">
                <a16:creationId xmlns:a16="http://schemas.microsoft.com/office/drawing/2014/main" id="{34EE5313-F973-4EB0-ADA9-E80BACE76D9B}"/>
              </a:ext>
            </a:extLst>
          </p:cNvPr>
          <p:cNvGrpSpPr/>
          <p:nvPr/>
        </p:nvGrpSpPr>
        <p:grpSpPr>
          <a:xfrm>
            <a:off x="8089329" y="393701"/>
            <a:ext cx="752743" cy="752743"/>
            <a:chOff x="8060984" y="281179"/>
            <a:chExt cx="752743" cy="752743"/>
          </a:xfrm>
          <a:noFill/>
        </p:grpSpPr>
        <p:sp>
          <p:nvSpPr>
            <p:cNvPr id="108" name="角丸四角形 50">
              <a:extLst>
                <a:ext uri="{FF2B5EF4-FFF2-40B4-BE49-F238E27FC236}">
                  <a16:creationId xmlns:a16="http://schemas.microsoft.com/office/drawing/2014/main" id="{60744FD1-607D-4BF2-B869-EA84B22DF0DB}"/>
                </a:ext>
              </a:extLst>
            </p:cNvPr>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9" name="テキスト ボックス 108">
              <a:extLst>
                <a:ext uri="{FF2B5EF4-FFF2-40B4-BE49-F238E27FC236}">
                  <a16:creationId xmlns:a16="http://schemas.microsoft.com/office/drawing/2014/main" id="{F18B8ADD-26B0-461F-8840-569A4ACD6DA4}"/>
                </a:ext>
              </a:extLst>
            </p:cNvPr>
            <p:cNvSpPr txBox="1"/>
            <p:nvPr/>
          </p:nvSpPr>
          <p:spPr>
            <a:xfrm>
              <a:off x="8114190" y="334385"/>
              <a:ext cx="646331" cy="646331"/>
            </a:xfrm>
            <a:prstGeom prst="rect">
              <a:avLst/>
            </a:prstGeom>
            <a:grpFill/>
          </p:spPr>
          <p:txBody>
            <a:bodyPr wrap="none" rtlCol="0">
              <a:spAutoFit/>
            </a:bodyPr>
            <a:lstStyle/>
            <a:p>
              <a:r>
                <a:rPr lang="ja-JP" altLang="en-US">
                  <a:solidFill>
                    <a:srgbClr val="DEFFFF"/>
                  </a:solidFill>
                  <a:latin typeface="小塚ゴシック Pr6N M"/>
                  <a:ea typeface="小塚ゴシック Pr6N M"/>
                  <a:cs typeface="小塚ゴシック Pr6N M"/>
                </a:rPr>
                <a:t>産業</a:t>
              </a:r>
              <a:endParaRPr lang="en-US" altLang="ja-JP">
                <a:solidFill>
                  <a:srgbClr val="DEFFFF"/>
                </a:solidFill>
                <a:latin typeface="小塚ゴシック Pr6N M"/>
                <a:ea typeface="小塚ゴシック Pr6N M"/>
                <a:cs typeface="小塚ゴシック Pr6N M"/>
              </a:endParaRPr>
            </a:p>
            <a:p>
              <a:r>
                <a:rPr lang="ja-JP" altLang="en-US">
                  <a:solidFill>
                    <a:srgbClr val="DEFFFF"/>
                  </a:solidFill>
                  <a:latin typeface="小塚ゴシック Pr6N M"/>
                  <a:ea typeface="小塚ゴシック Pr6N M"/>
                  <a:cs typeface="小塚ゴシック Pr6N M"/>
                </a:rPr>
                <a:t>創出</a:t>
              </a:r>
              <a:endParaRPr kumimoji="1" lang="en-US" altLang="ja-JP">
                <a:solidFill>
                  <a:srgbClr val="DEFFFF"/>
                </a:solidFill>
                <a:latin typeface="小塚ゴシック Pr6N M"/>
                <a:ea typeface="小塚ゴシック Pr6N M"/>
                <a:cs typeface="小塚ゴシック Pr6N M"/>
              </a:endParaRPr>
            </a:p>
          </p:txBody>
        </p:sp>
      </p:grpSp>
      <p:sp>
        <p:nvSpPr>
          <p:cNvPr id="110" name="角丸四角形 54">
            <a:extLst>
              <a:ext uri="{FF2B5EF4-FFF2-40B4-BE49-F238E27FC236}">
                <a16:creationId xmlns:a16="http://schemas.microsoft.com/office/drawing/2014/main" id="{D3E86493-6EA6-472E-8022-0562A2D3C4A1}"/>
              </a:ext>
            </a:extLst>
          </p:cNvPr>
          <p:cNvSpPr/>
          <p:nvPr/>
        </p:nvSpPr>
        <p:spPr>
          <a:xfrm>
            <a:off x="7172281" y="393701"/>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endParaRPr>
          </a:p>
        </p:txBody>
      </p:sp>
      <p:sp>
        <p:nvSpPr>
          <p:cNvPr id="111" name="テキスト ボックス 110">
            <a:extLst>
              <a:ext uri="{FF2B5EF4-FFF2-40B4-BE49-F238E27FC236}">
                <a16:creationId xmlns:a16="http://schemas.microsoft.com/office/drawing/2014/main" id="{2AF25BBB-23DE-4405-B7AB-4E5EAF6AAC5D}"/>
              </a:ext>
            </a:extLst>
          </p:cNvPr>
          <p:cNvSpPr txBox="1"/>
          <p:nvPr/>
        </p:nvSpPr>
        <p:spPr>
          <a:xfrm>
            <a:off x="7225487" y="446907"/>
            <a:ext cx="646331" cy="646331"/>
          </a:xfrm>
          <a:prstGeom prst="rect">
            <a:avLst/>
          </a:prstGeom>
          <a:noFill/>
        </p:spPr>
        <p:txBody>
          <a:bodyPr wrap="none" rtlCol="0">
            <a:spAutoFit/>
          </a:bodyPr>
          <a:lstStyle/>
          <a:p>
            <a:r>
              <a:rPr lang="ja-JP" altLang="en-US">
                <a:solidFill>
                  <a:srgbClr val="DEFFFF"/>
                </a:solidFill>
                <a:latin typeface="小塚ゴシック Pr6N M"/>
                <a:ea typeface="小塚ゴシック Pr6N M"/>
                <a:cs typeface="小塚ゴシック Pr6N M"/>
              </a:rPr>
              <a:t>少子</a:t>
            </a:r>
            <a:endParaRPr lang="en-US" altLang="ja-JP">
              <a:solidFill>
                <a:srgbClr val="DEFFFF"/>
              </a:solidFill>
              <a:latin typeface="小塚ゴシック Pr6N M"/>
              <a:ea typeface="小塚ゴシック Pr6N M"/>
              <a:cs typeface="小塚ゴシック Pr6N M"/>
            </a:endParaRPr>
          </a:p>
          <a:p>
            <a:r>
              <a:rPr lang="ja-JP" altLang="en-US">
                <a:solidFill>
                  <a:srgbClr val="DEFFFF"/>
                </a:solidFill>
                <a:latin typeface="小塚ゴシック Pr6N M"/>
                <a:ea typeface="小塚ゴシック Pr6N M"/>
                <a:cs typeface="小塚ゴシック Pr6N M"/>
              </a:rPr>
              <a:t>高齢</a:t>
            </a:r>
            <a:endParaRPr lang="en-US" altLang="ja-JP">
              <a:solidFill>
                <a:srgbClr val="DEFFFF"/>
              </a:solidFill>
              <a:latin typeface="小塚ゴシック Pr6N M"/>
              <a:ea typeface="小塚ゴシック Pr6N M"/>
              <a:cs typeface="小塚ゴシック Pr6N M"/>
            </a:endParaRPr>
          </a:p>
        </p:txBody>
      </p:sp>
      <p:sp>
        <p:nvSpPr>
          <p:cNvPr id="113" name="テキスト ボックス 112">
            <a:extLst>
              <a:ext uri="{FF2B5EF4-FFF2-40B4-BE49-F238E27FC236}">
                <a16:creationId xmlns:a16="http://schemas.microsoft.com/office/drawing/2014/main" id="{2A569E30-9995-443A-AC99-EE8DAA2FD5EC}"/>
              </a:ext>
            </a:extLst>
          </p:cNvPr>
          <p:cNvSpPr txBox="1"/>
          <p:nvPr/>
        </p:nvSpPr>
        <p:spPr>
          <a:xfrm>
            <a:off x="9059584" y="403278"/>
            <a:ext cx="684803" cy="738664"/>
          </a:xfrm>
          <a:prstGeom prst="rect">
            <a:avLst/>
          </a:prstGeom>
          <a:noFill/>
        </p:spPr>
        <p:txBody>
          <a:bodyPr wrap="none" rtlCol="0">
            <a:spAutoFit/>
          </a:bodyPr>
          <a:lstStyle/>
          <a:p>
            <a:r>
              <a:rPr lang="ja-JP" altLang="en-US" sz="1400">
                <a:solidFill>
                  <a:srgbClr val="40CCFB"/>
                </a:solidFill>
                <a:latin typeface="小塚ゴシック Pr6N M"/>
                <a:ea typeface="小塚ゴシック Pr6N M"/>
                <a:cs typeface="小塚ゴシック Pr6N M"/>
              </a:rPr>
              <a:t>防犯</a:t>
            </a:r>
            <a:endParaRPr lang="en-US" altLang="ja-JP" sz="1400">
              <a:solidFill>
                <a:srgbClr val="40CCFB"/>
              </a:solidFill>
              <a:latin typeface="小塚ゴシック Pr6N M"/>
              <a:ea typeface="小塚ゴシック Pr6N M"/>
              <a:cs typeface="小塚ゴシック Pr6N M"/>
            </a:endParaRPr>
          </a:p>
          <a:p>
            <a:r>
              <a:rPr lang="ja-JP" altLang="en-US" sz="1400">
                <a:solidFill>
                  <a:srgbClr val="40CCFB"/>
                </a:solidFill>
                <a:latin typeface="小塚ゴシック Pr6N M"/>
                <a:ea typeface="小塚ゴシック Pr6N M"/>
                <a:cs typeface="小塚ゴシック Pr6N M"/>
              </a:rPr>
              <a:t>医療</a:t>
            </a:r>
            <a:endParaRPr lang="en-US" altLang="ja-JP" sz="1400">
              <a:solidFill>
                <a:srgbClr val="40CCFB"/>
              </a:solidFill>
              <a:latin typeface="小塚ゴシック Pr6N M"/>
              <a:ea typeface="小塚ゴシック Pr6N M"/>
              <a:cs typeface="小塚ゴシック Pr6N M"/>
            </a:endParaRPr>
          </a:p>
          <a:p>
            <a:r>
              <a:rPr lang="ja-JP" altLang="en-US" sz="1400">
                <a:solidFill>
                  <a:srgbClr val="40CCFB"/>
                </a:solidFill>
                <a:latin typeface="小塚ゴシック Pr6N M"/>
                <a:ea typeface="小塚ゴシック Pr6N M"/>
                <a:cs typeface="小塚ゴシック Pr6N M"/>
              </a:rPr>
              <a:t>教育</a:t>
            </a:r>
            <a:r>
              <a:rPr lang="ja-JP" altLang="en-US" sz="1000">
                <a:solidFill>
                  <a:srgbClr val="40CCFB"/>
                </a:solidFill>
                <a:latin typeface="小塚ゴシック Pr6N M"/>
                <a:ea typeface="小塚ゴシック Pr6N M"/>
                <a:cs typeface="小塚ゴシック Pr6N M"/>
              </a:rPr>
              <a:t>等</a:t>
            </a:r>
            <a:endParaRPr lang="en-US" altLang="ja-JP">
              <a:solidFill>
                <a:srgbClr val="40CCFB"/>
              </a:solidFill>
              <a:latin typeface="小塚ゴシック Pr6N M"/>
              <a:ea typeface="小塚ゴシック Pr6N M"/>
              <a:cs typeface="小塚ゴシック Pr6N M"/>
            </a:endParaRPr>
          </a:p>
        </p:txBody>
      </p:sp>
      <p:grpSp>
        <p:nvGrpSpPr>
          <p:cNvPr id="3" name="図形グループ 52">
            <a:extLst>
              <a:ext uri="{FF2B5EF4-FFF2-40B4-BE49-F238E27FC236}">
                <a16:creationId xmlns:a16="http://schemas.microsoft.com/office/drawing/2014/main" id="{9C94534D-7653-3EFF-FDB1-25B9D8BF40E5}"/>
              </a:ext>
            </a:extLst>
          </p:cNvPr>
          <p:cNvGrpSpPr/>
          <p:nvPr/>
        </p:nvGrpSpPr>
        <p:grpSpPr>
          <a:xfrm>
            <a:off x="9025613" y="398163"/>
            <a:ext cx="752743" cy="774114"/>
            <a:chOff x="8060984" y="281179"/>
            <a:chExt cx="752743" cy="774114"/>
          </a:xfrm>
          <a:noFill/>
        </p:grpSpPr>
        <p:sp>
          <p:nvSpPr>
            <p:cNvPr id="5" name="角丸四角形 50">
              <a:extLst>
                <a:ext uri="{FF2B5EF4-FFF2-40B4-BE49-F238E27FC236}">
                  <a16:creationId xmlns:a16="http://schemas.microsoft.com/office/drawing/2014/main" id="{A3E9CF19-4CE3-0C3A-9C4E-A506F479A88E}"/>
                </a:ext>
              </a:extLst>
            </p:cNvPr>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10CF7CC5-21F8-58BF-841E-9EAA5D9AC0E1}"/>
                </a:ext>
              </a:extLst>
            </p:cNvPr>
            <p:cNvSpPr txBox="1"/>
            <p:nvPr/>
          </p:nvSpPr>
          <p:spPr>
            <a:xfrm>
              <a:off x="8114190" y="316629"/>
              <a:ext cx="684803" cy="738664"/>
            </a:xfrm>
            <a:prstGeom prst="rect">
              <a:avLst/>
            </a:prstGeom>
            <a:grpFill/>
          </p:spPr>
          <p:txBody>
            <a:bodyPr wrap="none" rtlCol="0">
              <a:spAutoFit/>
            </a:bodyPr>
            <a:lstStyle/>
            <a:p>
              <a:r>
                <a:rPr lang="ja-JP" altLang="en-US" sz="1400">
                  <a:solidFill>
                    <a:schemeClr val="bg1"/>
                  </a:solidFill>
                  <a:latin typeface="小塚ゴシック Pr6N M"/>
                  <a:ea typeface="小塚ゴシック Pr6N M"/>
                  <a:cs typeface="小塚ゴシック Pr6N M"/>
                </a:rPr>
                <a:t>防犯</a:t>
              </a:r>
              <a:endParaRPr lang="en-US" altLang="ja-JP" sz="1400">
                <a:solidFill>
                  <a:schemeClr val="bg1"/>
                </a:solidFill>
                <a:latin typeface="小塚ゴシック Pr6N M"/>
                <a:ea typeface="小塚ゴシック Pr6N M"/>
                <a:cs typeface="小塚ゴシック Pr6N M"/>
              </a:endParaRPr>
            </a:p>
            <a:p>
              <a:r>
                <a:rPr lang="ja-JP" altLang="en-US" sz="1400">
                  <a:solidFill>
                    <a:schemeClr val="bg1"/>
                  </a:solidFill>
                  <a:latin typeface="小塚ゴシック Pr6N M"/>
                  <a:ea typeface="小塚ゴシック Pr6N M"/>
                  <a:cs typeface="小塚ゴシック Pr6N M"/>
                </a:rPr>
                <a:t>医療</a:t>
              </a:r>
              <a:endParaRPr lang="en-US" altLang="ja-JP" sz="1400">
                <a:solidFill>
                  <a:schemeClr val="bg1"/>
                </a:solidFill>
                <a:latin typeface="小塚ゴシック Pr6N M"/>
                <a:ea typeface="小塚ゴシック Pr6N M"/>
                <a:cs typeface="小塚ゴシック Pr6N M"/>
              </a:endParaRPr>
            </a:p>
            <a:p>
              <a:r>
                <a:rPr lang="ja-JP" altLang="en-US" sz="1400">
                  <a:solidFill>
                    <a:schemeClr val="bg1"/>
                  </a:solidFill>
                  <a:latin typeface="小塚ゴシック Pr6N M"/>
                  <a:ea typeface="小塚ゴシック Pr6N M"/>
                  <a:cs typeface="小塚ゴシック Pr6N M"/>
                </a:rPr>
                <a:t>教育</a:t>
              </a:r>
              <a:r>
                <a:rPr lang="ja-JP" altLang="en-US" sz="1000">
                  <a:solidFill>
                    <a:schemeClr val="bg1"/>
                  </a:solidFill>
                  <a:latin typeface="小塚ゴシック Pr6N M"/>
                  <a:ea typeface="小塚ゴシック Pr6N M"/>
                  <a:cs typeface="小塚ゴシック Pr6N M"/>
                </a:rPr>
                <a:t>等</a:t>
              </a:r>
              <a:endParaRPr kumimoji="1" lang="en-US" altLang="ja-JP">
                <a:solidFill>
                  <a:schemeClr val="bg1"/>
                </a:solidFill>
                <a:latin typeface="小塚ゴシック Pr6N M"/>
                <a:ea typeface="小塚ゴシック Pr6N M"/>
                <a:cs typeface="小塚ゴシック Pr6N M"/>
              </a:endParaRPr>
            </a:p>
          </p:txBody>
        </p:sp>
      </p:grpSp>
      <p:sp>
        <p:nvSpPr>
          <p:cNvPr id="7" name="角丸四角形 44">
            <a:extLst>
              <a:ext uri="{FF2B5EF4-FFF2-40B4-BE49-F238E27FC236}">
                <a16:creationId xmlns:a16="http://schemas.microsoft.com/office/drawing/2014/main" id="{5EB3C782-60A9-D44C-A469-C0D9F80AE362}"/>
              </a:ext>
            </a:extLst>
          </p:cNvPr>
          <p:cNvSpPr/>
          <p:nvPr/>
        </p:nvSpPr>
        <p:spPr>
          <a:xfrm>
            <a:off x="6255233" y="393701"/>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A693DF7-35B4-89DD-54D3-18564D39D8A8}"/>
              </a:ext>
            </a:extLst>
          </p:cNvPr>
          <p:cNvSpPr txBox="1"/>
          <p:nvPr/>
        </p:nvSpPr>
        <p:spPr>
          <a:xfrm>
            <a:off x="6308439" y="446907"/>
            <a:ext cx="646331" cy="646331"/>
          </a:xfrm>
          <a:prstGeom prst="rect">
            <a:avLst/>
          </a:prstGeom>
          <a:noFill/>
        </p:spPr>
        <p:txBody>
          <a:bodyPr wrap="none" rtlCol="0">
            <a:spAutoFit/>
          </a:bodyPr>
          <a:lstStyle/>
          <a:p>
            <a:r>
              <a:rPr lang="ja-JP" altLang="en-US">
                <a:solidFill>
                  <a:srgbClr val="40CCFB"/>
                </a:solidFill>
                <a:latin typeface="小塚ゴシック Pr6N M"/>
              </a:rPr>
              <a:t>防災</a:t>
            </a:r>
            <a:endParaRPr lang="en-US" altLang="ja-JP">
              <a:solidFill>
                <a:srgbClr val="40CCFB"/>
              </a:solidFill>
              <a:latin typeface="小塚ゴシック Pr6N M"/>
            </a:endParaRPr>
          </a:p>
          <a:p>
            <a:r>
              <a:rPr lang="ja-JP" altLang="en-US">
                <a:solidFill>
                  <a:srgbClr val="40CCFB"/>
                </a:solidFill>
                <a:latin typeface="小塚ゴシック Pr6N M"/>
              </a:rPr>
              <a:t>減災</a:t>
            </a:r>
          </a:p>
        </p:txBody>
      </p:sp>
      <p:pic>
        <p:nvPicPr>
          <p:cNvPr id="9" name="図 8" descr="QR コード&#10;&#10;自動的に生成された説明">
            <a:extLst>
              <a:ext uri="{FF2B5EF4-FFF2-40B4-BE49-F238E27FC236}">
                <a16:creationId xmlns:a16="http://schemas.microsoft.com/office/drawing/2014/main" id="{C9238509-49C1-9214-E753-10A728989AC0}"/>
              </a:ext>
            </a:extLst>
          </p:cNvPr>
          <p:cNvPicPr>
            <a:picLocks noChangeAspect="1"/>
          </p:cNvPicPr>
          <p:nvPr/>
        </p:nvPicPr>
        <p:blipFill>
          <a:blip r:embed="rId17"/>
          <a:stretch>
            <a:fillRect/>
          </a:stretch>
        </p:blipFill>
        <p:spPr>
          <a:xfrm>
            <a:off x="167314" y="3101474"/>
            <a:ext cx="1319733" cy="2347365"/>
          </a:xfrm>
          <a:prstGeom prst="rect">
            <a:avLst/>
          </a:prstGeom>
        </p:spPr>
      </p:pic>
      <p:sp>
        <p:nvSpPr>
          <p:cNvPr id="10" name="テキスト ボックス 9">
            <a:extLst>
              <a:ext uri="{FF2B5EF4-FFF2-40B4-BE49-F238E27FC236}">
                <a16:creationId xmlns:a16="http://schemas.microsoft.com/office/drawing/2014/main" id="{48171255-B30F-9DBC-EB56-786536836B02}"/>
              </a:ext>
            </a:extLst>
          </p:cNvPr>
          <p:cNvSpPr txBox="1"/>
          <p:nvPr/>
        </p:nvSpPr>
        <p:spPr>
          <a:xfrm>
            <a:off x="1554538" y="3026141"/>
            <a:ext cx="3454073" cy="1240148"/>
          </a:xfrm>
          <a:prstGeom prst="rect">
            <a:avLst/>
          </a:prstGeom>
          <a:noFill/>
        </p:spPr>
        <p:txBody>
          <a:bodyPr wrap="square" rtlCol="0">
            <a:spAutoFit/>
          </a:bodyPr>
          <a:lstStyle/>
          <a:p>
            <a:pPr>
              <a:lnSpc>
                <a:spcPct val="120000"/>
              </a:lnSpc>
            </a:pPr>
            <a:r>
              <a:rPr lang="ja-JP" altLang="en-US" sz="1050">
                <a:latin typeface="小塚ゴシック Pr6N L"/>
                <a:ea typeface="小塚ゴシック Pr6N L"/>
                <a:cs typeface="小塚ゴシック Pr6N L"/>
              </a:rPr>
              <a:t>防災っちでは、気象警戒情報を見る度に、装備品をもらえたり、備蓄品を買うポイントが手に入ります。</a:t>
            </a:r>
            <a:endParaRPr lang="en-US" altLang="ja-JP" sz="1050">
              <a:latin typeface="小塚ゴシック Pr6N L"/>
              <a:ea typeface="小塚ゴシック Pr6N L"/>
              <a:cs typeface="小塚ゴシック Pr6N L"/>
            </a:endParaRPr>
          </a:p>
          <a:p>
            <a:pPr>
              <a:lnSpc>
                <a:spcPct val="120000"/>
              </a:lnSpc>
            </a:pPr>
            <a:r>
              <a:rPr lang="ja-JP" altLang="en-US" sz="1050">
                <a:latin typeface="小塚ゴシック Pr6N L"/>
                <a:ea typeface="小塚ゴシック Pr6N L"/>
                <a:cs typeface="小塚ゴシック Pr6N L"/>
              </a:rPr>
              <a:t>また、クイズやイベントにチャレンジする権利も獲得できます。気象警戒情報を見る習慣を身に</a:t>
            </a:r>
            <a:endParaRPr lang="en-US" altLang="ja-JP" sz="1050">
              <a:latin typeface="小塚ゴシック Pr6N L"/>
              <a:ea typeface="小塚ゴシック Pr6N L"/>
              <a:cs typeface="小塚ゴシック Pr6N L"/>
            </a:endParaRPr>
          </a:p>
          <a:p>
            <a:pPr>
              <a:lnSpc>
                <a:spcPct val="120000"/>
              </a:lnSpc>
            </a:pPr>
            <a:r>
              <a:rPr lang="ja-JP" altLang="en-US" sz="1050">
                <a:latin typeface="小塚ゴシック Pr6N L"/>
                <a:ea typeface="小塚ゴシック Pr6N L"/>
                <a:cs typeface="小塚ゴシック Pr6N L"/>
              </a:rPr>
              <a:t>つけながら、防災計画を考え、</a:t>
            </a:r>
            <a:endParaRPr lang="en-US" altLang="ja-JP" sz="1050">
              <a:latin typeface="小塚ゴシック Pr6N L"/>
              <a:ea typeface="小塚ゴシック Pr6N L"/>
              <a:cs typeface="小塚ゴシック Pr6N L"/>
            </a:endParaRPr>
          </a:p>
          <a:p>
            <a:pPr>
              <a:lnSpc>
                <a:spcPct val="120000"/>
              </a:lnSpc>
            </a:pPr>
            <a:r>
              <a:rPr lang="ja-JP" altLang="en-US" sz="1050">
                <a:latin typeface="小塚ゴシック Pr6N L"/>
                <a:ea typeface="小塚ゴシック Pr6N L"/>
                <a:cs typeface="小塚ゴシック Pr6N L"/>
              </a:rPr>
              <a:t>防災を学べます。</a:t>
            </a:r>
            <a:endParaRPr lang="en-US" altLang="ja-JP" sz="1050">
              <a:latin typeface="小塚ゴシック Pr6N L"/>
              <a:ea typeface="小塚ゴシック Pr6N L"/>
              <a:cs typeface="小塚ゴシック Pr6N L"/>
            </a:endParaRPr>
          </a:p>
        </p:txBody>
      </p:sp>
      <p:pic>
        <p:nvPicPr>
          <p:cNvPr id="12" name="図 11" descr="テーブル&#10;&#10;自動的に生成された説明">
            <a:extLst>
              <a:ext uri="{FF2B5EF4-FFF2-40B4-BE49-F238E27FC236}">
                <a16:creationId xmlns:a16="http://schemas.microsoft.com/office/drawing/2014/main" id="{631DADB9-FF8D-2DBA-485E-EFA260159C6A}"/>
              </a:ext>
            </a:extLst>
          </p:cNvPr>
          <p:cNvPicPr>
            <a:picLocks noChangeAspect="1"/>
          </p:cNvPicPr>
          <p:nvPr/>
        </p:nvPicPr>
        <p:blipFill>
          <a:blip r:embed="rId18"/>
          <a:stretch>
            <a:fillRect/>
          </a:stretch>
        </p:blipFill>
        <p:spPr>
          <a:xfrm>
            <a:off x="3612468" y="3856942"/>
            <a:ext cx="1182574" cy="2103406"/>
          </a:xfrm>
          <a:prstGeom prst="rect">
            <a:avLst/>
          </a:prstGeom>
        </p:spPr>
      </p:pic>
      <p:sp>
        <p:nvSpPr>
          <p:cNvPr id="14" name="テキスト ボックス 13">
            <a:extLst>
              <a:ext uri="{FF2B5EF4-FFF2-40B4-BE49-F238E27FC236}">
                <a16:creationId xmlns:a16="http://schemas.microsoft.com/office/drawing/2014/main" id="{1C07F3C4-F7EF-6B56-9D6D-E40163404CB4}"/>
              </a:ext>
            </a:extLst>
          </p:cNvPr>
          <p:cNvSpPr txBox="1"/>
          <p:nvPr/>
        </p:nvSpPr>
        <p:spPr>
          <a:xfrm>
            <a:off x="91943" y="4908645"/>
            <a:ext cx="1987617" cy="1434047"/>
          </a:xfrm>
          <a:prstGeom prst="rect">
            <a:avLst/>
          </a:prstGeom>
          <a:solidFill>
            <a:schemeClr val="bg2"/>
          </a:solidFill>
        </p:spPr>
        <p:txBody>
          <a:bodyPr wrap="square" rtlCol="0">
            <a:spAutoFit/>
          </a:bodyPr>
          <a:lstStyle/>
          <a:p>
            <a:pPr>
              <a:lnSpc>
                <a:spcPct val="120000"/>
              </a:lnSpc>
            </a:pPr>
            <a:r>
              <a:rPr lang="ja-JP" altLang="en-US" sz="1050">
                <a:latin typeface="小塚ゴシック Pr6N L"/>
                <a:ea typeface="小塚ゴシック Pr6N L"/>
                <a:cs typeface="小塚ゴシック Pr6N L"/>
              </a:rPr>
              <a:t>各種のイベントは、防災計画</a:t>
            </a:r>
            <a:endParaRPr lang="en-US" altLang="ja-JP" sz="1050">
              <a:latin typeface="小塚ゴシック Pr6N L"/>
              <a:ea typeface="小塚ゴシック Pr6N L"/>
              <a:cs typeface="小塚ゴシック Pr6N L"/>
            </a:endParaRPr>
          </a:p>
          <a:p>
            <a:pPr>
              <a:lnSpc>
                <a:spcPct val="120000"/>
              </a:lnSpc>
            </a:pPr>
            <a:r>
              <a:rPr lang="ja-JP" altLang="en-US" sz="1050">
                <a:latin typeface="小塚ゴシック Pr6N L"/>
                <a:ea typeface="小塚ゴシック Pr6N L"/>
                <a:cs typeface="小塚ゴシック Pr6N L"/>
              </a:rPr>
              <a:t>の必要項目となっています。</a:t>
            </a:r>
            <a:endParaRPr lang="en-US" altLang="ja-JP" sz="1050">
              <a:latin typeface="小塚ゴシック Pr6N L"/>
              <a:ea typeface="小塚ゴシック Pr6N L"/>
              <a:cs typeface="小塚ゴシック Pr6N L"/>
            </a:endParaRPr>
          </a:p>
          <a:p>
            <a:pPr>
              <a:lnSpc>
                <a:spcPct val="120000"/>
              </a:lnSpc>
            </a:pPr>
            <a:r>
              <a:rPr lang="ja-JP" altLang="en-US" sz="1050">
                <a:latin typeface="小塚ゴシック Pr6N L"/>
                <a:ea typeface="小塚ゴシック Pr6N L"/>
                <a:cs typeface="小塚ゴシック Pr6N L"/>
              </a:rPr>
              <a:t>（イベントの内容）</a:t>
            </a:r>
            <a:endParaRPr lang="en-US" altLang="ja-JP" sz="1050">
              <a:latin typeface="小塚ゴシック Pr6N L"/>
              <a:ea typeface="小塚ゴシック Pr6N L"/>
              <a:cs typeface="小塚ゴシック Pr6N L"/>
            </a:endParaRPr>
          </a:p>
          <a:p>
            <a:pPr>
              <a:lnSpc>
                <a:spcPct val="120000"/>
              </a:lnSpc>
            </a:pPr>
            <a:r>
              <a:rPr lang="ja-JP" altLang="en-US" sz="1050">
                <a:latin typeface="小塚ゴシック Pr6N L"/>
                <a:ea typeface="小塚ゴシック Pr6N L"/>
                <a:cs typeface="小塚ゴシック Pr6N L"/>
              </a:rPr>
              <a:t>　・防災装備品リストの作成</a:t>
            </a:r>
            <a:endParaRPr lang="en-US" altLang="ja-JP" sz="1050">
              <a:latin typeface="小塚ゴシック Pr6N L"/>
              <a:ea typeface="小塚ゴシック Pr6N L"/>
              <a:cs typeface="小塚ゴシック Pr6N L"/>
            </a:endParaRPr>
          </a:p>
          <a:p>
            <a:pPr>
              <a:lnSpc>
                <a:spcPct val="120000"/>
              </a:lnSpc>
            </a:pPr>
            <a:r>
              <a:rPr lang="ja-JP" altLang="en-US" sz="1050">
                <a:latin typeface="小塚ゴシック Pr6N L"/>
                <a:ea typeface="小塚ゴシック Pr6N L"/>
                <a:cs typeface="小塚ゴシック Pr6N L"/>
              </a:rPr>
              <a:t>　・持出品リストの作成</a:t>
            </a:r>
            <a:endParaRPr lang="en-US" altLang="ja-JP" sz="1050">
              <a:latin typeface="小塚ゴシック Pr6N L"/>
              <a:ea typeface="小塚ゴシック Pr6N L"/>
              <a:cs typeface="小塚ゴシック Pr6N L"/>
            </a:endParaRPr>
          </a:p>
          <a:p>
            <a:pPr>
              <a:lnSpc>
                <a:spcPct val="120000"/>
              </a:lnSpc>
            </a:pPr>
            <a:r>
              <a:rPr lang="ja-JP" altLang="en-US" sz="1050">
                <a:latin typeface="小塚ゴシック Pr6N L"/>
                <a:ea typeface="小塚ゴシック Pr6N L"/>
                <a:cs typeface="小塚ゴシック Pr6N L"/>
              </a:rPr>
              <a:t>　・避難ルートマップの作成</a:t>
            </a:r>
            <a:endParaRPr lang="en-US" altLang="ja-JP" sz="1050">
              <a:latin typeface="小塚ゴシック Pr6N L"/>
              <a:ea typeface="小塚ゴシック Pr6N L"/>
              <a:cs typeface="小塚ゴシック Pr6N L"/>
            </a:endParaRPr>
          </a:p>
          <a:p>
            <a:pPr>
              <a:lnSpc>
                <a:spcPct val="120000"/>
              </a:lnSpc>
            </a:pPr>
            <a:r>
              <a:rPr lang="ja-JP" altLang="en-US" sz="1050">
                <a:latin typeface="小塚ゴシック Pr6N L"/>
                <a:ea typeface="小塚ゴシック Pr6N L"/>
                <a:cs typeface="小塚ゴシック Pr6N L"/>
              </a:rPr>
              <a:t>　・防災訓練</a:t>
            </a:r>
            <a:endParaRPr lang="en-US" altLang="ja-JP" sz="1050">
              <a:latin typeface="小塚ゴシック Pr6N L"/>
              <a:ea typeface="小塚ゴシック Pr6N L"/>
              <a:cs typeface="小塚ゴシック Pr6N L"/>
            </a:endParaRPr>
          </a:p>
        </p:txBody>
      </p:sp>
      <p:sp>
        <p:nvSpPr>
          <p:cNvPr id="15" name="テキスト ボックス 14">
            <a:extLst>
              <a:ext uri="{FF2B5EF4-FFF2-40B4-BE49-F238E27FC236}">
                <a16:creationId xmlns:a16="http://schemas.microsoft.com/office/drawing/2014/main" id="{EE157C45-275D-1871-1F47-A5674F225C34}"/>
              </a:ext>
            </a:extLst>
          </p:cNvPr>
          <p:cNvSpPr txBox="1"/>
          <p:nvPr/>
        </p:nvSpPr>
        <p:spPr>
          <a:xfrm>
            <a:off x="2808604" y="5628835"/>
            <a:ext cx="2069797" cy="577081"/>
          </a:xfrm>
          <a:prstGeom prst="rect">
            <a:avLst/>
          </a:prstGeom>
          <a:solidFill>
            <a:schemeClr val="bg1"/>
          </a:solidFill>
        </p:spPr>
        <p:txBody>
          <a:bodyPr wrap="none" rtlCol="0">
            <a:spAutoFit/>
          </a:bodyPr>
          <a:lstStyle/>
          <a:p>
            <a:r>
              <a:rPr kumimoji="1" lang="ja-JP" altLang="en-US" sz="1050"/>
              <a:t>　　　　　　　　　　　イベントメニュー</a:t>
            </a:r>
            <a:endParaRPr kumimoji="1" lang="en-US" altLang="ja-JP" sz="1050"/>
          </a:p>
          <a:p>
            <a:endParaRPr kumimoji="1" lang="en-US" altLang="ja-JP" sz="1050"/>
          </a:p>
          <a:p>
            <a:r>
              <a:rPr kumimoji="1" lang="ja-JP" altLang="en-US" sz="1050"/>
              <a:t>避難ルートマップ作成画面</a:t>
            </a:r>
          </a:p>
        </p:txBody>
      </p:sp>
      <p:cxnSp>
        <p:nvCxnSpPr>
          <p:cNvPr id="16" name="直線矢印コネクタ 15">
            <a:extLst>
              <a:ext uri="{FF2B5EF4-FFF2-40B4-BE49-F238E27FC236}">
                <a16:creationId xmlns:a16="http://schemas.microsoft.com/office/drawing/2014/main" id="{93C788E2-DF5F-0D9C-DA2B-DC9F3CB52D0D}"/>
              </a:ext>
            </a:extLst>
          </p:cNvPr>
          <p:cNvCxnSpPr>
            <a:cxnSpLocks/>
          </p:cNvCxnSpPr>
          <p:nvPr/>
        </p:nvCxnSpPr>
        <p:spPr>
          <a:xfrm flipV="1">
            <a:off x="4222044" y="5348047"/>
            <a:ext cx="100232" cy="280788"/>
          </a:xfrm>
          <a:prstGeom prst="straightConnector1">
            <a:avLst/>
          </a:prstGeom>
          <a:ln w="3492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直線矢印コネクタ 18">
            <a:extLst>
              <a:ext uri="{FF2B5EF4-FFF2-40B4-BE49-F238E27FC236}">
                <a16:creationId xmlns:a16="http://schemas.microsoft.com/office/drawing/2014/main" id="{32D47525-DE55-043A-E15E-CAD1078DEFF9}"/>
              </a:ext>
            </a:extLst>
          </p:cNvPr>
          <p:cNvCxnSpPr>
            <a:cxnSpLocks/>
          </p:cNvCxnSpPr>
          <p:nvPr/>
        </p:nvCxnSpPr>
        <p:spPr>
          <a:xfrm flipH="1" flipV="1">
            <a:off x="3073512" y="5528719"/>
            <a:ext cx="338377" cy="303206"/>
          </a:xfrm>
          <a:prstGeom prst="straightConnector1">
            <a:avLst/>
          </a:prstGeom>
          <a:ln w="3492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1" name="テキスト ボックス 20">
            <a:extLst>
              <a:ext uri="{FF2B5EF4-FFF2-40B4-BE49-F238E27FC236}">
                <a16:creationId xmlns:a16="http://schemas.microsoft.com/office/drawing/2014/main" id="{95E694CE-B99A-7539-58AF-84097E8DBD4C}"/>
              </a:ext>
            </a:extLst>
          </p:cNvPr>
          <p:cNvSpPr txBox="1"/>
          <p:nvPr/>
        </p:nvSpPr>
        <p:spPr>
          <a:xfrm>
            <a:off x="5096143" y="4613199"/>
            <a:ext cx="4682214" cy="1434047"/>
          </a:xfrm>
          <a:prstGeom prst="rect">
            <a:avLst/>
          </a:prstGeom>
          <a:noFill/>
        </p:spPr>
        <p:txBody>
          <a:bodyPr wrap="square" rtlCol="0">
            <a:spAutoFit/>
          </a:bodyPr>
          <a:lstStyle/>
          <a:p>
            <a:pPr>
              <a:lnSpc>
                <a:spcPct val="120000"/>
              </a:lnSpc>
            </a:pPr>
            <a:r>
              <a:rPr lang="ja-JP" altLang="en-US" sz="1050">
                <a:latin typeface="小塚ゴシック Pr6N L"/>
                <a:ea typeface="小塚ゴシック Pr6N L"/>
                <a:cs typeface="小塚ゴシック Pr6N L"/>
              </a:rPr>
              <a:t>　　　　　ハザードマップは国土地理院が提供しており、気象情報はもち</a:t>
            </a:r>
            <a:endParaRPr lang="en-US" altLang="ja-JP" sz="1050">
              <a:latin typeface="小塚ゴシック Pr6N L"/>
              <a:ea typeface="小塚ゴシック Pr6N L"/>
              <a:cs typeface="小塚ゴシック Pr6N L"/>
            </a:endParaRPr>
          </a:p>
          <a:p>
            <a:pPr>
              <a:lnSpc>
                <a:spcPct val="120000"/>
              </a:lnSpc>
            </a:pPr>
            <a:r>
              <a:rPr lang="ja-JP" altLang="en-US" sz="1050">
                <a:latin typeface="小塚ゴシック Pr6N L"/>
                <a:ea typeface="小塚ゴシック Pr6N L"/>
                <a:cs typeface="小塚ゴシック Pr6N L"/>
              </a:rPr>
              <a:t>　　　　ろん気象庁から配信されています。両者を橋渡しするものは何も</a:t>
            </a:r>
            <a:endParaRPr lang="en-US" altLang="ja-JP" sz="1050">
              <a:latin typeface="小塚ゴシック Pr6N L"/>
              <a:ea typeface="小塚ゴシック Pr6N L"/>
              <a:cs typeface="小塚ゴシック Pr6N L"/>
            </a:endParaRPr>
          </a:p>
          <a:p>
            <a:pPr>
              <a:lnSpc>
                <a:spcPct val="120000"/>
              </a:lnSpc>
            </a:pPr>
            <a:r>
              <a:rPr lang="ja-JP" altLang="en-US" sz="1050">
                <a:latin typeface="小塚ゴシック Pr6N L"/>
                <a:ea typeface="小塚ゴシック Pr6N L"/>
                <a:cs typeface="小塚ゴシック Pr6N L"/>
              </a:rPr>
              <a:t>　　　　ありません。気象情報もすべてその地域を管轄する気象台から発</a:t>
            </a:r>
            <a:endParaRPr lang="en-US" altLang="ja-JP" sz="1050">
              <a:latin typeface="小塚ゴシック Pr6N L"/>
              <a:ea typeface="小塚ゴシック Pr6N L"/>
              <a:cs typeface="小塚ゴシック Pr6N L"/>
            </a:endParaRPr>
          </a:p>
          <a:p>
            <a:pPr>
              <a:lnSpc>
                <a:spcPct val="120000"/>
              </a:lnSpc>
            </a:pPr>
            <a:r>
              <a:rPr lang="ja-JP" altLang="en-US" sz="1050">
                <a:latin typeface="小塚ゴシック Pr6N L"/>
                <a:ea typeface="小塚ゴシック Pr6N L"/>
                <a:cs typeface="小塚ゴシック Pr6N L"/>
              </a:rPr>
              <a:t>　表しているのではないことはあまり知られていないのではないでしょう</a:t>
            </a:r>
            <a:endParaRPr lang="en-US" altLang="ja-JP" sz="1050">
              <a:latin typeface="小塚ゴシック Pr6N L"/>
              <a:ea typeface="小塚ゴシック Pr6N L"/>
              <a:cs typeface="小塚ゴシック Pr6N L"/>
            </a:endParaRPr>
          </a:p>
          <a:p>
            <a:pPr>
              <a:lnSpc>
                <a:spcPct val="120000"/>
              </a:lnSpc>
            </a:pPr>
            <a:r>
              <a:rPr lang="ja-JP" altLang="en-US" sz="1050">
                <a:latin typeface="小塚ゴシック Pr6N L"/>
                <a:ea typeface="小塚ゴシック Pr6N L"/>
                <a:cs typeface="小塚ゴシック Pr6N L"/>
              </a:rPr>
              <a:t>　か。ロケ防では、登録した場所のハザードマップ情報と気象情報を技術</a:t>
            </a:r>
            <a:endParaRPr lang="en-US" altLang="ja-JP" sz="1050">
              <a:latin typeface="小塚ゴシック Pr6N L"/>
              <a:ea typeface="小塚ゴシック Pr6N L"/>
              <a:cs typeface="小塚ゴシック Pr6N L"/>
            </a:endParaRPr>
          </a:p>
          <a:p>
            <a:pPr>
              <a:lnSpc>
                <a:spcPct val="120000"/>
              </a:lnSpc>
            </a:pPr>
            <a:r>
              <a:rPr lang="ja-JP" altLang="en-US" sz="1050">
                <a:latin typeface="小塚ゴシック Pr6N L"/>
                <a:ea typeface="小塚ゴシック Pr6N L"/>
                <a:cs typeface="小塚ゴシック Pr6N L"/>
              </a:rPr>
              <a:t>　的な工夫により結び付けて</a:t>
            </a:r>
            <a:endParaRPr lang="en-US" altLang="ja-JP" sz="1050">
              <a:latin typeface="小塚ゴシック Pr6N L"/>
              <a:ea typeface="小塚ゴシック Pr6N L"/>
              <a:cs typeface="小塚ゴシック Pr6N L"/>
            </a:endParaRPr>
          </a:p>
          <a:p>
            <a:pPr>
              <a:lnSpc>
                <a:spcPct val="120000"/>
              </a:lnSpc>
            </a:pPr>
            <a:r>
              <a:rPr lang="ja-JP" altLang="en-US" sz="1050">
                <a:latin typeface="小塚ゴシック Pr6N L"/>
                <a:ea typeface="小塚ゴシック Pr6N L"/>
                <a:cs typeface="小塚ゴシック Pr6N L"/>
              </a:rPr>
              <a:t>　提供しています。</a:t>
            </a:r>
            <a:endParaRPr lang="en-US" altLang="ja-JP" sz="1050">
              <a:latin typeface="小塚ゴシック Pr6N L"/>
              <a:ea typeface="小塚ゴシック Pr6N L"/>
              <a:cs typeface="小塚ゴシック Pr6N L"/>
            </a:endParaRPr>
          </a:p>
        </p:txBody>
      </p:sp>
      <p:sp>
        <p:nvSpPr>
          <p:cNvPr id="2" name="テキスト ボックス 1">
            <a:extLst>
              <a:ext uri="{FF2B5EF4-FFF2-40B4-BE49-F238E27FC236}">
                <a16:creationId xmlns:a16="http://schemas.microsoft.com/office/drawing/2014/main" id="{9745B88A-04A4-00B9-6482-35888C42A664}"/>
              </a:ext>
            </a:extLst>
          </p:cNvPr>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ja-JP" altLang="en-US" sz="1400" dirty="0">
                <a:latin typeface="+mn-ea"/>
              </a:rPr>
              <a:t>令和５年６月２日版</a:t>
            </a:r>
          </a:p>
        </p:txBody>
      </p:sp>
    </p:spTree>
    <p:extLst>
      <p:ext uri="{BB962C8B-B14F-4D97-AF65-F5344CB8AC3E}">
        <p14:creationId xmlns:p14="http://schemas.microsoft.com/office/powerpoint/2010/main" val="1176099422"/>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30E2F3A16F92B4AB9E792CF74957C4D" ma:contentTypeVersion="13" ma:contentTypeDescription="新しいドキュメントを作成します。" ma:contentTypeScope="" ma:versionID="51202850dabc88a637e01ece842b7588">
  <xsd:schema xmlns:xsd="http://www.w3.org/2001/XMLSchema" xmlns:xs="http://www.w3.org/2001/XMLSchema" xmlns:p="http://schemas.microsoft.com/office/2006/metadata/properties" xmlns:ns2="01154edc-d128-4cc9-8ba8-0a52feda84e1" xmlns:ns3="ed9888db-c08f-4880-8c8f-9300fabbe8b3" targetNamespace="http://schemas.microsoft.com/office/2006/metadata/properties" ma:root="true" ma:fieldsID="1a45b712a39053c6cc2b4e0cac594673" ns2:_="" ns3:_="">
    <xsd:import namespace="01154edc-d128-4cc9-8ba8-0a52feda84e1"/>
    <xsd:import namespace="ed9888db-c08f-4880-8c8f-9300fabbe8b3"/>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154edc-d128-4cc9-8ba8-0a52feda84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9888db-c08f-4880-8c8f-9300fabbe8b3"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1d3383e-2f59-4ab9-837f-b7921ffc7fe5}" ma:internalName="TaxCatchAll" ma:showField="CatchAllData" ma:web="ed9888db-c08f-4880-8c8f-9300fabbe8b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01154edc-d128-4cc9-8ba8-0a52feda84e1" xsi:nil="true"/>
    <lcf76f155ced4ddcb4097134ff3c332f xmlns="01154edc-d128-4cc9-8ba8-0a52feda84e1">
      <Terms xmlns="http://schemas.microsoft.com/office/infopath/2007/PartnerControls"/>
    </lcf76f155ced4ddcb4097134ff3c332f>
    <TaxCatchAll xmlns="ed9888db-c08f-4880-8c8f-9300fabbe8b3" xsi:nil="true"/>
  </documentManagement>
</p:properties>
</file>

<file path=customXml/itemProps1.xml><?xml version="1.0" encoding="utf-8"?>
<ds:datastoreItem xmlns:ds="http://schemas.openxmlformats.org/officeDocument/2006/customXml" ds:itemID="{1A4C47EC-D301-4A41-82C2-AC6F5354DE67}"/>
</file>

<file path=customXml/itemProps2.xml><?xml version="1.0" encoding="utf-8"?>
<ds:datastoreItem xmlns:ds="http://schemas.openxmlformats.org/officeDocument/2006/customXml" ds:itemID="{75B398D8-6DD5-4AB9-B103-5344E468F2B8}"/>
</file>

<file path=customXml/itemProps3.xml><?xml version="1.0" encoding="utf-8"?>
<ds:datastoreItem xmlns:ds="http://schemas.openxmlformats.org/officeDocument/2006/customXml" ds:itemID="{61FDC32F-59E6-431B-8E68-1B519FF02411}"/>
</file>

<file path=docProps/app.xml><?xml version="1.0" encoding="utf-8"?>
<Properties xmlns="http://schemas.openxmlformats.org/officeDocument/2006/extended-properties" xmlns:vt="http://schemas.openxmlformats.org/officeDocument/2006/docPropsVTypes">
  <TotalTime>0</TotalTime>
  <Words>745</Words>
  <Application>Microsoft Office PowerPoint</Application>
  <PresentationFormat>A4 210 x 297 mm</PresentationFormat>
  <Paragraphs>93</Paragraphs>
  <Slides>2</Slides>
  <Notes>2</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Meiryo UI</vt:lpstr>
      <vt:lpstr>ＭＳ Ｐゴシック</vt:lpstr>
      <vt:lpstr>フォントポにほんご</vt:lpstr>
      <vt:lpstr>小塚ゴシック Pr6N L</vt:lpstr>
      <vt:lpstr>小塚ゴシック Pr6N M</vt:lpstr>
      <vt:lpstr>小塚ゴシック Pr6N R</vt:lpstr>
      <vt:lpstr>小塚ゴシック Pro M</vt:lpstr>
      <vt:lpstr>游ゴシック</vt:lpstr>
      <vt:lpstr>Arial</vt:lpstr>
      <vt:lpstr>Calibri</vt:lpstr>
      <vt:lpstr>Corbel</vt:lpstr>
      <vt:lpstr>Wingdings</vt:lpstr>
      <vt:lpstr>ホワイト</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2023-05-26T00:15:43Z</dcterms:created>
  <dcterms:modified xsi:type="dcterms:W3CDTF">2023-05-26T00:15:50Z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2898200</vt:r8>
  </property>
  <property fmtid="{D5CDD505-2E9C-101B-9397-08002B2CF9AE}" pid="3" name="xd_ProgID">
    <vt:lpwstr/>
  </property>
  <property fmtid="{D5CDD505-2E9C-101B-9397-08002B2CF9AE}" pid="4" name="MediaServiceImageTags">
    <vt:lpwstr/>
  </property>
  <property fmtid="{D5CDD505-2E9C-101B-9397-08002B2CF9AE}" pid="5" name="_dlc_DocId">
    <vt:lpwstr>DIGI-808455956-729118</vt:lpwstr>
  </property>
  <property fmtid="{D5CDD505-2E9C-101B-9397-08002B2CF9AE}" pid="6" name="ContentTypeId">
    <vt:lpwstr>0x010100F30E2F3A16F92B4AB9E792CF74957C4D</vt:lpwstr>
  </property>
  <property fmtid="{D5CDD505-2E9C-101B-9397-08002B2CF9AE}" pid="7" name="ComplianceAssetId">
    <vt:lpwstr/>
  </property>
  <property fmtid="{D5CDD505-2E9C-101B-9397-08002B2CF9AE}" pid="8" name="TemplateUrl">
    <vt:lpwstr/>
  </property>
  <property fmtid="{D5CDD505-2E9C-101B-9397-08002B2CF9AE}" pid="9" name="_dlc_DocIdItemGuid">
    <vt:lpwstr>c5a39911-079d-5126-a179-bc27870e5a57</vt:lpwstr>
  </property>
  <property fmtid="{D5CDD505-2E9C-101B-9397-08002B2CF9AE}" pid="10" name="_ExtendedDescription">
    <vt:lpwstr/>
  </property>
  <property fmtid="{D5CDD505-2E9C-101B-9397-08002B2CF9AE}" pid="11" name="TriggerFlowInfo">
    <vt:lpwstr/>
  </property>
  <property fmtid="{D5CDD505-2E9C-101B-9397-08002B2CF9AE}" pid="12" name="_dlc_DocIdUrl">
    <vt:lpwstr>https://digitalgojp.sharepoint.com/sites/digi_portal/_layouts/15/DocIdRedir.aspx?ID=DIGI-808455956-729118, DIGI-808455956-729118</vt:lpwstr>
  </property>
  <property fmtid="{D5CDD505-2E9C-101B-9397-08002B2CF9AE}" pid="13" name="xd_Signature">
    <vt:bool>false</vt:bool>
  </property>
</Properties>
</file>