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sldIdLst>
    <p:sldId id="258" r:id="rId2"/>
  </p:sldIdLst>
  <p:sldSz cx="9906000" cy="6858000" type="A4"/>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A7EBB"/>
    <a:srgbClr val="4ED762"/>
    <a:srgbClr val="6633FF"/>
    <a:srgbClr val="663399"/>
    <a:srgbClr val="6633CC"/>
    <a:srgbClr val="6600FF"/>
    <a:srgbClr val="9933FF"/>
    <a:srgbClr val="CC6666"/>
    <a:srgbClr val="FF33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995" autoAdjust="0"/>
    <p:restoredTop sz="94660"/>
  </p:normalViewPr>
  <p:slideViewPr>
    <p:cSldViewPr snapToGrid="0" snapToObjects="1">
      <p:cViewPr varScale="1">
        <p:scale>
          <a:sx n="77" d="100"/>
          <a:sy n="77" d="100"/>
        </p:scale>
        <p:origin x="1176" y="54"/>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2022/3/24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24568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2022/3/24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2240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2022/3/24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43987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2022/3/24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8118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2022/3/24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32202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2022/3/24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82956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C1CA040-FF31-2246-8E1D-7AE78751E0CD}" type="datetimeFigureOut">
              <a:rPr kumimoji="1" lang="ja-JP" altLang="en-US" smtClean="0"/>
              <a:t>2022/3/24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398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C1CA040-FF31-2246-8E1D-7AE78751E0CD}" type="datetimeFigureOut">
              <a:rPr kumimoji="1" lang="ja-JP" altLang="en-US" smtClean="0"/>
              <a:t>2022/3/24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9732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1CA040-FF31-2246-8E1D-7AE78751E0CD}" type="datetimeFigureOut">
              <a:rPr kumimoji="1" lang="ja-JP" altLang="en-US" smtClean="0"/>
              <a:t>2022/3/24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97397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2022/3/24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4198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2022/3/24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97156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A040-FF31-2246-8E1D-7AE78751E0CD}" type="datetimeFigureOut">
              <a:rPr kumimoji="1" lang="ja-JP" altLang="en-US" smtClean="0"/>
              <a:t>2022/3/24</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842213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5" y="1970333"/>
            <a:ext cx="5925454" cy="3910180"/>
          </a:xfrm>
          <a:prstGeom prst="rect">
            <a:avLst/>
          </a:prstGeom>
          <a:ln>
            <a:noFill/>
          </a:ln>
          <a:effectLst>
            <a:softEdge rad="112500"/>
          </a:effectLst>
        </p:spPr>
      </p:pic>
      <p:pic>
        <p:nvPicPr>
          <p:cNvPr id="61" name="図 6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46623" y="2114317"/>
            <a:ext cx="1436467" cy="1016276"/>
          </a:xfrm>
          <a:prstGeom prst="rect">
            <a:avLst/>
          </a:prstGeom>
        </p:spPr>
      </p:pic>
      <p:pic>
        <p:nvPicPr>
          <p:cNvPr id="70" name="図 6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05742" y="3814494"/>
            <a:ext cx="3668462" cy="1547981"/>
          </a:xfrm>
          <a:prstGeom prst="rect">
            <a:avLst/>
          </a:prstGeom>
        </p:spPr>
      </p:pic>
      <p:sp>
        <p:nvSpPr>
          <p:cNvPr id="49" name="正方形/長方形 48"/>
          <p:cNvSpPr/>
          <p:nvPr/>
        </p:nvSpPr>
        <p:spPr>
          <a:xfrm>
            <a:off x="4811" y="1149"/>
            <a:ext cx="9906000" cy="1252759"/>
          </a:xfrm>
          <a:prstGeom prst="rect">
            <a:avLst/>
          </a:prstGeom>
          <a:solidFill>
            <a:srgbClr val="333399"/>
          </a:solidFill>
          <a:ln w="9525" cap="flat" cmpd="sng" algn="ctr">
            <a:solidFill>
              <a:srgbClr val="3333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orbel"/>
              <a:ea typeface="ヒラギノ角ゴ Pro W3"/>
              <a:cs typeface="+mn-cs"/>
            </a:endParaRPr>
          </a:p>
        </p:txBody>
      </p:sp>
      <p:sp>
        <p:nvSpPr>
          <p:cNvPr id="42" name="タイトル 1"/>
          <p:cNvSpPr txBox="1">
            <a:spLocks/>
          </p:cNvSpPr>
          <p:nvPr/>
        </p:nvSpPr>
        <p:spPr>
          <a:xfrm>
            <a:off x="45112" y="223283"/>
            <a:ext cx="4749931" cy="744513"/>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dirty="0">
                <a:solidFill>
                  <a:schemeClr val="bg1"/>
                </a:solidFill>
                <a:latin typeface="小塚ゴシック Pro M"/>
                <a:ea typeface="小塚ゴシック Pro M"/>
                <a:cs typeface="小塚ゴシック Pro M"/>
              </a:rPr>
              <a:t>シビックパワーバトル</a:t>
            </a:r>
          </a:p>
        </p:txBody>
      </p:sp>
      <p:sp>
        <p:nvSpPr>
          <p:cNvPr id="44"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a:solidFill>
                  <a:srgbClr val="FFFFFF"/>
                </a:solidFill>
                <a:latin typeface="小塚ゴシック Pr6N R"/>
                <a:ea typeface="小塚ゴシック Pr6N R"/>
                <a:cs typeface="小塚ゴシック Pr6N R"/>
              </a:rPr>
              <a:t>By</a:t>
            </a:r>
            <a:r>
              <a:rPr lang="ja-JP" altLang="en-US" sz="1400" dirty="0">
                <a:solidFill>
                  <a:srgbClr val="FFFFFF"/>
                </a:solidFill>
                <a:latin typeface="小塚ゴシック Pr6N R"/>
                <a:ea typeface="小塚ゴシック Pr6N R"/>
                <a:cs typeface="小塚ゴシック Pr6N R"/>
              </a:rPr>
              <a:t> シビックパワーアライアンス実行委員会</a:t>
            </a:r>
            <a:endParaRPr kumimoji="1" lang="ja-JP" altLang="en-US" sz="1400" dirty="0">
              <a:solidFill>
                <a:srgbClr val="FFFFFF"/>
              </a:solidFill>
              <a:latin typeface="小塚ゴシック Pr6N R"/>
              <a:ea typeface="小塚ゴシック Pr6N R"/>
              <a:cs typeface="小塚ゴシック Pr6N R"/>
            </a:endParaRPr>
          </a:p>
        </p:txBody>
      </p:sp>
      <p:sp>
        <p:nvSpPr>
          <p:cNvPr id="48" name="正方形/長方形 47"/>
          <p:cNvSpPr/>
          <p:nvPr/>
        </p:nvSpPr>
        <p:spPr>
          <a:xfrm>
            <a:off x="0" y="6577577"/>
            <a:ext cx="9906000" cy="280423"/>
          </a:xfrm>
          <a:prstGeom prst="rect">
            <a:avLst/>
          </a:prstGeom>
          <a:solidFill>
            <a:srgbClr val="333399"/>
          </a:solidFill>
          <a:ln w="9525" cap="flat" cmpd="sng" algn="ctr">
            <a:solidFill>
              <a:srgbClr val="3333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sp>
        <p:nvSpPr>
          <p:cNvPr id="89" name="角丸四角形 88"/>
          <p:cNvSpPr/>
          <p:nvPr/>
        </p:nvSpPr>
        <p:spPr>
          <a:xfrm>
            <a:off x="8491117" y="250008"/>
            <a:ext cx="752743" cy="75274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C000"/>
              </a:solidFill>
            </a:endParaRPr>
          </a:p>
        </p:txBody>
      </p:sp>
      <p:sp>
        <p:nvSpPr>
          <p:cNvPr id="90" name="テキスト ボックス 89"/>
          <p:cNvSpPr txBox="1"/>
          <p:nvPr/>
        </p:nvSpPr>
        <p:spPr>
          <a:xfrm>
            <a:off x="8397035" y="285176"/>
            <a:ext cx="933268" cy="646331"/>
          </a:xfrm>
          <a:prstGeom prst="rect">
            <a:avLst/>
          </a:prstGeom>
          <a:noFill/>
          <a:ln>
            <a:noFill/>
          </a:ln>
        </p:spPr>
        <p:txBody>
          <a:bodyPr wrap="none" rtlCol="0">
            <a:spAutoFit/>
          </a:bodyPr>
          <a:lstStyle/>
          <a:p>
            <a:pPr algn="ctr"/>
            <a:r>
              <a:rPr lang="ja-JP" altLang="en-US" dirty="0">
                <a:solidFill>
                  <a:srgbClr val="333399"/>
                </a:solidFill>
                <a:latin typeface="小塚ゴシック Pr6N M"/>
                <a:ea typeface="小塚ゴシック Pr6N M"/>
                <a:cs typeface="小塚ゴシック Pr6N M"/>
              </a:rPr>
              <a:t>アクティ</a:t>
            </a:r>
            <a:endParaRPr lang="en-US" altLang="ja-JP" dirty="0">
              <a:solidFill>
                <a:srgbClr val="333399"/>
              </a:solidFill>
              <a:latin typeface="小塚ゴシック Pr6N M"/>
              <a:ea typeface="小塚ゴシック Pr6N M"/>
              <a:cs typeface="小塚ゴシック Pr6N M"/>
            </a:endParaRPr>
          </a:p>
          <a:p>
            <a:pPr algn="ctr"/>
            <a:r>
              <a:rPr lang="ja-JP" altLang="en-US" dirty="0">
                <a:solidFill>
                  <a:srgbClr val="333399"/>
                </a:solidFill>
                <a:latin typeface="小塚ゴシック Pr6N M"/>
                <a:ea typeface="小塚ゴシック Pr6N M"/>
                <a:cs typeface="小塚ゴシック Pr6N M"/>
              </a:rPr>
              <a:t>ビティ</a:t>
            </a:r>
            <a:endParaRPr lang="en-US" altLang="ja-JP" dirty="0">
              <a:solidFill>
                <a:srgbClr val="333399"/>
              </a:solidFill>
              <a:latin typeface="小塚ゴシック Pr6N M"/>
              <a:ea typeface="小塚ゴシック Pr6N M"/>
              <a:cs typeface="小塚ゴシック Pr6N M"/>
            </a:endParaRPr>
          </a:p>
        </p:txBody>
      </p:sp>
      <p:sp>
        <p:nvSpPr>
          <p:cNvPr id="35" name="タイトル 1"/>
          <p:cNvSpPr txBox="1">
            <a:spLocks/>
          </p:cNvSpPr>
          <p:nvPr/>
        </p:nvSpPr>
        <p:spPr>
          <a:xfrm>
            <a:off x="-350" y="1218758"/>
            <a:ext cx="9911641" cy="8430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600" dirty="0"/>
              <a:t>オープンデータを活用し、まちの埋もれた魅力を発掘・発信。シビックプライドを醸成するプレゼンバトル。</a:t>
            </a:r>
            <a:endParaRPr lang="en-US" altLang="ja-JP" sz="1600" dirty="0"/>
          </a:p>
          <a:p>
            <a:pPr algn="l"/>
            <a:r>
              <a:rPr lang="ja-JP" altLang="en-US" sz="1600" dirty="0"/>
              <a:t>市民や団体、企業と行政が共創し、地域のあらたな魅力を発信する仕組みづくりに繋がるイベントです。</a:t>
            </a:r>
            <a:endParaRPr lang="en-US" altLang="ja-JP" sz="1600" dirty="0">
              <a:solidFill>
                <a:srgbClr val="FFC000"/>
              </a:solidFill>
              <a:latin typeface="小塚ゴシック Pr6N R"/>
              <a:ea typeface="小塚ゴシック Pr6N R"/>
              <a:cs typeface="小塚ゴシック Pr6N R"/>
            </a:endParaRPr>
          </a:p>
        </p:txBody>
      </p:sp>
      <p:cxnSp>
        <p:nvCxnSpPr>
          <p:cNvPr id="36" name="直線コネクタ 35"/>
          <p:cNvCxnSpPr/>
          <p:nvPr/>
        </p:nvCxnSpPr>
        <p:spPr>
          <a:xfrm flipH="1">
            <a:off x="4372" y="1336994"/>
            <a:ext cx="9901628" cy="0"/>
          </a:xfrm>
          <a:prstGeom prst="line">
            <a:avLst/>
          </a:prstGeom>
          <a:ln w="6350">
            <a:solidFill>
              <a:srgbClr val="333399"/>
            </a:solidFill>
          </a:ln>
          <a:effectLst/>
        </p:spPr>
        <p:style>
          <a:lnRef idx="2">
            <a:schemeClr val="accent1"/>
          </a:lnRef>
          <a:fillRef idx="0">
            <a:schemeClr val="accent1"/>
          </a:fillRef>
          <a:effectRef idx="1">
            <a:schemeClr val="accent1"/>
          </a:effectRef>
          <a:fontRef idx="minor">
            <a:schemeClr val="tx1"/>
          </a:fontRef>
        </p:style>
      </p:cxnSp>
      <p:cxnSp>
        <p:nvCxnSpPr>
          <p:cNvPr id="37" name="直線コネクタ 36"/>
          <p:cNvCxnSpPr/>
          <p:nvPr/>
        </p:nvCxnSpPr>
        <p:spPr>
          <a:xfrm flipH="1">
            <a:off x="-348" y="1925768"/>
            <a:ext cx="9911640" cy="0"/>
          </a:xfrm>
          <a:prstGeom prst="line">
            <a:avLst/>
          </a:prstGeom>
          <a:ln w="6350">
            <a:solidFill>
              <a:srgbClr val="333399"/>
            </a:solidFill>
          </a:ln>
          <a:effectLst/>
        </p:spPr>
        <p:style>
          <a:lnRef idx="2">
            <a:schemeClr val="accent1"/>
          </a:lnRef>
          <a:fillRef idx="0">
            <a:schemeClr val="accent1"/>
          </a:fillRef>
          <a:effectRef idx="1">
            <a:schemeClr val="accent1"/>
          </a:effectRef>
          <a:fontRef idx="minor">
            <a:schemeClr val="tx1"/>
          </a:fontRef>
        </p:style>
      </p:cxnSp>
      <p:sp>
        <p:nvSpPr>
          <p:cNvPr id="40" name="正方形/長方形 39"/>
          <p:cNvSpPr/>
          <p:nvPr/>
        </p:nvSpPr>
        <p:spPr>
          <a:xfrm>
            <a:off x="6499844" y="2444518"/>
            <a:ext cx="3265339" cy="351689"/>
          </a:xfrm>
          <a:prstGeom prst="rect">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a:solidFill>
                  <a:schemeClr val="tx1"/>
                </a:solidFill>
                <a:latin typeface="小塚ゴシック Pr6N L"/>
                <a:ea typeface="小塚ゴシック Pr6N L"/>
                <a:cs typeface="小塚ゴシック Pr6N L"/>
              </a:rPr>
              <a:t>   　　　　地方自治体・企業・団体・一般市民 等</a:t>
            </a:r>
          </a:p>
        </p:txBody>
      </p:sp>
      <p:sp>
        <p:nvSpPr>
          <p:cNvPr id="41" name="角丸四角形 40"/>
          <p:cNvSpPr/>
          <p:nvPr/>
        </p:nvSpPr>
        <p:spPr>
          <a:xfrm>
            <a:off x="5872024" y="2439044"/>
            <a:ext cx="1225671" cy="357163"/>
          </a:xfrm>
          <a:prstGeom prst="roundRect">
            <a:avLst>
              <a:gd name="adj" fmla="val 50000"/>
            </a:avLst>
          </a:prstGeom>
          <a:solidFill>
            <a:srgbClr val="333399"/>
          </a:solid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a:latin typeface="フォントポにほんご"/>
                <a:ea typeface="フォントポにほんご"/>
                <a:cs typeface="フォントポにほんご"/>
              </a:rPr>
              <a:t>主な参加者</a:t>
            </a:r>
          </a:p>
        </p:txBody>
      </p:sp>
      <p:sp>
        <p:nvSpPr>
          <p:cNvPr id="47" name="正方形/長方形 46"/>
          <p:cNvSpPr/>
          <p:nvPr/>
        </p:nvSpPr>
        <p:spPr>
          <a:xfrm>
            <a:off x="6499844" y="2019230"/>
            <a:ext cx="3265339" cy="351689"/>
          </a:xfrm>
          <a:prstGeom prst="rect">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小塚ゴシック Pr6N L"/>
                <a:ea typeface="小塚ゴシック Pr6N L"/>
                <a:cs typeface="小塚ゴシック Pr6N L"/>
              </a:rPr>
              <a:t>不定期</a:t>
            </a:r>
            <a:endParaRPr lang="en-US" altLang="ja-JP" sz="1200" dirty="0">
              <a:solidFill>
                <a:schemeClr val="tx1"/>
              </a:solidFill>
              <a:latin typeface="小塚ゴシック Pr6N L"/>
              <a:ea typeface="小塚ゴシック Pr6N L"/>
              <a:cs typeface="小塚ゴシック Pr6N L"/>
            </a:endParaRPr>
          </a:p>
        </p:txBody>
      </p:sp>
      <p:sp>
        <p:nvSpPr>
          <p:cNvPr id="50" name="角丸四角形 49"/>
          <p:cNvSpPr/>
          <p:nvPr/>
        </p:nvSpPr>
        <p:spPr>
          <a:xfrm>
            <a:off x="5872024" y="2022548"/>
            <a:ext cx="1225671" cy="357163"/>
          </a:xfrm>
          <a:prstGeom prst="roundRect">
            <a:avLst>
              <a:gd name="adj" fmla="val 50000"/>
            </a:avLst>
          </a:prstGeom>
          <a:solidFill>
            <a:srgbClr val="333399"/>
          </a:solid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latin typeface="フォントポにほんご"/>
                <a:ea typeface="フォントポにほんご"/>
                <a:cs typeface="フォントポにほんご"/>
              </a:rPr>
              <a:t>実施期間</a:t>
            </a:r>
            <a:endParaRPr kumimoji="1" lang="ja-JP" altLang="en-US" sz="1200" dirty="0">
              <a:latin typeface="フォントポにほんご"/>
              <a:ea typeface="フォントポにほんご"/>
              <a:cs typeface="フォントポにほんご"/>
            </a:endParaRPr>
          </a:p>
        </p:txBody>
      </p:sp>
      <p:sp>
        <p:nvSpPr>
          <p:cNvPr id="51" name="正方形/長方形 50"/>
          <p:cNvSpPr/>
          <p:nvPr/>
        </p:nvSpPr>
        <p:spPr>
          <a:xfrm>
            <a:off x="6832659" y="2863263"/>
            <a:ext cx="2932524" cy="351689"/>
          </a:xfrm>
          <a:prstGeom prst="rect">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dirty="0">
                <a:solidFill>
                  <a:schemeClr val="tx1"/>
                </a:solidFill>
                <a:latin typeface="小塚ゴシック Pr6N L"/>
                <a:ea typeface="小塚ゴシック Pr6N L"/>
                <a:cs typeface="小塚ゴシック Pr6N L"/>
              </a:rPr>
              <a:t>https://www.civicpowerbattle.org/</a:t>
            </a:r>
            <a:endParaRPr kumimoji="1" lang="ja-JP" altLang="en-US" sz="1200" dirty="0">
              <a:solidFill>
                <a:schemeClr val="tx1"/>
              </a:solidFill>
              <a:latin typeface="小塚ゴシック Pr6N L"/>
              <a:ea typeface="小塚ゴシック Pr6N L"/>
              <a:cs typeface="小塚ゴシック Pr6N L"/>
            </a:endParaRPr>
          </a:p>
        </p:txBody>
      </p:sp>
      <p:sp>
        <p:nvSpPr>
          <p:cNvPr id="52" name="角丸四角形 51"/>
          <p:cNvSpPr/>
          <p:nvPr/>
        </p:nvSpPr>
        <p:spPr>
          <a:xfrm>
            <a:off x="5872023" y="2857789"/>
            <a:ext cx="1225671" cy="361791"/>
          </a:xfrm>
          <a:prstGeom prst="roundRect">
            <a:avLst>
              <a:gd name="adj" fmla="val 50000"/>
            </a:avLst>
          </a:prstGeom>
          <a:solidFill>
            <a:srgbClr val="333399"/>
          </a:solid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a:latin typeface="フォントポにほんご"/>
                <a:ea typeface="フォントポにほんご"/>
                <a:cs typeface="フォントポにほんご"/>
              </a:rPr>
              <a:t>紹介</a:t>
            </a:r>
            <a:r>
              <a:rPr kumimoji="1" lang="en-US" altLang="ja-JP" sz="1200" dirty="0">
                <a:latin typeface="フォントポにほんご"/>
                <a:ea typeface="フォントポにほんご"/>
                <a:cs typeface="フォントポにほんご"/>
              </a:rPr>
              <a:t>URL</a:t>
            </a:r>
            <a:endParaRPr kumimoji="1" lang="ja-JP" altLang="en-US" sz="1200" dirty="0">
              <a:latin typeface="フォントポにほんご"/>
              <a:ea typeface="フォントポにほんご"/>
              <a:cs typeface="フォントポにほんご"/>
            </a:endParaRPr>
          </a:p>
        </p:txBody>
      </p:sp>
      <p:sp>
        <p:nvSpPr>
          <p:cNvPr id="55" name="角丸四角形 54"/>
          <p:cNvSpPr/>
          <p:nvPr/>
        </p:nvSpPr>
        <p:spPr>
          <a:xfrm>
            <a:off x="5872023" y="3315609"/>
            <a:ext cx="3887391" cy="3176196"/>
          </a:xfrm>
          <a:prstGeom prst="roundRect">
            <a:avLst>
              <a:gd name="adj" fmla="val 6636"/>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56" name="図 55" descr="拡声器.png"/>
          <p:cNvPicPr>
            <a:picLocks noChangeAspect="1"/>
          </p:cNvPicPr>
          <p:nvPr/>
        </p:nvPicPr>
        <p:blipFill>
          <a:blip r:embed="rId5">
            <a:duotone>
              <a:prstClr val="black"/>
              <a:schemeClr val="tx2">
                <a:tint val="45000"/>
                <a:satMod val="400000"/>
              </a:schemeClr>
            </a:duotone>
            <a:extLst>
              <a:ext uri="{BEBA8EAE-BF5A-486C-A8C5-ECC9F3942E4B}">
                <a14:imgProps xmlns:a14="http://schemas.microsoft.com/office/drawing/2010/main">
                  <a14:imgLayer r:embed="rId6">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804563" y="3251581"/>
            <a:ext cx="903101" cy="903101"/>
          </a:xfrm>
          <a:prstGeom prst="rect">
            <a:avLst/>
          </a:prstGeom>
        </p:spPr>
      </p:pic>
      <p:sp>
        <p:nvSpPr>
          <p:cNvPr id="59" name="テキスト ボックス 58"/>
          <p:cNvSpPr txBox="1"/>
          <p:nvPr/>
        </p:nvSpPr>
        <p:spPr>
          <a:xfrm>
            <a:off x="6699912" y="3302692"/>
            <a:ext cx="2345514" cy="461665"/>
          </a:xfrm>
          <a:prstGeom prst="rect">
            <a:avLst/>
          </a:prstGeom>
          <a:noFill/>
        </p:spPr>
        <p:txBody>
          <a:bodyPr vert="horz" wrap="none" rtlCol="0">
            <a:spAutoFit/>
          </a:bodyPr>
          <a:lstStyle/>
          <a:p>
            <a:r>
              <a:rPr lang="ja-JP" altLang="en-US" sz="2400" dirty="0">
                <a:solidFill>
                  <a:srgbClr val="333399"/>
                </a:solidFill>
                <a:latin typeface="フォントポにほんご"/>
                <a:ea typeface="フォントポにほんご"/>
                <a:cs typeface="フォントポにほんご"/>
              </a:rPr>
              <a:t>アピールポイント</a:t>
            </a:r>
            <a:endParaRPr lang="en-US" altLang="ja-JP" sz="2400" dirty="0">
              <a:solidFill>
                <a:srgbClr val="333399"/>
              </a:solidFill>
              <a:latin typeface="フォントポにほんご"/>
              <a:ea typeface="フォントポにほんご"/>
              <a:cs typeface="フォントポにほんご"/>
            </a:endParaRPr>
          </a:p>
        </p:txBody>
      </p:sp>
      <p:sp>
        <p:nvSpPr>
          <p:cNvPr id="31" name="タイトル 1"/>
          <p:cNvSpPr txBox="1">
            <a:spLocks/>
          </p:cNvSpPr>
          <p:nvPr/>
        </p:nvSpPr>
        <p:spPr>
          <a:xfrm>
            <a:off x="-350" y="1149"/>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a:solidFill>
                  <a:srgbClr val="FFFFFF"/>
                </a:solidFill>
                <a:latin typeface="小塚ゴシック Pr6N R"/>
                <a:ea typeface="小塚ゴシック Pr6N R"/>
                <a:cs typeface="小塚ゴシック Pr6N R"/>
              </a:rPr>
              <a:t>その愛は本物か！</a:t>
            </a:r>
            <a:endParaRPr kumimoji="1" lang="ja-JP" altLang="en-US" sz="1400" dirty="0">
              <a:solidFill>
                <a:srgbClr val="FFFFFF"/>
              </a:solidFill>
              <a:latin typeface="小塚ゴシック Pr6N R"/>
              <a:ea typeface="小塚ゴシック Pr6N R"/>
              <a:cs typeface="小塚ゴシック Pr6N R"/>
            </a:endParaRPr>
          </a:p>
        </p:txBody>
      </p:sp>
      <p:sp>
        <p:nvSpPr>
          <p:cNvPr id="54" name="正方形/長方形 53"/>
          <p:cNvSpPr/>
          <p:nvPr/>
        </p:nvSpPr>
        <p:spPr>
          <a:xfrm>
            <a:off x="224171" y="2260971"/>
            <a:ext cx="2168476" cy="2772439"/>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12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テキスト ボックス 56"/>
          <p:cNvSpPr txBox="1"/>
          <p:nvPr/>
        </p:nvSpPr>
        <p:spPr>
          <a:xfrm>
            <a:off x="418984" y="2115788"/>
            <a:ext cx="1696952" cy="330072"/>
          </a:xfrm>
          <a:prstGeom prst="rect">
            <a:avLst/>
          </a:prstGeom>
        </p:spPr>
        <p:style>
          <a:lnRef idx="1">
            <a:schemeClr val="accent1"/>
          </a:lnRef>
          <a:fillRef idx="2">
            <a:schemeClr val="accent1"/>
          </a:fillRef>
          <a:effectRef idx="1">
            <a:schemeClr val="accent1"/>
          </a:effectRef>
          <a:fontRef idx="minor">
            <a:schemeClr val="dk1"/>
          </a:fontRef>
        </p:style>
        <p:txBody>
          <a:bodyPr wrap="square" tIns="108000" bIns="36000" rtlCol="0">
            <a:spAutoFit/>
          </a:bodyPr>
          <a:lstStyle/>
          <a:p>
            <a:pPr algn="ctr"/>
            <a:r>
              <a:rPr lang="ja-JP" altLang="en-US" sz="12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地域プレーヤー</a:t>
            </a:r>
          </a:p>
        </p:txBody>
      </p:sp>
      <p:sp>
        <p:nvSpPr>
          <p:cNvPr id="71" name="正方形/長方形 70"/>
          <p:cNvSpPr/>
          <p:nvPr/>
        </p:nvSpPr>
        <p:spPr>
          <a:xfrm>
            <a:off x="5819166" y="5381510"/>
            <a:ext cx="3993104"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1600" b="1" dirty="0">
                <a:solidFill>
                  <a:schemeClr val="bg1">
                    <a:lumMod val="95000"/>
                  </a:schemeClr>
                </a:solidFill>
                <a:effectLst>
                  <a:outerShdw blurRad="38100" dist="38100" dir="2700000" algn="tl">
                    <a:srgbClr val="000000">
                      <a:alpha val="43137"/>
                    </a:srgbClr>
                  </a:outerShdw>
                </a:effectLst>
              </a:rPr>
              <a:t>「データ」に馴染みのない人でも参加でき、</a:t>
            </a:r>
            <a:endParaRPr lang="en-US" altLang="ja-JP" sz="1600" b="1" dirty="0">
              <a:solidFill>
                <a:schemeClr val="bg1">
                  <a:lumMod val="95000"/>
                </a:schemeClr>
              </a:solidFill>
              <a:effectLst>
                <a:outerShdw blurRad="38100" dist="38100" dir="2700000" algn="tl">
                  <a:srgbClr val="000000">
                    <a:alpha val="43137"/>
                  </a:srgbClr>
                </a:outerShdw>
              </a:effectLst>
            </a:endParaRPr>
          </a:p>
          <a:p>
            <a:pPr algn="ctr"/>
            <a:r>
              <a:rPr lang="ja-JP" altLang="en-US" sz="1600" b="1" dirty="0">
                <a:solidFill>
                  <a:schemeClr val="bg1">
                    <a:lumMod val="95000"/>
                  </a:schemeClr>
                </a:solidFill>
                <a:effectLst>
                  <a:outerShdw blurRad="38100" dist="38100" dir="2700000" algn="tl">
                    <a:srgbClr val="000000">
                      <a:alpha val="43137"/>
                    </a:srgbClr>
                  </a:outerShdw>
                </a:effectLst>
              </a:rPr>
              <a:t>オープンデータへの興味と理解を促します！</a:t>
            </a:r>
            <a:endParaRPr lang="en-US" altLang="ja-JP" sz="1600" b="1" dirty="0">
              <a:solidFill>
                <a:schemeClr val="bg1">
                  <a:lumMod val="95000"/>
                </a:schemeClr>
              </a:solidFill>
              <a:effectLst>
                <a:outerShdw blurRad="38100" dist="38100" dir="2700000" algn="tl">
                  <a:srgbClr val="000000">
                    <a:alpha val="43137"/>
                  </a:srgbClr>
                </a:outerShdw>
              </a:effectLst>
            </a:endParaRPr>
          </a:p>
        </p:txBody>
      </p:sp>
      <p:sp>
        <p:nvSpPr>
          <p:cNvPr id="73" name="角丸四角形 72"/>
          <p:cNvSpPr/>
          <p:nvPr/>
        </p:nvSpPr>
        <p:spPr>
          <a:xfrm>
            <a:off x="3366319" y="2767324"/>
            <a:ext cx="881214" cy="40783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200" b="1" dirty="0">
                <a:solidFill>
                  <a:schemeClr val="tx1"/>
                </a:solidFill>
              </a:rPr>
              <a:t>地域Ａ</a:t>
            </a:r>
            <a:endParaRPr kumimoji="1" lang="en-US" altLang="ja-JP" sz="1200" b="1" dirty="0">
              <a:solidFill>
                <a:schemeClr val="tx1"/>
              </a:solidFill>
            </a:endParaRPr>
          </a:p>
        </p:txBody>
      </p:sp>
      <p:pic>
        <p:nvPicPr>
          <p:cNvPr id="45" name="図 44"/>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358656" y="4050352"/>
            <a:ext cx="1160779" cy="757561"/>
          </a:xfrm>
          <a:prstGeom prst="rect">
            <a:avLst/>
          </a:prstGeom>
        </p:spPr>
      </p:pic>
      <p:pic>
        <p:nvPicPr>
          <p:cNvPr id="60" name="図 59"/>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503314" y="3664635"/>
            <a:ext cx="1255797" cy="875664"/>
          </a:xfrm>
          <a:prstGeom prst="rect">
            <a:avLst/>
          </a:prstGeom>
        </p:spPr>
      </p:pic>
      <p:sp>
        <p:nvSpPr>
          <p:cNvPr id="9" name="角丸四角形 8"/>
          <p:cNvSpPr/>
          <p:nvPr/>
        </p:nvSpPr>
        <p:spPr>
          <a:xfrm>
            <a:off x="312137" y="2549788"/>
            <a:ext cx="1815082" cy="9459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a:solidFill>
                  <a:schemeClr val="tx1"/>
                </a:solidFill>
              </a:rPr>
              <a:t>市民</a:t>
            </a:r>
            <a:r>
              <a:rPr lang="ja-JP" altLang="en-US" sz="1200" b="1" dirty="0">
                <a:solidFill>
                  <a:schemeClr val="tx1"/>
                </a:solidFill>
              </a:rPr>
              <a:t>・市民団体・企業・教育機関など</a:t>
            </a:r>
            <a:endParaRPr lang="en-US" altLang="ja-JP" sz="1200" b="1" dirty="0">
              <a:solidFill>
                <a:schemeClr val="tx1"/>
              </a:solidFill>
            </a:endParaRPr>
          </a:p>
          <a:p>
            <a:pPr algn="ctr"/>
            <a:r>
              <a:rPr lang="ja-JP" altLang="en-US" sz="1200" dirty="0">
                <a:solidFill>
                  <a:schemeClr val="tx1"/>
                </a:solidFill>
              </a:rPr>
              <a:t>－まちの魅力を発見し自ら発信－</a:t>
            </a:r>
            <a:endParaRPr lang="en-US" altLang="ja-JP" sz="1200" dirty="0">
              <a:solidFill>
                <a:schemeClr val="tx1"/>
              </a:solidFill>
            </a:endParaRPr>
          </a:p>
        </p:txBody>
      </p:sp>
      <p:sp>
        <p:nvSpPr>
          <p:cNvPr id="72" name="角丸四角形 71"/>
          <p:cNvSpPr/>
          <p:nvPr/>
        </p:nvSpPr>
        <p:spPr>
          <a:xfrm>
            <a:off x="324617" y="4225828"/>
            <a:ext cx="1815082" cy="7081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a:solidFill>
                  <a:schemeClr val="tx1"/>
                </a:solidFill>
              </a:rPr>
              <a:t>行政</a:t>
            </a:r>
            <a:endParaRPr kumimoji="1" lang="en-US" altLang="ja-JP" sz="1200" b="1" dirty="0">
              <a:solidFill>
                <a:schemeClr val="tx1"/>
              </a:solidFill>
            </a:endParaRPr>
          </a:p>
          <a:p>
            <a:pPr algn="ctr"/>
            <a:r>
              <a:rPr lang="ja-JP" altLang="en-US" sz="1200" dirty="0">
                <a:solidFill>
                  <a:schemeClr val="tx1"/>
                </a:solidFill>
              </a:rPr>
              <a:t>－まちのデータ整備と</a:t>
            </a:r>
            <a:endParaRPr lang="en-US" altLang="ja-JP" sz="1200" dirty="0">
              <a:solidFill>
                <a:schemeClr val="tx1"/>
              </a:solidFill>
            </a:endParaRPr>
          </a:p>
          <a:p>
            <a:pPr algn="ctr"/>
            <a:r>
              <a:rPr lang="ja-JP" altLang="en-US" sz="1200" dirty="0">
                <a:solidFill>
                  <a:schemeClr val="tx1"/>
                </a:solidFill>
              </a:rPr>
              <a:t>魅力の発掘発信－</a:t>
            </a:r>
            <a:endParaRPr lang="en-US" altLang="ja-JP" sz="1200" dirty="0">
              <a:solidFill>
                <a:schemeClr val="tx1"/>
              </a:solidFill>
            </a:endParaRPr>
          </a:p>
        </p:txBody>
      </p:sp>
      <p:sp>
        <p:nvSpPr>
          <p:cNvPr id="46" name="上下矢印 45"/>
          <p:cNvSpPr/>
          <p:nvPr/>
        </p:nvSpPr>
        <p:spPr>
          <a:xfrm>
            <a:off x="335181" y="3408870"/>
            <a:ext cx="585848" cy="914790"/>
          </a:xfrm>
          <a:prstGeom prst="upDownArrow">
            <a:avLst>
              <a:gd name="adj1" fmla="val 70582"/>
              <a:gd name="adj2" fmla="val 50000"/>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ja-JP" altLang="en-US" sz="120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8" name="図 57"/>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140818" y="3490362"/>
            <a:ext cx="1123812" cy="7532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テキスト ボックス 5"/>
          <p:cNvSpPr txBox="1"/>
          <p:nvPr/>
        </p:nvSpPr>
        <p:spPr>
          <a:xfrm>
            <a:off x="5872023" y="5964939"/>
            <a:ext cx="3860352" cy="507831"/>
          </a:xfrm>
          <a:prstGeom prst="rect">
            <a:avLst/>
          </a:prstGeom>
          <a:noFill/>
        </p:spPr>
        <p:txBody>
          <a:bodyPr wrap="none" rtlCol="0">
            <a:spAutoFit/>
          </a:bodyPr>
          <a:lstStyle/>
          <a:p>
            <a:r>
              <a:rPr kumimoji="1" lang="en-US" altLang="ja-JP" sz="900" dirty="0"/>
              <a:t>2017</a:t>
            </a:r>
            <a:r>
              <a:rPr kumimoji="1" lang="ja-JP" altLang="en-US" sz="900" dirty="0"/>
              <a:t>年</a:t>
            </a:r>
            <a:r>
              <a:rPr kumimoji="1" lang="en-US" altLang="ja-JP" sz="900" dirty="0"/>
              <a:t>9</a:t>
            </a:r>
            <a:r>
              <a:rPr kumimoji="1" lang="ja-JP" altLang="en-US" sz="900" dirty="0"/>
              <a:t>月関東大会、</a:t>
            </a:r>
            <a:r>
              <a:rPr lang="en-US" altLang="ja-JP" sz="900" dirty="0"/>
              <a:t>2018</a:t>
            </a:r>
            <a:r>
              <a:rPr lang="ja-JP" altLang="en-US" sz="900" dirty="0"/>
              <a:t>年</a:t>
            </a:r>
            <a:r>
              <a:rPr lang="en-US" altLang="ja-JP" sz="900" dirty="0"/>
              <a:t>3</a:t>
            </a:r>
            <a:r>
              <a:rPr lang="ja-JP" altLang="en-US" sz="900" dirty="0"/>
              <a:t>月千葉市</a:t>
            </a:r>
            <a:r>
              <a:rPr lang="en-US" altLang="ja-JP" sz="900" dirty="0"/>
              <a:t>6</a:t>
            </a:r>
            <a:r>
              <a:rPr lang="ja-JP" altLang="en-US" sz="900" dirty="0"/>
              <a:t>区対抗、</a:t>
            </a:r>
            <a:r>
              <a:rPr lang="en-US" altLang="ja-JP" sz="900" dirty="0"/>
              <a:t>2018</a:t>
            </a:r>
            <a:r>
              <a:rPr lang="ja-JP" altLang="en-US" sz="900" dirty="0"/>
              <a:t>年</a:t>
            </a:r>
            <a:r>
              <a:rPr lang="en-US" altLang="ja-JP" sz="900" dirty="0"/>
              <a:t>8</a:t>
            </a:r>
            <a:r>
              <a:rPr lang="ja-JP" altLang="en-US" sz="900" dirty="0"/>
              <a:t>月大坂夏の陣、</a:t>
            </a:r>
            <a:endParaRPr lang="en-US" altLang="ja-JP" sz="900" dirty="0"/>
          </a:p>
          <a:p>
            <a:r>
              <a:rPr kumimoji="1" lang="en-US" altLang="ja-JP" sz="900" dirty="0"/>
              <a:t>2018</a:t>
            </a:r>
            <a:r>
              <a:rPr kumimoji="1" lang="ja-JP" altLang="en-US" sz="900" dirty="0"/>
              <a:t>年</a:t>
            </a:r>
            <a:r>
              <a:rPr kumimoji="1" lang="en-US" altLang="ja-JP" sz="900" dirty="0"/>
              <a:t>10</a:t>
            </a:r>
            <a:r>
              <a:rPr kumimoji="1" lang="ja-JP" altLang="en-US" sz="900" dirty="0"/>
              <a:t>月オープンガバメント推進協議会、</a:t>
            </a:r>
            <a:r>
              <a:rPr lang="en-US" altLang="ja-JP" sz="900" dirty="0"/>
              <a:t> 2019</a:t>
            </a:r>
            <a:r>
              <a:rPr lang="ja-JP" altLang="en-US" sz="900" dirty="0"/>
              <a:t>年</a:t>
            </a:r>
            <a:r>
              <a:rPr lang="en-US" altLang="ja-JP" sz="900" dirty="0"/>
              <a:t>2</a:t>
            </a:r>
            <a:r>
              <a:rPr lang="ja-JP" altLang="en-US" sz="900" dirty="0"/>
              <a:t>月川崎市南北対決、</a:t>
            </a:r>
            <a:r>
              <a:rPr kumimoji="1" lang="ja-JP" altLang="en-US" sz="900" dirty="0"/>
              <a:t>等</a:t>
            </a:r>
            <a:endParaRPr kumimoji="1" lang="en-US" altLang="ja-JP" sz="900" dirty="0"/>
          </a:p>
          <a:p>
            <a:r>
              <a:rPr lang="ja-JP" altLang="en-US" sz="900" dirty="0"/>
              <a:t>　　　　　開催実績・経験を活かし、全国での開催をサポートします</a:t>
            </a:r>
            <a:endParaRPr kumimoji="1" lang="ja-JP" altLang="en-US" sz="900" dirty="0"/>
          </a:p>
        </p:txBody>
      </p:sp>
      <p:sp>
        <p:nvSpPr>
          <p:cNvPr id="62" name="角丸四角形 61"/>
          <p:cNvSpPr/>
          <p:nvPr/>
        </p:nvSpPr>
        <p:spPr>
          <a:xfrm>
            <a:off x="3910526" y="3359897"/>
            <a:ext cx="881214" cy="40783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200" b="1" dirty="0">
                <a:solidFill>
                  <a:schemeClr val="tx1"/>
                </a:solidFill>
              </a:rPr>
              <a:t>地域Ｂ</a:t>
            </a:r>
            <a:endParaRPr kumimoji="1" lang="en-US" altLang="ja-JP" sz="1200" b="1" dirty="0">
              <a:solidFill>
                <a:schemeClr val="tx1"/>
              </a:solidFill>
            </a:endParaRPr>
          </a:p>
        </p:txBody>
      </p:sp>
      <p:sp>
        <p:nvSpPr>
          <p:cNvPr id="66" name="角丸四角形 65"/>
          <p:cNvSpPr/>
          <p:nvPr/>
        </p:nvSpPr>
        <p:spPr>
          <a:xfrm>
            <a:off x="3519435" y="3986306"/>
            <a:ext cx="881214" cy="40783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200" b="1" dirty="0">
                <a:solidFill>
                  <a:schemeClr val="tx1"/>
                </a:solidFill>
              </a:rPr>
              <a:t>地域Ｃ</a:t>
            </a:r>
            <a:endParaRPr kumimoji="1" lang="en-US" altLang="ja-JP" sz="1200" b="1" dirty="0">
              <a:solidFill>
                <a:schemeClr val="tx1"/>
              </a:solidFill>
            </a:endParaRPr>
          </a:p>
        </p:txBody>
      </p:sp>
      <p:sp>
        <p:nvSpPr>
          <p:cNvPr id="4" name="爆発 2 3"/>
          <p:cNvSpPr/>
          <p:nvPr/>
        </p:nvSpPr>
        <p:spPr>
          <a:xfrm>
            <a:off x="2409196" y="3062066"/>
            <a:ext cx="1385475" cy="1138323"/>
          </a:xfrm>
          <a:prstGeom prst="irregularSeal2">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none" rtlCol="0" anchor="ctr"/>
          <a:lstStyle/>
          <a:p>
            <a:pPr algn="ctr"/>
            <a:r>
              <a:rPr kumimoji="1" lang="ja-JP" altLang="en-US" sz="3600" b="1" dirty="0">
                <a:solidFill>
                  <a:srgbClr val="C00000"/>
                </a:solidFill>
                <a:latin typeface="HGP創英角ｺﾞｼｯｸUB" panose="020B0900000000000000" pitchFamily="50" charset="-128"/>
                <a:ea typeface="HGP創英角ｺﾞｼｯｸUB" panose="020B0900000000000000" pitchFamily="50" charset="-128"/>
              </a:rPr>
              <a:t>ＶＳ</a:t>
            </a:r>
          </a:p>
        </p:txBody>
      </p:sp>
      <p:sp>
        <p:nvSpPr>
          <p:cNvPr id="53" name="テキスト ボックス 52"/>
          <p:cNvSpPr txBox="1"/>
          <p:nvPr/>
        </p:nvSpPr>
        <p:spPr>
          <a:xfrm>
            <a:off x="397875" y="3675254"/>
            <a:ext cx="576400" cy="430887"/>
          </a:xfrm>
          <a:prstGeom prst="rect">
            <a:avLst/>
          </a:prstGeom>
          <a:noFill/>
        </p:spPr>
        <p:txBody>
          <a:bodyPr wrap="square" rtlCol="0">
            <a:spAutoFit/>
          </a:bodyPr>
          <a:lstStyle/>
          <a:p>
            <a:r>
              <a:rPr lang="ja-JP" altLang="en-US" sz="1100" u="sng"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参画</a:t>
            </a:r>
            <a:endParaRPr lang="en-US" altLang="ja-JP" sz="1100" u="sng"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u="sng"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共創　</a:t>
            </a:r>
          </a:p>
        </p:txBody>
      </p:sp>
      <p:pic>
        <p:nvPicPr>
          <p:cNvPr id="3" name="図 2"/>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324617" y="5089382"/>
            <a:ext cx="3858069" cy="935450"/>
          </a:xfrm>
          <a:prstGeom prst="rect">
            <a:avLst/>
          </a:prstGeom>
        </p:spPr>
      </p:pic>
      <p:sp>
        <p:nvSpPr>
          <p:cNvPr id="68" name="テキスト ボックス 67"/>
          <p:cNvSpPr txBox="1"/>
          <p:nvPr/>
        </p:nvSpPr>
        <p:spPr>
          <a:xfrm>
            <a:off x="324617" y="5880513"/>
            <a:ext cx="3858069" cy="677108"/>
          </a:xfrm>
          <a:prstGeom prst="rect">
            <a:avLst/>
          </a:prstGeom>
          <a:gradFill>
            <a:gsLst>
              <a:gs pos="0">
                <a:schemeClr val="accent1">
                  <a:tint val="100000"/>
                  <a:shade val="100000"/>
                  <a:satMod val="130000"/>
                  <a:alpha val="33000"/>
                </a:schemeClr>
              </a:gs>
              <a:gs pos="100000">
                <a:schemeClr val="accent1">
                  <a:tint val="50000"/>
                  <a:shade val="100000"/>
                  <a:satMod val="350000"/>
                </a:schemeClr>
              </a:gs>
            </a:gsLst>
          </a:gra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ja-JP" altLang="en-US" sz="1200" dirty="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・他事例と比較しまちの魅力を発見</a:t>
            </a:r>
            <a:endParaRPr lang="en-US" altLang="ja-JP" sz="1200" dirty="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・自分のまちにない魅力の補完・連携</a:t>
            </a:r>
            <a:endParaRPr lang="ja-JP" altLang="en-US" sz="1200" dirty="0">
              <a:solidFill>
                <a:schemeClr val="tx1">
                  <a:lumMod val="95000"/>
                  <a:lumOff val="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⇒より有効なシティプロモーションを実現</a:t>
            </a:r>
            <a:endParaRPr lang="en-US" altLang="ja-JP" sz="1400" b="1"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00778" y="5862171"/>
            <a:ext cx="1276646" cy="719237"/>
          </a:xfrm>
          <a:prstGeom prst="rect">
            <a:avLst/>
          </a:prstGeom>
        </p:spPr>
      </p:pic>
      <p:pic>
        <p:nvPicPr>
          <p:cNvPr id="7" name="図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500778" y="5138954"/>
            <a:ext cx="1276646" cy="670658"/>
          </a:xfrm>
          <a:prstGeom prst="rect">
            <a:avLst/>
          </a:prstGeom>
        </p:spPr>
      </p:pic>
      <p:sp>
        <p:nvSpPr>
          <p:cNvPr id="10" name="円形吹き出し 9"/>
          <p:cNvSpPr/>
          <p:nvPr/>
        </p:nvSpPr>
        <p:spPr>
          <a:xfrm>
            <a:off x="1961393" y="2781159"/>
            <a:ext cx="1022896" cy="581573"/>
          </a:xfrm>
          <a:prstGeom prst="wedgeEllipseCallout">
            <a:avLst>
              <a:gd name="adj1" fmla="val -30316"/>
              <a:gd name="adj2" fmla="val 87133"/>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kumimoji="1" lang="ja-JP" altLang="en-US" sz="1050" dirty="0"/>
              <a:t>わが市が</a:t>
            </a:r>
            <a:endParaRPr kumimoji="1" lang="en-US" altLang="ja-JP" sz="1050" dirty="0"/>
          </a:p>
          <a:p>
            <a:pPr algn="ctr"/>
            <a:r>
              <a:rPr kumimoji="1" lang="ja-JP" altLang="en-US" sz="1050" dirty="0"/>
              <a:t>住みやすさ</a:t>
            </a:r>
            <a:endParaRPr kumimoji="1" lang="en-US" altLang="ja-JP" sz="1050" dirty="0"/>
          </a:p>
          <a:p>
            <a:pPr algn="ctr"/>
            <a:r>
              <a:rPr kumimoji="1" lang="en-US" altLang="ja-JP" sz="1050" dirty="0"/>
              <a:t>No.1</a:t>
            </a:r>
            <a:r>
              <a:rPr kumimoji="1" lang="ja-JP" altLang="en-US" sz="1050" dirty="0"/>
              <a:t>！</a:t>
            </a:r>
          </a:p>
        </p:txBody>
      </p:sp>
      <p:sp>
        <p:nvSpPr>
          <p:cNvPr id="67" name="角丸四角形 66"/>
          <p:cNvSpPr/>
          <p:nvPr/>
        </p:nvSpPr>
        <p:spPr>
          <a:xfrm>
            <a:off x="2581581" y="4624184"/>
            <a:ext cx="881214" cy="40783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200" b="1" dirty="0">
                <a:solidFill>
                  <a:schemeClr val="tx1"/>
                </a:solidFill>
              </a:rPr>
              <a:t>地域Ｄ</a:t>
            </a:r>
            <a:endParaRPr kumimoji="1" lang="en-US" altLang="ja-JP" sz="1200" b="1" dirty="0">
              <a:solidFill>
                <a:schemeClr val="tx1"/>
              </a:solidFill>
            </a:endParaRPr>
          </a:p>
        </p:txBody>
      </p:sp>
      <p:sp>
        <p:nvSpPr>
          <p:cNvPr id="63" name="円形吹き出し 62"/>
          <p:cNvSpPr/>
          <p:nvPr/>
        </p:nvSpPr>
        <p:spPr>
          <a:xfrm>
            <a:off x="2848951" y="2248370"/>
            <a:ext cx="1241580" cy="491338"/>
          </a:xfrm>
          <a:prstGeom prst="wedgeEllipseCallout">
            <a:avLst>
              <a:gd name="adj1" fmla="val 15508"/>
              <a:gd name="adj2" fmla="val 68797"/>
            </a:avLst>
          </a:prstGeom>
        </p:spPr>
        <p:style>
          <a:lnRef idx="2">
            <a:schemeClr val="accent3"/>
          </a:lnRef>
          <a:fillRef idx="1">
            <a:schemeClr val="lt1"/>
          </a:fillRef>
          <a:effectRef idx="0">
            <a:schemeClr val="accent3"/>
          </a:effectRef>
          <a:fontRef idx="minor">
            <a:schemeClr val="dk1"/>
          </a:fontRef>
        </p:style>
        <p:txBody>
          <a:bodyPr wrap="none" rtlCol="0" anchor="ctr"/>
          <a:lstStyle/>
          <a:p>
            <a:pPr algn="ctr"/>
            <a:r>
              <a:rPr kumimoji="1" lang="ja-JP" altLang="en-US" sz="1050" dirty="0"/>
              <a:t>創業比率急増！</a:t>
            </a:r>
            <a:endParaRPr kumimoji="1" lang="en-US" altLang="ja-JP" sz="1050" dirty="0"/>
          </a:p>
          <a:p>
            <a:pPr algn="ctr"/>
            <a:r>
              <a:rPr lang="ja-JP" altLang="en-US" sz="1050" dirty="0"/>
              <a:t>起業ならココ</a:t>
            </a:r>
            <a:r>
              <a:rPr kumimoji="1" lang="ja-JP" altLang="en-US" sz="1050" dirty="0"/>
              <a:t>！</a:t>
            </a:r>
          </a:p>
        </p:txBody>
      </p:sp>
      <p:sp>
        <p:nvSpPr>
          <p:cNvPr id="64" name="円形吹き出し 63"/>
          <p:cNvSpPr/>
          <p:nvPr/>
        </p:nvSpPr>
        <p:spPr>
          <a:xfrm>
            <a:off x="4610899" y="3000952"/>
            <a:ext cx="1166526" cy="548762"/>
          </a:xfrm>
          <a:prstGeom prst="wedgeEllipseCallout">
            <a:avLst>
              <a:gd name="adj1" fmla="val -49834"/>
              <a:gd name="adj2" fmla="val 33825"/>
            </a:avLst>
          </a:prstGeom>
        </p:spPr>
        <p:style>
          <a:lnRef idx="2">
            <a:schemeClr val="accent4"/>
          </a:lnRef>
          <a:fillRef idx="1">
            <a:schemeClr val="lt1"/>
          </a:fillRef>
          <a:effectRef idx="0">
            <a:schemeClr val="accent4"/>
          </a:effectRef>
          <a:fontRef idx="minor">
            <a:schemeClr val="dk1"/>
          </a:fontRef>
        </p:style>
        <p:txBody>
          <a:bodyPr wrap="none" rtlCol="0" anchor="ctr"/>
          <a:lstStyle/>
          <a:p>
            <a:pPr algn="ctr"/>
            <a:r>
              <a:rPr kumimoji="1" lang="ja-JP" altLang="en-US" sz="1050" dirty="0"/>
              <a:t>軽犯罪比率</a:t>
            </a:r>
            <a:r>
              <a:rPr lang="ja-JP" altLang="en-US" sz="1050" dirty="0"/>
              <a:t>が低い</a:t>
            </a:r>
            <a:endParaRPr lang="en-US" altLang="ja-JP" sz="1050" dirty="0"/>
          </a:p>
          <a:p>
            <a:pPr algn="ctr"/>
            <a:r>
              <a:rPr kumimoji="1" lang="ja-JP" altLang="en-US" sz="1050" dirty="0"/>
              <a:t>安全なまち！</a:t>
            </a:r>
          </a:p>
        </p:txBody>
      </p:sp>
      <p:sp>
        <p:nvSpPr>
          <p:cNvPr id="65" name="円形吹き出し 64"/>
          <p:cNvSpPr/>
          <p:nvPr/>
        </p:nvSpPr>
        <p:spPr>
          <a:xfrm>
            <a:off x="4330122" y="4373826"/>
            <a:ext cx="1352967" cy="486686"/>
          </a:xfrm>
          <a:prstGeom prst="wedgeEllipseCallout">
            <a:avLst>
              <a:gd name="adj1" fmla="val -56845"/>
              <a:gd name="adj2" fmla="val -54273"/>
            </a:avLst>
          </a:prstGeom>
        </p:spPr>
        <p:style>
          <a:lnRef idx="2">
            <a:schemeClr val="accent5"/>
          </a:lnRef>
          <a:fillRef idx="1">
            <a:schemeClr val="lt1"/>
          </a:fillRef>
          <a:effectRef idx="0">
            <a:schemeClr val="accent5"/>
          </a:effectRef>
          <a:fontRef idx="minor">
            <a:schemeClr val="dk1"/>
          </a:fontRef>
        </p:style>
        <p:txBody>
          <a:bodyPr wrap="none" rtlCol="0" anchor="ctr"/>
          <a:lstStyle/>
          <a:p>
            <a:pPr algn="ctr"/>
            <a:r>
              <a:rPr kumimoji="1" lang="ja-JP" altLang="en-US" sz="1050" dirty="0"/>
              <a:t>遊べるスポット</a:t>
            </a:r>
            <a:endParaRPr kumimoji="1" lang="en-US" altLang="ja-JP" sz="1050" dirty="0"/>
          </a:p>
          <a:p>
            <a:pPr algn="ctr"/>
            <a:r>
              <a:rPr lang="ja-JP" altLang="en-US" sz="1050" dirty="0"/>
              <a:t>地域随一</a:t>
            </a:r>
            <a:r>
              <a:rPr kumimoji="1" lang="ja-JP" altLang="en-US" sz="1050" dirty="0"/>
              <a:t>！</a:t>
            </a:r>
          </a:p>
        </p:txBody>
      </p:sp>
      <p:sp>
        <p:nvSpPr>
          <p:cNvPr id="69" name="円形吹き出し 68"/>
          <p:cNvSpPr/>
          <p:nvPr/>
        </p:nvSpPr>
        <p:spPr>
          <a:xfrm>
            <a:off x="3433886" y="4718766"/>
            <a:ext cx="1153556" cy="469355"/>
          </a:xfrm>
          <a:prstGeom prst="wedgeEllipseCallout">
            <a:avLst>
              <a:gd name="adj1" fmla="val -65662"/>
              <a:gd name="adj2" fmla="val -32559"/>
            </a:avLst>
          </a:prstGeom>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1050" dirty="0"/>
              <a:t>特産品売上が</a:t>
            </a:r>
            <a:endParaRPr lang="en-US" altLang="ja-JP" sz="1050" dirty="0"/>
          </a:p>
          <a:p>
            <a:pPr algn="ctr"/>
            <a:r>
              <a:rPr kumimoji="1" lang="ja-JP" altLang="en-US" sz="1050" dirty="0"/>
              <a:t>全国</a:t>
            </a:r>
            <a:r>
              <a:rPr lang="ja-JP" altLang="en-US" sz="1050" dirty="0"/>
              <a:t>イチ！</a:t>
            </a:r>
            <a:endParaRPr kumimoji="1" lang="ja-JP" altLang="en-US" sz="1050" dirty="0"/>
          </a:p>
        </p:txBody>
      </p:sp>
      <p:sp>
        <p:nvSpPr>
          <p:cNvPr id="2" name="円柱 1"/>
          <p:cNvSpPr/>
          <p:nvPr/>
        </p:nvSpPr>
        <p:spPr>
          <a:xfrm>
            <a:off x="1648166" y="4092010"/>
            <a:ext cx="514350" cy="309836"/>
          </a:xfrm>
          <a:prstGeom prst="can">
            <a:avLst/>
          </a:prstGeom>
        </p:spPr>
        <p:style>
          <a:lnRef idx="1">
            <a:schemeClr val="accent1"/>
          </a:lnRef>
          <a:fillRef idx="2">
            <a:schemeClr val="accent1"/>
          </a:fillRef>
          <a:effectRef idx="1">
            <a:schemeClr val="accent1"/>
          </a:effectRef>
          <a:fontRef idx="minor">
            <a:schemeClr val="dk1"/>
          </a:fontRef>
        </p:style>
        <p:txBody>
          <a:bodyPr wrap="none" rtlCol="0" anchor="ctr"/>
          <a:lstStyle/>
          <a:p>
            <a:pPr algn="ctr"/>
            <a:r>
              <a:rPr kumimoji="1" lang="ja-JP" altLang="en-US" sz="1000" dirty="0">
                <a:solidFill>
                  <a:schemeClr val="tx1"/>
                </a:solidFill>
              </a:rPr>
              <a:t>ｵｰﾌﾟﾝ</a:t>
            </a:r>
            <a:endParaRPr kumimoji="1" lang="en-US" altLang="ja-JP" sz="1000" dirty="0">
              <a:solidFill>
                <a:schemeClr val="tx1"/>
              </a:solidFill>
            </a:endParaRPr>
          </a:p>
          <a:p>
            <a:pPr algn="ctr"/>
            <a:r>
              <a:rPr kumimoji="1" lang="ja-JP" altLang="en-US" sz="1000" dirty="0">
                <a:solidFill>
                  <a:schemeClr val="tx1"/>
                </a:solidFill>
              </a:rPr>
              <a:t>ﾃﾞｰﾀ</a:t>
            </a:r>
          </a:p>
        </p:txBody>
      </p:sp>
      <p:sp>
        <p:nvSpPr>
          <p:cNvPr id="74" name="テキスト ボックス 39"/>
          <p:cNvSpPr txBox="1"/>
          <p:nvPr/>
        </p:nvSpPr>
        <p:spPr>
          <a:xfrm>
            <a:off x="7179387" y="-39358"/>
            <a:ext cx="2664081" cy="307777"/>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r"/>
            <a:r>
              <a:rPr lang="ja-JP" altLang="en-US" sz="1400" dirty="0">
                <a:solidFill>
                  <a:schemeClr val="bg1"/>
                </a:solidFill>
                <a:latin typeface="+mn-ea"/>
              </a:rPr>
              <a:t>平成</a:t>
            </a:r>
            <a:r>
              <a:rPr lang="en-US" altLang="ja-JP" sz="1400" dirty="0">
                <a:solidFill>
                  <a:schemeClr val="bg1"/>
                </a:solidFill>
                <a:latin typeface="+mn-ea"/>
              </a:rPr>
              <a:t>31</a:t>
            </a:r>
            <a:r>
              <a:rPr lang="ja-JP" altLang="en-US" sz="1400" dirty="0">
                <a:solidFill>
                  <a:schemeClr val="bg1"/>
                </a:solidFill>
                <a:latin typeface="+mn-ea"/>
              </a:rPr>
              <a:t>年</a:t>
            </a:r>
            <a:r>
              <a:rPr lang="en-US" altLang="ja-JP" sz="1400" dirty="0">
                <a:solidFill>
                  <a:schemeClr val="bg1"/>
                </a:solidFill>
                <a:latin typeface="+mn-ea"/>
              </a:rPr>
              <a:t>3</a:t>
            </a:r>
            <a:r>
              <a:rPr lang="ja-JP" altLang="en-US" sz="1400" dirty="0">
                <a:solidFill>
                  <a:schemeClr val="bg1"/>
                </a:solidFill>
                <a:latin typeface="+mn-ea"/>
              </a:rPr>
              <a:t>月</a:t>
            </a:r>
            <a:r>
              <a:rPr lang="en-US" altLang="ja-JP" sz="1400" dirty="0">
                <a:solidFill>
                  <a:schemeClr val="bg1"/>
                </a:solidFill>
                <a:latin typeface="+mn-ea"/>
              </a:rPr>
              <a:t>18</a:t>
            </a:r>
            <a:r>
              <a:rPr lang="ja-JP" altLang="en-US" sz="1400" dirty="0">
                <a:solidFill>
                  <a:schemeClr val="bg1"/>
                </a:solidFill>
                <a:latin typeface="+mn-ea"/>
              </a:rPr>
              <a:t>日版</a:t>
            </a:r>
          </a:p>
        </p:txBody>
      </p:sp>
    </p:spTree>
    <p:extLst>
      <p:ext uri="{BB962C8B-B14F-4D97-AF65-F5344CB8AC3E}">
        <p14:creationId xmlns:p14="http://schemas.microsoft.com/office/powerpoint/2010/main" val="979318417"/>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284</Words>
  <Application>Microsoft Office PowerPoint</Application>
  <PresentationFormat>A4 210 x 297 mm</PresentationFormat>
  <Paragraphs>49</Paragraphs>
  <Slides>1</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vt:i4>
      </vt:variant>
    </vt:vector>
  </HeadingPairs>
  <TitlesOfParts>
    <vt:vector size="13" baseType="lpstr">
      <vt:lpstr>HGP創英角ｺﾞｼｯｸUB</vt:lpstr>
      <vt:lpstr>ＭＳ Ｐゴシック</vt:lpstr>
      <vt:lpstr>フォントポにほんご</vt:lpstr>
      <vt:lpstr>メイリオ</vt:lpstr>
      <vt:lpstr>小塚ゴシック Pr6N L</vt:lpstr>
      <vt:lpstr>小塚ゴシック Pr6N M</vt:lpstr>
      <vt:lpstr>小塚ゴシック Pr6N R</vt:lpstr>
      <vt:lpstr>小塚ゴシック Pro M</vt:lpstr>
      <vt:lpstr>Arial</vt:lpstr>
      <vt:lpstr>Calibri</vt:lpstr>
      <vt:lpstr>Corbel</vt:lpstr>
      <vt:lpstr>ホワイト</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2022-03-23T15:44:59Z</dcterms:created>
  <dcterms:modified xsi:type="dcterms:W3CDTF">2022-03-23T15:45:09Z</dcterms:modified>
</cp:coreProperties>
</file>