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48" r:id="rId1"/>
  </p:sldMasterIdLst>
  <p:notesMasterIdLst>
    <p:notesMasterId r:id="rId4"/>
  </p:notesMasterIdLst>
  <p:sldIdLst>
    <p:sldId id="256" r:id="rId2"/>
    <p:sldId id="257" r:id="rId3"/>
  </p:sldIdLst>
  <p:sldSz cx="9906000" cy="6858000" type="A4"/>
  <p:notesSz cx="6807200" cy="99393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 roundtripDataSignature="AMtx7mgUc5oymMuG7UOxW8V+gRP2a9M4/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CC"/>
    <a:srgbClr val="4ED762"/>
    <a:srgbClr val="437D89"/>
    <a:srgbClr val="619A48"/>
    <a:srgbClr val="356F1B"/>
    <a:srgbClr val="EE8E00"/>
    <a:srgbClr val="DE8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416" y="102"/>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customschemas.google.com/relationships/presentationmetadata" Target="metadata"/><Relationship Id="rId1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viewProps" Target="viewProps.xml"/><Relationship Id="rId10" Type="http://schemas.openxmlformats.org/officeDocument/2006/relationships/presProps" Target="presProps.xml"/><Relationship Id="rId4" Type="http://schemas.openxmlformats.org/officeDocument/2006/relationships/notesMaster" Target="notesMasters/notesMaster1.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714375" y="746125"/>
            <a:ext cx="5380038"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712788" y="746125"/>
            <a:ext cx="5381625"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p2:notes"/>
          <p:cNvSpPr>
            <a:spLocks noGrp="1" noRot="1" noChangeAspect="1"/>
          </p:cNvSpPr>
          <p:nvPr>
            <p:ph type="sldImg" idx="2"/>
          </p:nvPr>
        </p:nvSpPr>
        <p:spPr>
          <a:xfrm>
            <a:off x="712788" y="746125"/>
            <a:ext cx="5381625"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1"/>
        <p:cNvGrpSpPr/>
        <p:nvPr/>
      </p:nvGrpSpPr>
      <p:grpSpPr>
        <a:xfrm>
          <a:off x="0" y="0"/>
          <a:ext cx="0" cy="0"/>
          <a:chOff x="0" y="0"/>
          <a:chExt cx="0" cy="0"/>
        </a:xfrm>
      </p:grpSpPr>
      <p:sp>
        <p:nvSpPr>
          <p:cNvPr id="12" name="Google Shape;12;p4"/>
          <p:cNvSpPr txBox="1">
            <a:spLocks noGrp="1"/>
          </p:cNvSpPr>
          <p:nvPr>
            <p:ph type="ctrTitle"/>
          </p:nvPr>
        </p:nvSpPr>
        <p:spPr>
          <a:xfrm>
            <a:off x="742950" y="2130426"/>
            <a:ext cx="84201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4"/>
          <p:cNvSpPr txBox="1">
            <a:spLocks noGrp="1"/>
          </p:cNvSpPr>
          <p:nvPr>
            <p:ph type="subTitle" idx="1"/>
          </p:nvPr>
        </p:nvSpPr>
        <p:spPr>
          <a:xfrm>
            <a:off x="1485900" y="3886200"/>
            <a:ext cx="69342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4" name="Google Shape;14;p4"/>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4"/>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4"/>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3"/>
          <p:cNvSpPr txBox="1">
            <a:spLocks noGrp="1"/>
          </p:cNvSpPr>
          <p:nvPr>
            <p:ph type="body" idx="1"/>
          </p:nvPr>
        </p:nvSpPr>
        <p:spPr>
          <a:xfrm rot="5400000">
            <a:off x="2690018" y="-594518"/>
            <a:ext cx="4525963" cy="8915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13"/>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3"/>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3"/>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縦書きタイトルと縦書きテキスト" type="vertTitleAndTx">
  <p:cSld name="VERTICAL_TITLE_AND_VERTICAL_TEXT">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rot="5400000">
            <a:off x="6061868" y="1993108"/>
            <a:ext cx="5851525" cy="241458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4"/>
          <p:cNvSpPr txBox="1">
            <a:spLocks noGrp="1"/>
          </p:cNvSpPr>
          <p:nvPr>
            <p:ph type="body" idx="1"/>
          </p:nvPr>
        </p:nvSpPr>
        <p:spPr>
          <a:xfrm rot="5400000">
            <a:off x="1150144" y="-338930"/>
            <a:ext cx="5851525" cy="70786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14"/>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4"/>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4"/>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 name="Google Shape;20;p5"/>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5"/>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782506" y="4406901"/>
            <a:ext cx="84201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6"/>
          <p:cNvSpPr txBox="1">
            <a:spLocks noGrp="1"/>
          </p:cNvSpPr>
          <p:nvPr>
            <p:ph type="body" idx="1"/>
          </p:nvPr>
        </p:nvSpPr>
        <p:spPr>
          <a:xfrm>
            <a:off x="782506" y="2906713"/>
            <a:ext cx="84201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6" name="Google Shape;26;p6"/>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6"/>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7"/>
          <p:cNvSpPr txBox="1">
            <a:spLocks noGrp="1"/>
          </p:cNvSpPr>
          <p:nvPr>
            <p:ph type="body" idx="1"/>
          </p:nvPr>
        </p:nvSpPr>
        <p:spPr>
          <a:xfrm>
            <a:off x="536575" y="1600201"/>
            <a:ext cx="4746625"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2" name="Google Shape;32;p7"/>
          <p:cNvSpPr txBox="1">
            <a:spLocks noGrp="1"/>
          </p:cNvSpPr>
          <p:nvPr>
            <p:ph type="body" idx="2"/>
          </p:nvPr>
        </p:nvSpPr>
        <p:spPr>
          <a:xfrm>
            <a:off x="5448300" y="1600201"/>
            <a:ext cx="4746625"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3" name="Google Shape;33;p7"/>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7"/>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7"/>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8"/>
          <p:cNvSpPr txBox="1">
            <a:spLocks noGrp="1"/>
          </p:cNvSpPr>
          <p:nvPr>
            <p:ph type="body" idx="1"/>
          </p:nvPr>
        </p:nvSpPr>
        <p:spPr>
          <a:xfrm>
            <a:off x="495300" y="1535113"/>
            <a:ext cx="4376870"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9" name="Google Shape;39;p8"/>
          <p:cNvSpPr txBox="1">
            <a:spLocks noGrp="1"/>
          </p:cNvSpPr>
          <p:nvPr>
            <p:ph type="body" idx="2"/>
          </p:nvPr>
        </p:nvSpPr>
        <p:spPr>
          <a:xfrm>
            <a:off x="495300" y="2174875"/>
            <a:ext cx="4376870"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0" name="Google Shape;40;p8"/>
          <p:cNvSpPr txBox="1">
            <a:spLocks noGrp="1"/>
          </p:cNvSpPr>
          <p:nvPr>
            <p:ph type="body" idx="3"/>
          </p:nvPr>
        </p:nvSpPr>
        <p:spPr>
          <a:xfrm>
            <a:off x="5032111" y="1535113"/>
            <a:ext cx="4378590"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1" name="Google Shape;41;p8"/>
          <p:cNvSpPr txBox="1">
            <a:spLocks noGrp="1"/>
          </p:cNvSpPr>
          <p:nvPr>
            <p:ph type="body" idx="4"/>
          </p:nvPr>
        </p:nvSpPr>
        <p:spPr>
          <a:xfrm>
            <a:off x="5032111" y="2174875"/>
            <a:ext cx="4378590"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2" name="Google Shape;42;p8"/>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8"/>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8"/>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9"/>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9"/>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9"/>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50"/>
        <p:cNvGrpSpPr/>
        <p:nvPr/>
      </p:nvGrpSpPr>
      <p:grpSpPr>
        <a:xfrm>
          <a:off x="0" y="0"/>
          <a:ext cx="0" cy="0"/>
          <a:chOff x="0" y="0"/>
          <a:chExt cx="0" cy="0"/>
        </a:xfrm>
      </p:grpSpPr>
      <p:sp>
        <p:nvSpPr>
          <p:cNvPr id="51" name="Google Shape;51;p10"/>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0"/>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0"/>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495300" y="273050"/>
            <a:ext cx="3259006"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1"/>
          <p:cNvSpPr txBox="1">
            <a:spLocks noGrp="1"/>
          </p:cNvSpPr>
          <p:nvPr>
            <p:ph type="body" idx="1"/>
          </p:nvPr>
        </p:nvSpPr>
        <p:spPr>
          <a:xfrm>
            <a:off x="3872971" y="273051"/>
            <a:ext cx="5537729"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11"/>
          <p:cNvSpPr txBox="1">
            <a:spLocks noGrp="1"/>
          </p:cNvSpPr>
          <p:nvPr>
            <p:ph type="body" idx="2"/>
          </p:nvPr>
        </p:nvSpPr>
        <p:spPr>
          <a:xfrm>
            <a:off x="495300" y="1435101"/>
            <a:ext cx="3259006"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11"/>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1"/>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1"/>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1941645" y="4800600"/>
            <a:ext cx="59436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2"/>
          <p:cNvSpPr>
            <a:spLocks noGrp="1"/>
          </p:cNvSpPr>
          <p:nvPr>
            <p:ph type="pic" idx="2"/>
          </p:nvPr>
        </p:nvSpPr>
        <p:spPr>
          <a:xfrm>
            <a:off x="1941645" y="612775"/>
            <a:ext cx="59436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2"/>
          <p:cNvSpPr txBox="1">
            <a:spLocks noGrp="1"/>
          </p:cNvSpPr>
          <p:nvPr>
            <p:ph type="body" idx="1"/>
          </p:nvPr>
        </p:nvSpPr>
        <p:spPr>
          <a:xfrm>
            <a:off x="1941645" y="5367338"/>
            <a:ext cx="59436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12"/>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2"/>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3"/>
          <p:cNvSpPr txBox="1">
            <a:spLocks noGrp="1"/>
          </p:cNvSpPr>
          <p:nvPr>
            <p:ph type="dt" idx="10"/>
          </p:nvPr>
        </p:nvSpPr>
        <p:spPr>
          <a:xfrm>
            <a:off x="495300" y="6356351"/>
            <a:ext cx="2311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
          <p:cNvSpPr txBox="1">
            <a:spLocks noGrp="1"/>
          </p:cNvSpPr>
          <p:nvPr>
            <p:ph type="ftr" idx="11"/>
          </p:nvPr>
        </p:nvSpPr>
        <p:spPr>
          <a:xfrm>
            <a:off x="3384550" y="6356351"/>
            <a:ext cx="31369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
          <p:cNvSpPr txBox="1">
            <a:spLocks noGrp="1"/>
          </p:cNvSpPr>
          <p:nvPr>
            <p:ph type="sldNum" idx="12"/>
          </p:nvPr>
        </p:nvSpPr>
        <p:spPr>
          <a:xfrm>
            <a:off x="7099300" y="6356351"/>
            <a:ext cx="2311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5050292" y="2327966"/>
            <a:ext cx="4743900" cy="1841100"/>
          </a:xfrm>
          <a:prstGeom prst="roundRect">
            <a:avLst>
              <a:gd name="adj" fmla="val 10424"/>
            </a:avLst>
          </a:prstGeom>
          <a:noFill/>
          <a:ln w="9525" cap="flat" cmpd="sng">
            <a:solidFill>
              <a:srgbClr val="30800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5292" y="0"/>
            <a:ext cx="9906000" cy="1252800"/>
          </a:xfrm>
          <a:prstGeom prst="rect">
            <a:avLst/>
          </a:prstGeom>
          <a:solidFill>
            <a:srgbClr val="00D861"/>
          </a:solidFill>
          <a:ln w="9525" cap="flat" cmpd="sng">
            <a:solidFill>
              <a:srgbClr val="00FF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orbel"/>
              <a:ea typeface="Corbel"/>
              <a:cs typeface="Corbel"/>
              <a:sym typeface="Corbel"/>
            </a:endParaRPr>
          </a:p>
        </p:txBody>
      </p:sp>
      <p:sp>
        <p:nvSpPr>
          <p:cNvPr id="86" name="Google Shape;86;p1"/>
          <p:cNvSpPr txBox="1"/>
          <p:nvPr/>
        </p:nvSpPr>
        <p:spPr>
          <a:xfrm>
            <a:off x="45112" y="223283"/>
            <a:ext cx="4749931" cy="744513"/>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4000"/>
              <a:buFont typeface="Arial"/>
              <a:buNone/>
            </a:pPr>
            <a:r>
              <a:rPr lang="ja-JP" sz="4000" b="0" i="0" u="none" strike="noStrike" cap="none">
                <a:solidFill>
                  <a:schemeClr val="lt1"/>
                </a:solidFill>
                <a:latin typeface="Arial"/>
                <a:ea typeface="Arial"/>
                <a:cs typeface="Arial"/>
                <a:sym typeface="Arial"/>
              </a:rPr>
              <a:t>ruprun!</a:t>
            </a:r>
            <a:endParaRPr sz="4000" b="0" i="0" u="none" strike="noStrike" cap="none">
              <a:solidFill>
                <a:schemeClr val="lt1"/>
              </a:solidFill>
              <a:latin typeface="Arial"/>
              <a:ea typeface="Arial"/>
              <a:cs typeface="Arial"/>
              <a:sym typeface="Arial"/>
            </a:endParaRPr>
          </a:p>
        </p:txBody>
      </p:sp>
      <p:sp>
        <p:nvSpPr>
          <p:cNvPr id="87" name="Google Shape;87;p1"/>
          <p:cNvSpPr txBox="1"/>
          <p:nvPr/>
        </p:nvSpPr>
        <p:spPr>
          <a:xfrm>
            <a:off x="57563" y="-26855"/>
            <a:ext cx="4749931" cy="425018"/>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FFFFFF"/>
              </a:buClr>
              <a:buSzPts val="1400"/>
              <a:buFont typeface="Arial"/>
              <a:buNone/>
            </a:pPr>
            <a:r>
              <a:rPr lang="ja-JP" sz="1400" b="0" i="0" u="none" strike="noStrike" cap="none">
                <a:solidFill>
                  <a:srgbClr val="FFFFFF"/>
                </a:solidFill>
                <a:latin typeface="Arial"/>
                <a:ea typeface="Arial"/>
                <a:cs typeface="Arial"/>
                <a:sym typeface="Arial"/>
              </a:rPr>
              <a:t>希望を反映したランニングコースを提案する</a:t>
            </a:r>
            <a:endParaRPr sz="1400" b="0" i="0" u="none" strike="noStrike" cap="none">
              <a:solidFill>
                <a:srgbClr val="FFFFFF"/>
              </a:solidFill>
              <a:latin typeface="Arial"/>
              <a:ea typeface="Arial"/>
              <a:cs typeface="Arial"/>
              <a:sym typeface="Arial"/>
            </a:endParaRPr>
          </a:p>
        </p:txBody>
      </p:sp>
      <p:sp>
        <p:nvSpPr>
          <p:cNvPr id="88" name="Google Shape;88;p1"/>
          <p:cNvSpPr txBox="1"/>
          <p:nvPr/>
        </p:nvSpPr>
        <p:spPr>
          <a:xfrm>
            <a:off x="57563" y="827741"/>
            <a:ext cx="4749931" cy="425018"/>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FFFFFF"/>
              </a:buClr>
              <a:buSzPts val="1400"/>
              <a:buFont typeface="Arial"/>
              <a:buNone/>
            </a:pPr>
            <a:r>
              <a:rPr lang="ja-JP" sz="1400" b="0" i="0" u="none" strike="noStrike" cap="none">
                <a:solidFill>
                  <a:srgbClr val="FFFFFF"/>
                </a:solidFill>
                <a:latin typeface="Arial"/>
                <a:ea typeface="Arial"/>
                <a:cs typeface="Arial"/>
                <a:sym typeface="Arial"/>
              </a:rPr>
              <a:t>By 犬伏萌々子・海老澤大喜</a:t>
            </a:r>
            <a:endParaRPr sz="1400" b="0" i="0" u="none" strike="noStrike" cap="none">
              <a:solidFill>
                <a:srgbClr val="FFFFFF"/>
              </a:solidFill>
              <a:latin typeface="Arial"/>
              <a:ea typeface="Arial"/>
              <a:cs typeface="Arial"/>
              <a:sym typeface="Arial"/>
            </a:endParaRPr>
          </a:p>
        </p:txBody>
      </p:sp>
      <p:sp>
        <p:nvSpPr>
          <p:cNvPr id="89" name="Google Shape;89;p1"/>
          <p:cNvSpPr/>
          <p:nvPr/>
        </p:nvSpPr>
        <p:spPr>
          <a:xfrm>
            <a:off x="0" y="6577577"/>
            <a:ext cx="9906000" cy="280423"/>
          </a:xfrm>
          <a:prstGeom prst="rect">
            <a:avLst/>
          </a:prstGeom>
          <a:solidFill>
            <a:srgbClr val="00D861"/>
          </a:solidFill>
          <a:ln w="9525" cap="flat" cmpd="sng">
            <a:solidFill>
              <a:srgbClr val="00FF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orbel"/>
              <a:ea typeface="Corbel"/>
              <a:cs typeface="Corbel"/>
              <a:sym typeface="Corbel"/>
            </a:endParaRPr>
          </a:p>
        </p:txBody>
      </p:sp>
      <p:grpSp>
        <p:nvGrpSpPr>
          <p:cNvPr id="90" name="Google Shape;90;p1"/>
          <p:cNvGrpSpPr/>
          <p:nvPr/>
        </p:nvGrpSpPr>
        <p:grpSpPr>
          <a:xfrm>
            <a:off x="6255233" y="250008"/>
            <a:ext cx="752743" cy="752743"/>
            <a:chOff x="6255233" y="281179"/>
            <a:chExt cx="752743" cy="752743"/>
          </a:xfrm>
        </p:grpSpPr>
        <p:sp>
          <p:nvSpPr>
            <p:cNvPr id="91" name="Google Shape;91;p1"/>
            <p:cNvSpPr/>
            <p:nvPr/>
          </p:nvSpPr>
          <p:spPr>
            <a:xfrm>
              <a:off x="6255233" y="281179"/>
              <a:ext cx="752743" cy="752743"/>
            </a:xfrm>
            <a:prstGeom prst="roundRect">
              <a:avLst>
                <a:gd name="adj" fmla="val 16667"/>
              </a:avLst>
            </a:prstGeom>
            <a:noFill/>
            <a:ln w="38100" cap="flat" cmpd="sng">
              <a:solidFill>
                <a:srgbClr val="CCFF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 name="Google Shape;92;p1"/>
            <p:cNvSpPr txBox="1"/>
            <p:nvPr/>
          </p:nvSpPr>
          <p:spPr>
            <a:xfrm>
              <a:off x="6308439" y="334385"/>
              <a:ext cx="6463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dirty="0">
                  <a:solidFill>
                    <a:srgbClr val="CCFFCC"/>
                  </a:solidFill>
                  <a:latin typeface="Arial"/>
                  <a:ea typeface="Arial"/>
                  <a:cs typeface="Arial"/>
                  <a:sym typeface="Arial"/>
                </a:rPr>
                <a:t>防災</a:t>
              </a:r>
              <a:endParaRPr sz="1800" b="0" i="0" u="none" strike="noStrike" cap="none" dirty="0">
                <a:solidFill>
                  <a:srgbClr val="CCFF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dirty="0">
                  <a:solidFill>
                    <a:srgbClr val="CCFFCC"/>
                  </a:solidFill>
                  <a:latin typeface="Arial"/>
                  <a:ea typeface="Arial"/>
                  <a:cs typeface="Arial"/>
                  <a:sym typeface="Arial"/>
                </a:rPr>
                <a:t>減災</a:t>
              </a:r>
              <a:endParaRPr sz="1800" b="0" i="0" u="none" strike="noStrike" cap="none" dirty="0">
                <a:solidFill>
                  <a:srgbClr val="CCFFCC"/>
                </a:solidFill>
                <a:latin typeface="Arial"/>
                <a:ea typeface="Arial"/>
                <a:cs typeface="Arial"/>
                <a:sym typeface="Arial"/>
              </a:endParaRPr>
            </a:p>
          </p:txBody>
        </p:sp>
      </p:grpSp>
      <p:grpSp>
        <p:nvGrpSpPr>
          <p:cNvPr id="4" name="グループ化 3"/>
          <p:cNvGrpSpPr/>
          <p:nvPr/>
        </p:nvGrpSpPr>
        <p:grpSpPr>
          <a:xfrm>
            <a:off x="8089329" y="250008"/>
            <a:ext cx="752743" cy="752743"/>
            <a:chOff x="8089329" y="250008"/>
            <a:chExt cx="752743" cy="752743"/>
          </a:xfrm>
        </p:grpSpPr>
        <p:sp>
          <p:nvSpPr>
            <p:cNvPr id="94" name="Google Shape;94;p1"/>
            <p:cNvSpPr/>
            <p:nvPr/>
          </p:nvSpPr>
          <p:spPr>
            <a:xfrm>
              <a:off x="8089329" y="250008"/>
              <a:ext cx="752743" cy="752743"/>
            </a:xfrm>
            <a:prstGeom prst="roundRect">
              <a:avLst>
                <a:gd name="adj" fmla="val 16667"/>
              </a:avLst>
            </a:prstGeom>
            <a:noFill/>
            <a:ln w="38100" cap="flat" cmpd="sng">
              <a:solidFill>
                <a:srgbClr val="CCFFCC"/>
              </a:solidFill>
              <a:prstDash val="solid"/>
              <a:round/>
              <a:headEnd type="none" w="sm" len="sm"/>
              <a:tailEnd type="none" w="sm" len="sm"/>
            </a:ln>
          </p:spPr>
          <p:txBody>
            <a:bodyPr spcFirstLastPara="1" wrap="square" lIns="91425" tIns="45700" rIns="91425" bIns="45700" anchor="ctr" anchorCtr="0">
              <a:noAutofit/>
            </a:bodyPr>
            <a:lstStyle/>
            <a:p>
              <a:pPr algn="ctr">
                <a:buSzPts val="1800"/>
              </a:pPr>
              <a:endParaRPr sz="1800">
                <a:solidFill>
                  <a:schemeClr val="lt1"/>
                </a:solidFill>
                <a:latin typeface="Calibri"/>
                <a:ea typeface="Calibri"/>
                <a:cs typeface="Calibri"/>
                <a:sym typeface="Calibri"/>
              </a:endParaRPr>
            </a:p>
          </p:txBody>
        </p:sp>
        <p:sp>
          <p:nvSpPr>
            <p:cNvPr id="95" name="Google Shape;95;p1"/>
            <p:cNvSpPr txBox="1"/>
            <p:nvPr/>
          </p:nvSpPr>
          <p:spPr>
            <a:xfrm>
              <a:off x="8142535" y="303214"/>
              <a:ext cx="6463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dirty="0">
                  <a:solidFill>
                    <a:srgbClr val="CCFFCC"/>
                  </a:solidFill>
                  <a:latin typeface="Arial"/>
                  <a:ea typeface="Arial"/>
                  <a:cs typeface="Arial"/>
                  <a:sym typeface="Arial"/>
                </a:rPr>
                <a:t>産業</a:t>
              </a:r>
              <a:endParaRPr sz="1800" b="0" i="0" u="none" strike="noStrike" cap="none" dirty="0">
                <a:solidFill>
                  <a:srgbClr val="CCFF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dirty="0">
                  <a:solidFill>
                    <a:srgbClr val="CCFFCC"/>
                  </a:solidFill>
                  <a:latin typeface="Arial"/>
                  <a:ea typeface="Arial"/>
                  <a:cs typeface="Arial"/>
                  <a:sym typeface="Arial"/>
                </a:rPr>
                <a:t>創出</a:t>
              </a:r>
              <a:endParaRPr sz="1800" b="0" i="0" u="none" strike="noStrike" cap="none" dirty="0">
                <a:solidFill>
                  <a:srgbClr val="CCFFCC"/>
                </a:solidFill>
                <a:latin typeface="Arial"/>
                <a:ea typeface="Arial"/>
                <a:cs typeface="Arial"/>
                <a:sym typeface="Arial"/>
              </a:endParaRPr>
            </a:p>
          </p:txBody>
        </p:sp>
      </p:grpSp>
      <p:grpSp>
        <p:nvGrpSpPr>
          <p:cNvPr id="3" name="グループ化 2"/>
          <p:cNvGrpSpPr/>
          <p:nvPr/>
        </p:nvGrpSpPr>
        <p:grpSpPr>
          <a:xfrm>
            <a:off x="7172281" y="250008"/>
            <a:ext cx="752743" cy="752743"/>
            <a:chOff x="7172281" y="250008"/>
            <a:chExt cx="752743" cy="752743"/>
          </a:xfrm>
        </p:grpSpPr>
        <p:sp>
          <p:nvSpPr>
            <p:cNvPr id="97" name="Google Shape;97;p1"/>
            <p:cNvSpPr/>
            <p:nvPr/>
          </p:nvSpPr>
          <p:spPr>
            <a:xfrm>
              <a:off x="7172281" y="250008"/>
              <a:ext cx="752743" cy="752743"/>
            </a:xfrm>
            <a:prstGeom prst="roundRect">
              <a:avLst>
                <a:gd name="adj" fmla="val 16667"/>
              </a:avLst>
            </a:prstGeom>
            <a:noFill/>
            <a:ln w="38100" cap="flat" cmpd="sng">
              <a:solidFill>
                <a:srgbClr val="CCFF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8" name="Google Shape;98;p1"/>
            <p:cNvSpPr txBox="1"/>
            <p:nvPr/>
          </p:nvSpPr>
          <p:spPr>
            <a:xfrm>
              <a:off x="7225487" y="303214"/>
              <a:ext cx="6463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dirty="0">
                  <a:solidFill>
                    <a:srgbClr val="CCFFCC"/>
                  </a:solidFill>
                  <a:latin typeface="Arial"/>
                  <a:ea typeface="Arial"/>
                  <a:cs typeface="Arial"/>
                  <a:sym typeface="Arial"/>
                </a:rPr>
                <a:t>少子</a:t>
              </a:r>
              <a:endParaRPr sz="1800" b="0" i="0" u="none" strike="noStrike" cap="none" dirty="0">
                <a:solidFill>
                  <a:srgbClr val="CCFF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dirty="0">
                  <a:solidFill>
                    <a:srgbClr val="CCFFCC"/>
                  </a:solidFill>
                  <a:latin typeface="Arial"/>
                  <a:ea typeface="Arial"/>
                  <a:cs typeface="Arial"/>
                  <a:sym typeface="Arial"/>
                </a:rPr>
                <a:t>高齢</a:t>
              </a:r>
              <a:endParaRPr sz="1800" b="0" i="0" u="none" strike="noStrike" cap="none" dirty="0">
                <a:solidFill>
                  <a:srgbClr val="CCFFCC"/>
                </a:solidFill>
                <a:latin typeface="Arial"/>
                <a:ea typeface="Arial"/>
                <a:cs typeface="Arial"/>
                <a:sym typeface="Arial"/>
              </a:endParaRPr>
            </a:p>
          </p:txBody>
        </p:sp>
      </p:grpSp>
      <p:grpSp>
        <p:nvGrpSpPr>
          <p:cNvPr id="5" name="グループ化 4"/>
          <p:cNvGrpSpPr/>
          <p:nvPr/>
        </p:nvGrpSpPr>
        <p:grpSpPr>
          <a:xfrm>
            <a:off x="9006672" y="250008"/>
            <a:ext cx="752743" cy="752743"/>
            <a:chOff x="9006672" y="250008"/>
            <a:chExt cx="752743" cy="752743"/>
          </a:xfrm>
        </p:grpSpPr>
        <p:sp>
          <p:nvSpPr>
            <p:cNvPr id="99" name="Google Shape;99;p1"/>
            <p:cNvSpPr/>
            <p:nvPr/>
          </p:nvSpPr>
          <p:spPr>
            <a:xfrm>
              <a:off x="9006672" y="250008"/>
              <a:ext cx="752743" cy="752743"/>
            </a:xfrm>
            <a:prstGeom prst="roundRect">
              <a:avLst>
                <a:gd name="adj" fmla="val 16667"/>
              </a:avLst>
            </a:prstGeom>
            <a:solidFill>
              <a:schemeClr val="bg1"/>
            </a:solidFill>
            <a:ln w="3810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 name="Google Shape;100;p1"/>
            <p:cNvSpPr txBox="1"/>
            <p:nvPr/>
          </p:nvSpPr>
          <p:spPr>
            <a:xfrm>
              <a:off x="9059584" y="259585"/>
              <a:ext cx="684803"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dirty="0">
                  <a:solidFill>
                    <a:srgbClr val="4ED762"/>
                  </a:solidFill>
                  <a:latin typeface="Arial"/>
                  <a:ea typeface="Arial"/>
                  <a:cs typeface="Arial"/>
                  <a:sym typeface="Arial"/>
                </a:rPr>
                <a:t>防犯</a:t>
              </a:r>
              <a:endParaRPr sz="1400" b="1" i="0" u="none" strike="noStrike" cap="none" dirty="0">
                <a:solidFill>
                  <a:srgbClr val="4ED76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1" i="0" u="none" strike="noStrike" cap="none" dirty="0">
                  <a:solidFill>
                    <a:srgbClr val="4ED762"/>
                  </a:solidFill>
                  <a:latin typeface="Arial"/>
                  <a:ea typeface="Arial"/>
                  <a:cs typeface="Arial"/>
                  <a:sym typeface="Arial"/>
                </a:rPr>
                <a:t>医療</a:t>
              </a:r>
              <a:endParaRPr sz="1400" b="1" i="0" u="none" strike="noStrike" cap="none" dirty="0">
                <a:solidFill>
                  <a:srgbClr val="4ED76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1" i="0" u="none" strike="noStrike" cap="none" dirty="0">
                  <a:solidFill>
                    <a:srgbClr val="4ED762"/>
                  </a:solidFill>
                  <a:latin typeface="Arial"/>
                  <a:ea typeface="Arial"/>
                  <a:cs typeface="Arial"/>
                  <a:sym typeface="Arial"/>
                </a:rPr>
                <a:t>教育</a:t>
              </a:r>
              <a:r>
                <a:rPr lang="ja-JP" sz="1000" b="1" i="0" u="none" strike="noStrike" cap="none" dirty="0">
                  <a:solidFill>
                    <a:srgbClr val="4ED762"/>
                  </a:solidFill>
                  <a:latin typeface="Arial"/>
                  <a:ea typeface="Arial"/>
                  <a:cs typeface="Arial"/>
                  <a:sym typeface="Arial"/>
                </a:rPr>
                <a:t>等</a:t>
              </a:r>
              <a:endParaRPr sz="1800" b="1" i="0" u="none" strike="noStrike" cap="none" dirty="0">
                <a:solidFill>
                  <a:srgbClr val="4ED762"/>
                </a:solidFill>
                <a:latin typeface="Arial"/>
                <a:ea typeface="Arial"/>
                <a:cs typeface="Arial"/>
                <a:sym typeface="Arial"/>
              </a:endParaRPr>
            </a:p>
          </p:txBody>
        </p:sp>
      </p:grpSp>
      <p:sp>
        <p:nvSpPr>
          <p:cNvPr id="101" name="Google Shape;101;p1"/>
          <p:cNvSpPr/>
          <p:nvPr/>
        </p:nvSpPr>
        <p:spPr>
          <a:xfrm>
            <a:off x="5052210" y="4442481"/>
            <a:ext cx="4743817" cy="1982613"/>
          </a:xfrm>
          <a:prstGeom prst="roundRect">
            <a:avLst>
              <a:gd name="adj" fmla="val 10424"/>
            </a:avLst>
          </a:prstGeom>
          <a:noFill/>
          <a:ln w="9525" cap="flat" cmpd="sng">
            <a:solidFill>
              <a:srgbClr val="30800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1"/>
          <p:cNvSpPr/>
          <p:nvPr/>
        </p:nvSpPr>
        <p:spPr>
          <a:xfrm>
            <a:off x="5052210" y="4442481"/>
            <a:ext cx="4743817" cy="503242"/>
          </a:xfrm>
          <a:prstGeom prst="round2SameRect">
            <a:avLst>
              <a:gd name="adj1" fmla="val 40827"/>
              <a:gd name="adj2" fmla="val 0"/>
            </a:avLst>
          </a:prstGeom>
          <a:solidFill>
            <a:srgbClr val="30800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 name="Google Shape;103;p1"/>
          <p:cNvSpPr/>
          <p:nvPr/>
        </p:nvSpPr>
        <p:spPr>
          <a:xfrm>
            <a:off x="7241356" y="3996116"/>
            <a:ext cx="377535" cy="396213"/>
          </a:xfrm>
          <a:prstGeom prst="downArrow">
            <a:avLst>
              <a:gd name="adj1" fmla="val 30686"/>
              <a:gd name="adj2" fmla="val 50000"/>
            </a:avLst>
          </a:prstGeom>
          <a:solidFill>
            <a:srgbClr val="30800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1" descr="/Users/meg/Desktop/特研/特研OD/アイコン/ハテナ.png"/>
          <p:cNvPicPr preferRelativeResize="0"/>
          <p:nvPr/>
        </p:nvPicPr>
        <p:blipFill rotWithShape="1">
          <a:blip r:embed="rId3">
            <a:alphaModFix/>
          </a:blip>
          <a:srcRect/>
          <a:stretch/>
        </p:blipFill>
        <p:spPr>
          <a:xfrm>
            <a:off x="8990691" y="3204730"/>
            <a:ext cx="915309" cy="915309"/>
          </a:xfrm>
          <a:prstGeom prst="rect">
            <a:avLst/>
          </a:prstGeom>
          <a:noFill/>
          <a:ln>
            <a:noFill/>
          </a:ln>
        </p:spPr>
      </p:pic>
      <p:sp>
        <p:nvSpPr>
          <p:cNvPr id="105" name="Google Shape;105;p1"/>
          <p:cNvSpPr txBox="1"/>
          <p:nvPr/>
        </p:nvSpPr>
        <p:spPr>
          <a:xfrm>
            <a:off x="5217611" y="2409264"/>
            <a:ext cx="2775144"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rgbClr val="308007"/>
                </a:solidFill>
                <a:latin typeface="Arial"/>
                <a:ea typeface="Arial"/>
                <a:cs typeface="Arial"/>
                <a:sym typeface="Arial"/>
              </a:rPr>
              <a:t>ruprun! 誕生の</a:t>
            </a:r>
            <a:r>
              <a:rPr lang="ja-JP" sz="1800" b="0" i="0" u="none" strike="noStrike" cap="none">
                <a:solidFill>
                  <a:srgbClr val="308007"/>
                </a:solidFill>
                <a:latin typeface="Arial"/>
                <a:ea typeface="Arial"/>
                <a:cs typeface="Arial"/>
                <a:sym typeface="Arial"/>
              </a:rPr>
              <a:t> キッカケ</a:t>
            </a:r>
            <a:endParaRPr sz="1400" b="0" i="0" u="none" strike="noStrike" cap="none">
              <a:solidFill>
                <a:srgbClr val="000000"/>
              </a:solidFill>
              <a:latin typeface="Arial"/>
              <a:ea typeface="Arial"/>
              <a:cs typeface="Arial"/>
              <a:sym typeface="Arial"/>
            </a:endParaRPr>
          </a:p>
        </p:txBody>
      </p:sp>
      <p:sp>
        <p:nvSpPr>
          <p:cNvPr id="106" name="Google Shape;106;p1"/>
          <p:cNvSpPr txBox="1"/>
          <p:nvPr/>
        </p:nvSpPr>
        <p:spPr>
          <a:xfrm>
            <a:off x="5069975" y="2811775"/>
            <a:ext cx="4301400" cy="1414200"/>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dk1"/>
              </a:buClr>
              <a:buSzPts val="1200"/>
              <a:buFont typeface="Noto Sans Symbols"/>
              <a:buChar char="●"/>
            </a:pPr>
            <a:r>
              <a:rPr lang="ja-JP" sz="1200" b="0" i="0" u="none" strike="noStrike" cap="none">
                <a:solidFill>
                  <a:schemeClr val="dk1"/>
                </a:solidFill>
                <a:latin typeface="Arial"/>
                <a:ea typeface="Arial"/>
                <a:cs typeface="Arial"/>
                <a:sym typeface="Arial"/>
              </a:rPr>
              <a:t>若い世代でも、運動を続けらない人が多い。</a:t>
            </a:r>
            <a:endParaRPr sz="12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ja-JP" sz="1200" b="0" i="0" u="none" strike="noStrike" cap="none">
                <a:solidFill>
                  <a:schemeClr val="dk1"/>
                </a:solidFill>
                <a:latin typeface="Arial"/>
                <a:ea typeface="Arial"/>
                <a:cs typeface="Arial"/>
                <a:sym typeface="Arial"/>
              </a:rPr>
              <a:t>リラックスしたり、銭湯に行ったり、運動を目的としなければ、運動を続けやすくなるのではないかと考えた。</a:t>
            </a:r>
            <a:endParaRPr sz="12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ja-JP" sz="1200" b="0" i="0" u="none" strike="noStrike" cap="none">
                <a:solidFill>
                  <a:schemeClr val="dk1"/>
                </a:solidFill>
                <a:latin typeface="Arial"/>
                <a:ea typeface="Arial"/>
                <a:cs typeface="Arial"/>
                <a:sym typeface="Arial"/>
              </a:rPr>
              <a:t>運動嫌いな開発者がジム通いを続けられた理由（ジムに置いている特別なシャンプーを使いたいという思いがモチベーション）が制作のきっかけ。</a:t>
            </a:r>
            <a:endParaRPr sz="1200" b="0" i="0" u="none" strike="noStrike" cap="none">
              <a:solidFill>
                <a:schemeClr val="dk1"/>
              </a:solidFill>
              <a:latin typeface="Arial"/>
              <a:ea typeface="Arial"/>
              <a:cs typeface="Arial"/>
              <a:sym typeface="Arial"/>
            </a:endParaRPr>
          </a:p>
        </p:txBody>
      </p:sp>
      <p:pic>
        <p:nvPicPr>
          <p:cNvPr id="107" name="Google Shape;107;p1" descr="/Users/meg/Desktop/特研/特研OD/アイコン/ひらめき.png"/>
          <p:cNvPicPr preferRelativeResize="0"/>
          <p:nvPr/>
        </p:nvPicPr>
        <p:blipFill rotWithShape="1">
          <a:blip r:embed="rId4">
            <a:alphaModFix/>
          </a:blip>
          <a:srcRect/>
          <a:stretch/>
        </p:blipFill>
        <p:spPr>
          <a:xfrm>
            <a:off x="9090963" y="5390367"/>
            <a:ext cx="915309" cy="915309"/>
          </a:xfrm>
          <a:prstGeom prst="rect">
            <a:avLst/>
          </a:prstGeom>
          <a:noFill/>
          <a:ln>
            <a:noFill/>
          </a:ln>
        </p:spPr>
      </p:pic>
      <p:sp>
        <p:nvSpPr>
          <p:cNvPr id="108" name="Google Shape;108;p1"/>
          <p:cNvSpPr txBox="1"/>
          <p:nvPr/>
        </p:nvSpPr>
        <p:spPr>
          <a:xfrm>
            <a:off x="5166303" y="4518001"/>
            <a:ext cx="299571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lt1"/>
                </a:solidFill>
                <a:latin typeface="Arial"/>
                <a:ea typeface="Arial"/>
                <a:cs typeface="Arial"/>
                <a:sym typeface="Arial"/>
              </a:rPr>
              <a:t>ruprun! </a:t>
            </a:r>
            <a:r>
              <a:rPr lang="ja-JP" sz="1600" b="0" i="0" u="none" strike="noStrike" cap="none">
                <a:solidFill>
                  <a:schemeClr val="lt1"/>
                </a:solidFill>
                <a:latin typeface="Arial"/>
                <a:ea typeface="Arial"/>
                <a:cs typeface="Arial"/>
                <a:sym typeface="Arial"/>
              </a:rPr>
              <a:t>でこう</a:t>
            </a:r>
            <a:r>
              <a:rPr lang="ja-JP" sz="1800" b="0" i="0" u="none" strike="noStrike" cap="none">
                <a:solidFill>
                  <a:schemeClr val="lt1"/>
                </a:solidFill>
                <a:latin typeface="Arial"/>
                <a:ea typeface="Arial"/>
                <a:cs typeface="Arial"/>
                <a:sym typeface="Arial"/>
              </a:rPr>
              <a:t> 変わった！</a:t>
            </a:r>
            <a:endParaRPr sz="1800" b="0" i="0" u="none" strike="noStrike" cap="none">
              <a:solidFill>
                <a:schemeClr val="lt1"/>
              </a:solidFill>
              <a:latin typeface="Arial"/>
              <a:ea typeface="Arial"/>
              <a:cs typeface="Arial"/>
              <a:sym typeface="Arial"/>
            </a:endParaRPr>
          </a:p>
        </p:txBody>
      </p:sp>
      <p:sp>
        <p:nvSpPr>
          <p:cNvPr id="109" name="Google Shape;109;p1"/>
          <p:cNvSpPr txBox="1"/>
          <p:nvPr/>
        </p:nvSpPr>
        <p:spPr>
          <a:xfrm>
            <a:off x="5069975" y="5179350"/>
            <a:ext cx="4301400" cy="1200288"/>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dk1"/>
              </a:buClr>
              <a:buSzPts val="1200"/>
              <a:buFont typeface="Noto Sans Symbols"/>
              <a:buChar char="●"/>
            </a:pPr>
            <a:r>
              <a:rPr lang="ja-JP" sz="1200" b="0" i="0" u="none" strike="noStrike" cap="none" dirty="0">
                <a:solidFill>
                  <a:schemeClr val="dk1"/>
                </a:solidFill>
                <a:latin typeface="Arial"/>
                <a:ea typeface="Arial"/>
                <a:cs typeface="Arial"/>
                <a:sym typeface="Arial"/>
              </a:rPr>
              <a:t>運動以外の目的を提案することで、運動が苦手な方でも続けられる。</a:t>
            </a:r>
            <a:endParaRPr sz="1200" b="0" i="0" u="none" strike="noStrike" cap="none" dirty="0">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ja-JP" sz="1200" b="0" i="0" u="none" strike="noStrike" cap="none" dirty="0">
                <a:solidFill>
                  <a:schemeClr val="dk1"/>
                </a:solidFill>
                <a:latin typeface="Arial"/>
                <a:ea typeface="Arial"/>
                <a:cs typeface="Arial"/>
                <a:sym typeface="Arial"/>
              </a:rPr>
              <a:t>様々なスポットを提案することで、新たな発見と共にその街をより知ることができる。</a:t>
            </a:r>
            <a:endParaRPr lang="en-US" altLang="ja-JP" sz="1200" b="0" i="0" u="none" strike="noStrike" cap="none" dirty="0">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Noto Sans Symbols"/>
              <a:buChar char="●"/>
            </a:pPr>
            <a:r>
              <a:rPr lang="ja-JP" sz="1200" b="0" i="0" u="none" strike="noStrike" cap="none" dirty="0">
                <a:solidFill>
                  <a:schemeClr val="dk1"/>
                </a:solidFill>
                <a:latin typeface="Arial"/>
                <a:ea typeface="Arial"/>
                <a:cs typeface="Arial"/>
                <a:sym typeface="Arial"/>
              </a:rPr>
              <a:t>また、既に運動を続けている方でも、毎回ルートが異なるので自分で考える手間が省け、楽しみが増える。</a:t>
            </a:r>
            <a:endParaRPr sz="1200" b="0" i="0" u="none" strike="noStrike" cap="none" dirty="0">
              <a:solidFill>
                <a:schemeClr val="dk1"/>
              </a:solidFill>
              <a:latin typeface="Arial"/>
              <a:ea typeface="Arial"/>
              <a:cs typeface="Arial"/>
              <a:sym typeface="Arial"/>
            </a:endParaRPr>
          </a:p>
        </p:txBody>
      </p:sp>
      <p:sp>
        <p:nvSpPr>
          <p:cNvPr id="110" name="Google Shape;110;p1"/>
          <p:cNvSpPr txBox="1"/>
          <p:nvPr/>
        </p:nvSpPr>
        <p:spPr>
          <a:xfrm>
            <a:off x="-350" y="1425482"/>
            <a:ext cx="9911700" cy="466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08007"/>
              </a:buClr>
              <a:buSzPts val="1600"/>
              <a:buFont typeface="Arial"/>
              <a:buNone/>
            </a:pPr>
            <a:r>
              <a:rPr lang="ja-JP" sz="1400" b="0" i="0" u="none" strike="noStrike" cap="none" dirty="0">
                <a:solidFill>
                  <a:srgbClr val="308007"/>
                </a:solidFill>
                <a:latin typeface="Arial"/>
                <a:ea typeface="Arial"/>
                <a:cs typeface="Arial"/>
                <a:sym typeface="Arial"/>
              </a:rPr>
              <a:t>ユーザの希望に沿ったランニングコースを提案するアプリです。</a:t>
            </a:r>
            <a:endParaRPr sz="1400" b="0" i="0" u="none" strike="noStrike" cap="none" dirty="0">
              <a:solidFill>
                <a:srgbClr val="308007"/>
              </a:solidFill>
              <a:latin typeface="Arial"/>
              <a:ea typeface="Arial"/>
              <a:cs typeface="Arial"/>
              <a:sym typeface="Arial"/>
            </a:endParaRPr>
          </a:p>
          <a:p>
            <a:pPr marL="0" marR="0" lvl="0" indent="0" algn="l" rtl="0">
              <a:lnSpc>
                <a:spcPct val="100000"/>
              </a:lnSpc>
              <a:spcBef>
                <a:spcPts val="0"/>
              </a:spcBef>
              <a:spcAft>
                <a:spcPts val="0"/>
              </a:spcAft>
              <a:buClr>
                <a:srgbClr val="308007"/>
              </a:buClr>
              <a:buSzPts val="1600"/>
              <a:buFont typeface="Arial"/>
              <a:buNone/>
            </a:pPr>
            <a:r>
              <a:rPr lang="ja-JP" sz="1400" b="0" i="0" u="none" strike="noStrike" cap="none" dirty="0">
                <a:solidFill>
                  <a:srgbClr val="308007"/>
                </a:solidFill>
                <a:latin typeface="Arial"/>
                <a:ea typeface="Arial"/>
                <a:cs typeface="Arial"/>
                <a:sym typeface="Arial"/>
              </a:rPr>
              <a:t>町巡りをしながら運動や、銭湯に行くために運動など、運動が苦手な方でも続けられることをコンセプトにしました。</a:t>
            </a:r>
            <a:endParaRPr sz="1400" b="0" i="0" u="none" strike="noStrike" cap="none" dirty="0">
              <a:solidFill>
                <a:srgbClr val="308007"/>
              </a:solidFill>
              <a:latin typeface="Arial"/>
              <a:ea typeface="Arial"/>
              <a:cs typeface="Arial"/>
              <a:sym typeface="Arial"/>
            </a:endParaRPr>
          </a:p>
        </p:txBody>
      </p:sp>
      <p:cxnSp>
        <p:nvCxnSpPr>
          <p:cNvPr id="111" name="Google Shape;111;p1"/>
          <p:cNvCxnSpPr/>
          <p:nvPr/>
        </p:nvCxnSpPr>
        <p:spPr>
          <a:xfrm rot="10800000">
            <a:off x="4372" y="1405574"/>
            <a:ext cx="9901628" cy="0"/>
          </a:xfrm>
          <a:prstGeom prst="straightConnector1">
            <a:avLst/>
          </a:prstGeom>
          <a:noFill/>
          <a:ln w="9525" cap="flat" cmpd="sng">
            <a:solidFill>
              <a:srgbClr val="008000"/>
            </a:solidFill>
            <a:prstDash val="solid"/>
            <a:round/>
            <a:headEnd type="none" w="sm" len="sm"/>
            <a:tailEnd type="none" w="sm" len="sm"/>
          </a:ln>
        </p:spPr>
      </p:cxnSp>
      <p:cxnSp>
        <p:nvCxnSpPr>
          <p:cNvPr id="112" name="Google Shape;112;p1"/>
          <p:cNvCxnSpPr/>
          <p:nvPr/>
        </p:nvCxnSpPr>
        <p:spPr>
          <a:xfrm rot="10800000">
            <a:off x="-348" y="2077445"/>
            <a:ext cx="9911640" cy="0"/>
          </a:xfrm>
          <a:prstGeom prst="straightConnector1">
            <a:avLst/>
          </a:prstGeom>
          <a:noFill/>
          <a:ln w="9525" cap="flat" cmpd="sng">
            <a:solidFill>
              <a:srgbClr val="008000"/>
            </a:solidFill>
            <a:prstDash val="solid"/>
            <a:round/>
            <a:headEnd type="none" w="sm" len="sm"/>
            <a:tailEnd type="none" w="sm" len="sm"/>
          </a:ln>
        </p:spPr>
      </p:cxnSp>
      <p:sp>
        <p:nvSpPr>
          <p:cNvPr id="113" name="Google Shape;113;p1"/>
          <p:cNvSpPr/>
          <p:nvPr/>
        </p:nvSpPr>
        <p:spPr>
          <a:xfrm>
            <a:off x="57564" y="2143280"/>
            <a:ext cx="2339407" cy="456354"/>
          </a:xfrm>
          <a:prstGeom prst="roundRect">
            <a:avLst>
              <a:gd name="adj" fmla="val 50000"/>
            </a:avLst>
          </a:prstGeom>
          <a:solidFill>
            <a:srgbClr val="008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Arial"/>
                <a:ea typeface="Arial"/>
                <a:cs typeface="Arial"/>
                <a:sym typeface="Arial"/>
              </a:rPr>
              <a:t>どんなコースにしたいか、条件を選びます。</a:t>
            </a:r>
            <a:endParaRPr sz="1400" b="0" i="0" u="none" strike="noStrike" cap="none">
              <a:solidFill>
                <a:schemeClr val="lt1"/>
              </a:solidFill>
              <a:latin typeface="Arial"/>
              <a:ea typeface="Arial"/>
              <a:cs typeface="Arial"/>
              <a:sym typeface="Arial"/>
            </a:endParaRPr>
          </a:p>
        </p:txBody>
      </p:sp>
      <p:pic>
        <p:nvPicPr>
          <p:cNvPr id="114" name="Google Shape;114;p1" descr="テキスト, 地図 が含まれている画像&#10;&#10;自動的に生成された説明"/>
          <p:cNvPicPr preferRelativeResize="0"/>
          <p:nvPr/>
        </p:nvPicPr>
        <p:blipFill rotWithShape="1">
          <a:blip r:embed="rId5">
            <a:alphaModFix/>
          </a:blip>
          <a:srcRect/>
          <a:stretch/>
        </p:blipFill>
        <p:spPr>
          <a:xfrm>
            <a:off x="2546346" y="2153729"/>
            <a:ext cx="2307445" cy="3273687"/>
          </a:xfrm>
          <a:prstGeom prst="rect">
            <a:avLst/>
          </a:prstGeom>
          <a:noFill/>
          <a:ln>
            <a:noFill/>
          </a:ln>
        </p:spPr>
      </p:pic>
      <p:pic>
        <p:nvPicPr>
          <p:cNvPr id="115" name="Google Shape;115;p1" descr="スクリーンショット が含まれている画像&#10;&#10;自動的に生成された説明"/>
          <p:cNvPicPr preferRelativeResize="0"/>
          <p:nvPr/>
        </p:nvPicPr>
        <p:blipFill rotWithShape="1">
          <a:blip r:embed="rId6">
            <a:alphaModFix/>
          </a:blip>
          <a:srcRect/>
          <a:stretch/>
        </p:blipFill>
        <p:spPr>
          <a:xfrm>
            <a:off x="148500" y="2665474"/>
            <a:ext cx="2178909" cy="3595199"/>
          </a:xfrm>
          <a:prstGeom prst="rect">
            <a:avLst/>
          </a:prstGeom>
          <a:noFill/>
          <a:ln>
            <a:noFill/>
          </a:ln>
        </p:spPr>
      </p:pic>
      <p:sp>
        <p:nvSpPr>
          <p:cNvPr id="116" name="Google Shape;116;p1"/>
          <p:cNvSpPr/>
          <p:nvPr/>
        </p:nvSpPr>
        <p:spPr>
          <a:xfrm>
            <a:off x="2486482" y="5471141"/>
            <a:ext cx="2427300" cy="915300"/>
          </a:xfrm>
          <a:prstGeom prst="roundRect">
            <a:avLst>
              <a:gd name="adj" fmla="val 50000"/>
            </a:avLst>
          </a:prstGeom>
          <a:solidFill>
            <a:srgbClr val="008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Arial"/>
                <a:ea typeface="Arial"/>
                <a:cs typeface="Arial"/>
                <a:sym typeface="Arial"/>
              </a:rPr>
              <a:t>条件に合うような地点を経由するコースを自動的に提案してくれます。</a:t>
            </a:r>
            <a:endParaRPr sz="1400" b="0" i="0" u="none" strike="noStrike" cap="none">
              <a:solidFill>
                <a:schemeClr val="lt1"/>
              </a:solidFill>
              <a:latin typeface="Arial"/>
              <a:ea typeface="Arial"/>
              <a:cs typeface="Arial"/>
              <a:sym typeface="Arial"/>
            </a:endParaRPr>
          </a:p>
        </p:txBody>
      </p:sp>
      <p:sp>
        <p:nvSpPr>
          <p:cNvPr id="117" name="Google Shape;117;p1"/>
          <p:cNvSpPr txBox="1"/>
          <p:nvPr/>
        </p:nvSpPr>
        <p:spPr>
          <a:xfrm>
            <a:off x="148488" y="6353979"/>
            <a:ext cx="4249800" cy="2421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ja-JP" sz="900" b="0" i="0" u="none" strike="noStrike" cap="none">
                <a:solidFill>
                  <a:srgbClr val="000000"/>
                </a:solidFill>
                <a:latin typeface="Arial"/>
                <a:ea typeface="Arial"/>
                <a:cs typeface="Arial"/>
                <a:sym typeface="Arial"/>
              </a:rPr>
              <a:t>※ruprun!をご利用の際はWebブラウザの位置情報取得をオンにしてください。</a:t>
            </a:r>
            <a:endParaRPr/>
          </a:p>
        </p:txBody>
      </p:sp>
      <p:sp>
        <p:nvSpPr>
          <p:cNvPr id="37" name="テキスト ボックス 36"/>
          <p:cNvSpPr txBox="1"/>
          <p:nvPr/>
        </p:nvSpPr>
        <p:spPr>
          <a:xfrm>
            <a:off x="-4131" y="1816074"/>
            <a:ext cx="3172979" cy="292388"/>
          </a:xfrm>
          <a:prstGeom prst="rect">
            <a:avLst/>
          </a:prstGeom>
          <a:noFill/>
        </p:spPr>
        <p:txBody>
          <a:bodyPr wrap="square" rtlCol="0">
            <a:spAutoFit/>
          </a:bodyPr>
          <a:lstStyle/>
          <a:p>
            <a:pPr defTabSz="914400"/>
            <a:r>
              <a:rPr lang="ja-JP" altLang="en-US" sz="1300" b="1" dirty="0">
                <a:solidFill>
                  <a:srgbClr val="FF0000"/>
                </a:solidFill>
                <a:effectLst>
                  <a:outerShdw blurRad="38100" dist="38100" dir="2700000" algn="tl">
                    <a:srgbClr val="000000">
                      <a:alpha val="43137"/>
                    </a:srgbClr>
                  </a:outerShdw>
                </a:effectLst>
              </a:rPr>
              <a:t>（</a:t>
            </a:r>
            <a:r>
              <a:rPr lang="en-US" altLang="ja-JP" sz="1300" b="1" dirty="0">
                <a:solidFill>
                  <a:srgbClr val="FF0000"/>
                </a:solidFill>
                <a:effectLst>
                  <a:outerShdw blurRad="38100" dist="38100" dir="2700000" algn="tl">
                    <a:srgbClr val="000000">
                      <a:alpha val="43137"/>
                    </a:srgbClr>
                  </a:outerShdw>
                </a:effectLst>
              </a:rPr>
              <a:t>2019</a:t>
            </a:r>
            <a:r>
              <a:rPr lang="ja-JP" altLang="en-US" sz="1300" b="1" dirty="0">
                <a:solidFill>
                  <a:srgbClr val="FF0000"/>
                </a:solidFill>
                <a:effectLst>
                  <a:outerShdw blurRad="38100" dist="38100" dir="2700000" algn="tl">
                    <a:srgbClr val="000000">
                      <a:alpha val="43137"/>
                    </a:srgbClr>
                  </a:outerShdw>
                </a:effectLst>
              </a:rPr>
              <a:t>年</a:t>
            </a:r>
            <a:r>
              <a:rPr lang="en-US" altLang="ja-JP" sz="1300" b="1" dirty="0">
                <a:solidFill>
                  <a:srgbClr val="FF0000"/>
                </a:solidFill>
                <a:effectLst>
                  <a:outerShdw blurRad="38100" dist="38100" dir="2700000" algn="tl">
                    <a:srgbClr val="000000">
                      <a:alpha val="43137"/>
                    </a:srgbClr>
                  </a:outerShdw>
                </a:effectLst>
              </a:rPr>
              <a:t>3</a:t>
            </a:r>
            <a:r>
              <a:rPr lang="ja-JP" altLang="en-US" sz="1300" b="1" dirty="0">
                <a:solidFill>
                  <a:srgbClr val="FF0000"/>
                </a:solidFill>
                <a:effectLst>
                  <a:outerShdw blurRad="38100" dist="38100" dir="2700000" algn="tl">
                    <a:srgbClr val="000000">
                      <a:alpha val="43137"/>
                    </a:srgbClr>
                  </a:outerShdw>
                </a:effectLst>
              </a:rPr>
              <a:t>月サービス開始）</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2" descr="アイディア.png"/>
          <p:cNvPicPr preferRelativeResize="0"/>
          <p:nvPr/>
        </p:nvPicPr>
        <p:blipFill rotWithShape="1">
          <a:blip r:embed="rId3">
            <a:alphaModFix/>
          </a:blip>
          <a:srcRect/>
          <a:stretch/>
        </p:blipFill>
        <p:spPr>
          <a:xfrm>
            <a:off x="9163596" y="1292394"/>
            <a:ext cx="643434" cy="643434"/>
          </a:xfrm>
          <a:prstGeom prst="rect">
            <a:avLst/>
          </a:prstGeom>
          <a:noFill/>
          <a:ln>
            <a:noFill/>
          </a:ln>
        </p:spPr>
      </p:pic>
      <p:pic>
        <p:nvPicPr>
          <p:cNvPr id="123" name="Google Shape;123;p2" descr="受賞.png"/>
          <p:cNvPicPr preferRelativeResize="0"/>
          <p:nvPr/>
        </p:nvPicPr>
        <p:blipFill rotWithShape="1">
          <a:blip r:embed="rId4">
            <a:alphaModFix/>
          </a:blip>
          <a:srcRect/>
          <a:stretch/>
        </p:blipFill>
        <p:spPr>
          <a:xfrm>
            <a:off x="5046573" y="2841696"/>
            <a:ext cx="643434" cy="643434"/>
          </a:xfrm>
          <a:prstGeom prst="rect">
            <a:avLst/>
          </a:prstGeom>
          <a:noFill/>
          <a:ln>
            <a:noFill/>
          </a:ln>
        </p:spPr>
      </p:pic>
      <p:pic>
        <p:nvPicPr>
          <p:cNvPr id="124" name="Google Shape;124;p2" descr="チーム.png"/>
          <p:cNvPicPr preferRelativeResize="0"/>
          <p:nvPr/>
        </p:nvPicPr>
        <p:blipFill rotWithShape="1">
          <a:blip r:embed="rId5">
            <a:alphaModFix/>
          </a:blip>
          <a:srcRect/>
          <a:stretch/>
        </p:blipFill>
        <p:spPr>
          <a:xfrm>
            <a:off x="9163596" y="2333781"/>
            <a:ext cx="643434" cy="643434"/>
          </a:xfrm>
          <a:prstGeom prst="rect">
            <a:avLst/>
          </a:prstGeom>
          <a:noFill/>
          <a:ln>
            <a:noFill/>
          </a:ln>
        </p:spPr>
      </p:pic>
      <p:pic>
        <p:nvPicPr>
          <p:cNvPr id="125" name="Google Shape;125;p2" descr="パソコン作業.png"/>
          <p:cNvPicPr preferRelativeResize="0"/>
          <p:nvPr/>
        </p:nvPicPr>
        <p:blipFill rotWithShape="1">
          <a:blip r:embed="rId6">
            <a:alphaModFix/>
          </a:blip>
          <a:srcRect/>
          <a:stretch/>
        </p:blipFill>
        <p:spPr>
          <a:xfrm>
            <a:off x="5105667" y="1745423"/>
            <a:ext cx="643434" cy="643434"/>
          </a:xfrm>
          <a:prstGeom prst="rect">
            <a:avLst/>
          </a:prstGeom>
          <a:noFill/>
          <a:ln>
            <a:noFill/>
          </a:ln>
        </p:spPr>
      </p:pic>
      <p:pic>
        <p:nvPicPr>
          <p:cNvPr id="126" name="Google Shape;126;p2" descr="マーカー.png"/>
          <p:cNvPicPr preferRelativeResize="0"/>
          <p:nvPr/>
        </p:nvPicPr>
        <p:blipFill rotWithShape="1">
          <a:blip r:embed="rId7">
            <a:alphaModFix/>
          </a:blip>
          <a:srcRect/>
          <a:stretch/>
        </p:blipFill>
        <p:spPr>
          <a:xfrm>
            <a:off x="9163596" y="3334378"/>
            <a:ext cx="643434" cy="643434"/>
          </a:xfrm>
          <a:prstGeom prst="rect">
            <a:avLst/>
          </a:prstGeom>
          <a:noFill/>
          <a:ln>
            <a:noFill/>
          </a:ln>
        </p:spPr>
      </p:pic>
      <p:sp>
        <p:nvSpPr>
          <p:cNvPr id="127" name="Google Shape;127;p2"/>
          <p:cNvSpPr/>
          <p:nvPr/>
        </p:nvSpPr>
        <p:spPr>
          <a:xfrm>
            <a:off x="6046963" y="1499638"/>
            <a:ext cx="3116631" cy="351689"/>
          </a:xfrm>
          <a:prstGeom prst="rect">
            <a:avLst/>
          </a:prstGeom>
          <a:noFill/>
          <a:ln w="9525" cap="flat" cmpd="sng">
            <a:solidFill>
              <a:srgbClr val="008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港区・台東区・文京区の位置情報データ</a:t>
            </a:r>
            <a:endParaRPr sz="11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（公園、公衆トイレ、スポーツ施設など）</a:t>
            </a:r>
            <a:endParaRPr sz="1100" b="0" i="0" u="none" strike="noStrike" cap="none">
              <a:solidFill>
                <a:schemeClr val="dk1"/>
              </a:solidFill>
              <a:latin typeface="Arial"/>
              <a:ea typeface="Arial"/>
              <a:cs typeface="Arial"/>
              <a:sym typeface="Arial"/>
            </a:endParaRPr>
          </a:p>
        </p:txBody>
      </p:sp>
      <p:sp>
        <p:nvSpPr>
          <p:cNvPr id="128" name="Google Shape;128;p2"/>
          <p:cNvSpPr/>
          <p:nvPr/>
        </p:nvSpPr>
        <p:spPr>
          <a:xfrm>
            <a:off x="6342965" y="2982689"/>
            <a:ext cx="3396089" cy="351689"/>
          </a:xfrm>
          <a:prstGeom prst="rect">
            <a:avLst/>
          </a:prstGeom>
          <a:noFill/>
          <a:ln w="9525" cap="flat" cmpd="sng">
            <a:solidFill>
              <a:srgbClr val="008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29" name="Google Shape;129;p2"/>
          <p:cNvSpPr/>
          <p:nvPr/>
        </p:nvSpPr>
        <p:spPr>
          <a:xfrm>
            <a:off x="5690007" y="2977215"/>
            <a:ext cx="950821" cy="357163"/>
          </a:xfrm>
          <a:prstGeom prst="roundRect">
            <a:avLst>
              <a:gd name="adj" fmla="val 50000"/>
            </a:avLst>
          </a:prstGeom>
          <a:solidFill>
            <a:srgbClr val="008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Arial"/>
                <a:ea typeface="Arial"/>
                <a:cs typeface="Arial"/>
                <a:sym typeface="Arial"/>
              </a:rPr>
              <a:t>受賞歴</a:t>
            </a:r>
            <a:endParaRPr sz="1400" b="0" i="0" u="none" strike="noStrike" cap="none">
              <a:solidFill>
                <a:srgbClr val="000000"/>
              </a:solidFill>
              <a:latin typeface="Arial"/>
              <a:ea typeface="Arial"/>
              <a:cs typeface="Arial"/>
              <a:sym typeface="Arial"/>
            </a:endParaRPr>
          </a:p>
        </p:txBody>
      </p:sp>
      <p:sp>
        <p:nvSpPr>
          <p:cNvPr id="130" name="Google Shape;130;p2"/>
          <p:cNvSpPr/>
          <p:nvPr/>
        </p:nvSpPr>
        <p:spPr>
          <a:xfrm>
            <a:off x="5749101" y="3485130"/>
            <a:ext cx="3396089" cy="351689"/>
          </a:xfrm>
          <a:prstGeom prst="rect">
            <a:avLst/>
          </a:prstGeom>
          <a:noFill/>
          <a:ln w="9525" cap="flat" cmpd="sng">
            <a:solidFill>
              <a:srgbClr val="008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東京（オープンデータを使用した</a:t>
            </a:r>
            <a:endParaRPr sz="1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経路提案は使用データにある3区のみ）</a:t>
            </a:r>
            <a:endParaRPr sz="1400" b="0" i="0" u="none" strike="noStrike" cap="none">
              <a:solidFill>
                <a:srgbClr val="000000"/>
              </a:solidFill>
              <a:latin typeface="Arial"/>
              <a:ea typeface="Arial"/>
              <a:cs typeface="Arial"/>
              <a:sym typeface="Arial"/>
            </a:endParaRPr>
          </a:p>
        </p:txBody>
      </p:sp>
      <p:sp>
        <p:nvSpPr>
          <p:cNvPr id="131" name="Google Shape;131;p2"/>
          <p:cNvSpPr/>
          <p:nvPr/>
        </p:nvSpPr>
        <p:spPr>
          <a:xfrm>
            <a:off x="5096143" y="3479656"/>
            <a:ext cx="950821" cy="357163"/>
          </a:xfrm>
          <a:prstGeom prst="roundRect">
            <a:avLst>
              <a:gd name="adj" fmla="val 50000"/>
            </a:avLst>
          </a:prstGeom>
          <a:solidFill>
            <a:srgbClr val="008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Arial"/>
                <a:ea typeface="Arial"/>
                <a:cs typeface="Arial"/>
                <a:sym typeface="Arial"/>
              </a:rPr>
              <a:t>地域</a:t>
            </a:r>
            <a:endParaRPr sz="1400" b="0" i="0" u="none" strike="noStrike" cap="none">
              <a:solidFill>
                <a:schemeClr val="lt1"/>
              </a:solidFill>
              <a:latin typeface="Arial"/>
              <a:ea typeface="Arial"/>
              <a:cs typeface="Arial"/>
              <a:sym typeface="Arial"/>
            </a:endParaRPr>
          </a:p>
        </p:txBody>
      </p:sp>
      <p:sp>
        <p:nvSpPr>
          <p:cNvPr id="132" name="Google Shape;132;p2"/>
          <p:cNvSpPr txBox="1"/>
          <p:nvPr/>
        </p:nvSpPr>
        <p:spPr>
          <a:xfrm>
            <a:off x="824702" y="1473004"/>
            <a:ext cx="2646878"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ja-JP" sz="2400" b="0" i="0" u="none" strike="noStrike" cap="none">
                <a:solidFill>
                  <a:srgbClr val="008000"/>
                </a:solidFill>
                <a:latin typeface="Arial"/>
                <a:ea typeface="Arial"/>
                <a:cs typeface="Arial"/>
                <a:sym typeface="Arial"/>
              </a:rPr>
              <a:t>運動を日常に</a:t>
            </a:r>
            <a:endParaRPr sz="1400" b="0" i="0" u="none" strike="noStrike" cap="none">
              <a:solidFill>
                <a:srgbClr val="000000"/>
              </a:solidFill>
              <a:latin typeface="Arial"/>
              <a:ea typeface="Arial"/>
              <a:cs typeface="Arial"/>
              <a:sym typeface="Arial"/>
            </a:endParaRPr>
          </a:p>
        </p:txBody>
      </p:sp>
      <p:cxnSp>
        <p:nvCxnSpPr>
          <p:cNvPr id="133" name="Google Shape;133;p2"/>
          <p:cNvCxnSpPr/>
          <p:nvPr/>
        </p:nvCxnSpPr>
        <p:spPr>
          <a:xfrm rot="10800000">
            <a:off x="10565" y="1405574"/>
            <a:ext cx="4922375" cy="0"/>
          </a:xfrm>
          <a:prstGeom prst="straightConnector1">
            <a:avLst/>
          </a:prstGeom>
          <a:noFill/>
          <a:ln w="9525" cap="flat" cmpd="sng">
            <a:solidFill>
              <a:srgbClr val="008000"/>
            </a:solidFill>
            <a:prstDash val="solid"/>
            <a:round/>
            <a:headEnd type="none" w="sm" len="sm"/>
            <a:tailEnd type="none" w="sm" len="sm"/>
          </a:ln>
        </p:spPr>
      </p:cxnSp>
      <p:cxnSp>
        <p:nvCxnSpPr>
          <p:cNvPr id="134" name="Google Shape;134;p2"/>
          <p:cNvCxnSpPr/>
          <p:nvPr/>
        </p:nvCxnSpPr>
        <p:spPr>
          <a:xfrm rot="10800000">
            <a:off x="10565" y="2038988"/>
            <a:ext cx="4942435" cy="0"/>
          </a:xfrm>
          <a:prstGeom prst="straightConnector1">
            <a:avLst/>
          </a:prstGeom>
          <a:noFill/>
          <a:ln w="9525" cap="flat" cmpd="sng">
            <a:solidFill>
              <a:srgbClr val="008000"/>
            </a:solidFill>
            <a:prstDash val="solid"/>
            <a:round/>
            <a:headEnd type="none" w="sm" len="sm"/>
            <a:tailEnd type="none" w="sm" len="sm"/>
          </a:ln>
        </p:spPr>
      </p:cxnSp>
      <p:cxnSp>
        <p:nvCxnSpPr>
          <p:cNvPr id="135" name="Google Shape;135;p2"/>
          <p:cNvCxnSpPr/>
          <p:nvPr/>
        </p:nvCxnSpPr>
        <p:spPr>
          <a:xfrm rot="10800000">
            <a:off x="10565" y="6428143"/>
            <a:ext cx="4922375" cy="0"/>
          </a:xfrm>
          <a:prstGeom prst="straightConnector1">
            <a:avLst/>
          </a:prstGeom>
          <a:noFill/>
          <a:ln w="9525" cap="flat" cmpd="sng">
            <a:solidFill>
              <a:srgbClr val="008000"/>
            </a:solidFill>
            <a:prstDash val="solid"/>
            <a:round/>
            <a:headEnd type="none" w="sm" len="sm"/>
            <a:tailEnd type="none" w="sm" len="sm"/>
          </a:ln>
        </p:spPr>
      </p:cxnSp>
      <p:sp>
        <p:nvSpPr>
          <p:cNvPr id="136" name="Google Shape;136;p2"/>
          <p:cNvSpPr/>
          <p:nvPr/>
        </p:nvSpPr>
        <p:spPr>
          <a:xfrm>
            <a:off x="5084282" y="4080778"/>
            <a:ext cx="4711409" cy="2347365"/>
          </a:xfrm>
          <a:prstGeom prst="roundRect">
            <a:avLst>
              <a:gd name="adj" fmla="val 9905"/>
            </a:avLst>
          </a:prstGeom>
          <a:noFill/>
          <a:ln w="9525" cap="flat" cmpd="sng">
            <a:solidFill>
              <a:srgbClr val="008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7" name="Google Shape;137;p2" descr="拡声器.png"/>
          <p:cNvPicPr preferRelativeResize="0"/>
          <p:nvPr/>
        </p:nvPicPr>
        <p:blipFill rotWithShape="1">
          <a:blip r:embed="rId8">
            <a:alphaModFix/>
          </a:blip>
          <a:srcRect/>
          <a:stretch/>
        </p:blipFill>
        <p:spPr>
          <a:xfrm>
            <a:off x="5114548" y="4091278"/>
            <a:ext cx="903101" cy="903101"/>
          </a:xfrm>
          <a:prstGeom prst="rect">
            <a:avLst/>
          </a:prstGeom>
          <a:noFill/>
          <a:ln>
            <a:noFill/>
          </a:ln>
        </p:spPr>
      </p:pic>
      <p:sp>
        <p:nvSpPr>
          <p:cNvPr id="138" name="Google Shape;138;p2"/>
          <p:cNvSpPr txBox="1"/>
          <p:nvPr/>
        </p:nvSpPr>
        <p:spPr>
          <a:xfrm>
            <a:off x="5964177" y="4142389"/>
            <a:ext cx="3717986"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ja-JP" altLang="en-US" sz="1600" b="0" i="0" u="none" strike="noStrike" cap="none" dirty="0">
                <a:solidFill>
                  <a:srgbClr val="008000"/>
                </a:solidFill>
                <a:latin typeface="Arial"/>
                <a:ea typeface="Arial"/>
                <a:cs typeface="Arial"/>
                <a:sym typeface="Arial"/>
              </a:rPr>
              <a:t>オープンデータの組み合わせで楽しみながら運動を継続</a:t>
            </a:r>
            <a:endParaRPr sz="1600" b="0" i="0" u="none" strike="sngStrike" cap="none" dirty="0">
              <a:solidFill>
                <a:srgbClr val="008000"/>
              </a:solidFill>
              <a:latin typeface="Arial"/>
              <a:ea typeface="Arial"/>
              <a:cs typeface="Arial"/>
              <a:sym typeface="Arial"/>
            </a:endParaRPr>
          </a:p>
        </p:txBody>
      </p:sp>
      <p:sp>
        <p:nvSpPr>
          <p:cNvPr id="139" name="Google Shape;139;p2"/>
          <p:cNvSpPr txBox="1"/>
          <p:nvPr/>
        </p:nvSpPr>
        <p:spPr>
          <a:xfrm>
            <a:off x="5127563" y="4651288"/>
            <a:ext cx="4554600" cy="1837386"/>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ja-JP" sz="1050" b="0" i="0" u="none" strike="noStrike" cap="none" dirty="0">
                <a:solidFill>
                  <a:schemeClr val="dk1"/>
                </a:solidFill>
                <a:latin typeface="Arial"/>
                <a:ea typeface="Arial"/>
                <a:cs typeface="Arial"/>
                <a:sym typeface="Arial"/>
              </a:rPr>
              <a:t>　　　　ruprun!では簡単に始められるランニングやウォーキングを対象に、運動そのものではなく観光や銭湯巡りなどそれ以外の楽しみを取り入れることで運動を続けられるのではないかというコンセプトのもと作られました。そのような多様性に対応していくために、様々な種類のオープンデータを組み合わせることでruprun!はランニングを支援できるものになりました。使用しているオープンデータは、公園、公衆トイレ、スポーツ施設、銭湯、観光施設など多岐に渡ります。このように多様なオープンデータを組み合わせることで新たな価値を生み出せることが、オープンデータの魅力ではないかと思います。</a:t>
            </a:r>
            <a:endParaRPr sz="1050" b="0" i="0" u="none" strike="noStrike" cap="none" dirty="0">
              <a:solidFill>
                <a:schemeClr val="dk1"/>
              </a:solidFill>
              <a:latin typeface="Arial"/>
              <a:ea typeface="Arial"/>
              <a:cs typeface="Arial"/>
              <a:sym typeface="Arial"/>
            </a:endParaRPr>
          </a:p>
        </p:txBody>
      </p:sp>
      <p:sp>
        <p:nvSpPr>
          <p:cNvPr id="140" name="Google Shape;140;p2"/>
          <p:cNvSpPr/>
          <p:nvPr/>
        </p:nvSpPr>
        <p:spPr>
          <a:xfrm>
            <a:off x="5114549" y="1494164"/>
            <a:ext cx="1228416" cy="357163"/>
          </a:xfrm>
          <a:prstGeom prst="roundRect">
            <a:avLst>
              <a:gd name="adj" fmla="val 50000"/>
            </a:avLst>
          </a:prstGeom>
          <a:solidFill>
            <a:srgbClr val="008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Arial"/>
                <a:ea typeface="Arial"/>
                <a:cs typeface="Arial"/>
                <a:sym typeface="Arial"/>
              </a:rPr>
              <a:t>使用データ</a:t>
            </a:r>
            <a:endParaRPr sz="1400" b="0" i="0" u="none" strike="noStrike" cap="none">
              <a:solidFill>
                <a:schemeClr val="lt1"/>
              </a:solidFill>
              <a:latin typeface="Arial"/>
              <a:ea typeface="Arial"/>
              <a:cs typeface="Arial"/>
              <a:sym typeface="Arial"/>
            </a:endParaRPr>
          </a:p>
        </p:txBody>
      </p:sp>
      <p:sp>
        <p:nvSpPr>
          <p:cNvPr id="141" name="Google Shape;141;p2"/>
          <p:cNvSpPr/>
          <p:nvPr/>
        </p:nvSpPr>
        <p:spPr>
          <a:xfrm>
            <a:off x="6342965" y="1989141"/>
            <a:ext cx="3396089" cy="351689"/>
          </a:xfrm>
          <a:prstGeom prst="rect">
            <a:avLst/>
          </a:prstGeom>
          <a:noFill/>
          <a:ln w="9525" cap="flat" cmpd="sng">
            <a:solidFill>
              <a:srgbClr val="008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CSV</a:t>
            </a:r>
            <a:endParaRPr sz="1400" b="0" i="0" u="none" strike="noStrike" cap="none">
              <a:solidFill>
                <a:srgbClr val="000000"/>
              </a:solidFill>
              <a:latin typeface="Arial"/>
              <a:ea typeface="Arial"/>
              <a:cs typeface="Arial"/>
              <a:sym typeface="Arial"/>
            </a:endParaRPr>
          </a:p>
        </p:txBody>
      </p:sp>
      <p:sp>
        <p:nvSpPr>
          <p:cNvPr id="142" name="Google Shape;142;p2"/>
          <p:cNvSpPr/>
          <p:nvPr/>
        </p:nvSpPr>
        <p:spPr>
          <a:xfrm>
            <a:off x="5690006" y="1983667"/>
            <a:ext cx="1274749" cy="357163"/>
          </a:xfrm>
          <a:prstGeom prst="roundRect">
            <a:avLst>
              <a:gd name="adj" fmla="val 50000"/>
            </a:avLst>
          </a:prstGeom>
          <a:solidFill>
            <a:srgbClr val="008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Arial"/>
                <a:ea typeface="Arial"/>
                <a:cs typeface="Arial"/>
                <a:sym typeface="Arial"/>
              </a:rPr>
              <a:t>データ形式</a:t>
            </a:r>
            <a:endParaRPr sz="1400" b="0" i="0" u="none" strike="noStrike" cap="none">
              <a:solidFill>
                <a:schemeClr val="lt1"/>
              </a:solidFill>
              <a:latin typeface="Arial"/>
              <a:ea typeface="Arial"/>
              <a:cs typeface="Arial"/>
              <a:sym typeface="Arial"/>
            </a:endParaRPr>
          </a:p>
        </p:txBody>
      </p:sp>
      <p:sp>
        <p:nvSpPr>
          <p:cNvPr id="143" name="Google Shape;143;p2"/>
          <p:cNvSpPr/>
          <p:nvPr/>
        </p:nvSpPr>
        <p:spPr>
          <a:xfrm>
            <a:off x="5292" y="0"/>
            <a:ext cx="9906000" cy="1252759"/>
          </a:xfrm>
          <a:prstGeom prst="rect">
            <a:avLst/>
          </a:prstGeom>
          <a:solidFill>
            <a:srgbClr val="00D861"/>
          </a:solidFill>
          <a:ln w="9525" cap="flat" cmpd="sng">
            <a:solidFill>
              <a:srgbClr val="00FF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orbel"/>
              <a:ea typeface="Corbel"/>
              <a:cs typeface="Corbel"/>
              <a:sym typeface="Corbel"/>
            </a:endParaRPr>
          </a:p>
        </p:txBody>
      </p:sp>
      <p:sp>
        <p:nvSpPr>
          <p:cNvPr id="144" name="Google Shape;144;p2"/>
          <p:cNvSpPr/>
          <p:nvPr/>
        </p:nvSpPr>
        <p:spPr>
          <a:xfrm>
            <a:off x="0" y="6577577"/>
            <a:ext cx="9906000" cy="280423"/>
          </a:xfrm>
          <a:prstGeom prst="rect">
            <a:avLst/>
          </a:prstGeom>
          <a:solidFill>
            <a:srgbClr val="00D861"/>
          </a:solidFill>
          <a:ln w="9525" cap="flat" cmpd="sng">
            <a:solidFill>
              <a:srgbClr val="00FF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orbel"/>
              <a:ea typeface="Corbel"/>
              <a:cs typeface="Corbel"/>
              <a:sym typeface="Corbel"/>
            </a:endParaRPr>
          </a:p>
        </p:txBody>
      </p:sp>
      <p:sp>
        <p:nvSpPr>
          <p:cNvPr id="145" name="Google Shape;145;p2"/>
          <p:cNvSpPr txBox="1"/>
          <p:nvPr/>
        </p:nvSpPr>
        <p:spPr>
          <a:xfrm>
            <a:off x="45112" y="223283"/>
            <a:ext cx="4749931" cy="744513"/>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4000"/>
              <a:buFont typeface="Arial"/>
              <a:buNone/>
            </a:pPr>
            <a:r>
              <a:rPr lang="ja-JP" sz="4000" b="0" i="0" u="none" strike="noStrike" cap="none">
                <a:solidFill>
                  <a:schemeClr val="lt1"/>
                </a:solidFill>
                <a:latin typeface="Arial"/>
                <a:ea typeface="Arial"/>
                <a:cs typeface="Arial"/>
                <a:sym typeface="Arial"/>
              </a:rPr>
              <a:t>ruprun!</a:t>
            </a:r>
            <a:endParaRPr sz="4000" b="0" i="0" u="none" strike="noStrike" cap="none">
              <a:solidFill>
                <a:schemeClr val="lt1"/>
              </a:solidFill>
              <a:latin typeface="Arial"/>
              <a:ea typeface="Arial"/>
              <a:cs typeface="Arial"/>
              <a:sym typeface="Arial"/>
            </a:endParaRPr>
          </a:p>
        </p:txBody>
      </p:sp>
      <p:sp>
        <p:nvSpPr>
          <p:cNvPr id="146" name="Google Shape;146;p2"/>
          <p:cNvSpPr txBox="1"/>
          <p:nvPr/>
        </p:nvSpPr>
        <p:spPr>
          <a:xfrm>
            <a:off x="57563" y="-26855"/>
            <a:ext cx="4749931" cy="425018"/>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None/>
            </a:pPr>
            <a:r>
              <a:rPr lang="ja-JP" sz="1400" b="0" i="0" u="none" strike="noStrike" cap="none">
                <a:solidFill>
                  <a:srgbClr val="FFFFFF"/>
                </a:solidFill>
                <a:latin typeface="Arial"/>
                <a:ea typeface="Arial"/>
                <a:cs typeface="Arial"/>
                <a:sym typeface="Arial"/>
              </a:rPr>
              <a:t>希望を反映したランニングコースを提案する</a:t>
            </a:r>
            <a:endParaRPr/>
          </a:p>
        </p:txBody>
      </p:sp>
      <p:sp>
        <p:nvSpPr>
          <p:cNvPr id="147" name="Google Shape;147;p2"/>
          <p:cNvSpPr txBox="1"/>
          <p:nvPr/>
        </p:nvSpPr>
        <p:spPr>
          <a:xfrm>
            <a:off x="57563" y="827741"/>
            <a:ext cx="4749931" cy="425018"/>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FFFFFF"/>
              </a:buClr>
              <a:buSzPts val="1400"/>
              <a:buFont typeface="Arial"/>
              <a:buNone/>
            </a:pPr>
            <a:r>
              <a:rPr lang="ja-JP" sz="1400" b="0" i="0" u="none" strike="noStrike" cap="none">
                <a:solidFill>
                  <a:srgbClr val="FFFFFF"/>
                </a:solidFill>
                <a:latin typeface="Arial"/>
                <a:ea typeface="Arial"/>
                <a:cs typeface="Arial"/>
                <a:sym typeface="Arial"/>
              </a:rPr>
              <a:t>By 犬伏萌々子・海老澤大喜</a:t>
            </a:r>
            <a:endParaRPr sz="1400" b="0" i="0" u="none" strike="noStrike" cap="none">
              <a:solidFill>
                <a:srgbClr val="000000"/>
              </a:solidFill>
              <a:latin typeface="Arial"/>
              <a:ea typeface="Arial"/>
              <a:cs typeface="Arial"/>
              <a:sym typeface="Arial"/>
            </a:endParaRPr>
          </a:p>
        </p:txBody>
      </p:sp>
      <p:sp>
        <p:nvSpPr>
          <p:cNvPr id="159" name="Google Shape;159;p2"/>
          <p:cNvSpPr/>
          <p:nvPr/>
        </p:nvSpPr>
        <p:spPr>
          <a:xfrm>
            <a:off x="6095243" y="2485379"/>
            <a:ext cx="3049947" cy="351689"/>
          </a:xfrm>
          <a:prstGeom prst="rect">
            <a:avLst/>
          </a:prstGeom>
          <a:noFill/>
          <a:ln w="9525" cap="flat" cmpd="sng">
            <a:solidFill>
              <a:srgbClr val="008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Webアプリケーション</a:t>
            </a:r>
            <a:endParaRPr sz="1400" b="0" i="0" u="none" strike="noStrike" cap="none">
              <a:solidFill>
                <a:srgbClr val="000000"/>
              </a:solidFill>
              <a:latin typeface="Arial"/>
              <a:ea typeface="Arial"/>
              <a:cs typeface="Arial"/>
              <a:sym typeface="Arial"/>
            </a:endParaRPr>
          </a:p>
        </p:txBody>
      </p:sp>
      <p:sp>
        <p:nvSpPr>
          <p:cNvPr id="160" name="Google Shape;160;p2"/>
          <p:cNvSpPr/>
          <p:nvPr/>
        </p:nvSpPr>
        <p:spPr>
          <a:xfrm>
            <a:off x="5096142" y="2479905"/>
            <a:ext cx="1246823" cy="361791"/>
          </a:xfrm>
          <a:prstGeom prst="roundRect">
            <a:avLst>
              <a:gd name="adj" fmla="val 50000"/>
            </a:avLst>
          </a:prstGeom>
          <a:solidFill>
            <a:srgbClr val="008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Arial"/>
                <a:ea typeface="Arial"/>
                <a:cs typeface="Arial"/>
                <a:sym typeface="Arial"/>
              </a:rPr>
              <a:t>提供形態</a:t>
            </a:r>
            <a:endParaRPr sz="1400" b="0" i="0" u="none" strike="noStrike" cap="none">
              <a:solidFill>
                <a:schemeClr val="lt1"/>
              </a:solidFill>
              <a:latin typeface="Arial"/>
              <a:ea typeface="Arial"/>
              <a:cs typeface="Arial"/>
              <a:sym typeface="Arial"/>
            </a:endParaRPr>
          </a:p>
        </p:txBody>
      </p:sp>
      <p:sp>
        <p:nvSpPr>
          <p:cNvPr id="161" name="Google Shape;161;p2"/>
          <p:cNvSpPr txBox="1"/>
          <p:nvPr/>
        </p:nvSpPr>
        <p:spPr>
          <a:xfrm>
            <a:off x="124375" y="2054824"/>
            <a:ext cx="4823100" cy="4408879"/>
          </a:xfrm>
          <a:prstGeom prst="rect">
            <a:avLst/>
          </a:prstGeom>
          <a:noFill/>
          <a:ln>
            <a:noFill/>
          </a:ln>
        </p:spPr>
        <p:txBody>
          <a:bodyPr spcFirstLastPara="1" wrap="square" lIns="91425" tIns="0" rIns="91425" bIns="45700" anchor="t" anchorCtr="0">
            <a:spAutoFit/>
          </a:bodyPr>
          <a:lstStyle/>
          <a:p>
            <a:pPr marL="0" marR="0" lvl="0" indent="0" algn="l" rtl="0">
              <a:lnSpc>
                <a:spcPct val="120000"/>
              </a:lnSpc>
              <a:spcBef>
                <a:spcPts val="0"/>
              </a:spcBef>
              <a:spcAft>
                <a:spcPts val="0"/>
              </a:spcAft>
              <a:buNone/>
            </a:pPr>
            <a:r>
              <a:rPr lang="ja-JP" sz="1050" b="0" i="0" u="none" strike="noStrike" cap="none" dirty="0">
                <a:solidFill>
                  <a:schemeClr val="dk1"/>
                </a:solidFill>
                <a:latin typeface="Arial"/>
                <a:ea typeface="Arial"/>
                <a:cs typeface="Arial"/>
                <a:sym typeface="Arial"/>
              </a:rPr>
              <a:t>　ruprun!はユーザの希望に合わせてランニングコースを自動的に提案するアプリケーションです</a:t>
            </a:r>
            <a:r>
              <a:rPr lang="ja-JP" sz="1050" dirty="0">
                <a:solidFill>
                  <a:schemeClr val="dk1"/>
                </a:solidFill>
              </a:rPr>
              <a:t>が、ランニングだけではな、</a:t>
            </a:r>
            <a:r>
              <a:rPr lang="ja-JP" sz="1050" b="1" dirty="0">
                <a:solidFill>
                  <a:srgbClr val="EE8E00"/>
                </a:solidFill>
              </a:rPr>
              <a:t>散歩、ウォーキング、観光地巡り</a:t>
            </a:r>
            <a:r>
              <a:rPr lang="ja-JP" sz="1050" dirty="0">
                <a:solidFill>
                  <a:schemeClr val="dk1"/>
                </a:solidFill>
              </a:rPr>
              <a:t>にもご利用いただけます。</a:t>
            </a:r>
            <a:endParaRPr sz="1050" dirty="0">
              <a:solidFill>
                <a:schemeClr val="dk1"/>
              </a:solidFill>
            </a:endParaRPr>
          </a:p>
          <a:p>
            <a:pPr marL="0" marR="0" lvl="0" indent="0" algn="l" rtl="0">
              <a:lnSpc>
                <a:spcPct val="120000"/>
              </a:lnSpc>
              <a:spcBef>
                <a:spcPts val="0"/>
              </a:spcBef>
              <a:spcAft>
                <a:spcPts val="0"/>
              </a:spcAft>
              <a:buNone/>
            </a:pPr>
            <a:r>
              <a:rPr lang="ja-JP" sz="1050" b="1" dirty="0">
                <a:solidFill>
                  <a:srgbClr val="38761D"/>
                </a:solidFill>
              </a:rPr>
              <a:t>　</a:t>
            </a:r>
            <a:r>
              <a:rPr lang="ja-JP" altLang="en-US" sz="1050" b="1" dirty="0">
                <a:solidFill>
                  <a:srgbClr val="38761D"/>
                </a:solidFill>
              </a:rPr>
              <a:t>・</a:t>
            </a:r>
            <a:r>
              <a:rPr lang="ja-JP" sz="1050" b="1" i="0" u="none" strike="noStrike" cap="none" dirty="0">
                <a:solidFill>
                  <a:srgbClr val="356F1B"/>
                </a:solidFill>
              </a:rPr>
              <a:t>自宅へ戻ってくるランニングコース</a:t>
            </a:r>
            <a:endParaRPr sz="1050" b="1" dirty="0">
              <a:solidFill>
                <a:srgbClr val="356F1B"/>
              </a:solidFill>
            </a:endParaRPr>
          </a:p>
          <a:p>
            <a:pPr marL="0" marR="0" lvl="0" indent="0" algn="l" rtl="0">
              <a:lnSpc>
                <a:spcPct val="120000"/>
              </a:lnSpc>
              <a:spcBef>
                <a:spcPts val="0"/>
              </a:spcBef>
              <a:spcAft>
                <a:spcPts val="0"/>
              </a:spcAft>
              <a:buNone/>
            </a:pPr>
            <a:r>
              <a:rPr lang="ja-JP" sz="1050" b="1" dirty="0">
                <a:solidFill>
                  <a:srgbClr val="6AA84F"/>
                </a:solidFill>
              </a:rPr>
              <a:t>　</a:t>
            </a:r>
            <a:r>
              <a:rPr lang="ja-JP" altLang="en-US" sz="1050" b="1" dirty="0">
                <a:solidFill>
                  <a:srgbClr val="6AA84F"/>
                </a:solidFill>
              </a:rPr>
              <a:t>・</a:t>
            </a:r>
            <a:r>
              <a:rPr lang="ja-JP" sz="1050" b="1" i="0" u="none" strike="noStrike" cap="none" dirty="0">
                <a:solidFill>
                  <a:srgbClr val="619A48"/>
                </a:solidFill>
              </a:rPr>
              <a:t>観光施設を巡ってホテルへ戻ってくるコース</a:t>
            </a:r>
            <a:endParaRPr sz="1050" b="1" dirty="0">
              <a:solidFill>
                <a:srgbClr val="619A48"/>
              </a:solidFill>
            </a:endParaRPr>
          </a:p>
          <a:p>
            <a:pPr marL="0" marR="0" lvl="0" indent="0" algn="l" rtl="0">
              <a:lnSpc>
                <a:spcPct val="120000"/>
              </a:lnSpc>
              <a:spcBef>
                <a:spcPts val="0"/>
              </a:spcBef>
              <a:spcAft>
                <a:spcPts val="0"/>
              </a:spcAft>
              <a:buNone/>
            </a:pPr>
            <a:r>
              <a:rPr lang="ja-JP" sz="1050" b="1" dirty="0">
                <a:solidFill>
                  <a:srgbClr val="45818E"/>
                </a:solidFill>
              </a:rPr>
              <a:t>　</a:t>
            </a:r>
            <a:r>
              <a:rPr lang="ja-JP" altLang="en-US" sz="1050" b="1" dirty="0">
                <a:solidFill>
                  <a:srgbClr val="45818E"/>
                </a:solidFill>
              </a:rPr>
              <a:t>・</a:t>
            </a:r>
            <a:r>
              <a:rPr lang="ja-JP" sz="1050" b="1" i="0" u="none" strike="noStrike" cap="none" dirty="0">
                <a:solidFill>
                  <a:srgbClr val="437D89"/>
                </a:solidFill>
              </a:rPr>
              <a:t>公園で休憩しながら散歩できるコース</a:t>
            </a:r>
            <a:r>
              <a:rPr lang="ja-JP" sz="1050" dirty="0">
                <a:solidFill>
                  <a:schemeClr val="dk1"/>
                </a:solidFill>
              </a:rPr>
              <a:t>など、</a:t>
            </a:r>
            <a:r>
              <a:rPr lang="ja-JP" sz="1050" b="1" dirty="0">
                <a:solidFill>
                  <a:srgbClr val="EE8E00"/>
                </a:solidFill>
              </a:rPr>
              <a:t>様々な使い道</a:t>
            </a:r>
            <a:r>
              <a:rPr lang="ja-JP" sz="1050" dirty="0">
                <a:solidFill>
                  <a:schemeClr val="dk1"/>
                </a:solidFill>
              </a:rPr>
              <a:t>があります</a:t>
            </a:r>
            <a:r>
              <a:rPr lang="ja-JP" sz="1050" b="0" i="0" u="none" strike="noStrike" cap="none" dirty="0">
                <a:solidFill>
                  <a:schemeClr val="dk1"/>
                </a:solidFill>
                <a:latin typeface="Arial"/>
                <a:ea typeface="Arial"/>
                <a:cs typeface="Arial"/>
                <a:sym typeface="Arial"/>
              </a:rPr>
              <a:t>。</a:t>
            </a:r>
            <a:endParaRPr sz="1050" b="0" i="0" u="none" strike="noStrike" cap="none" dirty="0">
              <a:solidFill>
                <a:schemeClr val="dk1"/>
              </a:solidFill>
              <a:latin typeface="Arial"/>
              <a:ea typeface="Arial"/>
              <a:cs typeface="Arial"/>
              <a:sym typeface="Arial"/>
            </a:endParaRPr>
          </a:p>
          <a:p>
            <a:pPr marL="0" marR="0" lvl="0" indent="0" algn="l" rtl="0">
              <a:lnSpc>
                <a:spcPct val="120000"/>
              </a:lnSpc>
              <a:spcBef>
                <a:spcPts val="0"/>
              </a:spcBef>
              <a:spcAft>
                <a:spcPts val="0"/>
              </a:spcAft>
              <a:buNone/>
            </a:pPr>
            <a:r>
              <a:rPr lang="ja-JP" sz="1050" b="0" i="0" u="none" strike="noStrike" cap="none" dirty="0">
                <a:solidFill>
                  <a:schemeClr val="dk1"/>
                </a:solidFill>
                <a:latin typeface="Arial"/>
                <a:ea typeface="Arial"/>
                <a:cs typeface="Arial"/>
                <a:sym typeface="Arial"/>
              </a:rPr>
              <a:t>行き慣れてよく知っているような土地でも、ruprun!を使うことで、知らなかった新たな観光スポットを発見できるかもしれません。</a:t>
            </a:r>
            <a:endParaRPr sz="1050" b="0" i="0" u="none" strike="noStrike" cap="none" dirty="0">
              <a:solidFill>
                <a:schemeClr val="dk1"/>
              </a:solidFill>
              <a:latin typeface="Arial"/>
              <a:ea typeface="Arial"/>
              <a:cs typeface="Arial"/>
              <a:sym typeface="Arial"/>
            </a:endParaRPr>
          </a:p>
          <a:p>
            <a:pPr marL="0" lvl="0" indent="0" algn="l" rtl="0">
              <a:lnSpc>
                <a:spcPct val="120000"/>
              </a:lnSpc>
              <a:spcBef>
                <a:spcPts val="0"/>
              </a:spcBef>
              <a:spcAft>
                <a:spcPts val="0"/>
              </a:spcAft>
              <a:buNone/>
            </a:pPr>
            <a:r>
              <a:rPr lang="ja-JP" sz="1050" dirty="0">
                <a:solidFill>
                  <a:schemeClr val="dk1"/>
                </a:solidFill>
              </a:rPr>
              <a:t>また、</a:t>
            </a:r>
            <a:r>
              <a:rPr lang="ja-JP" sz="1050" b="1" dirty="0">
                <a:solidFill>
                  <a:srgbClr val="EE8E00"/>
                </a:solidFill>
              </a:rPr>
              <a:t>同じ条件・同じ現在地で検索してもコースが同じになるとは限りません</a:t>
            </a:r>
            <a:r>
              <a:rPr lang="ja-JP" sz="1050" dirty="0">
                <a:solidFill>
                  <a:schemeClr val="dk1"/>
                </a:solidFill>
              </a:rPr>
              <a:t>。前回と違うコースを提案することで、日々違うランニングコースを楽しむことができます。</a:t>
            </a:r>
            <a:endParaRPr sz="1050" dirty="0">
              <a:solidFill>
                <a:schemeClr val="dk1"/>
              </a:solidFill>
            </a:endParaRPr>
          </a:p>
          <a:p>
            <a:pPr marL="0" lvl="0" indent="0" algn="l" rtl="0">
              <a:lnSpc>
                <a:spcPct val="50000"/>
              </a:lnSpc>
              <a:spcBef>
                <a:spcPts val="0"/>
              </a:spcBef>
              <a:spcAft>
                <a:spcPts val="0"/>
              </a:spcAft>
              <a:buClr>
                <a:schemeClr val="dk1"/>
              </a:buClr>
              <a:buFont typeface="Arial"/>
              <a:buNone/>
            </a:pPr>
            <a:endParaRPr sz="1050" dirty="0">
              <a:solidFill>
                <a:schemeClr val="dk1"/>
              </a:solidFill>
            </a:endParaRPr>
          </a:p>
          <a:p>
            <a:pPr marL="0" lvl="0" indent="0" algn="l" rtl="0">
              <a:lnSpc>
                <a:spcPct val="120000"/>
              </a:lnSpc>
              <a:spcBef>
                <a:spcPts val="0"/>
              </a:spcBef>
              <a:spcAft>
                <a:spcPts val="0"/>
              </a:spcAft>
              <a:buClr>
                <a:schemeClr val="dk1"/>
              </a:buClr>
              <a:buFont typeface="Arial"/>
              <a:buNone/>
            </a:pPr>
            <a:r>
              <a:rPr lang="ja-JP" sz="1050" u="sng" dirty="0">
                <a:solidFill>
                  <a:schemeClr val="dk1"/>
                </a:solidFill>
              </a:rPr>
              <a:t>使い方</a:t>
            </a:r>
            <a:endParaRPr sz="1050" u="sng" dirty="0">
              <a:solidFill>
                <a:schemeClr val="dk1"/>
              </a:solidFill>
            </a:endParaRPr>
          </a:p>
          <a:p>
            <a:pPr marL="0" lvl="0" indent="0" algn="l" rtl="0">
              <a:lnSpc>
                <a:spcPct val="120000"/>
              </a:lnSpc>
              <a:spcBef>
                <a:spcPts val="0"/>
              </a:spcBef>
              <a:spcAft>
                <a:spcPts val="0"/>
              </a:spcAft>
              <a:buClr>
                <a:schemeClr val="dk1"/>
              </a:buClr>
              <a:buFont typeface="Arial"/>
              <a:buNone/>
            </a:pPr>
            <a:r>
              <a:rPr lang="ja-JP" sz="1050" dirty="0">
                <a:solidFill>
                  <a:schemeClr val="dk1"/>
                </a:solidFill>
              </a:rPr>
              <a:t>　条件を指定して検索ボタンを押すだけです。</a:t>
            </a:r>
            <a:endParaRPr sz="1050" dirty="0">
              <a:solidFill>
                <a:schemeClr val="dk1"/>
              </a:solidFill>
            </a:endParaRPr>
          </a:p>
          <a:p>
            <a:pPr marL="0" lvl="0" indent="0" algn="l" rtl="0">
              <a:lnSpc>
                <a:spcPct val="120000"/>
              </a:lnSpc>
              <a:spcBef>
                <a:spcPts val="0"/>
              </a:spcBef>
              <a:spcAft>
                <a:spcPts val="0"/>
              </a:spcAft>
              <a:buNone/>
            </a:pPr>
            <a:r>
              <a:rPr lang="ja-JP" sz="1050" dirty="0">
                <a:solidFill>
                  <a:schemeClr val="dk1"/>
                </a:solidFill>
              </a:rPr>
              <a:t>　現在地からぐるっと一周、円を描くようにコースを提案します。</a:t>
            </a:r>
            <a:endParaRPr sz="1050" dirty="0">
              <a:solidFill>
                <a:schemeClr val="dk1"/>
              </a:solidFill>
            </a:endParaRPr>
          </a:p>
          <a:p>
            <a:pPr marL="0" lvl="0" indent="0" algn="l" rtl="0">
              <a:lnSpc>
                <a:spcPct val="120000"/>
              </a:lnSpc>
              <a:spcBef>
                <a:spcPts val="0"/>
              </a:spcBef>
              <a:spcAft>
                <a:spcPts val="0"/>
              </a:spcAft>
              <a:buNone/>
            </a:pPr>
            <a:r>
              <a:rPr lang="ja-JP" sz="1000" b="0" i="0" u="none" strike="noStrike" cap="none" dirty="0">
                <a:solidFill>
                  <a:schemeClr val="dk1"/>
                </a:solidFill>
                <a:latin typeface="Arial"/>
                <a:ea typeface="Arial"/>
                <a:cs typeface="Arial"/>
                <a:sym typeface="Arial"/>
              </a:rPr>
              <a:t>オープンデータは位置情報のデータを使用しており、コースの経由地点に使用されています。現在は港区・台東区・文京区のオープンデータのみを使用していますが、</a:t>
            </a:r>
            <a:r>
              <a:rPr lang="ja-JP" sz="1000" b="1" i="0" u="none" strike="noStrike" cap="none" dirty="0">
                <a:solidFill>
                  <a:srgbClr val="EE8E00"/>
                </a:solidFill>
              </a:rPr>
              <a:t>それ以外の場所でも</a:t>
            </a:r>
            <a:r>
              <a:rPr lang="ja-JP" sz="1000" b="0" i="0" u="none" strike="noStrike" cap="none" dirty="0">
                <a:solidFill>
                  <a:schemeClr val="dk1"/>
                </a:solidFill>
                <a:latin typeface="Arial"/>
                <a:ea typeface="Arial"/>
                <a:cs typeface="Arial"/>
                <a:sym typeface="Arial"/>
              </a:rPr>
              <a:t>お使いいただけます。</a:t>
            </a:r>
            <a:endParaRPr sz="1000" b="0" i="0" u="none" strike="noStrike" cap="none" dirty="0">
              <a:solidFill>
                <a:schemeClr val="dk1"/>
              </a:solidFill>
              <a:latin typeface="Arial"/>
              <a:ea typeface="Arial"/>
              <a:cs typeface="Arial"/>
              <a:sym typeface="Arial"/>
            </a:endParaRPr>
          </a:p>
          <a:p>
            <a:pPr marL="0" marR="0" lvl="0" indent="0" algn="l" rtl="0">
              <a:lnSpc>
                <a:spcPct val="50000"/>
              </a:lnSpc>
              <a:spcBef>
                <a:spcPts val="0"/>
              </a:spcBef>
              <a:spcAft>
                <a:spcPts val="0"/>
              </a:spcAft>
              <a:buNone/>
            </a:pPr>
            <a:endParaRPr sz="1050" dirty="0">
              <a:solidFill>
                <a:schemeClr val="dk1"/>
              </a:solidFill>
            </a:endParaRPr>
          </a:p>
          <a:p>
            <a:pPr marL="0" lvl="0" indent="0" algn="l" rtl="0">
              <a:lnSpc>
                <a:spcPct val="120000"/>
              </a:lnSpc>
              <a:spcBef>
                <a:spcPts val="0"/>
              </a:spcBef>
              <a:spcAft>
                <a:spcPts val="0"/>
              </a:spcAft>
              <a:buNone/>
            </a:pPr>
            <a:r>
              <a:rPr lang="ja-JP" sz="1050" u="sng" dirty="0">
                <a:solidFill>
                  <a:schemeClr val="dk1"/>
                </a:solidFill>
              </a:rPr>
              <a:t>今後の展望</a:t>
            </a:r>
            <a:endParaRPr sz="1050" u="sng" dirty="0">
              <a:solidFill>
                <a:schemeClr val="dk1"/>
              </a:solidFill>
            </a:endParaRPr>
          </a:p>
          <a:p>
            <a:pPr marL="0" lvl="0" indent="0" algn="l" rtl="0">
              <a:lnSpc>
                <a:spcPct val="120000"/>
              </a:lnSpc>
              <a:spcBef>
                <a:spcPts val="0"/>
              </a:spcBef>
              <a:spcAft>
                <a:spcPts val="0"/>
              </a:spcAft>
              <a:buClr>
                <a:schemeClr val="dk1"/>
              </a:buClr>
              <a:buFont typeface="Arial"/>
              <a:buNone/>
            </a:pPr>
            <a:r>
              <a:rPr lang="ja-JP" altLang="en-US" sz="1000" dirty="0">
                <a:solidFill>
                  <a:schemeClr val="dk1"/>
                </a:solidFill>
              </a:rPr>
              <a:t>　</a:t>
            </a:r>
            <a:r>
              <a:rPr lang="ja-JP" sz="1000" dirty="0">
                <a:solidFill>
                  <a:schemeClr val="dk1"/>
                </a:solidFill>
              </a:rPr>
              <a:t>様々な地域のオープンデータ追加、一度検索して表示したコースの保存、高低差を考慮したコース選択、検索条件の追加などを考えています。ruprun!をより使いやすくしていくことで、</a:t>
            </a:r>
            <a:r>
              <a:rPr lang="ja-JP" sz="1000" b="1" dirty="0">
                <a:solidFill>
                  <a:srgbClr val="EE8E00"/>
                </a:solidFill>
              </a:rPr>
              <a:t>「運動を日常に」取り入れることを支援</a:t>
            </a:r>
            <a:r>
              <a:rPr lang="ja-JP" sz="1000" dirty="0">
                <a:solidFill>
                  <a:schemeClr val="dk1"/>
                </a:solidFill>
              </a:rPr>
              <a:t>していきたいと思います。</a:t>
            </a:r>
            <a:endParaRPr sz="1000" dirty="0">
              <a:solidFill>
                <a:schemeClr val="dk1"/>
              </a:solidFill>
            </a:endParaRPr>
          </a:p>
        </p:txBody>
      </p:sp>
      <p:sp>
        <p:nvSpPr>
          <p:cNvPr id="162" name="Google Shape;162;p2"/>
          <p:cNvSpPr txBox="1"/>
          <p:nvPr/>
        </p:nvSpPr>
        <p:spPr>
          <a:xfrm>
            <a:off x="7312526" y="3101474"/>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3" name="Google Shape;163;p2"/>
          <p:cNvSpPr/>
          <p:nvPr/>
        </p:nvSpPr>
        <p:spPr>
          <a:xfrm>
            <a:off x="6669362" y="2977215"/>
            <a:ext cx="3049947" cy="35168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東京都オープンデータアプリコンテスト2018 知事賞・来場者特別賞受賞</a:t>
            </a:r>
            <a:endParaRPr sz="1400" b="0" i="0" u="none" strike="noStrike" cap="none">
              <a:solidFill>
                <a:srgbClr val="000000"/>
              </a:solidFill>
              <a:latin typeface="Arial"/>
              <a:ea typeface="Arial"/>
              <a:cs typeface="Arial"/>
              <a:sym typeface="Arial"/>
            </a:endParaRPr>
          </a:p>
        </p:txBody>
      </p:sp>
      <p:grpSp>
        <p:nvGrpSpPr>
          <p:cNvPr id="164" name="Google Shape;164;p2"/>
          <p:cNvGrpSpPr/>
          <p:nvPr/>
        </p:nvGrpSpPr>
        <p:grpSpPr>
          <a:xfrm>
            <a:off x="3858399" y="3959650"/>
            <a:ext cx="925225" cy="880875"/>
            <a:chOff x="84287" y="1896274"/>
            <a:chExt cx="2878734" cy="2568149"/>
          </a:xfrm>
        </p:grpSpPr>
        <p:pic>
          <p:nvPicPr>
            <p:cNvPr id="165" name="Google Shape;165;p2" descr="map_open.png"/>
            <p:cNvPicPr preferRelativeResize="0"/>
            <p:nvPr/>
          </p:nvPicPr>
          <p:blipFill rotWithShape="1">
            <a:blip r:embed="rId9">
              <a:alphaModFix/>
            </a:blip>
            <a:srcRect/>
            <a:stretch/>
          </p:blipFill>
          <p:spPr>
            <a:xfrm rot="1136929">
              <a:off x="326881" y="2233584"/>
              <a:ext cx="2393546" cy="1893529"/>
            </a:xfrm>
            <a:prstGeom prst="rect">
              <a:avLst/>
            </a:prstGeom>
            <a:noFill/>
            <a:ln>
              <a:noFill/>
            </a:ln>
          </p:spPr>
        </p:pic>
        <p:pic>
          <p:nvPicPr>
            <p:cNvPr id="166" name="Google Shape;166;p2" descr="map_pin_shadow.png"/>
            <p:cNvPicPr preferRelativeResize="0"/>
            <p:nvPr/>
          </p:nvPicPr>
          <p:blipFill rotWithShape="1">
            <a:blip r:embed="rId10">
              <a:alphaModFix/>
            </a:blip>
            <a:srcRect/>
            <a:stretch/>
          </p:blipFill>
          <p:spPr>
            <a:xfrm>
              <a:off x="1208119" y="1980388"/>
              <a:ext cx="1314423" cy="1345846"/>
            </a:xfrm>
            <a:prstGeom prst="rect">
              <a:avLst/>
            </a:prstGeom>
            <a:noFill/>
            <a:ln>
              <a:noFill/>
            </a:ln>
          </p:spPr>
        </p:pic>
      </p:grpSp>
      <p:pic>
        <p:nvPicPr>
          <p:cNvPr id="167" name="Google Shape;167;p2"/>
          <p:cNvPicPr preferRelativeResize="0"/>
          <p:nvPr/>
        </p:nvPicPr>
        <p:blipFill rotWithShape="1">
          <a:blip r:embed="rId11">
            <a:alphaModFix/>
          </a:blip>
          <a:srcRect t="10595" b="13280"/>
          <a:stretch/>
        </p:blipFill>
        <p:spPr>
          <a:xfrm>
            <a:off x="91531" y="1435692"/>
            <a:ext cx="754162" cy="574109"/>
          </a:xfrm>
          <a:prstGeom prst="rect">
            <a:avLst/>
          </a:prstGeom>
          <a:noFill/>
          <a:ln>
            <a:noFill/>
          </a:ln>
        </p:spPr>
      </p:pic>
      <p:grpSp>
        <p:nvGrpSpPr>
          <p:cNvPr id="48" name="Google Shape;90;p1"/>
          <p:cNvGrpSpPr/>
          <p:nvPr/>
        </p:nvGrpSpPr>
        <p:grpSpPr>
          <a:xfrm>
            <a:off x="6255233" y="250008"/>
            <a:ext cx="752743" cy="752743"/>
            <a:chOff x="6255233" y="281179"/>
            <a:chExt cx="752743" cy="752743"/>
          </a:xfrm>
        </p:grpSpPr>
        <p:sp>
          <p:nvSpPr>
            <p:cNvPr id="49" name="Google Shape;91;p1"/>
            <p:cNvSpPr/>
            <p:nvPr/>
          </p:nvSpPr>
          <p:spPr>
            <a:xfrm>
              <a:off x="6255233" y="281179"/>
              <a:ext cx="752743" cy="752743"/>
            </a:xfrm>
            <a:prstGeom prst="roundRect">
              <a:avLst>
                <a:gd name="adj" fmla="val 16667"/>
              </a:avLst>
            </a:prstGeom>
            <a:noFill/>
            <a:ln w="38100" cap="flat" cmpd="sng">
              <a:solidFill>
                <a:srgbClr val="CCFF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 name="Google Shape;92;p1"/>
            <p:cNvSpPr txBox="1"/>
            <p:nvPr/>
          </p:nvSpPr>
          <p:spPr>
            <a:xfrm>
              <a:off x="6308439" y="334385"/>
              <a:ext cx="6463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dirty="0">
                  <a:solidFill>
                    <a:srgbClr val="CCFFCC"/>
                  </a:solidFill>
                  <a:latin typeface="Arial"/>
                  <a:ea typeface="Arial"/>
                  <a:cs typeface="Arial"/>
                  <a:sym typeface="Arial"/>
                </a:rPr>
                <a:t>防災</a:t>
              </a:r>
              <a:endParaRPr sz="1800" b="0" i="0" u="none" strike="noStrike" cap="none" dirty="0">
                <a:solidFill>
                  <a:srgbClr val="CCFF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dirty="0">
                  <a:solidFill>
                    <a:srgbClr val="CCFFCC"/>
                  </a:solidFill>
                  <a:latin typeface="Arial"/>
                  <a:ea typeface="Arial"/>
                  <a:cs typeface="Arial"/>
                  <a:sym typeface="Arial"/>
                </a:rPr>
                <a:t>減災</a:t>
              </a:r>
              <a:endParaRPr sz="1800" b="0" i="0" u="none" strike="noStrike" cap="none" dirty="0">
                <a:solidFill>
                  <a:srgbClr val="CCFFCC"/>
                </a:solidFill>
                <a:latin typeface="Arial"/>
                <a:ea typeface="Arial"/>
                <a:cs typeface="Arial"/>
                <a:sym typeface="Arial"/>
              </a:endParaRPr>
            </a:p>
          </p:txBody>
        </p:sp>
      </p:grpSp>
      <p:grpSp>
        <p:nvGrpSpPr>
          <p:cNvPr id="51" name="グループ化 50"/>
          <p:cNvGrpSpPr/>
          <p:nvPr/>
        </p:nvGrpSpPr>
        <p:grpSpPr>
          <a:xfrm>
            <a:off x="8089329" y="250008"/>
            <a:ext cx="752743" cy="752743"/>
            <a:chOff x="8089329" y="250008"/>
            <a:chExt cx="752743" cy="752743"/>
          </a:xfrm>
        </p:grpSpPr>
        <p:sp>
          <p:nvSpPr>
            <p:cNvPr id="52" name="Google Shape;94;p1"/>
            <p:cNvSpPr/>
            <p:nvPr/>
          </p:nvSpPr>
          <p:spPr>
            <a:xfrm>
              <a:off x="8089329" y="250008"/>
              <a:ext cx="752743" cy="752743"/>
            </a:xfrm>
            <a:prstGeom prst="roundRect">
              <a:avLst>
                <a:gd name="adj" fmla="val 16667"/>
              </a:avLst>
            </a:prstGeom>
            <a:noFill/>
            <a:ln w="38100" cap="flat" cmpd="sng">
              <a:solidFill>
                <a:srgbClr val="CCFFCC"/>
              </a:solidFill>
              <a:prstDash val="solid"/>
              <a:round/>
              <a:headEnd type="none" w="sm" len="sm"/>
              <a:tailEnd type="none" w="sm" len="sm"/>
            </a:ln>
          </p:spPr>
          <p:txBody>
            <a:bodyPr spcFirstLastPara="1" wrap="square" lIns="91425" tIns="45700" rIns="91425" bIns="45700" anchor="ctr" anchorCtr="0">
              <a:noAutofit/>
            </a:bodyPr>
            <a:lstStyle/>
            <a:p>
              <a:pPr algn="ctr">
                <a:buSzPts val="1800"/>
              </a:pPr>
              <a:endParaRPr sz="1800">
                <a:solidFill>
                  <a:schemeClr val="lt1"/>
                </a:solidFill>
                <a:latin typeface="Calibri"/>
                <a:ea typeface="Calibri"/>
                <a:cs typeface="Calibri"/>
                <a:sym typeface="Calibri"/>
              </a:endParaRPr>
            </a:p>
          </p:txBody>
        </p:sp>
        <p:sp>
          <p:nvSpPr>
            <p:cNvPr id="53" name="Google Shape;95;p1"/>
            <p:cNvSpPr txBox="1"/>
            <p:nvPr/>
          </p:nvSpPr>
          <p:spPr>
            <a:xfrm>
              <a:off x="8142535" y="303214"/>
              <a:ext cx="6463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dirty="0">
                  <a:solidFill>
                    <a:srgbClr val="CCFFCC"/>
                  </a:solidFill>
                  <a:latin typeface="Arial"/>
                  <a:ea typeface="Arial"/>
                  <a:cs typeface="Arial"/>
                  <a:sym typeface="Arial"/>
                </a:rPr>
                <a:t>産業</a:t>
              </a:r>
              <a:endParaRPr sz="1800" b="0" i="0" u="none" strike="noStrike" cap="none" dirty="0">
                <a:solidFill>
                  <a:srgbClr val="CCFF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dirty="0">
                  <a:solidFill>
                    <a:srgbClr val="CCFFCC"/>
                  </a:solidFill>
                  <a:latin typeface="Arial"/>
                  <a:ea typeface="Arial"/>
                  <a:cs typeface="Arial"/>
                  <a:sym typeface="Arial"/>
                </a:rPr>
                <a:t>創出</a:t>
              </a:r>
              <a:endParaRPr sz="1800" b="0" i="0" u="none" strike="noStrike" cap="none" dirty="0">
                <a:solidFill>
                  <a:srgbClr val="CCFFCC"/>
                </a:solidFill>
                <a:latin typeface="Arial"/>
                <a:ea typeface="Arial"/>
                <a:cs typeface="Arial"/>
                <a:sym typeface="Arial"/>
              </a:endParaRPr>
            </a:p>
          </p:txBody>
        </p:sp>
      </p:grpSp>
      <p:grpSp>
        <p:nvGrpSpPr>
          <p:cNvPr id="54" name="グループ化 53"/>
          <p:cNvGrpSpPr/>
          <p:nvPr/>
        </p:nvGrpSpPr>
        <p:grpSpPr>
          <a:xfrm>
            <a:off x="7172281" y="250008"/>
            <a:ext cx="752743" cy="752743"/>
            <a:chOff x="7172281" y="250008"/>
            <a:chExt cx="752743" cy="752743"/>
          </a:xfrm>
        </p:grpSpPr>
        <p:sp>
          <p:nvSpPr>
            <p:cNvPr id="55" name="Google Shape;97;p1"/>
            <p:cNvSpPr/>
            <p:nvPr/>
          </p:nvSpPr>
          <p:spPr>
            <a:xfrm>
              <a:off x="7172281" y="250008"/>
              <a:ext cx="752743" cy="752743"/>
            </a:xfrm>
            <a:prstGeom prst="roundRect">
              <a:avLst>
                <a:gd name="adj" fmla="val 16667"/>
              </a:avLst>
            </a:prstGeom>
            <a:noFill/>
            <a:ln w="38100" cap="flat" cmpd="sng">
              <a:solidFill>
                <a:srgbClr val="CCFF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 name="Google Shape;98;p1"/>
            <p:cNvSpPr txBox="1"/>
            <p:nvPr/>
          </p:nvSpPr>
          <p:spPr>
            <a:xfrm>
              <a:off x="7225487" y="303214"/>
              <a:ext cx="6463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dirty="0">
                  <a:solidFill>
                    <a:srgbClr val="CCFFCC"/>
                  </a:solidFill>
                  <a:latin typeface="Arial"/>
                  <a:ea typeface="Arial"/>
                  <a:cs typeface="Arial"/>
                  <a:sym typeface="Arial"/>
                </a:rPr>
                <a:t>少子</a:t>
              </a:r>
              <a:endParaRPr sz="1800" b="0" i="0" u="none" strike="noStrike" cap="none" dirty="0">
                <a:solidFill>
                  <a:srgbClr val="CCFF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dirty="0">
                  <a:solidFill>
                    <a:srgbClr val="CCFFCC"/>
                  </a:solidFill>
                  <a:latin typeface="Arial"/>
                  <a:ea typeface="Arial"/>
                  <a:cs typeface="Arial"/>
                  <a:sym typeface="Arial"/>
                </a:rPr>
                <a:t>高齢</a:t>
              </a:r>
              <a:endParaRPr sz="1800" b="0" i="0" u="none" strike="noStrike" cap="none" dirty="0">
                <a:solidFill>
                  <a:srgbClr val="CCFFCC"/>
                </a:solidFill>
                <a:latin typeface="Arial"/>
                <a:ea typeface="Arial"/>
                <a:cs typeface="Arial"/>
                <a:sym typeface="Arial"/>
              </a:endParaRPr>
            </a:p>
          </p:txBody>
        </p:sp>
      </p:grpSp>
      <p:grpSp>
        <p:nvGrpSpPr>
          <p:cNvPr id="57" name="グループ化 56"/>
          <p:cNvGrpSpPr/>
          <p:nvPr/>
        </p:nvGrpSpPr>
        <p:grpSpPr>
          <a:xfrm>
            <a:off x="9006672" y="250008"/>
            <a:ext cx="752743" cy="752743"/>
            <a:chOff x="9006672" y="250008"/>
            <a:chExt cx="752743" cy="752743"/>
          </a:xfrm>
        </p:grpSpPr>
        <p:sp>
          <p:nvSpPr>
            <p:cNvPr id="58" name="Google Shape;99;p1"/>
            <p:cNvSpPr/>
            <p:nvPr/>
          </p:nvSpPr>
          <p:spPr>
            <a:xfrm>
              <a:off x="9006672" y="250008"/>
              <a:ext cx="752743" cy="752743"/>
            </a:xfrm>
            <a:prstGeom prst="roundRect">
              <a:avLst>
                <a:gd name="adj" fmla="val 16667"/>
              </a:avLst>
            </a:prstGeom>
            <a:solidFill>
              <a:schemeClr val="bg1"/>
            </a:solidFill>
            <a:ln w="3810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 name="Google Shape;100;p1"/>
            <p:cNvSpPr txBox="1"/>
            <p:nvPr/>
          </p:nvSpPr>
          <p:spPr>
            <a:xfrm>
              <a:off x="9059584" y="259585"/>
              <a:ext cx="684803"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dirty="0">
                  <a:solidFill>
                    <a:srgbClr val="4ED762"/>
                  </a:solidFill>
                  <a:latin typeface="Arial"/>
                  <a:ea typeface="Arial"/>
                  <a:cs typeface="Arial"/>
                  <a:sym typeface="Arial"/>
                </a:rPr>
                <a:t>防犯</a:t>
              </a:r>
              <a:endParaRPr sz="1400" b="1" i="0" u="none" strike="noStrike" cap="none" dirty="0">
                <a:solidFill>
                  <a:srgbClr val="4ED76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1" i="0" u="none" strike="noStrike" cap="none" dirty="0">
                  <a:solidFill>
                    <a:srgbClr val="4ED762"/>
                  </a:solidFill>
                  <a:latin typeface="Arial"/>
                  <a:ea typeface="Arial"/>
                  <a:cs typeface="Arial"/>
                  <a:sym typeface="Arial"/>
                </a:rPr>
                <a:t>医療</a:t>
              </a:r>
              <a:endParaRPr sz="1400" b="1" i="0" u="none" strike="noStrike" cap="none" dirty="0">
                <a:solidFill>
                  <a:srgbClr val="4ED76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1" i="0" u="none" strike="noStrike" cap="none" dirty="0">
                  <a:solidFill>
                    <a:srgbClr val="4ED762"/>
                  </a:solidFill>
                  <a:latin typeface="Arial"/>
                  <a:ea typeface="Arial"/>
                  <a:cs typeface="Arial"/>
                  <a:sym typeface="Arial"/>
                </a:rPr>
                <a:t>教育</a:t>
              </a:r>
              <a:r>
                <a:rPr lang="ja-JP" sz="1000" b="1" i="0" u="none" strike="noStrike" cap="none" dirty="0">
                  <a:solidFill>
                    <a:srgbClr val="4ED762"/>
                  </a:solidFill>
                  <a:latin typeface="Arial"/>
                  <a:ea typeface="Arial"/>
                  <a:cs typeface="Arial"/>
                  <a:sym typeface="Arial"/>
                </a:rPr>
                <a:t>等</a:t>
              </a:r>
              <a:endParaRPr sz="1800" b="1" i="0" u="none" strike="noStrike" cap="none" dirty="0">
                <a:solidFill>
                  <a:srgbClr val="4ED762"/>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ホワイト">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358</Words>
  <Application>Microsoft Office PowerPoint</Application>
  <PresentationFormat>A4 210 x 297 mm</PresentationFormat>
  <Paragraphs>67</Paragraphs>
  <Slides>2</Slides>
  <Notes>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Noto Sans Symbols</vt:lpstr>
      <vt:lpstr>Arial</vt:lpstr>
      <vt:lpstr>Calibri</vt:lpstr>
      <vt:lpstr>Corbel</vt:lpstr>
      <vt:lpstr>ホワイト</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created xsi:type="dcterms:W3CDTF">2019-08-09T00:40:20Z</dcterms:created>
  <dcterms:modified xsi:type="dcterms:W3CDTF">2019-08-09T00:40:29Z</dcterms:modified>
</cp:coreProperties>
</file>