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4"/>
  </p:notesMasterIdLst>
  <p:sldIdLst>
    <p:sldId id="258" r:id="rId2"/>
    <p:sldId id="259" r:id="rId3"/>
  </p:sldIdLst>
  <p:sldSz cx="9906000" cy="6858000" type="A4"/>
  <p:notesSz cx="6735763" cy="986631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7484"/>
    <a:srgbClr val="4ED762"/>
    <a:srgbClr val="6633FF"/>
    <a:srgbClr val="663399"/>
    <a:srgbClr val="6633CC"/>
    <a:srgbClr val="6600FF"/>
    <a:srgbClr val="9933FF"/>
    <a:srgbClr val="CC6666"/>
    <a:srgbClr val="FF3333"/>
    <a:srgbClr val="FF66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02" autoAdjust="0"/>
    <p:restoredTop sz="94660"/>
  </p:normalViewPr>
  <p:slideViewPr>
    <p:cSldViewPr snapToGrid="0" snapToObjects="1">
      <p:cViewPr varScale="1">
        <p:scale>
          <a:sx n="70" d="100"/>
          <a:sy n="70" d="100"/>
        </p:scale>
        <p:origin x="1452" y="78"/>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7BC997A0-F949-4D8A-BCB8-9EDC98870C57}" type="datetimeFigureOut">
              <a:rPr kumimoji="1" lang="ja-JP" altLang="en-US" smtClean="0"/>
              <a:t>2018/10/24</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49E711B8-1DD4-44B1-845C-60A138335D0F}" type="slidenum">
              <a:rPr kumimoji="1" lang="ja-JP" altLang="en-US" smtClean="0"/>
              <a:t>‹#›</a:t>
            </a:fld>
            <a:endParaRPr kumimoji="1" lang="ja-JP" altLang="en-US"/>
          </a:p>
        </p:txBody>
      </p:sp>
    </p:spTree>
    <p:extLst>
      <p:ext uri="{BB962C8B-B14F-4D97-AF65-F5344CB8AC3E}">
        <p14:creationId xmlns:p14="http://schemas.microsoft.com/office/powerpoint/2010/main" val="36489305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9E711B8-1DD4-44B1-845C-60A138335D0F}" type="slidenum">
              <a:rPr kumimoji="1" lang="ja-JP" altLang="en-US" smtClean="0"/>
              <a:t>2</a:t>
            </a:fld>
            <a:endParaRPr kumimoji="1" lang="ja-JP" altLang="en-US"/>
          </a:p>
        </p:txBody>
      </p:sp>
    </p:spTree>
    <p:extLst>
      <p:ext uri="{BB962C8B-B14F-4D97-AF65-F5344CB8AC3E}">
        <p14:creationId xmlns:p14="http://schemas.microsoft.com/office/powerpoint/2010/main" val="2680852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2018/10/24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24568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2018/10/24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22402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39"/>
            <a:ext cx="2414588"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36575" y="274639"/>
            <a:ext cx="7078663"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2018/10/24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439874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2018/10/24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81181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2018/10/24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32202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2018/10/24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82956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C1CA040-FF31-2246-8E1D-7AE78751E0CD}" type="datetimeFigureOut">
              <a:rPr kumimoji="1" lang="ja-JP" altLang="en-US" smtClean="0"/>
              <a:t>2018/10/24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3988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C1CA040-FF31-2246-8E1D-7AE78751E0CD}" type="datetimeFigureOut">
              <a:rPr kumimoji="1" lang="ja-JP" altLang="en-US" smtClean="0"/>
              <a:t>2018/10/24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97321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C1CA040-FF31-2246-8E1D-7AE78751E0CD}" type="datetimeFigureOut">
              <a:rPr kumimoji="1" lang="ja-JP" altLang="en-US" smtClean="0"/>
              <a:t>2018/10/24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973972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2018/10/24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4198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2018/10/24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971563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A040-FF31-2246-8E1D-7AE78751E0CD}" type="datetimeFigureOut">
              <a:rPr kumimoji="1" lang="ja-JP" altLang="en-US" smtClean="0"/>
              <a:t>2018/10/24</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842213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file://localhost/Users/meg/Desktop/%E7%89%B9%E7%A0%94/%E7%89%B9%E7%A0%94OD/%E3%82%A2%E3%82%A4%E3%82%B3%E3%83%B3/%E3%83%8F%E3%83%86%E3%83%8A.png" TargetMode="External"/><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image" Target="../media/image1.png"/><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file://localhost/Users/meg/Desktop/%E7%89%B9%E7%A0%94/%E7%89%B9%E7%A0%94OD/%E3%82%A2%E3%82%A4%E3%82%B3%E3%83%B3/%E3%81%B2%E3%82%89%E3%82%81%E3%81%8D.png" TargetMode="External"/><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7.png"/><Relationship Id="rId10" Type="http://schemas.openxmlformats.org/officeDocument/2006/relationships/image" Target="../media/image3.png"/><Relationship Id="rId4" Type="http://schemas.openxmlformats.org/officeDocument/2006/relationships/image" Target="../media/image16.png"/><Relationship Id="rId9"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5292" y="0"/>
            <a:ext cx="9906000" cy="1252759"/>
          </a:xfrm>
          <a:prstGeom prst="rect">
            <a:avLst/>
          </a:prstGeom>
          <a:solidFill>
            <a:srgbClr val="00D861"/>
          </a:solidFill>
          <a:ln w="9525" cap="flat" cmpd="sng" algn="ctr">
            <a:solidFill>
              <a:srgbClr val="00FF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0000"/>
              </a:solidFill>
              <a:effectLst/>
              <a:uLnTx/>
              <a:uFillTx/>
              <a:latin typeface="Corbel"/>
              <a:ea typeface="ヒラギノ角ゴ Pro W3"/>
              <a:cs typeface="+mn-cs"/>
            </a:endParaRPr>
          </a:p>
        </p:txBody>
      </p:sp>
      <p:sp>
        <p:nvSpPr>
          <p:cNvPr id="42" name="タイトル 1"/>
          <p:cNvSpPr txBox="1">
            <a:spLocks/>
          </p:cNvSpPr>
          <p:nvPr/>
        </p:nvSpPr>
        <p:spPr>
          <a:xfrm>
            <a:off x="45112" y="223283"/>
            <a:ext cx="5024871" cy="7445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dirty="0">
                <a:solidFill>
                  <a:schemeClr val="bg1"/>
                </a:solidFill>
                <a:latin typeface="小塚ゴシック Pro M"/>
                <a:ea typeface="小塚ゴシック Pro M"/>
                <a:cs typeface="小塚ゴシック Pro M"/>
              </a:rPr>
              <a:t>オストメイト</a:t>
            </a:r>
            <a:r>
              <a:rPr lang="ja-JP" altLang="en-US" sz="4000" dirty="0" err="1">
                <a:solidFill>
                  <a:schemeClr val="bg1"/>
                </a:solidFill>
                <a:latin typeface="小塚ゴシック Pro M"/>
                <a:ea typeface="小塚ゴシック Pro M"/>
                <a:cs typeface="小塚ゴシック Pro M"/>
              </a:rPr>
              <a:t>なび</a:t>
            </a:r>
            <a:endParaRPr lang="ja-JP" altLang="en-US" sz="4000" dirty="0">
              <a:solidFill>
                <a:schemeClr val="bg1"/>
              </a:solidFill>
              <a:latin typeface="小塚ゴシック Pro M"/>
              <a:ea typeface="小塚ゴシック Pro M"/>
              <a:cs typeface="小塚ゴシック Pro M"/>
            </a:endParaRPr>
          </a:p>
        </p:txBody>
      </p:sp>
      <p:sp>
        <p:nvSpPr>
          <p:cNvPr id="43" name="タイトル 1"/>
          <p:cNvSpPr txBox="1">
            <a:spLocks/>
          </p:cNvSpPr>
          <p:nvPr/>
        </p:nvSpPr>
        <p:spPr>
          <a:xfrm>
            <a:off x="57563" y="-26855"/>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a:solidFill>
                  <a:srgbClr val="FFFFFF"/>
                </a:solidFill>
                <a:latin typeface="小塚ゴシック Pr6N R"/>
                <a:ea typeface="小塚ゴシック Pr6N R"/>
                <a:cs typeface="小塚ゴシック Pr6N R"/>
              </a:rPr>
              <a:t>人工肛門・人工膀胱保有者のためのサポートツール</a:t>
            </a:r>
            <a:endParaRPr kumimoji="1" lang="ja-JP" altLang="en-US" sz="1400" dirty="0">
              <a:solidFill>
                <a:srgbClr val="FFFFFF"/>
              </a:solidFill>
              <a:latin typeface="小塚ゴシック Pr6N R"/>
              <a:ea typeface="小塚ゴシック Pr6N R"/>
              <a:cs typeface="小塚ゴシック Pr6N R"/>
            </a:endParaRPr>
          </a:p>
        </p:txBody>
      </p:sp>
      <p:sp>
        <p:nvSpPr>
          <p:cNvPr id="44"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a:solidFill>
                  <a:srgbClr val="FFFFFF"/>
                </a:solidFill>
                <a:latin typeface="小塚ゴシック Pr6N R"/>
                <a:ea typeface="小塚ゴシック Pr6N R"/>
                <a:cs typeface="小塚ゴシック Pr6N R"/>
              </a:rPr>
              <a:t>By</a:t>
            </a:r>
            <a:r>
              <a:rPr lang="ja-JP" altLang="en-US" sz="1400" dirty="0">
                <a:solidFill>
                  <a:srgbClr val="FFFFFF"/>
                </a:solidFill>
                <a:latin typeface="小塚ゴシック Pr6N R"/>
                <a:ea typeface="小塚ゴシック Pr6N R"/>
                <a:cs typeface="小塚ゴシック Pr6N R"/>
              </a:rPr>
              <a:t> 特定非営利活動法人エムアクト</a:t>
            </a:r>
            <a:endParaRPr kumimoji="1" lang="ja-JP" altLang="en-US" sz="1400" dirty="0">
              <a:solidFill>
                <a:srgbClr val="FFFFFF"/>
              </a:solidFill>
              <a:latin typeface="小塚ゴシック Pr6N R"/>
              <a:ea typeface="小塚ゴシック Pr6N R"/>
              <a:cs typeface="小塚ゴシック Pr6N R"/>
            </a:endParaRPr>
          </a:p>
        </p:txBody>
      </p:sp>
      <p:sp>
        <p:nvSpPr>
          <p:cNvPr id="48" name="正方形/長方形 47"/>
          <p:cNvSpPr/>
          <p:nvPr/>
        </p:nvSpPr>
        <p:spPr>
          <a:xfrm>
            <a:off x="0" y="6577577"/>
            <a:ext cx="9906000" cy="280423"/>
          </a:xfrm>
          <a:prstGeom prst="rect">
            <a:avLst/>
          </a:prstGeom>
          <a:solidFill>
            <a:srgbClr val="00D861"/>
          </a:solidFill>
          <a:ln w="9525" cap="flat" cmpd="sng" algn="ctr">
            <a:solidFill>
              <a:srgbClr val="00FF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 lastClr="FFFFFF"/>
              </a:solidFill>
              <a:effectLst/>
              <a:uLnTx/>
              <a:uFillTx/>
              <a:latin typeface="Corbel"/>
              <a:ea typeface="ヒラギノ角ゴ Pro W3"/>
              <a:cs typeface="+mn-cs"/>
            </a:endParaRPr>
          </a:p>
        </p:txBody>
      </p:sp>
      <p:grpSp>
        <p:nvGrpSpPr>
          <p:cNvPr id="53" name="図形グループ 52"/>
          <p:cNvGrpSpPr/>
          <p:nvPr/>
        </p:nvGrpSpPr>
        <p:grpSpPr>
          <a:xfrm>
            <a:off x="6255233" y="250008"/>
            <a:ext cx="752743" cy="752743"/>
            <a:chOff x="6255233" y="281179"/>
            <a:chExt cx="752743" cy="752743"/>
          </a:xfrm>
        </p:grpSpPr>
        <p:sp>
          <p:nvSpPr>
            <p:cNvPr id="54" name="角丸四角形 53"/>
            <p:cNvSpPr/>
            <p:nvPr/>
          </p:nvSpPr>
          <p:spPr>
            <a:xfrm>
              <a:off x="6255233" y="281179"/>
              <a:ext cx="752743" cy="752743"/>
            </a:xfrm>
            <a:prstGeom prst="roundRect">
              <a:avLst/>
            </a:prstGeom>
            <a:no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7" name="テキスト ボックス 56"/>
            <p:cNvSpPr txBox="1"/>
            <p:nvPr/>
          </p:nvSpPr>
          <p:spPr>
            <a:xfrm>
              <a:off x="6308439" y="334385"/>
              <a:ext cx="646331" cy="646331"/>
            </a:xfrm>
            <a:prstGeom prst="rect">
              <a:avLst/>
            </a:prstGeom>
            <a:noFill/>
          </p:spPr>
          <p:txBody>
            <a:bodyPr wrap="none" rtlCol="0">
              <a:spAutoFit/>
            </a:bodyPr>
            <a:lstStyle/>
            <a:p>
              <a:r>
                <a:rPr kumimoji="1" lang="ja-JP" altLang="en-US" dirty="0">
                  <a:solidFill>
                    <a:srgbClr val="CCFFCC"/>
                  </a:solidFill>
                  <a:latin typeface="小塚ゴシック Pr6N M"/>
                  <a:ea typeface="小塚ゴシック Pr6N M"/>
                  <a:cs typeface="小塚ゴシック Pr6N M"/>
                </a:rPr>
                <a:t>防災</a:t>
              </a:r>
              <a:endParaRPr kumimoji="1" lang="en-US" altLang="ja-JP" dirty="0">
                <a:solidFill>
                  <a:srgbClr val="CCFFCC"/>
                </a:solidFill>
                <a:latin typeface="小塚ゴシック Pr6N M"/>
                <a:ea typeface="小塚ゴシック Pr6N M"/>
                <a:cs typeface="小塚ゴシック Pr6N M"/>
              </a:endParaRPr>
            </a:p>
            <a:p>
              <a:r>
                <a:rPr lang="ja-JP" altLang="en-US" dirty="0">
                  <a:solidFill>
                    <a:srgbClr val="CCFFCC"/>
                  </a:solidFill>
                  <a:latin typeface="小塚ゴシック Pr6N M"/>
                  <a:ea typeface="小塚ゴシック Pr6N M"/>
                  <a:cs typeface="小塚ゴシック Pr6N M"/>
                </a:rPr>
                <a:t>減災</a:t>
              </a:r>
              <a:endParaRPr kumimoji="1" lang="ja-JP" altLang="en-US" dirty="0">
                <a:solidFill>
                  <a:srgbClr val="CCFFCC"/>
                </a:solidFill>
                <a:latin typeface="小塚ゴシック Pr6N M"/>
                <a:ea typeface="小塚ゴシック Pr6N M"/>
                <a:cs typeface="小塚ゴシック Pr6N M"/>
              </a:endParaRPr>
            </a:p>
          </p:txBody>
        </p:sp>
      </p:grpSp>
      <p:sp>
        <p:nvSpPr>
          <p:cNvPr id="87" name="テキスト ボックス 86"/>
          <p:cNvSpPr txBox="1"/>
          <p:nvPr/>
        </p:nvSpPr>
        <p:spPr>
          <a:xfrm>
            <a:off x="8142535" y="303214"/>
            <a:ext cx="646331" cy="646331"/>
          </a:xfrm>
          <a:prstGeom prst="rect">
            <a:avLst/>
          </a:prstGeom>
          <a:noFill/>
        </p:spPr>
        <p:txBody>
          <a:bodyPr wrap="none" rtlCol="0">
            <a:spAutoFit/>
          </a:bodyPr>
          <a:lstStyle/>
          <a:p>
            <a:r>
              <a:rPr lang="ja-JP" altLang="en-US" dirty="0">
                <a:solidFill>
                  <a:srgbClr val="4ED762"/>
                </a:solidFill>
                <a:latin typeface="小塚ゴシック Pr6N M"/>
                <a:ea typeface="小塚ゴシック Pr6N M"/>
                <a:cs typeface="小塚ゴシック Pr6N M"/>
              </a:rPr>
              <a:t>産業</a:t>
            </a:r>
            <a:endParaRPr lang="en-US" altLang="ja-JP" dirty="0">
              <a:solidFill>
                <a:srgbClr val="4ED762"/>
              </a:solidFill>
              <a:latin typeface="小塚ゴシック Pr6N M"/>
              <a:ea typeface="小塚ゴシック Pr6N M"/>
              <a:cs typeface="小塚ゴシック Pr6N M"/>
            </a:endParaRPr>
          </a:p>
          <a:p>
            <a:r>
              <a:rPr lang="ja-JP" altLang="en-US" dirty="0">
                <a:solidFill>
                  <a:srgbClr val="4ED762"/>
                </a:solidFill>
                <a:latin typeface="小塚ゴシック Pr6N M"/>
                <a:ea typeface="小塚ゴシック Pr6N M"/>
                <a:cs typeface="小塚ゴシック Pr6N M"/>
              </a:rPr>
              <a:t>創出</a:t>
            </a:r>
            <a:endParaRPr kumimoji="1" lang="en-US" altLang="ja-JP" dirty="0">
              <a:solidFill>
                <a:srgbClr val="4ED762"/>
              </a:solidFill>
              <a:latin typeface="小塚ゴシック Pr6N M"/>
              <a:ea typeface="小塚ゴシック Pr6N M"/>
              <a:cs typeface="小塚ゴシック Pr6N M"/>
            </a:endParaRPr>
          </a:p>
        </p:txBody>
      </p:sp>
      <p:grpSp>
        <p:nvGrpSpPr>
          <p:cNvPr id="88" name="図形グループ 87"/>
          <p:cNvGrpSpPr/>
          <p:nvPr/>
        </p:nvGrpSpPr>
        <p:grpSpPr>
          <a:xfrm>
            <a:off x="7172281" y="250008"/>
            <a:ext cx="752743" cy="752743"/>
            <a:chOff x="7154801" y="281179"/>
            <a:chExt cx="752743" cy="752743"/>
          </a:xfrm>
        </p:grpSpPr>
        <p:sp>
          <p:nvSpPr>
            <p:cNvPr id="89" name="角丸四角形 88"/>
            <p:cNvSpPr/>
            <p:nvPr/>
          </p:nvSpPr>
          <p:spPr>
            <a:xfrm>
              <a:off x="7154801" y="281179"/>
              <a:ext cx="752743" cy="752743"/>
            </a:xfrm>
            <a:prstGeom prst="roundRect">
              <a:avLst/>
            </a:prstGeom>
            <a:no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0" name="テキスト ボックス 89"/>
            <p:cNvSpPr txBox="1"/>
            <p:nvPr/>
          </p:nvSpPr>
          <p:spPr>
            <a:xfrm>
              <a:off x="7208007" y="334385"/>
              <a:ext cx="646331" cy="646331"/>
            </a:xfrm>
            <a:prstGeom prst="rect">
              <a:avLst/>
            </a:prstGeom>
            <a:noFill/>
          </p:spPr>
          <p:txBody>
            <a:bodyPr wrap="none" rtlCol="0">
              <a:spAutoFit/>
            </a:bodyPr>
            <a:lstStyle/>
            <a:p>
              <a:r>
                <a:rPr lang="ja-JP" altLang="en-US" dirty="0">
                  <a:solidFill>
                    <a:srgbClr val="CCFFCC"/>
                  </a:solidFill>
                  <a:latin typeface="小塚ゴシック Pr6N M"/>
                  <a:ea typeface="小塚ゴシック Pr6N M"/>
                  <a:cs typeface="小塚ゴシック Pr6N M"/>
                </a:rPr>
                <a:t>少子</a:t>
              </a:r>
              <a:endParaRPr lang="en-US" altLang="ja-JP" dirty="0">
                <a:solidFill>
                  <a:srgbClr val="CCFFCC"/>
                </a:solidFill>
                <a:latin typeface="小塚ゴシック Pr6N M"/>
                <a:ea typeface="小塚ゴシック Pr6N M"/>
                <a:cs typeface="小塚ゴシック Pr6N M"/>
              </a:endParaRPr>
            </a:p>
            <a:p>
              <a:r>
                <a:rPr lang="ja-JP" altLang="en-US" dirty="0">
                  <a:solidFill>
                    <a:srgbClr val="CCFFCC"/>
                  </a:solidFill>
                  <a:latin typeface="小塚ゴシック Pr6N M"/>
                  <a:ea typeface="小塚ゴシック Pr6N M"/>
                  <a:cs typeface="小塚ゴシック Pr6N M"/>
                </a:rPr>
                <a:t>高齢</a:t>
              </a:r>
              <a:endParaRPr lang="en-US" altLang="ja-JP" dirty="0">
                <a:solidFill>
                  <a:srgbClr val="CCFFCC"/>
                </a:solidFill>
                <a:latin typeface="小塚ゴシック Pr6N M"/>
                <a:ea typeface="小塚ゴシック Pr6N M"/>
                <a:cs typeface="小塚ゴシック Pr6N M"/>
              </a:endParaRPr>
            </a:p>
          </p:txBody>
        </p:sp>
      </p:grpSp>
      <p:sp>
        <p:nvSpPr>
          <p:cNvPr id="91" name="角丸四角形 90"/>
          <p:cNvSpPr/>
          <p:nvPr/>
        </p:nvSpPr>
        <p:spPr>
          <a:xfrm>
            <a:off x="9006672" y="250008"/>
            <a:ext cx="752743" cy="752743"/>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92" name="テキスト ボックス 91"/>
          <p:cNvSpPr txBox="1"/>
          <p:nvPr/>
        </p:nvSpPr>
        <p:spPr>
          <a:xfrm>
            <a:off x="9059584" y="259585"/>
            <a:ext cx="671979" cy="738664"/>
          </a:xfrm>
          <a:prstGeom prst="rect">
            <a:avLst/>
          </a:prstGeom>
          <a:noFill/>
        </p:spPr>
        <p:txBody>
          <a:bodyPr wrap="none" rtlCol="0">
            <a:spAutoFit/>
          </a:bodyPr>
          <a:lstStyle/>
          <a:p>
            <a:r>
              <a:rPr lang="ja-JP" altLang="en-US" sz="1400" dirty="0">
                <a:solidFill>
                  <a:srgbClr val="4ED762"/>
                </a:solidFill>
                <a:latin typeface="小塚ゴシック Pr6N M"/>
                <a:ea typeface="小塚ゴシック Pr6N M"/>
                <a:cs typeface="小塚ゴシック Pr6N M"/>
              </a:rPr>
              <a:t>防犯</a:t>
            </a:r>
            <a:endParaRPr lang="en-US" altLang="ja-JP" sz="1400" dirty="0">
              <a:solidFill>
                <a:srgbClr val="4ED762"/>
              </a:solidFill>
              <a:latin typeface="小塚ゴシック Pr6N M"/>
              <a:ea typeface="小塚ゴシック Pr6N M"/>
              <a:cs typeface="小塚ゴシック Pr6N M"/>
            </a:endParaRPr>
          </a:p>
          <a:p>
            <a:r>
              <a:rPr lang="ja-JP" altLang="en-US" sz="1400" dirty="0">
                <a:solidFill>
                  <a:srgbClr val="4ED762"/>
                </a:solidFill>
                <a:latin typeface="小塚ゴシック Pr6N M"/>
                <a:ea typeface="小塚ゴシック Pr6N M"/>
                <a:cs typeface="小塚ゴシック Pr6N M"/>
              </a:rPr>
              <a:t>医療</a:t>
            </a:r>
            <a:endParaRPr lang="en-US" altLang="ja-JP" sz="1400" dirty="0">
              <a:solidFill>
                <a:srgbClr val="4ED762"/>
              </a:solidFill>
              <a:latin typeface="小塚ゴシック Pr6N M"/>
              <a:ea typeface="小塚ゴシック Pr6N M"/>
              <a:cs typeface="小塚ゴシック Pr6N M"/>
            </a:endParaRPr>
          </a:p>
          <a:p>
            <a:r>
              <a:rPr lang="ja-JP" altLang="en-US" sz="1400" dirty="0">
                <a:solidFill>
                  <a:srgbClr val="4ED762"/>
                </a:solidFill>
                <a:latin typeface="小塚ゴシック Pr6N M"/>
                <a:ea typeface="小塚ゴシック Pr6N M"/>
                <a:cs typeface="小塚ゴシック Pr6N M"/>
              </a:rPr>
              <a:t>教育</a:t>
            </a:r>
            <a:r>
              <a:rPr lang="ja-JP" altLang="en-US" sz="1000" dirty="0">
                <a:solidFill>
                  <a:srgbClr val="4ED762"/>
                </a:solidFill>
                <a:latin typeface="小塚ゴシック Pr6N M"/>
                <a:ea typeface="小塚ゴシック Pr6N M"/>
                <a:cs typeface="小塚ゴシック Pr6N M"/>
              </a:rPr>
              <a:t>等</a:t>
            </a:r>
            <a:endParaRPr lang="en-US" altLang="ja-JP" sz="1000" dirty="0">
              <a:solidFill>
                <a:srgbClr val="4ED762"/>
              </a:solidFill>
              <a:latin typeface="小塚ゴシック Pr6N M"/>
              <a:ea typeface="小塚ゴシック Pr6N M"/>
              <a:cs typeface="小塚ゴシック Pr6N M"/>
            </a:endParaRPr>
          </a:p>
        </p:txBody>
      </p:sp>
      <p:sp>
        <p:nvSpPr>
          <p:cNvPr id="97" name="角丸四角形 96"/>
          <p:cNvSpPr/>
          <p:nvPr/>
        </p:nvSpPr>
        <p:spPr>
          <a:xfrm>
            <a:off x="5052210" y="4442481"/>
            <a:ext cx="4743817" cy="2048114"/>
          </a:xfrm>
          <a:prstGeom prst="roundRect">
            <a:avLst>
              <a:gd name="adj" fmla="val 10424"/>
            </a:avLst>
          </a:prstGeom>
          <a:no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8" name="片側の 2 つの角を丸めた四角形 97"/>
          <p:cNvSpPr/>
          <p:nvPr/>
        </p:nvSpPr>
        <p:spPr>
          <a:xfrm>
            <a:off x="5052210" y="4442481"/>
            <a:ext cx="4743817" cy="503242"/>
          </a:xfrm>
          <a:prstGeom prst="round2SameRect">
            <a:avLst>
              <a:gd name="adj1" fmla="val 40827"/>
              <a:gd name="adj2" fmla="val 0"/>
            </a:avLst>
          </a:prstGeom>
          <a:solidFill>
            <a:srgbClr val="3080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9" name="下矢印 98"/>
          <p:cNvSpPr/>
          <p:nvPr/>
        </p:nvSpPr>
        <p:spPr>
          <a:xfrm>
            <a:off x="7241356" y="4130205"/>
            <a:ext cx="377535" cy="262124"/>
          </a:xfrm>
          <a:prstGeom prst="downArrow">
            <a:avLst>
              <a:gd name="adj1" fmla="val 30686"/>
              <a:gd name="adj2" fmla="val 50000"/>
            </a:avLst>
          </a:prstGeom>
          <a:solidFill>
            <a:srgbClr val="3080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00" name="ハテナ.png" descr="/Users/meg/Desktop/特研/特研OD/アイコン/ハテナ.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8990691" y="3204730"/>
            <a:ext cx="915309" cy="915309"/>
          </a:xfrm>
          <a:prstGeom prst="rect">
            <a:avLst/>
          </a:prstGeom>
        </p:spPr>
      </p:pic>
      <p:sp>
        <p:nvSpPr>
          <p:cNvPr id="101" name="テキスト ボックス 100"/>
          <p:cNvSpPr txBox="1"/>
          <p:nvPr/>
        </p:nvSpPr>
        <p:spPr>
          <a:xfrm>
            <a:off x="5217611" y="2358464"/>
            <a:ext cx="2775144" cy="369332"/>
          </a:xfrm>
          <a:prstGeom prst="rect">
            <a:avLst/>
          </a:prstGeom>
          <a:noFill/>
        </p:spPr>
        <p:txBody>
          <a:bodyPr wrap="none" rtlCol="0">
            <a:spAutoFit/>
          </a:bodyPr>
          <a:lstStyle/>
          <a:p>
            <a:r>
              <a:rPr kumimoji="1" lang="ja-JP" altLang="en-US" dirty="0">
                <a:solidFill>
                  <a:srgbClr val="308007"/>
                </a:solidFill>
                <a:latin typeface="小塚ゴシック Pr6N M"/>
                <a:ea typeface="小塚ゴシック Pr6N M"/>
                <a:cs typeface="小塚ゴシック Pr6N M"/>
              </a:rPr>
              <a:t>サービス</a:t>
            </a:r>
            <a:r>
              <a:rPr kumimoji="1" lang="en-US" altLang="ja-JP" dirty="0">
                <a:solidFill>
                  <a:srgbClr val="308007"/>
                </a:solidFill>
                <a:latin typeface="小塚ゴシック Pr6N M"/>
                <a:ea typeface="小塚ゴシック Pr6N M"/>
                <a:cs typeface="小塚ゴシック Pr6N M"/>
              </a:rPr>
              <a:t> </a:t>
            </a:r>
            <a:r>
              <a:rPr kumimoji="1" lang="ja-JP" altLang="en-US" sz="1600" dirty="0">
                <a:solidFill>
                  <a:srgbClr val="308007"/>
                </a:solidFill>
                <a:latin typeface="小塚ゴシック Pr6N M"/>
                <a:ea typeface="小塚ゴシック Pr6N M"/>
                <a:cs typeface="小塚ゴシック Pr6N M"/>
              </a:rPr>
              <a:t>誕生の</a:t>
            </a:r>
            <a:r>
              <a:rPr kumimoji="1" lang="en-US" altLang="ja-JP" dirty="0">
                <a:solidFill>
                  <a:srgbClr val="308007"/>
                </a:solidFill>
                <a:latin typeface="小塚ゴシック Pr6N M"/>
                <a:ea typeface="小塚ゴシック Pr6N M"/>
                <a:cs typeface="小塚ゴシック Pr6N M"/>
              </a:rPr>
              <a:t> </a:t>
            </a:r>
            <a:r>
              <a:rPr kumimoji="1" lang="ja-JP" altLang="en-US" dirty="0">
                <a:solidFill>
                  <a:srgbClr val="308007"/>
                </a:solidFill>
                <a:latin typeface="小塚ゴシック Pr6N M"/>
                <a:ea typeface="小塚ゴシック Pr6N M"/>
                <a:cs typeface="小塚ゴシック Pr6N M"/>
              </a:rPr>
              <a:t>キッカケ</a:t>
            </a:r>
          </a:p>
        </p:txBody>
      </p:sp>
      <p:sp>
        <p:nvSpPr>
          <p:cNvPr id="102" name="テキスト ボックス 101"/>
          <p:cNvSpPr txBox="1"/>
          <p:nvPr/>
        </p:nvSpPr>
        <p:spPr>
          <a:xfrm>
            <a:off x="5077231" y="2745163"/>
            <a:ext cx="4168369" cy="1277273"/>
          </a:xfrm>
          <a:prstGeom prst="rect">
            <a:avLst/>
          </a:prstGeom>
          <a:noFill/>
        </p:spPr>
        <p:txBody>
          <a:bodyPr wrap="square" rtlCol="0">
            <a:spAutoFit/>
          </a:bodyPr>
          <a:lstStyle/>
          <a:p>
            <a:pPr marL="171450" indent="-171450">
              <a:buFont typeface="Wingdings" charset="2"/>
              <a:buChar char="l"/>
            </a:pPr>
            <a:r>
              <a:rPr lang="ja-JP" altLang="en-US" sz="1100" dirty="0">
                <a:latin typeface="小塚ゴシック Pr6N L"/>
                <a:ea typeface="小塚ゴシック Pr6N L"/>
                <a:cs typeface="小塚ゴシック Pr6N L"/>
              </a:rPr>
              <a:t>日本国内におけるオストメイトは２０万人を超え、排泄障害等のために約</a:t>
            </a:r>
            <a:r>
              <a:rPr lang="en-US" altLang="ja-JP" sz="1100" dirty="0">
                <a:latin typeface="小塚ゴシック Pr6N L"/>
                <a:ea typeface="小塚ゴシック Pr6N L"/>
                <a:cs typeface="小塚ゴシック Pr6N L"/>
              </a:rPr>
              <a:t>7</a:t>
            </a:r>
            <a:r>
              <a:rPr lang="ja-JP" altLang="en-US" sz="1100" dirty="0">
                <a:latin typeface="小塚ゴシック Pr6N L"/>
                <a:ea typeface="小塚ゴシック Pr6N L"/>
                <a:cs typeface="小塚ゴシック Pr6N L"/>
              </a:rPr>
              <a:t>割が外出時に不安を覚えている。</a:t>
            </a:r>
            <a:endParaRPr lang="en-US" altLang="ja-JP" sz="1100" dirty="0">
              <a:latin typeface="小塚ゴシック Pr6N L"/>
              <a:ea typeface="小塚ゴシック Pr6N L"/>
              <a:cs typeface="小塚ゴシック Pr6N L"/>
            </a:endParaRPr>
          </a:p>
          <a:p>
            <a:pPr marL="171450" indent="-171450">
              <a:buFont typeface="Wingdings" charset="2"/>
              <a:buChar char="l"/>
            </a:pPr>
            <a:r>
              <a:rPr lang="ja-JP" altLang="en-US" sz="1100" dirty="0">
                <a:latin typeface="小塚ゴシック Pr6N L"/>
                <a:ea typeface="小塚ゴシック Pr6N L"/>
                <a:cs typeface="小塚ゴシック Pr6N L"/>
              </a:rPr>
              <a:t>オストメイトの多くは排泄に関わる不安を抱えていることから、オストメイト対応のトイレの設置が進められてきた。</a:t>
            </a:r>
            <a:endParaRPr lang="en-US" altLang="ja-JP" sz="1100" dirty="0">
              <a:latin typeface="小塚ゴシック Pr6N L"/>
              <a:ea typeface="小塚ゴシック Pr6N L"/>
              <a:cs typeface="小塚ゴシック Pr6N L"/>
            </a:endParaRPr>
          </a:p>
          <a:p>
            <a:pPr marL="171450" indent="-171450">
              <a:buFont typeface="Wingdings" charset="2"/>
              <a:buChar char="l"/>
            </a:pPr>
            <a:r>
              <a:rPr lang="ja-JP" altLang="en-US" sz="1100" dirty="0">
                <a:latin typeface="小塚ゴシック Pr6N L"/>
                <a:ea typeface="小塚ゴシック Pr6N L"/>
                <a:cs typeface="小塚ゴシック Pr6N L"/>
              </a:rPr>
              <a:t>しかし、オストメイトへの対応トイレが設置されている場所や設備の機能についての情報提供は乏しく、既存のバリアフリーマップでは不十分であった。</a:t>
            </a:r>
            <a:endParaRPr lang="en-US" altLang="ja-JP" sz="1100" dirty="0">
              <a:latin typeface="小塚ゴシック Pr6N L"/>
              <a:ea typeface="小塚ゴシック Pr6N L"/>
              <a:cs typeface="小塚ゴシック Pr6N L"/>
            </a:endParaRPr>
          </a:p>
        </p:txBody>
      </p:sp>
      <p:pic>
        <p:nvPicPr>
          <p:cNvPr id="103" name="ひらめき.png" descr="/Users/meg/Desktop/特研/特研OD/アイコン/ひらめき.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9090963" y="5390367"/>
            <a:ext cx="915309" cy="915309"/>
          </a:xfrm>
          <a:prstGeom prst="rect">
            <a:avLst/>
          </a:prstGeom>
          <a:noFill/>
        </p:spPr>
      </p:pic>
      <p:sp>
        <p:nvSpPr>
          <p:cNvPr id="104" name="テキスト ボックス 103"/>
          <p:cNvSpPr txBox="1"/>
          <p:nvPr/>
        </p:nvSpPr>
        <p:spPr>
          <a:xfrm>
            <a:off x="5166303" y="4518001"/>
            <a:ext cx="2995717" cy="369332"/>
          </a:xfrm>
          <a:prstGeom prst="rect">
            <a:avLst/>
          </a:prstGeom>
          <a:noFill/>
        </p:spPr>
        <p:txBody>
          <a:bodyPr wrap="none" rtlCol="0">
            <a:spAutoFit/>
          </a:bodyPr>
          <a:lstStyle/>
          <a:p>
            <a:r>
              <a:rPr lang="ja-JP" altLang="en-US" dirty="0">
                <a:solidFill>
                  <a:schemeClr val="bg1"/>
                </a:solidFill>
                <a:latin typeface="小塚ゴシック Pr6N M"/>
                <a:ea typeface="小塚ゴシック Pr6N M"/>
                <a:cs typeface="小塚ゴシック Pr6N M"/>
              </a:rPr>
              <a:t>サービス</a:t>
            </a:r>
            <a:r>
              <a:rPr kumimoji="1" lang="en-US" altLang="ja-JP" dirty="0">
                <a:solidFill>
                  <a:schemeClr val="bg1"/>
                </a:solidFill>
                <a:latin typeface="小塚ゴシック Pr6N M"/>
                <a:ea typeface="小塚ゴシック Pr6N M"/>
                <a:cs typeface="小塚ゴシック Pr6N M"/>
              </a:rPr>
              <a:t> </a:t>
            </a:r>
            <a:r>
              <a:rPr lang="ja-JP" altLang="en-US" sz="1600" dirty="0">
                <a:solidFill>
                  <a:schemeClr val="bg1"/>
                </a:solidFill>
                <a:latin typeface="小塚ゴシック Pr6N M"/>
                <a:ea typeface="小塚ゴシック Pr6N M"/>
                <a:cs typeface="小塚ゴシック Pr6N M"/>
              </a:rPr>
              <a:t>でこう</a:t>
            </a:r>
            <a:r>
              <a:rPr kumimoji="1" lang="en-US" altLang="ja-JP" dirty="0">
                <a:solidFill>
                  <a:schemeClr val="bg1"/>
                </a:solidFill>
                <a:latin typeface="小塚ゴシック Pr6N M"/>
                <a:ea typeface="小塚ゴシック Pr6N M"/>
                <a:cs typeface="小塚ゴシック Pr6N M"/>
              </a:rPr>
              <a:t> </a:t>
            </a:r>
            <a:r>
              <a:rPr lang="ja-JP" altLang="en-US" dirty="0">
                <a:solidFill>
                  <a:schemeClr val="bg1"/>
                </a:solidFill>
                <a:latin typeface="小塚ゴシック Pr6N M"/>
                <a:ea typeface="小塚ゴシック Pr6N M"/>
                <a:cs typeface="小塚ゴシック Pr6N M"/>
              </a:rPr>
              <a:t>変わった！</a:t>
            </a:r>
            <a:endParaRPr kumimoji="1" lang="ja-JP" altLang="en-US" dirty="0">
              <a:solidFill>
                <a:schemeClr val="bg1"/>
              </a:solidFill>
              <a:latin typeface="小塚ゴシック Pr6N M"/>
              <a:ea typeface="小塚ゴシック Pr6N M"/>
              <a:cs typeface="小塚ゴシック Pr6N M"/>
            </a:endParaRPr>
          </a:p>
        </p:txBody>
      </p:sp>
      <p:sp>
        <p:nvSpPr>
          <p:cNvPr id="105" name="テキスト ボックス 104"/>
          <p:cNvSpPr txBox="1"/>
          <p:nvPr/>
        </p:nvSpPr>
        <p:spPr>
          <a:xfrm>
            <a:off x="5069985" y="4988851"/>
            <a:ext cx="4395748" cy="1615827"/>
          </a:xfrm>
          <a:prstGeom prst="rect">
            <a:avLst/>
          </a:prstGeom>
          <a:noFill/>
        </p:spPr>
        <p:txBody>
          <a:bodyPr wrap="square" rtlCol="0">
            <a:spAutoFit/>
          </a:bodyPr>
          <a:lstStyle/>
          <a:p>
            <a:pPr marL="171450" indent="-171450">
              <a:buFont typeface="Wingdings" charset="2"/>
              <a:buChar char="l"/>
            </a:pPr>
            <a:r>
              <a:rPr lang="ja-JP" altLang="en-US" sz="1100" dirty="0">
                <a:latin typeface="小塚ゴシック Pr6N L"/>
                <a:ea typeface="小塚ゴシック Pr6N L"/>
                <a:cs typeface="小塚ゴシック Pr6N L"/>
              </a:rPr>
              <a:t>いつでもどこでもリアルタイムに、オストメイト対応のトイレが検索できるようになり、外出時の安心に繋がっている。</a:t>
            </a:r>
            <a:endParaRPr lang="en-US" altLang="ja-JP" sz="1100" dirty="0">
              <a:latin typeface="小塚ゴシック Pr6N L"/>
              <a:ea typeface="小塚ゴシック Pr6N L"/>
              <a:cs typeface="小塚ゴシック Pr6N L"/>
            </a:endParaRPr>
          </a:p>
          <a:p>
            <a:pPr marL="171450" indent="-171450">
              <a:buFont typeface="Wingdings" charset="2"/>
              <a:buChar char="l"/>
            </a:pPr>
            <a:r>
              <a:rPr lang="ja-JP" altLang="en-US" sz="1100" dirty="0">
                <a:latin typeface="小塚ゴシック Pr6N L"/>
                <a:ea typeface="小塚ゴシック Pr6N L"/>
                <a:cs typeface="小塚ゴシック Pr6N L"/>
              </a:rPr>
              <a:t>特に、既存のバリアフリーマップでは、地域に根付いた情報に限定されており、地域を越えた全国規模のオストメイト対応トイレマップとして、その意義が認められている</a:t>
            </a:r>
            <a:r>
              <a:rPr lang="ja-JP" altLang="en-US" sz="1100" dirty="0" smtClean="0">
                <a:latin typeface="小塚ゴシック Pr6N L"/>
                <a:ea typeface="小塚ゴシック Pr6N L"/>
                <a:cs typeface="小塚ゴシック Pr6N L"/>
              </a:rPr>
              <a:t>。</a:t>
            </a:r>
            <a:r>
              <a:rPr lang="en-US" altLang="ja-JP" sz="1100" dirty="0">
                <a:latin typeface="小塚ゴシック Pr6N L"/>
                <a:ea typeface="小塚ゴシック Pr6N L"/>
                <a:cs typeface="小塚ゴシック Pr6N L"/>
              </a:rPr>
              <a:t/>
            </a:r>
            <a:br>
              <a:rPr lang="en-US" altLang="ja-JP" sz="1100" dirty="0">
                <a:latin typeface="小塚ゴシック Pr6N L"/>
                <a:ea typeface="小塚ゴシック Pr6N L"/>
                <a:cs typeface="小塚ゴシック Pr6N L"/>
              </a:rPr>
            </a:br>
            <a:r>
              <a:rPr lang="en-US" altLang="ja-JP" sz="1100" dirty="0" smtClean="0">
                <a:latin typeface="小塚ゴシック Pr6N L"/>
                <a:ea typeface="小塚ゴシック Pr6N L"/>
                <a:cs typeface="小塚ゴシック Pr6N L"/>
              </a:rPr>
              <a:t>(</a:t>
            </a:r>
            <a:r>
              <a:rPr lang="ja-JP" altLang="en-US" sz="1100" dirty="0" smtClean="0">
                <a:latin typeface="小塚ゴシック Pr6N L"/>
                <a:ea typeface="小塚ゴシック Pr6N L"/>
                <a:cs typeface="小塚ゴシック Pr6N L"/>
              </a:rPr>
              <a:t>オストメイト対応トイレのデータ登録数：</a:t>
            </a:r>
            <a:r>
              <a:rPr lang="en-US" altLang="ja-JP" sz="1100" dirty="0" smtClean="0">
                <a:latin typeface="小塚ゴシック Pr6N L"/>
                <a:ea typeface="小塚ゴシック Pr6N L"/>
                <a:cs typeface="小塚ゴシック Pr6N L"/>
              </a:rPr>
              <a:t>4,589</a:t>
            </a:r>
            <a:r>
              <a:rPr lang="ja-JP" altLang="en-US" sz="1100" dirty="0" smtClean="0">
                <a:latin typeface="小塚ゴシック Pr6N L"/>
                <a:ea typeface="小塚ゴシック Pr6N L"/>
                <a:cs typeface="小塚ゴシック Pr6N L"/>
              </a:rPr>
              <a:t>件 </a:t>
            </a:r>
            <a:r>
              <a:rPr lang="en-US" altLang="ja-JP" sz="1000" dirty="0" smtClean="0">
                <a:latin typeface="小塚ゴシック Pr6N L"/>
                <a:ea typeface="小塚ゴシック Pr6N L"/>
                <a:cs typeface="小塚ゴシック Pr6N L"/>
              </a:rPr>
              <a:t>2017</a:t>
            </a:r>
            <a:r>
              <a:rPr lang="ja-JP" altLang="en-US" sz="1000" dirty="0" smtClean="0">
                <a:latin typeface="小塚ゴシック Pr6N L"/>
                <a:ea typeface="小塚ゴシック Pr6N L"/>
                <a:cs typeface="小塚ゴシック Pr6N L"/>
              </a:rPr>
              <a:t>年</a:t>
            </a:r>
            <a:r>
              <a:rPr lang="en-US" altLang="ja-JP" sz="1000" dirty="0" smtClean="0">
                <a:latin typeface="小塚ゴシック Pr6N L"/>
                <a:ea typeface="小塚ゴシック Pr6N L"/>
                <a:cs typeface="小塚ゴシック Pr6N L"/>
              </a:rPr>
              <a:t>12</a:t>
            </a:r>
            <a:r>
              <a:rPr lang="ja-JP" altLang="en-US" sz="1000" dirty="0" smtClean="0">
                <a:latin typeface="小塚ゴシック Pr6N L"/>
                <a:ea typeface="小塚ゴシック Pr6N L"/>
                <a:cs typeface="小塚ゴシック Pr6N L"/>
              </a:rPr>
              <a:t>月</a:t>
            </a:r>
            <a:r>
              <a:rPr lang="en-US" altLang="ja-JP" sz="1000" dirty="0" smtClean="0">
                <a:latin typeface="小塚ゴシック Pr6N L"/>
                <a:ea typeface="小塚ゴシック Pr6N L"/>
                <a:cs typeface="小塚ゴシック Pr6N L"/>
              </a:rPr>
              <a:t>31</a:t>
            </a:r>
            <a:r>
              <a:rPr lang="ja-JP" altLang="en-US" sz="1000" dirty="0" smtClean="0">
                <a:latin typeface="小塚ゴシック Pr6N L"/>
                <a:ea typeface="小塚ゴシック Pr6N L"/>
                <a:cs typeface="小塚ゴシック Pr6N L"/>
              </a:rPr>
              <a:t>日時点</a:t>
            </a:r>
            <a:r>
              <a:rPr lang="en-US" altLang="ja-JP" sz="1100" dirty="0" smtClean="0">
                <a:latin typeface="小塚ゴシック Pr6N L"/>
                <a:ea typeface="小塚ゴシック Pr6N L"/>
                <a:cs typeface="小塚ゴシック Pr6N L"/>
              </a:rPr>
              <a:t>)</a:t>
            </a:r>
            <a:endParaRPr lang="en-US" altLang="ja-JP" sz="1100" dirty="0">
              <a:latin typeface="小塚ゴシック Pr6N L"/>
              <a:ea typeface="小塚ゴシック Pr6N L"/>
              <a:cs typeface="小塚ゴシック Pr6N L"/>
            </a:endParaRPr>
          </a:p>
          <a:p>
            <a:pPr marL="171450" indent="-171450">
              <a:buFont typeface="Wingdings" charset="2"/>
              <a:buChar char="l"/>
            </a:pPr>
            <a:r>
              <a:rPr lang="ja-JP" altLang="en-US" sz="1100" dirty="0">
                <a:latin typeface="小塚ゴシック Pr6N L"/>
                <a:ea typeface="小塚ゴシック Pr6N L"/>
                <a:cs typeface="小塚ゴシック Pr6N L"/>
              </a:rPr>
              <a:t>現在は、トイレ情報以外にも、製品情報や相談会情報等も扱い、トータルサポートツールとして、ＱＯＬの向上に寄与している。</a:t>
            </a:r>
            <a:endParaRPr lang="en-US" altLang="ja-JP" sz="1100" dirty="0">
              <a:latin typeface="小塚ゴシック Pr6N L"/>
              <a:ea typeface="小塚ゴシック Pr6N L"/>
              <a:cs typeface="小塚ゴシック Pr6N L"/>
            </a:endParaRPr>
          </a:p>
          <a:p>
            <a:pPr marL="171450" indent="-171450">
              <a:buFont typeface="Wingdings" charset="2"/>
              <a:buChar char="l"/>
            </a:pPr>
            <a:endParaRPr lang="en-US" altLang="ja-JP" sz="1100" dirty="0">
              <a:latin typeface="小塚ゴシック Pr6N L"/>
              <a:ea typeface="小塚ゴシック Pr6N L"/>
              <a:cs typeface="小塚ゴシック Pr6N L"/>
            </a:endParaRPr>
          </a:p>
        </p:txBody>
      </p:sp>
      <p:sp>
        <p:nvSpPr>
          <p:cNvPr id="35" name="タイトル 1"/>
          <p:cNvSpPr txBox="1">
            <a:spLocks/>
          </p:cNvSpPr>
          <p:nvPr/>
        </p:nvSpPr>
        <p:spPr>
          <a:xfrm>
            <a:off x="-350" y="1496340"/>
            <a:ext cx="9911641" cy="46618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a:solidFill>
                  <a:srgbClr val="308007"/>
                </a:solidFill>
                <a:latin typeface="小塚ゴシック Pr6N R"/>
                <a:ea typeface="小塚ゴシック Pr6N R"/>
                <a:cs typeface="小塚ゴシック Pr6N R"/>
              </a:rPr>
              <a:t>人工肛門保有者・人工膀胱保有者（</a:t>
            </a:r>
            <a:r>
              <a:rPr lang="en-US" altLang="ja-JP" sz="1400" dirty="0">
                <a:solidFill>
                  <a:srgbClr val="308007"/>
                </a:solidFill>
                <a:latin typeface="小塚ゴシック Pr6N R"/>
                <a:ea typeface="小塚ゴシック Pr6N R"/>
                <a:cs typeface="小塚ゴシック Pr6N R"/>
              </a:rPr>
              <a:t>”</a:t>
            </a:r>
            <a:r>
              <a:rPr lang="ja-JP" altLang="en-US" sz="1400" b="1" dirty="0">
                <a:solidFill>
                  <a:srgbClr val="308007"/>
                </a:solidFill>
                <a:latin typeface="小塚ゴシック Pr6N R"/>
                <a:ea typeface="小塚ゴシック Pr6N R"/>
                <a:cs typeface="小塚ゴシック Pr6N R"/>
              </a:rPr>
              <a:t>オストメイト</a:t>
            </a:r>
            <a:r>
              <a:rPr lang="en-US" altLang="ja-JP" sz="1400" b="1" dirty="0">
                <a:solidFill>
                  <a:srgbClr val="308007"/>
                </a:solidFill>
                <a:latin typeface="小塚ゴシック Pr6N R"/>
                <a:ea typeface="小塚ゴシック Pr6N R"/>
                <a:cs typeface="小塚ゴシック Pr6N R"/>
              </a:rPr>
              <a:t>”</a:t>
            </a:r>
            <a:r>
              <a:rPr lang="ja-JP" altLang="en-US" sz="1400" dirty="0">
                <a:solidFill>
                  <a:srgbClr val="308007"/>
                </a:solidFill>
                <a:latin typeface="小塚ゴシック Pr6N R"/>
                <a:ea typeface="小塚ゴシック Pr6N R"/>
                <a:cs typeface="小塚ゴシック Pr6N R"/>
              </a:rPr>
              <a:t>と呼ぶ）が抱える悩みや課題を解決するためのサポートツール。 オストメイトが安心して気軽に外出できる環境づくりに貢献します！</a:t>
            </a:r>
            <a:r>
              <a:rPr lang="ja-JP" altLang="en-US" sz="1400" b="1" dirty="0">
                <a:solidFill>
                  <a:srgbClr val="FF0000"/>
                </a:solidFill>
                <a:latin typeface="小塚ゴシック Pr6N R"/>
                <a:ea typeface="小塚ゴシック Pr6N R"/>
                <a:cs typeface="小塚ゴシック Pr6N R"/>
              </a:rPr>
              <a:t>（２０１５年　サービス開始）</a:t>
            </a:r>
            <a:endParaRPr lang="en-US" altLang="ja-JP" sz="1400" b="1" dirty="0">
              <a:solidFill>
                <a:srgbClr val="FF0000"/>
              </a:solidFill>
              <a:latin typeface="小塚ゴシック Pr6N R"/>
              <a:ea typeface="小塚ゴシック Pr6N R"/>
              <a:cs typeface="小塚ゴシック Pr6N R"/>
            </a:endParaRPr>
          </a:p>
        </p:txBody>
      </p:sp>
      <p:cxnSp>
        <p:nvCxnSpPr>
          <p:cNvPr id="36" name="直線コネクタ 35"/>
          <p:cNvCxnSpPr/>
          <p:nvPr/>
        </p:nvCxnSpPr>
        <p:spPr>
          <a:xfrm flipH="1">
            <a:off x="4372" y="1405574"/>
            <a:ext cx="9901628" cy="0"/>
          </a:xfrm>
          <a:prstGeom prst="line">
            <a:avLst/>
          </a:prstGeom>
          <a:ln w="6350">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37" name="直線コネクタ 36"/>
          <p:cNvCxnSpPr/>
          <p:nvPr/>
        </p:nvCxnSpPr>
        <p:spPr>
          <a:xfrm flipH="1">
            <a:off x="-348" y="2077445"/>
            <a:ext cx="9911640" cy="0"/>
          </a:xfrm>
          <a:prstGeom prst="line">
            <a:avLst/>
          </a:prstGeom>
          <a:ln w="6350">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38" name="角丸四角形 37"/>
          <p:cNvSpPr/>
          <p:nvPr/>
        </p:nvSpPr>
        <p:spPr>
          <a:xfrm>
            <a:off x="5050292" y="2327966"/>
            <a:ext cx="4743817" cy="1840961"/>
          </a:xfrm>
          <a:prstGeom prst="roundRect">
            <a:avLst>
              <a:gd name="adj" fmla="val 10424"/>
            </a:avLst>
          </a:prstGeom>
          <a:no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05437" y="2493559"/>
            <a:ext cx="4873229" cy="3997036"/>
          </a:xfrm>
          <a:prstGeom prst="rect">
            <a:avLst/>
          </a:prstGeom>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ltLang="ja-JP" dirty="0"/>
          </a:p>
          <a:p>
            <a:pPr algn="ctr"/>
            <a:endParaRPr lang="en-US" altLang="ja-JP" dirty="0"/>
          </a:p>
          <a:p>
            <a:pPr algn="ctr"/>
            <a:endParaRPr lang="en-US" altLang="ja-JP" dirty="0"/>
          </a:p>
          <a:p>
            <a:pPr algn="ctr"/>
            <a:endParaRPr lang="en-US" altLang="ja-JP" dirty="0"/>
          </a:p>
          <a:p>
            <a:pPr algn="ctr"/>
            <a:endParaRPr lang="en-US" altLang="ja-JP" dirty="0"/>
          </a:p>
          <a:p>
            <a:pPr algn="ctr"/>
            <a:endParaRPr lang="en-US" altLang="ja-JP" dirty="0"/>
          </a:p>
        </p:txBody>
      </p:sp>
      <p:sp>
        <p:nvSpPr>
          <p:cNvPr id="39" name="角丸四角形 38"/>
          <p:cNvSpPr/>
          <p:nvPr/>
        </p:nvSpPr>
        <p:spPr>
          <a:xfrm>
            <a:off x="8089329" y="250008"/>
            <a:ext cx="752743" cy="752743"/>
          </a:xfrm>
          <a:prstGeom prst="roundRect">
            <a:avLst/>
          </a:prstGeom>
          <a:no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40" name="テキスト ボックス 39"/>
          <p:cNvSpPr txBox="1"/>
          <p:nvPr/>
        </p:nvSpPr>
        <p:spPr>
          <a:xfrm>
            <a:off x="8130045" y="305714"/>
            <a:ext cx="646331" cy="646331"/>
          </a:xfrm>
          <a:prstGeom prst="rect">
            <a:avLst/>
          </a:prstGeom>
          <a:noFill/>
        </p:spPr>
        <p:txBody>
          <a:bodyPr wrap="none" rtlCol="0">
            <a:spAutoFit/>
          </a:bodyPr>
          <a:lstStyle>
            <a:defPPr>
              <a:defRPr lang="ja-JP"/>
            </a:defPPr>
            <a:lvl1pPr>
              <a:defRPr>
                <a:solidFill>
                  <a:srgbClr val="CCFFCC"/>
                </a:solidFill>
                <a:latin typeface="小塚ゴシック Pr6N M"/>
                <a:ea typeface="小塚ゴシック Pr6N M"/>
                <a:cs typeface="小塚ゴシック Pr6N M"/>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dirty="0"/>
              <a:t>産業</a:t>
            </a:r>
            <a:endParaRPr lang="en-US" altLang="ja-JP" dirty="0"/>
          </a:p>
          <a:p>
            <a:r>
              <a:rPr lang="ja-JP" altLang="en-US" dirty="0"/>
              <a:t>創出</a:t>
            </a:r>
            <a:endParaRPr lang="en-US" altLang="ja-JP" dirty="0"/>
          </a:p>
        </p:txBody>
      </p:sp>
      <p:pic>
        <p:nvPicPr>
          <p:cNvPr id="2" name="図 1">
            <a:extLst>
              <a:ext uri="{FF2B5EF4-FFF2-40B4-BE49-F238E27FC236}">
                <a16:creationId xmlns:a16="http://schemas.microsoft.com/office/drawing/2014/main" xmlns="" id="{7B58F0E0-37A3-4064-8F34-C071C7098111}"/>
              </a:ext>
            </a:extLst>
          </p:cNvPr>
          <p:cNvPicPr>
            <a:picLocks noChangeAspect="1"/>
          </p:cNvPicPr>
          <p:nvPr/>
        </p:nvPicPr>
        <p:blipFill>
          <a:blip r:embed="rId6"/>
          <a:stretch>
            <a:fillRect/>
          </a:stretch>
        </p:blipFill>
        <p:spPr>
          <a:xfrm>
            <a:off x="6872" y="2595202"/>
            <a:ext cx="2004927" cy="3758114"/>
          </a:xfrm>
          <a:prstGeom prst="rect">
            <a:avLst/>
          </a:prstGeom>
        </p:spPr>
      </p:pic>
      <p:pic>
        <p:nvPicPr>
          <p:cNvPr id="47" name="図 46" descr="物体 が含まれている画像&#10;&#10;高い精度で生成された説明">
            <a:extLst>
              <a:ext uri="{FF2B5EF4-FFF2-40B4-BE49-F238E27FC236}">
                <a16:creationId xmlns:a16="http://schemas.microsoft.com/office/drawing/2014/main" xmlns="" id="{BE2CC30B-1217-4621-9461-B1A912F8F72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39656" y="3031927"/>
            <a:ext cx="356571" cy="356571"/>
          </a:xfrm>
          <a:prstGeom prst="rect">
            <a:avLst/>
          </a:prstGeom>
          <a:ln>
            <a:noFill/>
          </a:ln>
          <a:effectLst>
            <a:outerShdw blurRad="292100" dist="139700" dir="2700000" algn="tl" rotWithShape="0">
              <a:srgbClr val="333333">
                <a:alpha val="65000"/>
              </a:srgbClr>
            </a:outerShdw>
          </a:effectLst>
        </p:spPr>
      </p:pic>
      <p:pic>
        <p:nvPicPr>
          <p:cNvPr id="50" name="図 49">
            <a:extLst>
              <a:ext uri="{FF2B5EF4-FFF2-40B4-BE49-F238E27FC236}">
                <a16:creationId xmlns:a16="http://schemas.microsoft.com/office/drawing/2014/main" xmlns="" id="{2319DFB8-321D-480C-AA80-27284A9BD6E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35064" y="3485305"/>
            <a:ext cx="356571" cy="356571"/>
          </a:xfrm>
          <a:prstGeom prst="rect">
            <a:avLst/>
          </a:prstGeom>
          <a:ln>
            <a:noFill/>
          </a:ln>
          <a:effectLst>
            <a:outerShdw blurRad="292100" dist="139700" dir="2700000" algn="tl" rotWithShape="0">
              <a:srgbClr val="333333">
                <a:alpha val="65000"/>
              </a:srgbClr>
            </a:outerShdw>
          </a:effectLst>
        </p:spPr>
      </p:pic>
      <p:pic>
        <p:nvPicPr>
          <p:cNvPr id="51" name="図 50">
            <a:extLst>
              <a:ext uri="{FF2B5EF4-FFF2-40B4-BE49-F238E27FC236}">
                <a16:creationId xmlns:a16="http://schemas.microsoft.com/office/drawing/2014/main" xmlns="" id="{D3FC8B6A-232B-472B-9AD7-B549844EEEE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35064" y="3921234"/>
            <a:ext cx="356571" cy="356571"/>
          </a:xfrm>
          <a:prstGeom prst="rect">
            <a:avLst/>
          </a:prstGeom>
          <a:ln>
            <a:noFill/>
          </a:ln>
          <a:effectLst>
            <a:outerShdw blurRad="292100" dist="139700" dir="2700000" algn="tl" rotWithShape="0">
              <a:srgbClr val="333333">
                <a:alpha val="65000"/>
              </a:srgbClr>
            </a:outerShdw>
          </a:effectLst>
        </p:spPr>
      </p:pic>
      <p:pic>
        <p:nvPicPr>
          <p:cNvPr id="52" name="図 51" descr="標識, 屋外 が含まれている画像&#10;&#10;非常に高い精度で生成された説明">
            <a:extLst>
              <a:ext uri="{FF2B5EF4-FFF2-40B4-BE49-F238E27FC236}">
                <a16:creationId xmlns:a16="http://schemas.microsoft.com/office/drawing/2014/main" xmlns="" id="{630BA354-5678-492A-A5BE-09E92DB1092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30712" y="4345888"/>
            <a:ext cx="356571" cy="356571"/>
          </a:xfrm>
          <a:prstGeom prst="rect">
            <a:avLst/>
          </a:prstGeom>
          <a:ln>
            <a:noFill/>
          </a:ln>
          <a:effectLst>
            <a:outerShdw blurRad="292100" dist="139700" dir="2700000" algn="tl" rotWithShape="0">
              <a:srgbClr val="333333">
                <a:alpha val="65000"/>
              </a:srgbClr>
            </a:outerShdw>
          </a:effectLst>
        </p:spPr>
      </p:pic>
      <p:pic>
        <p:nvPicPr>
          <p:cNvPr id="55" name="図 54">
            <a:extLst>
              <a:ext uri="{FF2B5EF4-FFF2-40B4-BE49-F238E27FC236}">
                <a16:creationId xmlns:a16="http://schemas.microsoft.com/office/drawing/2014/main" xmlns="" id="{DE73863C-5C9E-4D4F-B79C-AFC6F31AD4A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39656" y="4755822"/>
            <a:ext cx="356571" cy="356571"/>
          </a:xfrm>
          <a:prstGeom prst="rect">
            <a:avLst/>
          </a:prstGeom>
          <a:ln>
            <a:noFill/>
          </a:ln>
          <a:effectLst>
            <a:outerShdw blurRad="292100" dist="139700" dir="2700000" algn="tl" rotWithShape="0">
              <a:srgbClr val="333333">
                <a:alpha val="65000"/>
              </a:srgbClr>
            </a:outerShdw>
          </a:effectLst>
        </p:spPr>
      </p:pic>
      <p:sp>
        <p:nvSpPr>
          <p:cNvPr id="56" name="テキスト ボックス 55">
            <a:extLst>
              <a:ext uri="{FF2B5EF4-FFF2-40B4-BE49-F238E27FC236}">
                <a16:creationId xmlns:a16="http://schemas.microsoft.com/office/drawing/2014/main" xmlns="" id="{65291E91-4CE1-41F3-95C4-D046ED416146}"/>
              </a:ext>
            </a:extLst>
          </p:cNvPr>
          <p:cNvSpPr txBox="1"/>
          <p:nvPr/>
        </p:nvSpPr>
        <p:spPr>
          <a:xfrm>
            <a:off x="2375849" y="3066423"/>
            <a:ext cx="1112805" cy="338554"/>
          </a:xfrm>
          <a:prstGeom prst="rect">
            <a:avLst/>
          </a:prstGeom>
          <a:noFill/>
        </p:spPr>
        <p:txBody>
          <a:bodyPr wrap="none" rtlCol="0">
            <a:spAutoFit/>
          </a:bodyPr>
          <a:lstStyle/>
          <a:p>
            <a:r>
              <a:rPr lang="ja-JP" altLang="en-US" sz="800" dirty="0">
                <a:latin typeface="小塚ゴシック Pr6N R"/>
              </a:rPr>
              <a:t>オストメイト対応トイレ</a:t>
            </a:r>
            <a:endParaRPr lang="en-US" altLang="ja-JP" sz="800" dirty="0">
              <a:latin typeface="小塚ゴシック Pr6N R"/>
            </a:endParaRPr>
          </a:p>
          <a:p>
            <a:r>
              <a:rPr lang="ja-JP" altLang="en-US" sz="800" dirty="0">
                <a:latin typeface="小塚ゴシック Pr6N R"/>
              </a:rPr>
              <a:t>検索モード</a:t>
            </a:r>
          </a:p>
        </p:txBody>
      </p:sp>
      <p:sp>
        <p:nvSpPr>
          <p:cNvPr id="58" name="テキスト ボックス 57">
            <a:extLst>
              <a:ext uri="{FF2B5EF4-FFF2-40B4-BE49-F238E27FC236}">
                <a16:creationId xmlns:a16="http://schemas.microsoft.com/office/drawing/2014/main" xmlns="" id="{D68E4FC8-0AA7-4B69-8312-C0DDFD03762D}"/>
              </a:ext>
            </a:extLst>
          </p:cNvPr>
          <p:cNvSpPr txBox="1"/>
          <p:nvPr/>
        </p:nvSpPr>
        <p:spPr>
          <a:xfrm>
            <a:off x="2380637" y="3491145"/>
            <a:ext cx="867545" cy="338554"/>
          </a:xfrm>
          <a:prstGeom prst="rect">
            <a:avLst/>
          </a:prstGeom>
          <a:noFill/>
        </p:spPr>
        <p:txBody>
          <a:bodyPr wrap="none" rtlCol="0">
            <a:spAutoFit/>
          </a:bodyPr>
          <a:lstStyle>
            <a:defPPr>
              <a:defRPr lang="ja-JP"/>
            </a:defPPr>
            <a:lvl1pPr>
              <a:defRPr sz="800">
                <a:latin typeface="小塚ゴシック Pr6N R"/>
              </a:defRPr>
            </a:lvl1pPr>
          </a:lstStyle>
          <a:p>
            <a:r>
              <a:rPr lang="ja-JP" altLang="en-US" dirty="0"/>
              <a:t>オストメイト向け</a:t>
            </a:r>
            <a:endParaRPr lang="en-US" altLang="ja-JP" dirty="0"/>
          </a:p>
          <a:p>
            <a:r>
              <a:rPr lang="ja-JP" altLang="en-US" dirty="0"/>
              <a:t>店舗検索モード</a:t>
            </a:r>
          </a:p>
        </p:txBody>
      </p:sp>
      <p:sp>
        <p:nvSpPr>
          <p:cNvPr id="59" name="テキスト ボックス 58">
            <a:extLst>
              <a:ext uri="{FF2B5EF4-FFF2-40B4-BE49-F238E27FC236}">
                <a16:creationId xmlns:a16="http://schemas.microsoft.com/office/drawing/2014/main" xmlns="" id="{717025D1-56B0-41B8-9B24-E675036EC1D1}"/>
              </a:ext>
            </a:extLst>
          </p:cNvPr>
          <p:cNvSpPr txBox="1"/>
          <p:nvPr/>
        </p:nvSpPr>
        <p:spPr>
          <a:xfrm>
            <a:off x="2372170" y="3933345"/>
            <a:ext cx="1064715" cy="338554"/>
          </a:xfrm>
          <a:prstGeom prst="rect">
            <a:avLst/>
          </a:prstGeom>
          <a:noFill/>
        </p:spPr>
        <p:txBody>
          <a:bodyPr wrap="none" rtlCol="0">
            <a:spAutoFit/>
          </a:bodyPr>
          <a:lstStyle/>
          <a:p>
            <a:r>
              <a:rPr lang="ja-JP" altLang="en-US" sz="800" dirty="0">
                <a:latin typeface="小塚ゴシック Pr6N R"/>
              </a:rPr>
              <a:t>ストーマ外来設置</a:t>
            </a:r>
            <a:endParaRPr lang="en-US" altLang="ja-JP" sz="800" dirty="0">
              <a:latin typeface="小塚ゴシック Pr6N R"/>
            </a:endParaRPr>
          </a:p>
          <a:p>
            <a:r>
              <a:rPr lang="ja-JP" altLang="en-US" sz="800" dirty="0">
                <a:latin typeface="小塚ゴシック Pr6N R"/>
              </a:rPr>
              <a:t>医療機関検索モード</a:t>
            </a:r>
          </a:p>
        </p:txBody>
      </p:sp>
      <p:sp>
        <p:nvSpPr>
          <p:cNvPr id="60" name="テキスト ボックス 59">
            <a:extLst>
              <a:ext uri="{FF2B5EF4-FFF2-40B4-BE49-F238E27FC236}">
                <a16:creationId xmlns:a16="http://schemas.microsoft.com/office/drawing/2014/main" xmlns="" id="{0863E263-74D3-4833-B05F-F77C95D3C11D}"/>
              </a:ext>
            </a:extLst>
          </p:cNvPr>
          <p:cNvSpPr txBox="1"/>
          <p:nvPr/>
        </p:nvSpPr>
        <p:spPr>
          <a:xfrm>
            <a:off x="2372170" y="4420349"/>
            <a:ext cx="1063112" cy="215444"/>
          </a:xfrm>
          <a:prstGeom prst="rect">
            <a:avLst/>
          </a:prstGeom>
          <a:noFill/>
        </p:spPr>
        <p:txBody>
          <a:bodyPr wrap="none" rtlCol="0" anchor="ctr">
            <a:spAutoFit/>
          </a:bodyPr>
          <a:lstStyle/>
          <a:p>
            <a:r>
              <a:rPr lang="ja-JP" altLang="en-US" sz="800" dirty="0">
                <a:latin typeface="小塚ゴシック Pr6N R"/>
              </a:rPr>
              <a:t>おもてなしトイレ</a:t>
            </a:r>
            <a:r>
              <a:rPr lang="ja-JP" altLang="en-US" sz="800" dirty="0" err="1">
                <a:latin typeface="小塚ゴシック Pr6N R"/>
              </a:rPr>
              <a:t>なび</a:t>
            </a:r>
            <a:endParaRPr lang="ja-JP" altLang="en-US" sz="800" dirty="0">
              <a:latin typeface="小塚ゴシック Pr6N R"/>
            </a:endParaRPr>
          </a:p>
        </p:txBody>
      </p:sp>
      <p:sp>
        <p:nvSpPr>
          <p:cNvPr id="61" name="テキスト ボックス 60">
            <a:extLst>
              <a:ext uri="{FF2B5EF4-FFF2-40B4-BE49-F238E27FC236}">
                <a16:creationId xmlns:a16="http://schemas.microsoft.com/office/drawing/2014/main" xmlns="" id="{0E3228FB-8E6C-470B-981C-B1BBBE07577A}"/>
              </a:ext>
            </a:extLst>
          </p:cNvPr>
          <p:cNvSpPr txBox="1"/>
          <p:nvPr/>
        </p:nvSpPr>
        <p:spPr>
          <a:xfrm>
            <a:off x="2397534" y="4766359"/>
            <a:ext cx="1075936" cy="338554"/>
          </a:xfrm>
          <a:prstGeom prst="rect">
            <a:avLst/>
          </a:prstGeom>
          <a:noFill/>
        </p:spPr>
        <p:txBody>
          <a:bodyPr wrap="none" rtlCol="0" anchor="ctr">
            <a:spAutoFit/>
          </a:bodyPr>
          <a:lstStyle/>
          <a:p>
            <a:r>
              <a:rPr lang="ja-JP" altLang="en-US" sz="800" dirty="0">
                <a:latin typeface="小塚ゴシック Pr6N R"/>
              </a:rPr>
              <a:t>アイコン説明</a:t>
            </a:r>
            <a:endParaRPr lang="en-US" altLang="ja-JP" sz="800" dirty="0">
              <a:latin typeface="小塚ゴシック Pr6N R"/>
            </a:endParaRPr>
          </a:p>
          <a:p>
            <a:r>
              <a:rPr lang="ja-JP" altLang="en-US" sz="800" dirty="0">
                <a:latin typeface="小塚ゴシック Pr6N R"/>
              </a:rPr>
              <a:t>（下記５種説明表示）</a:t>
            </a:r>
          </a:p>
        </p:txBody>
      </p:sp>
      <p:sp>
        <p:nvSpPr>
          <p:cNvPr id="62" name="テキスト ボックス 61">
            <a:extLst>
              <a:ext uri="{FF2B5EF4-FFF2-40B4-BE49-F238E27FC236}">
                <a16:creationId xmlns:a16="http://schemas.microsoft.com/office/drawing/2014/main" xmlns="" id="{4E106357-6911-404C-848E-5D87DC3569E1}"/>
              </a:ext>
            </a:extLst>
          </p:cNvPr>
          <p:cNvSpPr txBox="1"/>
          <p:nvPr/>
        </p:nvSpPr>
        <p:spPr>
          <a:xfrm>
            <a:off x="1930919" y="2685083"/>
            <a:ext cx="1031051" cy="261610"/>
          </a:xfrm>
          <a:prstGeom prst="rect">
            <a:avLst/>
          </a:prstGeom>
          <a:noFill/>
        </p:spPr>
        <p:txBody>
          <a:bodyPr wrap="none" rtlCol="0">
            <a:spAutoFit/>
          </a:bodyPr>
          <a:lstStyle/>
          <a:p>
            <a:r>
              <a:rPr lang="ja-JP" altLang="en-US" sz="1100" dirty="0">
                <a:latin typeface="小塚ゴシック Pr6N R"/>
              </a:rPr>
              <a:t>＜機能一覧＞</a:t>
            </a:r>
          </a:p>
        </p:txBody>
      </p:sp>
      <p:pic>
        <p:nvPicPr>
          <p:cNvPr id="63" name="図 62">
            <a:extLst>
              <a:ext uri="{FF2B5EF4-FFF2-40B4-BE49-F238E27FC236}">
                <a16:creationId xmlns:a16="http://schemas.microsoft.com/office/drawing/2014/main" xmlns="" id="{9CD68B36-CC56-4B1E-87DD-E62F670360D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462833" y="4513949"/>
            <a:ext cx="356571" cy="356571"/>
          </a:xfrm>
          <a:prstGeom prst="rect">
            <a:avLst/>
          </a:prstGeom>
          <a:ln>
            <a:noFill/>
          </a:ln>
          <a:effectLst>
            <a:outerShdw blurRad="292100" dist="139700" dir="2700000" algn="tl" rotWithShape="0">
              <a:srgbClr val="333333">
                <a:alpha val="65000"/>
              </a:srgbClr>
            </a:outerShdw>
          </a:effectLst>
        </p:spPr>
      </p:pic>
      <p:pic>
        <p:nvPicPr>
          <p:cNvPr id="64" name="図 63">
            <a:extLst>
              <a:ext uri="{FF2B5EF4-FFF2-40B4-BE49-F238E27FC236}">
                <a16:creationId xmlns:a16="http://schemas.microsoft.com/office/drawing/2014/main" xmlns="" id="{527E3171-70A0-4E1A-AC92-6BB2709680E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62833" y="4047870"/>
            <a:ext cx="356571" cy="356571"/>
          </a:xfrm>
          <a:prstGeom prst="rect">
            <a:avLst/>
          </a:prstGeom>
          <a:ln>
            <a:noFill/>
          </a:ln>
          <a:effectLst>
            <a:outerShdw blurRad="292100" dist="139700" dir="2700000" algn="tl" rotWithShape="0">
              <a:srgbClr val="333333">
                <a:alpha val="65000"/>
              </a:srgbClr>
            </a:outerShdw>
          </a:effectLst>
        </p:spPr>
      </p:pic>
      <p:pic>
        <p:nvPicPr>
          <p:cNvPr id="65" name="図 64">
            <a:extLst>
              <a:ext uri="{FF2B5EF4-FFF2-40B4-BE49-F238E27FC236}">
                <a16:creationId xmlns:a16="http://schemas.microsoft.com/office/drawing/2014/main" xmlns="" id="{84073D68-BD8B-4F44-ADB4-89C13D2DB68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464142" y="3607191"/>
            <a:ext cx="356571" cy="356571"/>
          </a:xfrm>
          <a:prstGeom prst="rect">
            <a:avLst/>
          </a:prstGeom>
          <a:ln>
            <a:noFill/>
          </a:ln>
          <a:effectLst>
            <a:outerShdw blurRad="292100" dist="139700" dir="2700000" algn="tl" rotWithShape="0">
              <a:srgbClr val="333333">
                <a:alpha val="65000"/>
              </a:srgbClr>
            </a:outerShdw>
          </a:effectLst>
        </p:spPr>
      </p:pic>
      <p:pic>
        <p:nvPicPr>
          <p:cNvPr id="66" name="図 65">
            <a:extLst>
              <a:ext uri="{FF2B5EF4-FFF2-40B4-BE49-F238E27FC236}">
                <a16:creationId xmlns:a16="http://schemas.microsoft.com/office/drawing/2014/main" xmlns="" id="{E237F708-4141-49C6-A01D-B054E68CA2D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462833" y="3166513"/>
            <a:ext cx="356571" cy="356571"/>
          </a:xfrm>
          <a:prstGeom prst="rect">
            <a:avLst/>
          </a:prstGeom>
          <a:ln>
            <a:noFill/>
          </a:ln>
          <a:effectLst>
            <a:outerShdw blurRad="292100" dist="139700" dir="2700000" algn="tl" rotWithShape="0">
              <a:srgbClr val="333333">
                <a:alpha val="65000"/>
              </a:srgbClr>
            </a:outerShdw>
          </a:effectLst>
        </p:spPr>
      </p:pic>
      <p:sp>
        <p:nvSpPr>
          <p:cNvPr id="67" name="テキスト ボックス 66">
            <a:extLst>
              <a:ext uri="{FF2B5EF4-FFF2-40B4-BE49-F238E27FC236}">
                <a16:creationId xmlns:a16="http://schemas.microsoft.com/office/drawing/2014/main" xmlns="" id="{1DDA33D4-D143-4E06-AC32-0AFFCDDF19D9}"/>
              </a:ext>
            </a:extLst>
          </p:cNvPr>
          <p:cNvSpPr txBox="1"/>
          <p:nvPr/>
        </p:nvSpPr>
        <p:spPr>
          <a:xfrm>
            <a:off x="3766707" y="3224982"/>
            <a:ext cx="1143262" cy="215444"/>
          </a:xfrm>
          <a:prstGeom prst="rect">
            <a:avLst/>
          </a:prstGeom>
          <a:noFill/>
        </p:spPr>
        <p:txBody>
          <a:bodyPr wrap="none" rtlCol="0" anchor="ctr">
            <a:spAutoFit/>
          </a:bodyPr>
          <a:lstStyle/>
          <a:p>
            <a:pPr algn="r"/>
            <a:r>
              <a:rPr lang="ja-JP" altLang="en-US" sz="800" dirty="0">
                <a:latin typeface="小塚ゴシック Pr6N R"/>
              </a:rPr>
              <a:t>新規トイレ情報の投稿</a:t>
            </a:r>
          </a:p>
        </p:txBody>
      </p:sp>
      <p:sp>
        <p:nvSpPr>
          <p:cNvPr id="68" name="テキスト ボックス 67">
            <a:extLst>
              <a:ext uri="{FF2B5EF4-FFF2-40B4-BE49-F238E27FC236}">
                <a16:creationId xmlns:a16="http://schemas.microsoft.com/office/drawing/2014/main" xmlns="" id="{3C7BEF10-9784-485A-96BE-8248F426F582}"/>
              </a:ext>
            </a:extLst>
          </p:cNvPr>
          <p:cNvSpPr txBox="1"/>
          <p:nvPr/>
        </p:nvSpPr>
        <p:spPr>
          <a:xfrm>
            <a:off x="3829501" y="3604619"/>
            <a:ext cx="1077539" cy="338554"/>
          </a:xfrm>
          <a:prstGeom prst="rect">
            <a:avLst/>
          </a:prstGeom>
          <a:noFill/>
        </p:spPr>
        <p:txBody>
          <a:bodyPr wrap="none" rtlCol="0" anchor="ctr">
            <a:spAutoFit/>
          </a:bodyPr>
          <a:lstStyle/>
          <a:p>
            <a:pPr algn="r"/>
            <a:r>
              <a:rPr lang="ja-JP" altLang="en-US" sz="800" dirty="0">
                <a:latin typeface="小塚ゴシック Pr6N R"/>
              </a:rPr>
              <a:t>オストメイト製品情報</a:t>
            </a:r>
            <a:r>
              <a:rPr lang="en-US" altLang="ja-JP" sz="800" dirty="0">
                <a:latin typeface="小塚ゴシック Pr6N R"/>
              </a:rPr>
              <a:t/>
            </a:r>
            <a:br>
              <a:rPr lang="en-US" altLang="ja-JP" sz="800" dirty="0">
                <a:latin typeface="小塚ゴシック Pr6N R"/>
              </a:rPr>
            </a:br>
            <a:r>
              <a:rPr lang="ja-JP" altLang="en-US" sz="800" dirty="0">
                <a:latin typeface="小塚ゴシック Pr6N R"/>
              </a:rPr>
              <a:t>（開発中）</a:t>
            </a:r>
          </a:p>
        </p:txBody>
      </p:sp>
      <p:sp>
        <p:nvSpPr>
          <p:cNvPr id="69" name="テキスト ボックス 68">
            <a:extLst>
              <a:ext uri="{FF2B5EF4-FFF2-40B4-BE49-F238E27FC236}">
                <a16:creationId xmlns:a16="http://schemas.microsoft.com/office/drawing/2014/main" xmlns="" id="{AAA3EEDF-1183-44B5-974A-6E7C33938219}"/>
              </a:ext>
            </a:extLst>
          </p:cNvPr>
          <p:cNvSpPr txBox="1"/>
          <p:nvPr/>
        </p:nvSpPr>
        <p:spPr>
          <a:xfrm>
            <a:off x="3792397" y="4045298"/>
            <a:ext cx="902811" cy="338554"/>
          </a:xfrm>
          <a:prstGeom prst="rect">
            <a:avLst/>
          </a:prstGeom>
          <a:noFill/>
        </p:spPr>
        <p:txBody>
          <a:bodyPr wrap="none" rtlCol="0" anchor="ctr">
            <a:spAutoFit/>
          </a:bodyPr>
          <a:lstStyle/>
          <a:p>
            <a:pPr algn="r"/>
            <a:r>
              <a:rPr lang="ja-JP" altLang="en-US" sz="800" dirty="0">
                <a:latin typeface="小塚ゴシック Pr6N R"/>
              </a:rPr>
              <a:t>オストメイト向け</a:t>
            </a:r>
            <a:endParaRPr lang="en-US" altLang="ja-JP" sz="800" dirty="0">
              <a:latin typeface="小塚ゴシック Pr6N R"/>
            </a:endParaRPr>
          </a:p>
          <a:p>
            <a:pPr algn="r"/>
            <a:r>
              <a:rPr lang="ja-JP" altLang="en-US" sz="800" dirty="0">
                <a:latin typeface="小塚ゴシック Pr6N R"/>
              </a:rPr>
              <a:t>相談会情報一覧</a:t>
            </a:r>
          </a:p>
        </p:txBody>
      </p:sp>
      <p:sp>
        <p:nvSpPr>
          <p:cNvPr id="70" name="テキスト ボックス 69">
            <a:extLst>
              <a:ext uri="{FF2B5EF4-FFF2-40B4-BE49-F238E27FC236}">
                <a16:creationId xmlns:a16="http://schemas.microsoft.com/office/drawing/2014/main" xmlns="" id="{C330A95E-3FA1-432F-8E55-8165EE11FE3E}"/>
              </a:ext>
            </a:extLst>
          </p:cNvPr>
          <p:cNvSpPr txBox="1"/>
          <p:nvPr/>
        </p:nvSpPr>
        <p:spPr>
          <a:xfrm>
            <a:off x="3843928" y="4510863"/>
            <a:ext cx="1063112" cy="338554"/>
          </a:xfrm>
          <a:prstGeom prst="rect">
            <a:avLst/>
          </a:prstGeom>
          <a:noFill/>
        </p:spPr>
        <p:txBody>
          <a:bodyPr wrap="none" rtlCol="0" anchor="ctr">
            <a:spAutoFit/>
          </a:bodyPr>
          <a:lstStyle/>
          <a:p>
            <a:pPr algn="r"/>
            <a:r>
              <a:rPr lang="ja-JP" altLang="en-US" sz="800" dirty="0">
                <a:latin typeface="小塚ゴシック Pr6N R"/>
              </a:rPr>
              <a:t>その他オストメイトに</a:t>
            </a:r>
            <a:endParaRPr lang="en-US" altLang="ja-JP" sz="800" dirty="0">
              <a:latin typeface="小塚ゴシック Pr6N R"/>
            </a:endParaRPr>
          </a:p>
          <a:p>
            <a:pPr algn="r"/>
            <a:r>
              <a:rPr lang="ja-JP" altLang="en-US" sz="800" dirty="0">
                <a:latin typeface="小塚ゴシック Pr6N R"/>
              </a:rPr>
              <a:t>関する情報一覧</a:t>
            </a:r>
          </a:p>
        </p:txBody>
      </p:sp>
      <p:sp>
        <p:nvSpPr>
          <p:cNvPr id="4" name="テキスト ボックス 3"/>
          <p:cNvSpPr txBox="1"/>
          <p:nvPr/>
        </p:nvSpPr>
        <p:spPr>
          <a:xfrm>
            <a:off x="65172" y="2147737"/>
            <a:ext cx="1675459" cy="338554"/>
          </a:xfrm>
          <a:prstGeom prst="rect">
            <a:avLst/>
          </a:prstGeom>
          <a:noFill/>
        </p:spPr>
        <p:txBody>
          <a:bodyPr wrap="none" rtlCol="0">
            <a:spAutoFit/>
          </a:bodyPr>
          <a:lstStyle/>
          <a:p>
            <a:r>
              <a:rPr lang="ja-JP" altLang="en-US" sz="1600" b="1" u="sng" dirty="0">
                <a:solidFill>
                  <a:srgbClr val="308007"/>
                </a:solidFill>
                <a:latin typeface="小塚ゴシック Pr6N R"/>
                <a:ea typeface="小塚ゴシック Pr6N R"/>
                <a:cs typeface="小塚ゴシック Pr6N R"/>
              </a:rPr>
              <a:t>スマホアプリ画面</a:t>
            </a:r>
          </a:p>
        </p:txBody>
      </p:sp>
      <p:pic>
        <p:nvPicPr>
          <p:cNvPr id="72" name="図 71"/>
          <p:cNvPicPr>
            <a:picLocks noChangeAspect="1"/>
          </p:cNvPicPr>
          <p:nvPr/>
        </p:nvPicPr>
        <p:blipFill rotWithShape="1">
          <a:blip r:embed="rId16">
            <a:clrChange>
              <a:clrFrom>
                <a:srgbClr val="99958F"/>
              </a:clrFrom>
              <a:clrTo>
                <a:srgbClr val="99958F">
                  <a:alpha val="0"/>
                </a:srgbClr>
              </a:clrTo>
            </a:clrChange>
            <a:extLst>
              <a:ext uri="{28A0092B-C50C-407E-A947-70E740481C1C}">
                <a14:useLocalDpi xmlns:a14="http://schemas.microsoft.com/office/drawing/2010/main" val="0"/>
              </a:ext>
            </a:extLst>
          </a:blip>
          <a:srcRect/>
          <a:stretch/>
        </p:blipFill>
        <p:spPr>
          <a:xfrm>
            <a:off x="3497579" y="5245100"/>
            <a:ext cx="1371601" cy="1179635"/>
          </a:xfrm>
          <a:prstGeom prst="rect">
            <a:avLst/>
          </a:prstGeom>
        </p:spPr>
      </p:pic>
      <p:sp>
        <p:nvSpPr>
          <p:cNvPr id="71" name="テキスト ボックス 39"/>
          <p:cNvSpPr txBox="1"/>
          <p:nvPr/>
        </p:nvSpPr>
        <p:spPr>
          <a:xfrm>
            <a:off x="7172281" y="-35594"/>
            <a:ext cx="2664081" cy="307777"/>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r"/>
            <a:r>
              <a:rPr lang="ja-JP" altLang="en-US" sz="1400" dirty="0" smtClean="0">
                <a:latin typeface="+mn-ea"/>
              </a:rPr>
              <a:t>平成</a:t>
            </a:r>
            <a:r>
              <a:rPr lang="en-US" altLang="ja-JP" sz="1400" dirty="0" smtClean="0">
                <a:latin typeface="+mn-ea"/>
              </a:rPr>
              <a:t>30</a:t>
            </a:r>
            <a:r>
              <a:rPr lang="ja-JP" altLang="en-US" sz="1400" dirty="0" smtClean="0">
                <a:latin typeface="+mn-ea"/>
              </a:rPr>
              <a:t>年</a:t>
            </a:r>
            <a:r>
              <a:rPr lang="en-US" altLang="ja-JP" sz="1400" dirty="0" smtClean="0">
                <a:latin typeface="+mn-ea"/>
              </a:rPr>
              <a:t>10</a:t>
            </a:r>
            <a:r>
              <a:rPr lang="ja-JP" altLang="en-US" sz="1400" dirty="0" smtClean="0">
                <a:latin typeface="+mn-ea"/>
              </a:rPr>
              <a:t>月</a:t>
            </a:r>
            <a:r>
              <a:rPr lang="en-US" altLang="ja-JP" sz="1400" dirty="0" smtClean="0">
                <a:latin typeface="+mn-ea"/>
              </a:rPr>
              <a:t>24</a:t>
            </a:r>
            <a:r>
              <a:rPr lang="ja-JP" altLang="en-US" sz="1400" dirty="0" smtClean="0">
                <a:latin typeface="+mn-ea"/>
              </a:rPr>
              <a:t>日版</a:t>
            </a:r>
            <a:endParaRPr lang="ja-JP" altLang="en-US" sz="1400" dirty="0">
              <a:latin typeface="+mn-ea"/>
            </a:endParaRPr>
          </a:p>
        </p:txBody>
      </p:sp>
      <p:pic>
        <p:nvPicPr>
          <p:cNvPr id="3" name="図 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011799" y="5246859"/>
            <a:ext cx="1495634" cy="1181265"/>
          </a:xfrm>
          <a:prstGeom prst="rect">
            <a:avLst/>
          </a:prstGeom>
        </p:spPr>
      </p:pic>
    </p:spTree>
    <p:extLst>
      <p:ext uri="{BB962C8B-B14F-4D97-AF65-F5344CB8AC3E}">
        <p14:creationId xmlns:p14="http://schemas.microsoft.com/office/powerpoint/2010/main" val="15685889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アイディア.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3596" y="1292394"/>
            <a:ext cx="643434" cy="643434"/>
          </a:xfrm>
          <a:prstGeom prst="rect">
            <a:avLst/>
          </a:prstGeom>
        </p:spPr>
      </p:pic>
      <p:pic>
        <p:nvPicPr>
          <p:cNvPr id="8" name="図 7" descr="受賞.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6573" y="2841696"/>
            <a:ext cx="643434" cy="643434"/>
          </a:xfrm>
          <a:prstGeom prst="rect">
            <a:avLst/>
          </a:prstGeom>
        </p:spPr>
      </p:pic>
      <p:pic>
        <p:nvPicPr>
          <p:cNvPr id="10" name="図 9" descr="チーム.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63596" y="2333781"/>
            <a:ext cx="643434" cy="643434"/>
          </a:xfrm>
          <a:prstGeom prst="rect">
            <a:avLst/>
          </a:prstGeom>
        </p:spPr>
      </p:pic>
      <p:pic>
        <p:nvPicPr>
          <p:cNvPr id="11" name="図 10" descr="パソコン作業.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5667" y="1745423"/>
            <a:ext cx="643434" cy="643434"/>
          </a:xfrm>
          <a:prstGeom prst="rect">
            <a:avLst/>
          </a:prstGeom>
        </p:spPr>
      </p:pic>
      <p:pic>
        <p:nvPicPr>
          <p:cNvPr id="33" name="図 32" descr="マーカー.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63596" y="3334378"/>
            <a:ext cx="643434" cy="643434"/>
          </a:xfrm>
          <a:prstGeom prst="rect">
            <a:avLst/>
          </a:prstGeom>
        </p:spPr>
      </p:pic>
      <p:sp>
        <p:nvSpPr>
          <p:cNvPr id="40" name="正方形/長方形 39"/>
          <p:cNvSpPr/>
          <p:nvPr/>
        </p:nvSpPr>
        <p:spPr>
          <a:xfrm>
            <a:off x="6046963" y="1499638"/>
            <a:ext cx="3116631" cy="3516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小塚ゴシック Pr6N L"/>
                <a:ea typeface="小塚ゴシック Pr6N L"/>
                <a:cs typeface="小塚ゴシック Pr6N L"/>
              </a:rPr>
              <a:t>全国のオストメイト対応トイレの情報</a:t>
            </a:r>
            <a:endParaRPr lang="en-US" altLang="ja-JP" sz="1100" dirty="0">
              <a:solidFill>
                <a:schemeClr val="tx1"/>
              </a:solidFill>
              <a:latin typeface="小塚ゴシック Pr6N L"/>
              <a:ea typeface="小塚ゴシック Pr6N L"/>
              <a:cs typeface="小塚ゴシック Pr6N L"/>
            </a:endParaRPr>
          </a:p>
        </p:txBody>
      </p:sp>
      <p:sp>
        <p:nvSpPr>
          <p:cNvPr id="57" name="正方形/長方形 56"/>
          <p:cNvSpPr/>
          <p:nvPr/>
        </p:nvSpPr>
        <p:spPr>
          <a:xfrm>
            <a:off x="6342965" y="2982689"/>
            <a:ext cx="3396089" cy="3516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tLang="ja-JP" sz="1200" dirty="0">
              <a:solidFill>
                <a:srgbClr val="000000"/>
              </a:solidFill>
              <a:latin typeface="小塚ゴシック Pr6N L"/>
              <a:ea typeface="小塚ゴシック Pr6N L"/>
              <a:cs typeface="小塚ゴシック Pr6N L"/>
            </a:endParaRPr>
          </a:p>
        </p:txBody>
      </p:sp>
      <p:sp>
        <p:nvSpPr>
          <p:cNvPr id="58" name="角丸四角形 57"/>
          <p:cNvSpPr/>
          <p:nvPr/>
        </p:nvSpPr>
        <p:spPr>
          <a:xfrm>
            <a:off x="5690007" y="2977215"/>
            <a:ext cx="950821" cy="357163"/>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フォントポにほんご"/>
                <a:ea typeface="フォントポにほんご"/>
                <a:cs typeface="フォントポにほんご"/>
              </a:rPr>
              <a:t>受賞歴</a:t>
            </a:r>
          </a:p>
        </p:txBody>
      </p:sp>
      <p:sp>
        <p:nvSpPr>
          <p:cNvPr id="61" name="正方形/長方形 60"/>
          <p:cNvSpPr/>
          <p:nvPr/>
        </p:nvSpPr>
        <p:spPr>
          <a:xfrm>
            <a:off x="5749101" y="3485130"/>
            <a:ext cx="3396089" cy="3516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a:solidFill>
                  <a:schemeClr val="tx1"/>
                </a:solidFill>
                <a:latin typeface="小塚ゴシック Pr6N L"/>
                <a:ea typeface="小塚ゴシック Pr6N L"/>
                <a:cs typeface="小塚ゴシック Pr6N L"/>
              </a:rPr>
              <a:t>全世界</a:t>
            </a:r>
          </a:p>
        </p:txBody>
      </p:sp>
      <p:sp>
        <p:nvSpPr>
          <p:cNvPr id="62" name="角丸四角形 61"/>
          <p:cNvSpPr/>
          <p:nvPr/>
        </p:nvSpPr>
        <p:spPr>
          <a:xfrm>
            <a:off x="5096143" y="3479656"/>
            <a:ext cx="950821" cy="357163"/>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地域</a:t>
            </a:r>
            <a:endParaRPr kumimoji="1" lang="ja-JP" altLang="en-US" sz="1400" dirty="0">
              <a:latin typeface="フォントポにほんご"/>
              <a:ea typeface="フォントポにほんご"/>
              <a:cs typeface="フォントポにほんご"/>
            </a:endParaRPr>
          </a:p>
        </p:txBody>
      </p:sp>
      <p:sp>
        <p:nvSpPr>
          <p:cNvPr id="65" name="テキスト ボックス 64"/>
          <p:cNvSpPr txBox="1"/>
          <p:nvPr/>
        </p:nvSpPr>
        <p:spPr>
          <a:xfrm>
            <a:off x="10124" y="1385337"/>
            <a:ext cx="4843432" cy="584775"/>
          </a:xfrm>
          <a:prstGeom prst="rect">
            <a:avLst/>
          </a:prstGeom>
          <a:noFill/>
        </p:spPr>
        <p:txBody>
          <a:bodyPr wrap="square" rtlCol="0">
            <a:spAutoFit/>
          </a:bodyPr>
          <a:lstStyle/>
          <a:p>
            <a:r>
              <a:rPr lang="ja-JP" altLang="en-US" sz="1600" dirty="0">
                <a:solidFill>
                  <a:srgbClr val="008000"/>
                </a:solidFill>
                <a:latin typeface="小塚ゴシック Pro M"/>
                <a:ea typeface="小塚ゴシック Pro M"/>
                <a:cs typeface="小塚ゴシック Pro M"/>
              </a:rPr>
              <a:t>オストメイトに特化したスマホアプリとして</a:t>
            </a:r>
            <a:r>
              <a:rPr lang="ja-JP" altLang="en-US" sz="1600" dirty="0" smtClean="0">
                <a:solidFill>
                  <a:srgbClr val="008000"/>
                </a:solidFill>
                <a:latin typeface="小塚ゴシック Pro M"/>
                <a:ea typeface="小塚ゴシック Pro M"/>
                <a:cs typeface="小塚ゴシック Pro M"/>
              </a:rPr>
              <a:t>、</a:t>
            </a:r>
            <a:endParaRPr lang="en-US" altLang="ja-JP" sz="1600" dirty="0" smtClean="0">
              <a:solidFill>
                <a:srgbClr val="008000"/>
              </a:solidFill>
              <a:latin typeface="小塚ゴシック Pro M"/>
              <a:ea typeface="小塚ゴシック Pro M"/>
              <a:cs typeface="小塚ゴシック Pro M"/>
            </a:endParaRPr>
          </a:p>
          <a:p>
            <a:r>
              <a:rPr lang="ja-JP" altLang="en-US" sz="1600" dirty="0" smtClean="0">
                <a:solidFill>
                  <a:srgbClr val="008000"/>
                </a:solidFill>
                <a:latin typeface="小塚ゴシック Pro M"/>
                <a:ea typeface="小塚ゴシック Pro M"/>
                <a:cs typeface="小塚ゴシック Pro M"/>
              </a:rPr>
              <a:t>オストメイト</a:t>
            </a:r>
            <a:r>
              <a:rPr lang="ja-JP" altLang="en-US" sz="1600" dirty="0">
                <a:solidFill>
                  <a:srgbClr val="008000"/>
                </a:solidFill>
                <a:latin typeface="小塚ゴシック Pro M"/>
                <a:ea typeface="小塚ゴシック Pro M"/>
                <a:cs typeface="小塚ゴシック Pro M"/>
              </a:rPr>
              <a:t>にリアルタイムで有用な情報を配信する！</a:t>
            </a:r>
          </a:p>
        </p:txBody>
      </p:sp>
      <p:cxnSp>
        <p:nvCxnSpPr>
          <p:cNvPr id="67" name="直線コネクタ 66"/>
          <p:cNvCxnSpPr/>
          <p:nvPr/>
        </p:nvCxnSpPr>
        <p:spPr>
          <a:xfrm flipH="1">
            <a:off x="10565" y="1405574"/>
            <a:ext cx="4922375" cy="0"/>
          </a:xfrm>
          <a:prstGeom prst="line">
            <a:avLst/>
          </a:prstGeom>
          <a:ln w="6350">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68" name="直線コネクタ 67"/>
          <p:cNvCxnSpPr/>
          <p:nvPr/>
        </p:nvCxnSpPr>
        <p:spPr>
          <a:xfrm flipH="1">
            <a:off x="10565" y="1950088"/>
            <a:ext cx="4942435" cy="0"/>
          </a:xfrm>
          <a:prstGeom prst="line">
            <a:avLst/>
          </a:prstGeom>
          <a:ln w="6350">
            <a:solidFill>
              <a:srgbClr val="008000"/>
            </a:solidFill>
          </a:ln>
          <a:effectLst/>
        </p:spPr>
        <p:style>
          <a:lnRef idx="2">
            <a:schemeClr val="accent1"/>
          </a:lnRef>
          <a:fillRef idx="0">
            <a:schemeClr val="accent1"/>
          </a:fillRef>
          <a:effectRef idx="1">
            <a:schemeClr val="accent1"/>
          </a:effectRef>
          <a:fontRef idx="minor">
            <a:schemeClr val="tx1"/>
          </a:fontRef>
        </p:style>
      </p:cxnSp>
      <p:sp>
        <p:nvSpPr>
          <p:cNvPr id="75" name="角丸四角形 74"/>
          <p:cNvSpPr/>
          <p:nvPr/>
        </p:nvSpPr>
        <p:spPr>
          <a:xfrm>
            <a:off x="5084282" y="4080778"/>
            <a:ext cx="4711409" cy="2347365"/>
          </a:xfrm>
          <a:prstGeom prst="roundRect">
            <a:avLst>
              <a:gd name="adj" fmla="val 9905"/>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76" name="図 75" descr="拡声器.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14548" y="4091278"/>
            <a:ext cx="903101" cy="903101"/>
          </a:xfrm>
          <a:prstGeom prst="rect">
            <a:avLst/>
          </a:prstGeom>
        </p:spPr>
      </p:pic>
      <p:sp>
        <p:nvSpPr>
          <p:cNvPr id="41" name="テキスト ボックス 40"/>
          <p:cNvSpPr txBox="1"/>
          <p:nvPr/>
        </p:nvSpPr>
        <p:spPr>
          <a:xfrm>
            <a:off x="5964177" y="4142389"/>
            <a:ext cx="3797835" cy="400110"/>
          </a:xfrm>
          <a:prstGeom prst="rect">
            <a:avLst/>
          </a:prstGeom>
          <a:noFill/>
        </p:spPr>
        <p:txBody>
          <a:bodyPr vert="horz" wrap="none" rtlCol="0">
            <a:spAutoFit/>
          </a:bodyPr>
          <a:lstStyle/>
          <a:p>
            <a:r>
              <a:rPr lang="ja-JP" altLang="en-US" sz="2000" b="1" dirty="0">
                <a:solidFill>
                  <a:srgbClr val="008000"/>
                </a:solidFill>
                <a:latin typeface="フォントポにほんご"/>
                <a:ea typeface="フォントポにほんご"/>
                <a:cs typeface="フォントポにほんご"/>
              </a:rPr>
              <a:t>このプロジェクトが目指すもの</a:t>
            </a:r>
            <a:endParaRPr lang="en-US" altLang="ja-JP" sz="2000" b="1" dirty="0">
              <a:solidFill>
                <a:srgbClr val="008000"/>
              </a:solidFill>
              <a:latin typeface="フォントポにほんご"/>
              <a:ea typeface="フォントポにほんご"/>
              <a:cs typeface="フォントポにほんご"/>
            </a:endParaRPr>
          </a:p>
        </p:txBody>
      </p:sp>
      <p:sp>
        <p:nvSpPr>
          <p:cNvPr id="34" name="角丸四角形 33"/>
          <p:cNvSpPr/>
          <p:nvPr/>
        </p:nvSpPr>
        <p:spPr>
          <a:xfrm>
            <a:off x="5114549" y="1494164"/>
            <a:ext cx="1228416" cy="357163"/>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使用データ</a:t>
            </a:r>
            <a:endParaRPr kumimoji="1" lang="ja-JP" altLang="en-US" sz="1400" dirty="0">
              <a:latin typeface="フォントポにほんご"/>
              <a:ea typeface="フォントポにほんご"/>
              <a:cs typeface="フォントポにほんご"/>
            </a:endParaRPr>
          </a:p>
        </p:txBody>
      </p:sp>
      <p:sp>
        <p:nvSpPr>
          <p:cNvPr id="35" name="正方形/長方形 34"/>
          <p:cNvSpPr/>
          <p:nvPr/>
        </p:nvSpPr>
        <p:spPr>
          <a:xfrm>
            <a:off x="6342965" y="1989141"/>
            <a:ext cx="3396089" cy="3516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200" dirty="0">
                <a:solidFill>
                  <a:schemeClr val="tx1"/>
                </a:solidFill>
                <a:latin typeface="小塚ゴシック Pr6N L"/>
                <a:ea typeface="小塚ゴシック Pr6N L"/>
                <a:cs typeface="小塚ゴシック Pr6N L"/>
              </a:rPr>
              <a:t>csv</a:t>
            </a:r>
          </a:p>
        </p:txBody>
      </p:sp>
      <p:sp>
        <p:nvSpPr>
          <p:cNvPr id="36" name="角丸四角形 35"/>
          <p:cNvSpPr/>
          <p:nvPr/>
        </p:nvSpPr>
        <p:spPr>
          <a:xfrm>
            <a:off x="5690006" y="1983667"/>
            <a:ext cx="1274749" cy="357163"/>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データ形式</a:t>
            </a:r>
            <a:endParaRPr kumimoji="1" lang="ja-JP" altLang="en-US" sz="1400" dirty="0">
              <a:latin typeface="フォントポにほんご"/>
              <a:ea typeface="フォントポにほんご"/>
              <a:cs typeface="フォントポにほんご"/>
            </a:endParaRPr>
          </a:p>
        </p:txBody>
      </p:sp>
      <p:sp>
        <p:nvSpPr>
          <p:cNvPr id="39" name="正方形/長方形 38"/>
          <p:cNvSpPr/>
          <p:nvPr/>
        </p:nvSpPr>
        <p:spPr>
          <a:xfrm>
            <a:off x="5292" y="0"/>
            <a:ext cx="9906000" cy="1252759"/>
          </a:xfrm>
          <a:prstGeom prst="rect">
            <a:avLst/>
          </a:prstGeom>
          <a:solidFill>
            <a:srgbClr val="00D861"/>
          </a:solidFill>
          <a:ln w="9525" cap="flat" cmpd="sng" algn="ctr">
            <a:solidFill>
              <a:srgbClr val="00FF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orbel"/>
              <a:ea typeface="ヒラギノ角ゴ Pro W3"/>
              <a:cs typeface="+mn-cs"/>
            </a:endParaRPr>
          </a:p>
        </p:txBody>
      </p:sp>
      <p:sp>
        <p:nvSpPr>
          <p:cNvPr id="46" name="正方形/長方形 45"/>
          <p:cNvSpPr/>
          <p:nvPr/>
        </p:nvSpPr>
        <p:spPr>
          <a:xfrm>
            <a:off x="0" y="6577577"/>
            <a:ext cx="9906000" cy="280423"/>
          </a:xfrm>
          <a:prstGeom prst="rect">
            <a:avLst/>
          </a:prstGeom>
          <a:solidFill>
            <a:srgbClr val="00D861"/>
          </a:solidFill>
          <a:ln w="9525" cap="flat" cmpd="sng" algn="ctr">
            <a:solidFill>
              <a:srgbClr val="00FF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orbel"/>
              <a:ea typeface="ヒラギノ角ゴ Pro W3"/>
              <a:cs typeface="+mn-cs"/>
            </a:endParaRPr>
          </a:p>
        </p:txBody>
      </p:sp>
      <p:grpSp>
        <p:nvGrpSpPr>
          <p:cNvPr id="50" name="図形グループ 49"/>
          <p:cNvGrpSpPr/>
          <p:nvPr/>
        </p:nvGrpSpPr>
        <p:grpSpPr>
          <a:xfrm>
            <a:off x="6255233" y="250008"/>
            <a:ext cx="752743" cy="752743"/>
            <a:chOff x="6255233" y="281179"/>
            <a:chExt cx="752743" cy="752743"/>
          </a:xfrm>
        </p:grpSpPr>
        <p:sp>
          <p:nvSpPr>
            <p:cNvPr id="51" name="角丸四角形 50"/>
            <p:cNvSpPr/>
            <p:nvPr/>
          </p:nvSpPr>
          <p:spPr>
            <a:xfrm>
              <a:off x="6255233" y="281179"/>
              <a:ext cx="752743" cy="752743"/>
            </a:xfrm>
            <a:prstGeom prst="roundRect">
              <a:avLst/>
            </a:prstGeom>
            <a:no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6308439" y="334385"/>
              <a:ext cx="646331" cy="646331"/>
            </a:xfrm>
            <a:prstGeom prst="rect">
              <a:avLst/>
            </a:prstGeom>
            <a:noFill/>
          </p:spPr>
          <p:txBody>
            <a:bodyPr wrap="none" rtlCol="0">
              <a:spAutoFit/>
            </a:bodyPr>
            <a:lstStyle/>
            <a:p>
              <a:r>
                <a:rPr kumimoji="1" lang="ja-JP" altLang="en-US" dirty="0">
                  <a:solidFill>
                    <a:srgbClr val="CCFFCC"/>
                  </a:solidFill>
                  <a:latin typeface="小塚ゴシック Pr6N M"/>
                  <a:ea typeface="小塚ゴシック Pr6N M"/>
                  <a:cs typeface="小塚ゴシック Pr6N M"/>
                </a:rPr>
                <a:t>防災</a:t>
              </a:r>
              <a:endParaRPr kumimoji="1" lang="en-US" altLang="ja-JP" dirty="0">
                <a:solidFill>
                  <a:srgbClr val="CCFFCC"/>
                </a:solidFill>
                <a:latin typeface="小塚ゴシック Pr6N M"/>
                <a:ea typeface="小塚ゴシック Pr6N M"/>
                <a:cs typeface="小塚ゴシック Pr6N M"/>
              </a:endParaRPr>
            </a:p>
            <a:p>
              <a:r>
                <a:rPr lang="ja-JP" altLang="en-US" dirty="0">
                  <a:solidFill>
                    <a:srgbClr val="CCFFCC"/>
                  </a:solidFill>
                  <a:latin typeface="小塚ゴシック Pr6N M"/>
                  <a:ea typeface="小塚ゴシック Pr6N M"/>
                  <a:cs typeface="小塚ゴシック Pr6N M"/>
                </a:rPr>
                <a:t>減災</a:t>
              </a:r>
              <a:endParaRPr kumimoji="1" lang="ja-JP" altLang="en-US" dirty="0">
                <a:solidFill>
                  <a:srgbClr val="CCFFCC"/>
                </a:solidFill>
                <a:latin typeface="小塚ゴシック Pr6N M"/>
                <a:ea typeface="小塚ゴシック Pr6N M"/>
                <a:cs typeface="小塚ゴシック Pr6N M"/>
              </a:endParaRPr>
            </a:p>
          </p:txBody>
        </p:sp>
      </p:grpSp>
      <p:sp>
        <p:nvSpPr>
          <p:cNvPr id="54" name="角丸四角形 53"/>
          <p:cNvSpPr/>
          <p:nvPr/>
        </p:nvSpPr>
        <p:spPr>
          <a:xfrm>
            <a:off x="8089329" y="250008"/>
            <a:ext cx="752743" cy="752743"/>
          </a:xfrm>
          <a:prstGeom prst="roundRect">
            <a:avLst/>
          </a:prstGeom>
          <a:no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55" name="テキスト ボックス 54"/>
          <p:cNvSpPr txBox="1"/>
          <p:nvPr/>
        </p:nvSpPr>
        <p:spPr>
          <a:xfrm>
            <a:off x="8142535" y="303214"/>
            <a:ext cx="646331" cy="646331"/>
          </a:xfrm>
          <a:prstGeom prst="rect">
            <a:avLst/>
          </a:prstGeom>
          <a:noFill/>
        </p:spPr>
        <p:txBody>
          <a:bodyPr wrap="none" rtlCol="0">
            <a:spAutoFit/>
          </a:bodyPr>
          <a:lstStyle>
            <a:defPPr>
              <a:defRPr lang="ja-JP"/>
            </a:defPPr>
            <a:lvl1pPr>
              <a:defRPr>
                <a:solidFill>
                  <a:srgbClr val="CCFFCC"/>
                </a:solidFill>
                <a:latin typeface="小塚ゴシック Pr6N M"/>
                <a:ea typeface="小塚ゴシック Pr6N M"/>
                <a:cs typeface="小塚ゴシック Pr6N M"/>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ja-JP" altLang="en-US" dirty="0"/>
              <a:t>産業</a:t>
            </a:r>
            <a:endParaRPr lang="en-US" altLang="ja-JP" dirty="0"/>
          </a:p>
          <a:p>
            <a:r>
              <a:rPr lang="ja-JP" altLang="en-US" dirty="0"/>
              <a:t>創出</a:t>
            </a:r>
            <a:endParaRPr lang="en-US" altLang="ja-JP" dirty="0"/>
          </a:p>
        </p:txBody>
      </p:sp>
      <p:sp>
        <p:nvSpPr>
          <p:cNvPr id="59" name="角丸四角形 58"/>
          <p:cNvSpPr/>
          <p:nvPr/>
        </p:nvSpPr>
        <p:spPr>
          <a:xfrm>
            <a:off x="7172281" y="250008"/>
            <a:ext cx="752743" cy="752743"/>
          </a:xfrm>
          <a:prstGeom prst="roundRect">
            <a:avLst/>
          </a:prstGeom>
          <a:no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0" name="テキスト ボックス 59"/>
          <p:cNvSpPr txBox="1"/>
          <p:nvPr/>
        </p:nvSpPr>
        <p:spPr>
          <a:xfrm>
            <a:off x="7225487" y="303214"/>
            <a:ext cx="646331" cy="646331"/>
          </a:xfrm>
          <a:prstGeom prst="rect">
            <a:avLst/>
          </a:prstGeom>
          <a:noFill/>
        </p:spPr>
        <p:txBody>
          <a:bodyPr wrap="none" rtlCol="0">
            <a:spAutoFit/>
          </a:bodyPr>
          <a:lstStyle/>
          <a:p>
            <a:r>
              <a:rPr lang="ja-JP" altLang="en-US" dirty="0">
                <a:solidFill>
                  <a:srgbClr val="CCFFCC"/>
                </a:solidFill>
                <a:latin typeface="小塚ゴシック Pr6N M"/>
                <a:ea typeface="小塚ゴシック Pr6N M"/>
                <a:cs typeface="小塚ゴシック Pr6N M"/>
              </a:rPr>
              <a:t>少子</a:t>
            </a:r>
            <a:endParaRPr lang="en-US" altLang="ja-JP" dirty="0">
              <a:solidFill>
                <a:srgbClr val="CCFFCC"/>
              </a:solidFill>
              <a:latin typeface="小塚ゴシック Pr6N M"/>
              <a:ea typeface="小塚ゴシック Pr6N M"/>
              <a:cs typeface="小塚ゴシック Pr6N M"/>
            </a:endParaRPr>
          </a:p>
          <a:p>
            <a:r>
              <a:rPr lang="ja-JP" altLang="en-US" dirty="0">
                <a:solidFill>
                  <a:srgbClr val="CCFFCC"/>
                </a:solidFill>
                <a:latin typeface="小塚ゴシック Pr6N M"/>
                <a:ea typeface="小塚ゴシック Pr6N M"/>
                <a:cs typeface="小塚ゴシック Pr6N M"/>
              </a:rPr>
              <a:t>高齢</a:t>
            </a:r>
            <a:endParaRPr lang="en-US" altLang="ja-JP" dirty="0">
              <a:solidFill>
                <a:srgbClr val="CCFFCC"/>
              </a:solidFill>
              <a:latin typeface="小塚ゴシック Pr6N M"/>
              <a:ea typeface="小塚ゴシック Pr6N M"/>
              <a:cs typeface="小塚ゴシック Pr6N M"/>
            </a:endParaRPr>
          </a:p>
        </p:txBody>
      </p:sp>
      <p:sp>
        <p:nvSpPr>
          <p:cNvPr id="69" name="正方形/長方形 68"/>
          <p:cNvSpPr/>
          <p:nvPr/>
        </p:nvSpPr>
        <p:spPr>
          <a:xfrm>
            <a:off x="6095243" y="2485379"/>
            <a:ext cx="3049947" cy="351689"/>
          </a:xfrm>
          <a:prstGeom prst="rect">
            <a:avLst/>
          </a:prstGeom>
          <a:noFill/>
          <a:ln>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200" dirty="0">
                <a:solidFill>
                  <a:schemeClr val="tx1"/>
                </a:solidFill>
                <a:latin typeface="小塚ゴシック Pr6N L"/>
                <a:ea typeface="小塚ゴシック Pr6N L"/>
                <a:cs typeface="小塚ゴシック Pr6N L"/>
              </a:rPr>
              <a:t>スマートフォンアプリ</a:t>
            </a:r>
          </a:p>
        </p:txBody>
      </p:sp>
      <p:sp>
        <p:nvSpPr>
          <p:cNvPr id="70" name="角丸四角形 69"/>
          <p:cNvSpPr/>
          <p:nvPr/>
        </p:nvSpPr>
        <p:spPr>
          <a:xfrm>
            <a:off x="5096142" y="2479905"/>
            <a:ext cx="1246823" cy="361791"/>
          </a:xfrm>
          <a:prstGeom prst="roundRect">
            <a:avLst>
              <a:gd name="adj" fmla="val 50000"/>
            </a:avLst>
          </a:prstGeom>
          <a:solidFill>
            <a:srgbClr val="008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提供形態</a:t>
            </a:r>
            <a:endParaRPr kumimoji="1" lang="ja-JP" altLang="en-US" sz="1400" dirty="0">
              <a:latin typeface="フォントポにほんご"/>
              <a:ea typeface="フォントポにほんご"/>
              <a:cs typeface="フォントポにほんご"/>
            </a:endParaRPr>
          </a:p>
        </p:txBody>
      </p:sp>
      <p:sp>
        <p:nvSpPr>
          <p:cNvPr id="4" name="テキスト ボックス 3"/>
          <p:cNvSpPr txBox="1"/>
          <p:nvPr/>
        </p:nvSpPr>
        <p:spPr>
          <a:xfrm>
            <a:off x="7312526" y="3101474"/>
            <a:ext cx="184666" cy="369332"/>
          </a:xfrm>
          <a:prstGeom prst="rect">
            <a:avLst/>
          </a:prstGeom>
          <a:noFill/>
        </p:spPr>
        <p:txBody>
          <a:bodyPr wrap="none" rtlCol="0">
            <a:spAutoFit/>
          </a:bodyPr>
          <a:lstStyle/>
          <a:p>
            <a:endParaRPr kumimoji="1" lang="ja-JP" altLang="en-US" dirty="0"/>
          </a:p>
        </p:txBody>
      </p:sp>
      <p:sp>
        <p:nvSpPr>
          <p:cNvPr id="74" name="正方形/長方形 73"/>
          <p:cNvSpPr/>
          <p:nvPr/>
        </p:nvSpPr>
        <p:spPr>
          <a:xfrm>
            <a:off x="6640828" y="2977215"/>
            <a:ext cx="3108461" cy="35168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800" dirty="0">
                <a:solidFill>
                  <a:schemeClr val="tx1"/>
                </a:solidFill>
                <a:latin typeface="小塚ゴシック Pr6N L"/>
                <a:ea typeface="小塚ゴシック Pr6N L"/>
                <a:cs typeface="小塚ゴシック Pr6N L"/>
              </a:rPr>
              <a:t>日本トイレ大賞</a:t>
            </a:r>
            <a:r>
              <a:rPr lang="en-US" altLang="ja-JP" sz="800" dirty="0">
                <a:solidFill>
                  <a:schemeClr val="tx1"/>
                </a:solidFill>
                <a:latin typeface="小塚ゴシック Pr6N L"/>
                <a:ea typeface="小塚ゴシック Pr6N L"/>
                <a:cs typeface="小塚ゴシック Pr6N L"/>
              </a:rPr>
              <a:t>2015 </a:t>
            </a:r>
            <a:r>
              <a:rPr lang="ja-JP" altLang="en-US" sz="800" dirty="0">
                <a:solidFill>
                  <a:schemeClr val="tx1"/>
                </a:solidFill>
                <a:latin typeface="小塚ゴシック Pr6N L"/>
                <a:ea typeface="小塚ゴシック Pr6N L"/>
                <a:cs typeface="小塚ゴシック Pr6N L"/>
              </a:rPr>
              <a:t>優良事例として紹介（内閣官房）</a:t>
            </a:r>
            <a:endParaRPr lang="en-US" altLang="ja-JP" sz="800" dirty="0">
              <a:solidFill>
                <a:schemeClr val="tx1"/>
              </a:solidFill>
              <a:latin typeface="小塚ゴシック Pr6N L"/>
              <a:ea typeface="小塚ゴシック Pr6N L"/>
              <a:cs typeface="小塚ゴシック Pr6N L"/>
            </a:endParaRPr>
          </a:p>
          <a:p>
            <a:r>
              <a:rPr lang="ja-JP" altLang="en-US" sz="800" dirty="0">
                <a:solidFill>
                  <a:schemeClr val="tx1"/>
                </a:solidFill>
                <a:latin typeface="小塚ゴシック Pr6N L"/>
                <a:ea typeface="小塚ゴシック Pr6N L"/>
                <a:cs typeface="小塚ゴシック Pr6N L"/>
              </a:rPr>
              <a:t>日本トイレひと大賞</a:t>
            </a:r>
            <a:r>
              <a:rPr lang="en-US" altLang="ja-JP" sz="800" dirty="0">
                <a:solidFill>
                  <a:schemeClr val="tx1"/>
                </a:solidFill>
                <a:latin typeface="小塚ゴシック Pr6N L"/>
                <a:ea typeface="小塚ゴシック Pr6N L"/>
                <a:cs typeface="小塚ゴシック Pr6N L"/>
              </a:rPr>
              <a:t>2016 </a:t>
            </a:r>
            <a:r>
              <a:rPr lang="ja-JP" altLang="en-US" sz="800" dirty="0">
                <a:solidFill>
                  <a:schemeClr val="tx1"/>
                </a:solidFill>
                <a:latin typeface="小塚ゴシック Pr6N L"/>
                <a:ea typeface="小塚ゴシック Pr6N L"/>
                <a:cs typeface="小塚ゴシック Pr6N L"/>
              </a:rPr>
              <a:t>受賞</a:t>
            </a:r>
            <a:endParaRPr lang="en-US" altLang="ja-JP" sz="800" dirty="0">
              <a:solidFill>
                <a:schemeClr val="tx1"/>
              </a:solidFill>
              <a:latin typeface="小塚ゴシック Pr6N L"/>
              <a:ea typeface="小塚ゴシック Pr6N L"/>
              <a:cs typeface="小塚ゴシック Pr6N L"/>
            </a:endParaRPr>
          </a:p>
          <a:p>
            <a:r>
              <a:rPr lang="ja-JP" altLang="en-US" sz="800" dirty="0">
                <a:solidFill>
                  <a:schemeClr val="tx1"/>
                </a:solidFill>
                <a:latin typeface="小塚ゴシック Pr6N L"/>
                <a:ea typeface="小塚ゴシック Pr6N L"/>
                <a:cs typeface="小塚ゴシック Pr6N L"/>
              </a:rPr>
              <a:t>東京都オープンデータアプリコンテストにて優秀賞　受賞</a:t>
            </a:r>
            <a:endParaRPr kumimoji="1" lang="ja-JP" altLang="en-US" sz="800" dirty="0">
              <a:solidFill>
                <a:schemeClr val="tx1"/>
              </a:solidFill>
              <a:latin typeface="小塚ゴシック Pr6N L"/>
              <a:ea typeface="小塚ゴシック Pr6N L"/>
              <a:cs typeface="小塚ゴシック Pr6N L"/>
            </a:endParaRPr>
          </a:p>
        </p:txBody>
      </p:sp>
      <p:sp>
        <p:nvSpPr>
          <p:cNvPr id="71" name="角丸四角形 70"/>
          <p:cNvSpPr/>
          <p:nvPr/>
        </p:nvSpPr>
        <p:spPr>
          <a:xfrm>
            <a:off x="9006672" y="250008"/>
            <a:ext cx="752743" cy="752743"/>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73" name="テキスト ボックス 72"/>
          <p:cNvSpPr txBox="1"/>
          <p:nvPr/>
        </p:nvSpPr>
        <p:spPr>
          <a:xfrm>
            <a:off x="9059584" y="259585"/>
            <a:ext cx="671979" cy="738664"/>
          </a:xfrm>
          <a:prstGeom prst="rect">
            <a:avLst/>
          </a:prstGeom>
          <a:noFill/>
        </p:spPr>
        <p:txBody>
          <a:bodyPr wrap="none" rtlCol="0">
            <a:spAutoFit/>
          </a:bodyPr>
          <a:lstStyle/>
          <a:p>
            <a:r>
              <a:rPr lang="ja-JP" altLang="en-US" sz="1400" dirty="0">
                <a:solidFill>
                  <a:srgbClr val="4ED762"/>
                </a:solidFill>
                <a:latin typeface="小塚ゴシック Pr6N M"/>
                <a:ea typeface="小塚ゴシック Pr6N M"/>
                <a:cs typeface="小塚ゴシック Pr6N M"/>
              </a:rPr>
              <a:t>防犯</a:t>
            </a:r>
            <a:endParaRPr lang="en-US" altLang="ja-JP" sz="1400" dirty="0">
              <a:solidFill>
                <a:srgbClr val="4ED762"/>
              </a:solidFill>
              <a:latin typeface="小塚ゴシック Pr6N M"/>
              <a:ea typeface="小塚ゴシック Pr6N M"/>
              <a:cs typeface="小塚ゴシック Pr6N M"/>
            </a:endParaRPr>
          </a:p>
          <a:p>
            <a:r>
              <a:rPr lang="ja-JP" altLang="en-US" sz="1400" dirty="0">
                <a:solidFill>
                  <a:srgbClr val="4ED762"/>
                </a:solidFill>
                <a:latin typeface="小塚ゴシック Pr6N M"/>
                <a:ea typeface="小塚ゴシック Pr6N M"/>
                <a:cs typeface="小塚ゴシック Pr6N M"/>
              </a:rPr>
              <a:t>医療</a:t>
            </a:r>
            <a:endParaRPr lang="en-US" altLang="ja-JP" sz="1400" dirty="0">
              <a:solidFill>
                <a:srgbClr val="4ED762"/>
              </a:solidFill>
              <a:latin typeface="小塚ゴシック Pr6N M"/>
              <a:ea typeface="小塚ゴシック Pr6N M"/>
              <a:cs typeface="小塚ゴシック Pr6N M"/>
            </a:endParaRPr>
          </a:p>
          <a:p>
            <a:r>
              <a:rPr lang="ja-JP" altLang="en-US" sz="1400" dirty="0">
                <a:solidFill>
                  <a:srgbClr val="4ED762"/>
                </a:solidFill>
                <a:latin typeface="小塚ゴシック Pr6N M"/>
                <a:ea typeface="小塚ゴシック Pr6N M"/>
                <a:cs typeface="小塚ゴシック Pr6N M"/>
              </a:rPr>
              <a:t>教育</a:t>
            </a:r>
            <a:r>
              <a:rPr lang="ja-JP" altLang="en-US" sz="1000" dirty="0">
                <a:solidFill>
                  <a:srgbClr val="4ED762"/>
                </a:solidFill>
                <a:latin typeface="小塚ゴシック Pr6N M"/>
                <a:ea typeface="小塚ゴシック Pr6N M"/>
                <a:cs typeface="小塚ゴシック Pr6N M"/>
              </a:rPr>
              <a:t>等</a:t>
            </a:r>
            <a:endParaRPr lang="en-US" altLang="ja-JP" sz="1000" dirty="0">
              <a:solidFill>
                <a:srgbClr val="4ED762"/>
              </a:solidFill>
              <a:latin typeface="小塚ゴシック Pr6N M"/>
              <a:ea typeface="小塚ゴシック Pr6N M"/>
              <a:cs typeface="小塚ゴシック Pr6N M"/>
            </a:endParaRPr>
          </a:p>
        </p:txBody>
      </p:sp>
      <p:sp>
        <p:nvSpPr>
          <p:cNvPr id="42" name="タイトル 1">
            <a:extLst>
              <a:ext uri="{FF2B5EF4-FFF2-40B4-BE49-F238E27FC236}">
                <a16:creationId xmlns:a16="http://schemas.microsoft.com/office/drawing/2014/main" xmlns="" id="{77620655-5D64-44E6-A2D2-28366BF9F9C2}"/>
              </a:ext>
            </a:extLst>
          </p:cNvPr>
          <p:cNvSpPr txBox="1">
            <a:spLocks/>
          </p:cNvSpPr>
          <p:nvPr/>
        </p:nvSpPr>
        <p:spPr>
          <a:xfrm>
            <a:off x="45112" y="223283"/>
            <a:ext cx="4105159" cy="7445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dirty="0">
                <a:solidFill>
                  <a:schemeClr val="bg1"/>
                </a:solidFill>
                <a:latin typeface="小塚ゴシック Pro M"/>
                <a:ea typeface="小塚ゴシック Pro M"/>
                <a:cs typeface="小塚ゴシック Pro M"/>
              </a:rPr>
              <a:t>オストメイト</a:t>
            </a:r>
            <a:r>
              <a:rPr lang="ja-JP" altLang="en-US" sz="4000" dirty="0" err="1">
                <a:solidFill>
                  <a:schemeClr val="bg1"/>
                </a:solidFill>
                <a:latin typeface="小塚ゴシック Pro M"/>
                <a:ea typeface="小塚ゴシック Pro M"/>
                <a:cs typeface="小塚ゴシック Pro M"/>
              </a:rPr>
              <a:t>なび</a:t>
            </a:r>
            <a:endParaRPr lang="ja-JP" altLang="en-US" sz="4000" dirty="0">
              <a:solidFill>
                <a:schemeClr val="bg1"/>
              </a:solidFill>
              <a:latin typeface="小塚ゴシック Pro M"/>
              <a:ea typeface="小塚ゴシック Pro M"/>
              <a:cs typeface="小塚ゴシック Pro M"/>
            </a:endParaRPr>
          </a:p>
        </p:txBody>
      </p:sp>
      <p:sp>
        <p:nvSpPr>
          <p:cNvPr id="43" name="タイトル 1">
            <a:extLst>
              <a:ext uri="{FF2B5EF4-FFF2-40B4-BE49-F238E27FC236}">
                <a16:creationId xmlns:a16="http://schemas.microsoft.com/office/drawing/2014/main" xmlns="" id="{25E86DEB-D638-4758-85B8-0D0C5A738779}"/>
              </a:ext>
            </a:extLst>
          </p:cNvPr>
          <p:cNvSpPr txBox="1">
            <a:spLocks/>
          </p:cNvSpPr>
          <p:nvPr/>
        </p:nvSpPr>
        <p:spPr>
          <a:xfrm>
            <a:off x="57563" y="-26855"/>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a:solidFill>
                  <a:srgbClr val="FFFFFF"/>
                </a:solidFill>
                <a:latin typeface="小塚ゴシック Pr6N R"/>
                <a:ea typeface="小塚ゴシック Pr6N R"/>
                <a:cs typeface="小塚ゴシック Pr6N R"/>
              </a:rPr>
              <a:t>人工肛門・人工膀胱保有者のためのサポートツール</a:t>
            </a:r>
            <a:endParaRPr kumimoji="1" lang="ja-JP" altLang="en-US" sz="1400" dirty="0">
              <a:solidFill>
                <a:srgbClr val="FFFFFF"/>
              </a:solidFill>
              <a:latin typeface="小塚ゴシック Pr6N R"/>
              <a:ea typeface="小塚ゴシック Pr6N R"/>
              <a:cs typeface="小塚ゴシック Pr6N R"/>
            </a:endParaRPr>
          </a:p>
        </p:txBody>
      </p:sp>
      <p:sp>
        <p:nvSpPr>
          <p:cNvPr id="45" name="タイトル 1">
            <a:extLst>
              <a:ext uri="{FF2B5EF4-FFF2-40B4-BE49-F238E27FC236}">
                <a16:creationId xmlns:a16="http://schemas.microsoft.com/office/drawing/2014/main" xmlns="" id="{84770FA1-2DFA-4FD5-9968-277A81213A7E}"/>
              </a:ext>
            </a:extLst>
          </p:cNvPr>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a:solidFill>
                  <a:srgbClr val="FFFFFF"/>
                </a:solidFill>
                <a:latin typeface="小塚ゴシック Pr6N R"/>
                <a:ea typeface="小塚ゴシック Pr6N R"/>
                <a:cs typeface="小塚ゴシック Pr6N R"/>
              </a:rPr>
              <a:t>By</a:t>
            </a:r>
            <a:r>
              <a:rPr lang="ja-JP" altLang="en-US" sz="1400" dirty="0">
                <a:solidFill>
                  <a:srgbClr val="FFFFFF"/>
                </a:solidFill>
                <a:latin typeface="小塚ゴシック Pr6N R"/>
                <a:ea typeface="小塚ゴシック Pr6N R"/>
                <a:cs typeface="小塚ゴシック Pr6N R"/>
              </a:rPr>
              <a:t> 特定非営利活動法人エムアクト</a:t>
            </a:r>
            <a:endParaRPr kumimoji="1" lang="ja-JP" altLang="en-US" sz="1400" dirty="0">
              <a:solidFill>
                <a:srgbClr val="FFFFFF"/>
              </a:solidFill>
              <a:latin typeface="小塚ゴシック Pr6N R"/>
              <a:ea typeface="小塚ゴシック Pr6N R"/>
              <a:cs typeface="小塚ゴシック Pr6N R"/>
            </a:endParaRPr>
          </a:p>
        </p:txBody>
      </p:sp>
      <p:pic>
        <p:nvPicPr>
          <p:cNvPr id="77" name="Picture 2" descr="C:\Users\Tsubasa Kambe\Documents\書類：NPOエムアクト\Ostomate Navi\デザイン\写真\8e2151ab05a15c6c804f139bf7bb89c6_m.jpg">
            <a:extLst>
              <a:ext uri="{FF2B5EF4-FFF2-40B4-BE49-F238E27FC236}">
                <a16:creationId xmlns:a16="http://schemas.microsoft.com/office/drawing/2014/main" xmlns="" id="{50AD2B72-BA4F-49DC-9BE4-3071C7A6457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42071" y="5075572"/>
            <a:ext cx="834757" cy="595699"/>
          </a:xfrm>
          <a:prstGeom prst="rect">
            <a:avLst/>
          </a:prstGeom>
          <a:noFill/>
          <a:extLst>
            <a:ext uri="{909E8E84-426E-40dd-AFC4-6F175D3DCCD1}">
              <a14:hiddenFill xmlns="" xmlns:a14="http://schemas.microsoft.com/office/drawing/2010/main">
                <a:solidFill>
                  <a:srgbClr val="FFFFFF"/>
                </a:solidFill>
              </a14:hiddenFill>
            </a:ext>
          </a:extLst>
        </p:spPr>
      </p:pic>
      <p:sp>
        <p:nvSpPr>
          <p:cNvPr id="53" name="コンテンツ プレースホルダー 1">
            <a:extLst>
              <a:ext uri="{FF2B5EF4-FFF2-40B4-BE49-F238E27FC236}">
                <a16:creationId xmlns:a16="http://schemas.microsoft.com/office/drawing/2014/main" xmlns="" id="{94070A83-DB2A-4764-845F-74666C9BCA97}"/>
              </a:ext>
            </a:extLst>
          </p:cNvPr>
          <p:cNvSpPr txBox="1">
            <a:spLocks/>
          </p:cNvSpPr>
          <p:nvPr/>
        </p:nvSpPr>
        <p:spPr>
          <a:xfrm>
            <a:off x="5513930" y="4671983"/>
            <a:ext cx="4069443" cy="176252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kumimoji="1"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kumimoji="1"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kumimoji="1"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kumimoji="1" sz="2000" kern="1200">
                <a:solidFill>
                  <a:schemeClr val="tx1">
                    <a:tint val="75000"/>
                  </a:schemeClr>
                </a:solidFill>
                <a:latin typeface="+mn-lt"/>
                <a:ea typeface="+mn-ea"/>
                <a:cs typeface="+mn-cs"/>
              </a:defRPr>
            </a:lvl9pPr>
          </a:lstStyle>
          <a:p>
            <a:pPr algn="l">
              <a:buClr>
                <a:srgbClr val="A9EA25"/>
              </a:buClr>
              <a:buFont typeface="Wingdings" panose="05000000000000000000" pitchFamily="2" charset="2"/>
              <a:buChar char="l"/>
            </a:pPr>
            <a:r>
              <a:rPr lang="ja-JP" altLang="en-US" sz="1100" u="sng" dirty="0">
                <a:solidFill>
                  <a:prstClr val="black"/>
                </a:solidFill>
              </a:rPr>
              <a:t>ミクロの視点：個人に対して</a:t>
            </a:r>
            <a:endParaRPr lang="en-US" altLang="ja-JP" sz="1100" u="sng" dirty="0">
              <a:solidFill>
                <a:prstClr val="black"/>
              </a:solidFill>
            </a:endParaRPr>
          </a:p>
          <a:p>
            <a:pPr lvl="1" algn="l">
              <a:buClr>
                <a:srgbClr val="71685A"/>
              </a:buClr>
              <a:buFont typeface="Wingdings" panose="05000000000000000000" pitchFamily="2" charset="2"/>
              <a:buChar char="l"/>
            </a:pPr>
            <a:r>
              <a:rPr lang="ja-JP" altLang="en-US" sz="1100" dirty="0">
                <a:solidFill>
                  <a:prstClr val="black"/>
                </a:solidFill>
              </a:rPr>
              <a:t>オストメイトの</a:t>
            </a:r>
            <a:r>
              <a:rPr lang="en-US" altLang="ja-JP" sz="1100" b="1" u="sng" dirty="0">
                <a:solidFill>
                  <a:srgbClr val="00B050"/>
                </a:solidFill>
              </a:rPr>
              <a:t>QOL</a:t>
            </a:r>
            <a:r>
              <a:rPr lang="ja-JP" altLang="en-US" sz="1100" b="1" u="sng" dirty="0">
                <a:solidFill>
                  <a:srgbClr val="00B050"/>
                </a:solidFill>
              </a:rPr>
              <a:t>（生活の質）向上に貢献</a:t>
            </a:r>
            <a:r>
              <a:rPr lang="ja-JP" altLang="en-US" sz="1100" dirty="0">
                <a:solidFill>
                  <a:prstClr val="black"/>
                </a:solidFill>
              </a:rPr>
              <a:t>する</a:t>
            </a:r>
            <a:endParaRPr lang="ja-JP" altLang="en-US" sz="1100" dirty="0"/>
          </a:p>
          <a:p>
            <a:pPr algn="l">
              <a:buClr>
                <a:srgbClr val="A9EA25"/>
              </a:buClr>
              <a:buFont typeface="Wingdings" panose="05000000000000000000" pitchFamily="2" charset="2"/>
              <a:buChar char="l"/>
            </a:pPr>
            <a:r>
              <a:rPr lang="ja-JP" altLang="en-US" sz="1100" u="sng" dirty="0">
                <a:solidFill>
                  <a:prstClr val="black"/>
                </a:solidFill>
              </a:rPr>
              <a:t>マクロの視点：社会に対して</a:t>
            </a:r>
            <a:endParaRPr lang="en-US" altLang="ja-JP" sz="1100" u="sng" dirty="0">
              <a:solidFill>
                <a:prstClr val="black"/>
              </a:solidFill>
            </a:endParaRPr>
          </a:p>
          <a:p>
            <a:pPr lvl="1" algn="l">
              <a:buClr>
                <a:srgbClr val="71685A"/>
              </a:buClr>
              <a:buFont typeface="Wingdings" panose="05000000000000000000" pitchFamily="2" charset="2"/>
              <a:buChar char="l"/>
            </a:pPr>
            <a:r>
              <a:rPr lang="ja-JP" altLang="en-US" sz="1100" dirty="0">
                <a:solidFill>
                  <a:prstClr val="black"/>
                </a:solidFill>
              </a:rPr>
              <a:t>オストメイトの</a:t>
            </a:r>
            <a:r>
              <a:rPr lang="ja-JP" altLang="en-US" sz="1100" b="1" u="sng" dirty="0">
                <a:solidFill>
                  <a:srgbClr val="FF6700"/>
                </a:solidFill>
              </a:rPr>
              <a:t>社会的認知度の向上</a:t>
            </a:r>
            <a:endParaRPr lang="en-US" altLang="ja-JP" sz="1100" b="1" u="sng" dirty="0">
              <a:solidFill>
                <a:srgbClr val="FF6700"/>
              </a:solidFill>
            </a:endParaRPr>
          </a:p>
          <a:p>
            <a:pPr lvl="1" algn="l">
              <a:buClr>
                <a:srgbClr val="71685A"/>
              </a:buClr>
              <a:buFont typeface="Wingdings" panose="05000000000000000000" pitchFamily="2" charset="2"/>
              <a:buChar char="l"/>
            </a:pPr>
            <a:r>
              <a:rPr lang="ja-JP" altLang="en-US" sz="1100" dirty="0">
                <a:solidFill>
                  <a:prstClr val="black"/>
                </a:solidFill>
              </a:rPr>
              <a:t>オストメイト</a:t>
            </a:r>
            <a:r>
              <a:rPr lang="ja-JP" altLang="en-US" sz="1100" b="1" u="sng" dirty="0">
                <a:solidFill>
                  <a:srgbClr val="FF6700"/>
                </a:solidFill>
              </a:rPr>
              <a:t>対応トイレの重要性を伝える</a:t>
            </a:r>
            <a:endParaRPr lang="en-US" altLang="ja-JP" sz="1100" b="1" u="sng" dirty="0">
              <a:solidFill>
                <a:srgbClr val="FF6700"/>
              </a:solidFill>
            </a:endParaRPr>
          </a:p>
          <a:p>
            <a:pPr lvl="1" algn="l">
              <a:buClr>
                <a:srgbClr val="71685A"/>
              </a:buClr>
              <a:buFont typeface="Wingdings" panose="05000000000000000000" pitchFamily="2" charset="2"/>
              <a:buChar char="l"/>
            </a:pPr>
            <a:r>
              <a:rPr lang="ja-JP" altLang="en-US" sz="1100" dirty="0">
                <a:solidFill>
                  <a:prstClr val="black"/>
                </a:solidFill>
              </a:rPr>
              <a:t>患者・医療機関・企業・自治体の</a:t>
            </a:r>
            <a:r>
              <a:rPr lang="ja-JP" altLang="en-US" sz="1100" b="1" u="sng" dirty="0">
                <a:solidFill>
                  <a:srgbClr val="FF6700"/>
                </a:solidFill>
              </a:rPr>
              <a:t>繋がりを強固に</a:t>
            </a:r>
            <a:r>
              <a:rPr lang="ja-JP" altLang="en-US" sz="1100" dirty="0">
                <a:solidFill>
                  <a:prstClr val="black"/>
                </a:solidFill>
              </a:rPr>
              <a:t>する</a:t>
            </a:r>
            <a:endParaRPr lang="en-US" altLang="ja-JP" sz="1100" dirty="0">
              <a:solidFill>
                <a:prstClr val="black"/>
              </a:solidFill>
            </a:endParaRPr>
          </a:p>
          <a:p>
            <a:pPr lvl="1" algn="l">
              <a:buClr>
                <a:srgbClr val="71685A"/>
              </a:buClr>
              <a:buFont typeface="Wingdings" panose="05000000000000000000" pitchFamily="2" charset="2"/>
              <a:buChar char="l"/>
            </a:pPr>
            <a:r>
              <a:rPr lang="en-US" altLang="ja-JP" sz="1100" dirty="0">
                <a:solidFill>
                  <a:prstClr val="black"/>
                </a:solidFill>
              </a:rPr>
              <a:t>2020</a:t>
            </a:r>
            <a:r>
              <a:rPr lang="ja-JP" altLang="en-US" sz="1100" dirty="0">
                <a:solidFill>
                  <a:prstClr val="black"/>
                </a:solidFill>
              </a:rPr>
              <a:t>年ｵﾘﾝﾋﾟｯｸ・ﾊﾟﾗﾘﾝﾋﾟｯｸを視野に、</a:t>
            </a:r>
            <a:r>
              <a:rPr lang="ja-JP" altLang="en-US" sz="1100" b="1" u="sng" dirty="0">
                <a:solidFill>
                  <a:srgbClr val="FF6700"/>
                </a:solidFill>
              </a:rPr>
              <a:t>日本の</a:t>
            </a:r>
            <a:r>
              <a:rPr lang="ja-JP" altLang="en-US" sz="1100" b="1" u="sng" dirty="0" smtClean="0">
                <a:solidFill>
                  <a:srgbClr val="FF6700"/>
                </a:solidFill>
              </a:rPr>
              <a:t>バリアフ </a:t>
            </a:r>
            <a:r>
              <a:rPr lang="en-US" altLang="ja-JP" sz="1100" b="1" u="sng" dirty="0" smtClean="0">
                <a:solidFill>
                  <a:srgbClr val="FF6700"/>
                </a:solidFill>
              </a:rPr>
              <a:t/>
            </a:r>
            <a:br>
              <a:rPr lang="en-US" altLang="ja-JP" sz="1100" b="1" u="sng" dirty="0" smtClean="0">
                <a:solidFill>
                  <a:srgbClr val="FF6700"/>
                </a:solidFill>
              </a:rPr>
            </a:br>
            <a:r>
              <a:rPr lang="en-US" altLang="ja-JP" sz="1100" b="1" dirty="0" smtClean="0">
                <a:solidFill>
                  <a:srgbClr val="FF6700"/>
                </a:solidFill>
              </a:rPr>
              <a:t>    </a:t>
            </a:r>
            <a:r>
              <a:rPr lang="ja-JP" altLang="en-US" sz="1100" b="1" u="sng" dirty="0" smtClean="0">
                <a:solidFill>
                  <a:srgbClr val="FF6700"/>
                </a:solidFill>
              </a:rPr>
              <a:t>リー</a:t>
            </a:r>
            <a:r>
              <a:rPr lang="ja-JP" altLang="en-US" sz="1100" b="1" u="sng" dirty="0">
                <a:solidFill>
                  <a:srgbClr val="FF6700"/>
                </a:solidFill>
              </a:rPr>
              <a:t>の新たな試みとして、世界の仲間に発信</a:t>
            </a:r>
            <a:r>
              <a:rPr lang="ja-JP" altLang="en-US" sz="1100" dirty="0">
                <a:solidFill>
                  <a:prstClr val="black"/>
                </a:solidFill>
              </a:rPr>
              <a:t>する</a:t>
            </a:r>
            <a:endParaRPr lang="en-US" altLang="ja-JP" sz="1100" dirty="0">
              <a:solidFill>
                <a:prstClr val="black"/>
              </a:solidFill>
            </a:endParaRPr>
          </a:p>
          <a:p>
            <a:pPr lvl="2" algn="l">
              <a:buClr>
                <a:srgbClr val="71685A"/>
              </a:buClr>
              <a:buFont typeface="Wingdings" panose="05000000000000000000" pitchFamily="2" charset="2"/>
              <a:buChar char="l"/>
            </a:pPr>
            <a:endParaRPr lang="en-US" altLang="ja-JP" sz="1100" dirty="0">
              <a:solidFill>
                <a:prstClr val="black"/>
              </a:solidFill>
            </a:endParaRPr>
          </a:p>
        </p:txBody>
      </p:sp>
      <p:pic>
        <p:nvPicPr>
          <p:cNvPr id="78" name="図 77">
            <a:extLst>
              <a:ext uri="{FF2B5EF4-FFF2-40B4-BE49-F238E27FC236}">
                <a16:creationId xmlns:a16="http://schemas.microsoft.com/office/drawing/2014/main" xmlns="" id="{2981A612-227B-4707-A32F-35343B76266B}"/>
              </a:ext>
            </a:extLst>
          </p:cNvPr>
          <p:cNvPicPr>
            <a:picLocks noChangeAspect="1"/>
          </p:cNvPicPr>
          <p:nvPr/>
        </p:nvPicPr>
        <p:blipFill>
          <a:blip r:embed="rId10"/>
          <a:stretch>
            <a:fillRect/>
          </a:stretch>
        </p:blipFill>
        <p:spPr>
          <a:xfrm>
            <a:off x="5377404" y="5575084"/>
            <a:ext cx="402809" cy="755042"/>
          </a:xfrm>
          <a:prstGeom prst="rect">
            <a:avLst/>
          </a:prstGeom>
        </p:spPr>
      </p:pic>
      <p:pic>
        <p:nvPicPr>
          <p:cNvPr id="6" name="図 5">
            <a:extLst>
              <a:ext uri="{FF2B5EF4-FFF2-40B4-BE49-F238E27FC236}">
                <a16:creationId xmlns:a16="http://schemas.microsoft.com/office/drawing/2014/main" xmlns="" id="{9B7F7292-3527-4294-987F-F3911E852A3E}"/>
              </a:ext>
            </a:extLst>
          </p:cNvPr>
          <p:cNvPicPr>
            <a:picLocks noChangeAspect="1"/>
          </p:cNvPicPr>
          <p:nvPr/>
        </p:nvPicPr>
        <p:blipFill>
          <a:blip r:embed="rId11"/>
          <a:stretch>
            <a:fillRect/>
          </a:stretch>
        </p:blipFill>
        <p:spPr>
          <a:xfrm>
            <a:off x="800100" y="5245100"/>
            <a:ext cx="4172962" cy="1359359"/>
          </a:xfrm>
          <a:prstGeom prst="rect">
            <a:avLst/>
          </a:prstGeom>
        </p:spPr>
      </p:pic>
      <p:sp>
        <p:nvSpPr>
          <p:cNvPr id="81" name="テキスト ボックス 80">
            <a:extLst>
              <a:ext uri="{FF2B5EF4-FFF2-40B4-BE49-F238E27FC236}">
                <a16:creationId xmlns:a16="http://schemas.microsoft.com/office/drawing/2014/main" xmlns="" id="{CC899E19-1B9C-4C3D-9697-892FE3F3A634}"/>
              </a:ext>
            </a:extLst>
          </p:cNvPr>
          <p:cNvSpPr txBox="1"/>
          <p:nvPr/>
        </p:nvSpPr>
        <p:spPr>
          <a:xfrm>
            <a:off x="57563" y="1979695"/>
            <a:ext cx="4875907" cy="3743286"/>
          </a:xfrm>
          <a:prstGeom prst="rect">
            <a:avLst/>
          </a:prstGeom>
          <a:noFill/>
        </p:spPr>
        <p:txBody>
          <a:bodyPr wrap="square" rtlCol="0">
            <a:norm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・スマホアプリ「</a:t>
            </a:r>
            <a:r>
              <a:rPr lang="ja-JP" altLang="en-US" sz="900" b="1" u="sng"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オストメイト</a:t>
            </a:r>
            <a:r>
              <a:rPr lang="ja-JP" altLang="en-US" sz="900" b="1" u="sng" dirty="0" err="1">
                <a:solidFill>
                  <a:srgbClr val="00B050"/>
                </a:solidFill>
                <a:latin typeface="Meiryo UI" panose="020B0604030504040204" pitchFamily="50" charset="-128"/>
                <a:ea typeface="Meiryo UI" panose="020B0604030504040204" pitchFamily="50" charset="-128"/>
                <a:cs typeface="Meiryo UI" panose="020B0604030504040204" pitchFamily="50" charset="-128"/>
              </a:rPr>
              <a:t>なび</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」は、双方向的な情報伝達ツールとして、全国のオストメイトやその家族、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
            </a:r>
            <a:br>
              <a:rPr lang="en-US" altLang="ja-JP" sz="900" dirty="0">
                <a:latin typeface="Meiryo UI" panose="020B0604030504040204" pitchFamily="50" charset="-128"/>
                <a:ea typeface="Meiryo UI" panose="020B0604030504040204" pitchFamily="50" charset="-128"/>
                <a:cs typeface="Meiryo UI" panose="020B0604030504040204" pitchFamily="50" charset="-128"/>
              </a:rPr>
            </a:br>
            <a:r>
              <a:rPr lang="ja-JP" altLang="en-US" sz="900" dirty="0">
                <a:latin typeface="Meiryo UI" panose="020B0604030504040204" pitchFamily="50" charset="-128"/>
                <a:ea typeface="Meiryo UI" panose="020B0604030504040204" pitchFamily="50" charset="-128"/>
                <a:cs typeface="Meiryo UI" panose="020B0604030504040204" pitchFamily="50" charset="-128"/>
              </a:rPr>
              <a:t>　医療従事者など、様々な人たちから情報を集めることができる。 その情報は、構築したクラウドサーバー　</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上で管理されるため、アプリをダウンロードしたすべてのユーザーと</a:t>
            </a:r>
            <a:r>
              <a:rPr lang="ja-JP" altLang="en-US" sz="900" b="1" dirty="0">
                <a:solidFill>
                  <a:srgbClr val="E67484"/>
                </a:solidFill>
                <a:latin typeface="Meiryo UI" panose="020B0604030504040204" pitchFamily="50" charset="-128"/>
                <a:ea typeface="Meiryo UI" panose="020B0604030504040204" pitchFamily="50" charset="-128"/>
                <a:cs typeface="Meiryo UI" panose="020B0604030504040204" pitchFamily="50" charset="-128"/>
              </a:rPr>
              <a:t>情報を共有</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することができる。オストメイト</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にとって有益な情報が、簡単に</a:t>
            </a:r>
            <a:r>
              <a:rPr lang="ja-JP" altLang="en-US" sz="900" b="1" dirty="0">
                <a:solidFill>
                  <a:srgbClr val="E67484"/>
                </a:solidFill>
                <a:latin typeface="Meiryo UI" panose="020B0604030504040204" pitchFamily="50" charset="-128"/>
                <a:ea typeface="Meiryo UI" panose="020B0604030504040204" pitchFamily="50" charset="-128"/>
                <a:cs typeface="Meiryo UI" panose="020B0604030504040204" pitchFamily="50" charset="-128"/>
              </a:rPr>
              <a:t>いつでも</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a:solidFill>
                  <a:srgbClr val="E67484"/>
                </a:solidFill>
                <a:latin typeface="Meiryo UI" panose="020B0604030504040204" pitchFamily="50" charset="-128"/>
                <a:ea typeface="Meiryo UI" panose="020B0604030504040204" pitchFamily="50" charset="-128"/>
                <a:cs typeface="Meiryo UI" panose="020B0604030504040204" pitchFamily="50" charset="-128"/>
              </a:rPr>
              <a:t>どこでも</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a:solidFill>
                  <a:srgbClr val="E67484"/>
                </a:solidFill>
                <a:latin typeface="Meiryo UI" panose="020B0604030504040204" pitchFamily="50" charset="-128"/>
                <a:ea typeface="Meiryo UI" panose="020B0604030504040204" pitchFamily="50" charset="-128"/>
                <a:cs typeface="Meiryo UI" panose="020B0604030504040204" pitchFamily="50" charset="-128"/>
              </a:rPr>
              <a:t>リアルタイム</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に入手できる環境を提供し、オストメイト</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の</a:t>
            </a:r>
            <a:r>
              <a:rPr lang="en-US" altLang="ja-JP" sz="900" b="1" dirty="0">
                <a:solidFill>
                  <a:srgbClr val="E67484"/>
                </a:solidFill>
                <a:latin typeface="Meiryo UI" panose="020B0604030504040204" pitchFamily="50" charset="-128"/>
                <a:ea typeface="Meiryo UI" panose="020B0604030504040204" pitchFamily="50" charset="-128"/>
                <a:cs typeface="Meiryo UI" panose="020B0604030504040204" pitchFamily="50" charset="-128"/>
              </a:rPr>
              <a:t>QOL</a:t>
            </a:r>
            <a:r>
              <a:rPr lang="ja-JP" altLang="en-US" sz="900" b="1" dirty="0">
                <a:solidFill>
                  <a:srgbClr val="E67484"/>
                </a:solidFill>
                <a:latin typeface="Meiryo UI" panose="020B0604030504040204" pitchFamily="50" charset="-128"/>
                <a:ea typeface="Meiryo UI" panose="020B0604030504040204" pitchFamily="50" charset="-128"/>
                <a:cs typeface="Meiryo UI" panose="020B0604030504040204" pitchFamily="50" charset="-128"/>
              </a:rPr>
              <a:t>向上</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に大きく寄与する可能性を持つ。</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・成果として、</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日までに収集された情報より、</a:t>
            </a:r>
            <a:r>
              <a:rPr lang="ja-JP" altLang="en-US" sz="900" b="1" dirty="0">
                <a:solidFill>
                  <a:srgbClr val="E67484"/>
                </a:solidFill>
                <a:latin typeface="Meiryo UI" panose="020B0604030504040204" pitchFamily="50" charset="-128"/>
                <a:ea typeface="Meiryo UI" panose="020B0604030504040204" pitchFamily="50" charset="-128"/>
                <a:cs typeface="Meiryo UI" panose="020B0604030504040204" pitchFamily="50" charset="-128"/>
              </a:rPr>
              <a:t>平均</a:t>
            </a:r>
            <a:r>
              <a:rPr lang="en-US" altLang="ja-JP" sz="900" b="1" dirty="0">
                <a:solidFill>
                  <a:srgbClr val="E67484"/>
                </a:solidFill>
                <a:latin typeface="Meiryo UI" panose="020B0604030504040204" pitchFamily="50" charset="-128"/>
                <a:ea typeface="Meiryo UI" panose="020B0604030504040204" pitchFamily="50" charset="-128"/>
                <a:cs typeface="Meiryo UI" panose="020B0604030504040204" pitchFamily="50" charset="-128"/>
              </a:rPr>
              <a:t>170</a:t>
            </a:r>
            <a:r>
              <a:rPr lang="ja-JP" altLang="en-US" sz="900" b="1" dirty="0">
                <a:solidFill>
                  <a:srgbClr val="E67484"/>
                </a:solidFill>
                <a:latin typeface="Meiryo UI" panose="020B0604030504040204" pitchFamily="50" charset="-128"/>
                <a:ea typeface="Meiryo UI" panose="020B0604030504040204" pitchFamily="50" charset="-128"/>
                <a:cs typeface="Meiryo UI" panose="020B0604030504040204" pitchFamily="50" charset="-128"/>
              </a:rPr>
              <a:t>回／月のトイレ検索</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が行われて</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いることがわかり、オストメイトが外出時等でオストメイト対応トイレを探していることが明らかになった。</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・ダウンロード数もアプリリリース後着実に伸びを見せており、高齢者が多いと言われている中でも、スマホに</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代表される</a:t>
            </a:r>
            <a:r>
              <a:rPr lang="ja-JP" altLang="en-US" sz="900" b="1" dirty="0">
                <a:solidFill>
                  <a:srgbClr val="E67484"/>
                </a:solidFill>
                <a:latin typeface="Meiryo UI" panose="020B0604030504040204" pitchFamily="50" charset="-128"/>
                <a:ea typeface="Meiryo UI" panose="020B0604030504040204" pitchFamily="50" charset="-128"/>
                <a:cs typeface="Meiryo UI" panose="020B0604030504040204" pitchFamily="50" charset="-128"/>
              </a:rPr>
              <a:t>携帯型</a:t>
            </a:r>
            <a:r>
              <a:rPr lang="en-US" altLang="ja-JP" sz="900" b="1" dirty="0">
                <a:solidFill>
                  <a:srgbClr val="E67484"/>
                </a:solidFill>
                <a:latin typeface="Meiryo UI" panose="020B0604030504040204" pitchFamily="50" charset="-128"/>
                <a:ea typeface="Meiryo UI" panose="020B0604030504040204" pitchFamily="50" charset="-128"/>
                <a:cs typeface="Meiryo UI" panose="020B0604030504040204" pitchFamily="50" charset="-128"/>
              </a:rPr>
              <a:t>IT</a:t>
            </a:r>
            <a:r>
              <a:rPr lang="ja-JP" altLang="en-US" sz="900" b="1" dirty="0">
                <a:solidFill>
                  <a:srgbClr val="E67484"/>
                </a:solidFill>
                <a:latin typeface="Meiryo UI" panose="020B0604030504040204" pitchFamily="50" charset="-128"/>
                <a:ea typeface="Meiryo UI" panose="020B0604030504040204" pitchFamily="50" charset="-128"/>
                <a:cs typeface="Meiryo UI" panose="020B0604030504040204" pitchFamily="50" charset="-128"/>
              </a:rPr>
              <a:t>ツールの利便性</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は大きな意味を持つと考えられる。</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・情報収集においては、現状、都道府県毎にトイレ登録数が大きく異なる状況であり、自治体や関係団</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体への働きかけ、トイレ情報収集ボランティアなど、今後、</a:t>
            </a:r>
            <a:r>
              <a:rPr lang="ja-JP" altLang="en-US" sz="900" b="1" dirty="0">
                <a:solidFill>
                  <a:srgbClr val="E67484"/>
                </a:solidFill>
                <a:latin typeface="Meiryo UI" panose="020B0604030504040204" pitchFamily="50" charset="-128"/>
                <a:ea typeface="Meiryo UI" panose="020B0604030504040204" pitchFamily="50" charset="-128"/>
                <a:cs typeface="Meiryo UI" panose="020B0604030504040204" pitchFamily="50" charset="-128"/>
              </a:rPr>
              <a:t>より多くの本プロジェクトへの協力者の賛同</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が</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求められる。</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・本アプリは、双方向的情報伝達ツールとして、全国のオストメイトから様々な情報を収集する</a:t>
            </a:r>
            <a:r>
              <a:rPr lang="ja-JP" altLang="en-US" sz="900" b="1" dirty="0">
                <a:solidFill>
                  <a:srgbClr val="E67484"/>
                </a:solidFill>
                <a:latin typeface="Meiryo UI" panose="020B0604030504040204" pitchFamily="50" charset="-128"/>
                <a:ea typeface="Meiryo UI" panose="020B0604030504040204" pitchFamily="50" charset="-128"/>
                <a:cs typeface="Meiryo UI" panose="020B0604030504040204" pitchFamily="50" charset="-128"/>
              </a:rPr>
              <a:t>未来志向</a:t>
            </a:r>
            <a:endParaRPr lang="en-US" altLang="ja-JP" sz="900" b="1" dirty="0">
              <a:solidFill>
                <a:srgbClr val="E67484"/>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b="1" dirty="0">
                <a:solidFill>
                  <a:srgbClr val="E67484"/>
                </a:solidFill>
                <a:latin typeface="Meiryo UI" panose="020B0604030504040204" pitchFamily="50" charset="-128"/>
                <a:ea typeface="Meiryo UI" panose="020B0604030504040204" pitchFamily="50" charset="-128"/>
                <a:cs typeface="Meiryo UI" panose="020B0604030504040204" pitchFamily="50" charset="-128"/>
              </a:rPr>
              <a:t>　型研究基盤</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の可能性を持つ。収集データは、クラウドサーバーで管理・保管され、ユーザーが持つ各デバ</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イスへ情報配信されるため、</a:t>
            </a:r>
            <a:r>
              <a:rPr lang="ja-JP" altLang="en-US" sz="900" b="1" dirty="0">
                <a:solidFill>
                  <a:srgbClr val="E67484"/>
                </a:solidFill>
                <a:latin typeface="Meiryo UI" panose="020B0604030504040204" pitchFamily="50" charset="-128"/>
                <a:ea typeface="Meiryo UI" panose="020B0604030504040204" pitchFamily="50" charset="-128"/>
                <a:cs typeface="Meiryo UI" panose="020B0604030504040204" pitchFamily="50" charset="-128"/>
              </a:rPr>
              <a:t>個人の悩み軽減</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は勿論のこと、オストメイトを取り巻く</a:t>
            </a:r>
            <a:r>
              <a:rPr lang="ja-JP" altLang="en-US" sz="900" b="1" dirty="0">
                <a:solidFill>
                  <a:srgbClr val="E67484"/>
                </a:solidFill>
                <a:latin typeface="Meiryo UI" panose="020B0604030504040204" pitchFamily="50" charset="-128"/>
                <a:ea typeface="Meiryo UI" panose="020B0604030504040204" pitchFamily="50" charset="-128"/>
                <a:cs typeface="Meiryo UI" panose="020B0604030504040204" pitchFamily="50" charset="-128"/>
              </a:rPr>
              <a:t>社会環境の向上</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にも</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寄与し、ユーザー数を増やし、より多くの方々からオストメイトに特化した情報を収集し、データベースの充</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実を目指したい。また、ビッグデータの分析を通じて、</a:t>
            </a:r>
            <a:r>
              <a:rPr lang="ja-JP" altLang="en-US" sz="900" b="1" dirty="0">
                <a:solidFill>
                  <a:srgbClr val="E67484"/>
                </a:solidFill>
                <a:latin typeface="Meiryo UI" panose="020B0604030504040204" pitchFamily="50" charset="-128"/>
                <a:ea typeface="Meiryo UI" panose="020B0604030504040204" pitchFamily="50" charset="-128"/>
                <a:cs typeface="Meiryo UI" panose="020B0604030504040204" pitchFamily="50" charset="-128"/>
              </a:rPr>
              <a:t>環境整備や街づくりへの政策提言</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に繋げたい。</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a:solidFill>
                  <a:srgbClr val="E67484"/>
                </a:solidFill>
                <a:latin typeface="Meiryo UI" panose="020B0604030504040204" pitchFamily="50" charset="-128"/>
                <a:ea typeface="Meiryo UI" panose="020B0604030504040204" pitchFamily="50" charset="-128"/>
                <a:cs typeface="Meiryo UI" panose="020B0604030504040204" pitchFamily="50" charset="-128"/>
              </a:rPr>
              <a:t>情報量の拡充</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900" b="1" dirty="0">
                <a:solidFill>
                  <a:srgbClr val="E67484"/>
                </a:solidFill>
                <a:latin typeface="Meiryo UI" panose="020B0604030504040204" pitchFamily="50" charset="-128"/>
                <a:ea typeface="Meiryo UI" panose="020B0604030504040204" pitchFamily="50" charset="-128"/>
                <a:cs typeface="Meiryo UI" panose="020B0604030504040204" pitchFamily="50" charset="-128"/>
              </a:rPr>
              <a:t>情報の質の向上</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が大きなポイントであり、オストメイトやその家族だけでなく、医療従事</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者やメーカーの方々など、</a:t>
            </a:r>
            <a:r>
              <a:rPr lang="ja-JP" altLang="en-US" sz="900" b="1" dirty="0">
                <a:solidFill>
                  <a:srgbClr val="E67484"/>
                </a:solidFill>
                <a:latin typeface="Meiryo UI" panose="020B0604030504040204" pitchFamily="50" charset="-128"/>
                <a:ea typeface="Meiryo UI" panose="020B0604030504040204" pitchFamily="50" charset="-128"/>
                <a:cs typeface="Meiryo UI" panose="020B0604030504040204" pitchFamily="50" charset="-128"/>
              </a:rPr>
              <a:t>より多くの方々に使っていただきたい。</a:t>
            </a:r>
            <a:endParaRPr lang="en-US" altLang="ja-JP" sz="900" b="1" dirty="0">
              <a:solidFill>
                <a:srgbClr val="E67484"/>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・今後、機能の拡充やデザイン変更を予定しており、よりニーズにマッチしたツールへと進化する予定である</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オストメイト</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に寄り添うサポートツールとして、</a:t>
            </a:r>
            <a:r>
              <a:rPr lang="ja-JP" altLang="en-US" sz="900" b="1" dirty="0">
                <a:solidFill>
                  <a:srgbClr val="E67484"/>
                </a:solidFill>
                <a:latin typeface="Meiryo UI" panose="020B0604030504040204" pitchFamily="50" charset="-128"/>
                <a:ea typeface="Meiryo UI" panose="020B0604030504040204" pitchFamily="50" charset="-128"/>
                <a:cs typeface="Meiryo UI" panose="020B0604030504040204" pitchFamily="50" charset="-128"/>
              </a:rPr>
              <a:t>紹介していただけたら幸い</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である。</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39"/>
          <p:cNvSpPr txBox="1"/>
          <p:nvPr/>
        </p:nvSpPr>
        <p:spPr>
          <a:xfrm>
            <a:off x="7172281" y="-48479"/>
            <a:ext cx="2664081" cy="307777"/>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r"/>
            <a:r>
              <a:rPr lang="ja-JP" altLang="en-US" sz="1400" dirty="0" smtClean="0">
                <a:latin typeface="+mn-ea"/>
              </a:rPr>
              <a:t>平成</a:t>
            </a:r>
            <a:r>
              <a:rPr lang="en-US" altLang="ja-JP" sz="1400" dirty="0" smtClean="0">
                <a:latin typeface="+mn-ea"/>
              </a:rPr>
              <a:t>30</a:t>
            </a:r>
            <a:r>
              <a:rPr lang="ja-JP" altLang="en-US" sz="1400" dirty="0" smtClean="0">
                <a:latin typeface="+mn-ea"/>
              </a:rPr>
              <a:t>年</a:t>
            </a:r>
            <a:r>
              <a:rPr lang="en-US" altLang="ja-JP" sz="1400" dirty="0" smtClean="0">
                <a:latin typeface="+mn-ea"/>
              </a:rPr>
              <a:t>10</a:t>
            </a:r>
            <a:r>
              <a:rPr lang="ja-JP" altLang="en-US" sz="1400" dirty="0" smtClean="0">
                <a:latin typeface="+mn-ea"/>
              </a:rPr>
              <a:t>月</a:t>
            </a:r>
            <a:r>
              <a:rPr lang="en-US" altLang="ja-JP" sz="1400" dirty="0" smtClean="0">
                <a:latin typeface="+mn-ea"/>
              </a:rPr>
              <a:t>24</a:t>
            </a:r>
            <a:r>
              <a:rPr lang="ja-JP" altLang="en-US" sz="1400" dirty="0" smtClean="0">
                <a:latin typeface="+mn-ea"/>
              </a:rPr>
              <a:t>日版</a:t>
            </a:r>
            <a:endParaRPr lang="ja-JP" altLang="en-US" sz="1400" dirty="0">
              <a:latin typeface="+mn-ea"/>
            </a:endParaRPr>
          </a:p>
        </p:txBody>
      </p:sp>
    </p:spTree>
    <p:extLst>
      <p:ext uri="{BB962C8B-B14F-4D97-AF65-F5344CB8AC3E}">
        <p14:creationId xmlns:p14="http://schemas.microsoft.com/office/powerpoint/2010/main" val="1954192185"/>
      </p:ext>
    </p:extLst>
  </p:cSld>
  <p:clrMapOvr>
    <a:masterClrMapping/>
  </p:clrMapOvr>
  <p:timing>
    <p:tnLst>
      <p:par>
        <p:cT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474</Words>
  <Application>Microsoft Office PowerPoint</Application>
  <PresentationFormat>A4 210 x 297 mm</PresentationFormat>
  <Paragraphs>110</Paragraphs>
  <Slides>2</Slides>
  <Notes>1</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vt:i4>
      </vt:variant>
    </vt:vector>
  </HeadingPairs>
  <TitlesOfParts>
    <vt:vector size="15" baseType="lpstr">
      <vt:lpstr>Meiryo UI</vt:lpstr>
      <vt:lpstr>ＭＳ Ｐゴシック</vt:lpstr>
      <vt:lpstr>ヒラギノ角ゴ Pro W3</vt:lpstr>
      <vt:lpstr>フォントポにほんご</vt:lpstr>
      <vt:lpstr>小塚ゴシック Pr6N L</vt:lpstr>
      <vt:lpstr>小塚ゴシック Pr6N M</vt:lpstr>
      <vt:lpstr>小塚ゴシック Pr6N R</vt:lpstr>
      <vt:lpstr>小塚ゴシック Pro M</vt:lpstr>
      <vt:lpstr>Arial</vt:lpstr>
      <vt:lpstr>Calibri</vt:lpstr>
      <vt:lpstr>Corbel</vt:lpstr>
      <vt:lpstr>Wingdings</vt:lpstr>
      <vt:lpstr>ホワイト</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2018-10-24T05:57:24Z</dcterms:created>
  <dcterms:modified xsi:type="dcterms:W3CDTF">2018-10-24T05:57:44Z</dcterms:modified>
</cp:coreProperties>
</file>