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79" r:id="rId2"/>
    <p:sldId id="281"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FF"/>
    <a:srgbClr val="4CA6FF"/>
    <a:srgbClr val="3399FF"/>
    <a:srgbClr val="40CCFB"/>
    <a:srgbClr val="0080FF"/>
    <a:srgbClr val="0959FF"/>
    <a:srgbClr val="0E79FF"/>
    <a:srgbClr val="0854F2"/>
    <a:srgbClr val="375AD0"/>
    <a:srgbClr val="37B5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3" autoAdjust="0"/>
    <p:restoredTop sz="97192" autoAdjust="0"/>
  </p:normalViewPr>
  <p:slideViewPr>
    <p:cSldViewPr snapToGrid="0" snapToObjects="1">
      <p:cViewPr varScale="1">
        <p:scale>
          <a:sx n="74" d="100"/>
          <a:sy n="74" d="100"/>
        </p:scale>
        <p:origin x="1224" y="72"/>
      </p:cViewPr>
      <p:guideLst>
        <p:guide orient="horz" pos="1389"/>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81E8AD5-4DF4-45F8-A2AD-69D7544A71B4}" type="datetimeFigureOut">
              <a:rPr kumimoji="1" lang="ja-JP" altLang="en-US" smtClean="0"/>
              <a:t>2018/6/14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42F41CB-6250-496E-A8BC-CDD9028FB5B8}" type="slidenum">
              <a:rPr kumimoji="1" lang="ja-JP" altLang="en-US" smtClean="0"/>
              <a:t>‹#›</a:t>
            </a:fld>
            <a:endParaRPr kumimoji="1" lang="ja-JP" altLang="en-US"/>
          </a:p>
        </p:txBody>
      </p:sp>
    </p:spTree>
    <p:extLst>
      <p:ext uri="{BB962C8B-B14F-4D97-AF65-F5344CB8AC3E}">
        <p14:creationId xmlns:p14="http://schemas.microsoft.com/office/powerpoint/2010/main" val="2865819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1</a:t>
            </a:fld>
            <a:endParaRPr kumimoji="1" lang="ja-JP" altLang="en-US"/>
          </a:p>
        </p:txBody>
      </p:sp>
    </p:spTree>
    <p:extLst>
      <p:ext uri="{BB962C8B-B14F-4D97-AF65-F5344CB8AC3E}">
        <p14:creationId xmlns:p14="http://schemas.microsoft.com/office/powerpoint/2010/main" val="357830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2018/6/14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file://localhost/Users/meg/Desktop/%E7%89%B9%E7%A0%94/%E7%89%B9%E7%A0%94OD/%E3%82%A2%E3%82%A4%E3%82%B3%E3%83%B3/%E3%81%B2%E3%82%89%E3%82%81%E3%81%8Db.png"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file://localhost/Users/meg/Desktop/%E7%89%B9%E7%A0%94/%E7%89%B9%E7%A0%94OD/%E3%82%A2%E3%82%A4%E3%82%B3%E3%83%B3/%E3%83%8F%E3%83%86%E3%83%8Ab.pn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吹き出し 78"/>
          <p:cNvSpPr/>
          <p:nvPr/>
        </p:nvSpPr>
        <p:spPr>
          <a:xfrm>
            <a:off x="2467645" y="2271009"/>
            <a:ext cx="2336735" cy="1034935"/>
          </a:xfrm>
          <a:prstGeom prst="wedgeRoundRectCallout">
            <a:avLst>
              <a:gd name="adj1" fmla="val -19435"/>
              <a:gd name="adj2" fmla="val 73452"/>
              <a:gd name="adj3" fmla="val 16667"/>
            </a:avLst>
          </a:prstGeom>
          <a:solidFill>
            <a:srgbClr val="3399FF"/>
          </a:solidFill>
          <a:ln>
            <a:solidFill>
              <a:srgbClr val="4CA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1" name="テキスト ボックス 80"/>
          <p:cNvSpPr txBox="1"/>
          <p:nvPr/>
        </p:nvSpPr>
        <p:spPr>
          <a:xfrm>
            <a:off x="2484760" y="2257975"/>
            <a:ext cx="2357897" cy="1200329"/>
          </a:xfrm>
          <a:prstGeom prst="rect">
            <a:avLst/>
          </a:prstGeom>
          <a:noFill/>
        </p:spPr>
        <p:txBody>
          <a:bodyPr wrap="square" rtlCol="0">
            <a:spAutoFit/>
          </a:bodyPr>
          <a:lstStyle/>
          <a:p>
            <a:pPr defTabSz="914400"/>
            <a:r>
              <a:rPr lang="ja-JP" altLang="en-US" sz="1200" b="1" dirty="0" smtClean="0">
                <a:solidFill>
                  <a:prstClr val="white"/>
                </a:solidFill>
              </a:rPr>
              <a:t>写真の投稿も可能な、施設のバリアフリー情報等が投稿できる「スポット投稿」。</a:t>
            </a:r>
            <a:endParaRPr lang="en-US" altLang="ja-JP" sz="1200" b="1" dirty="0" smtClean="0">
              <a:solidFill>
                <a:prstClr val="white"/>
              </a:solidFill>
            </a:endParaRPr>
          </a:p>
          <a:p>
            <a:pPr defTabSz="914400"/>
            <a:r>
              <a:rPr lang="ja-JP" altLang="en-US" sz="1200" b="1" dirty="0" smtClean="0">
                <a:solidFill>
                  <a:prstClr val="white"/>
                </a:solidFill>
              </a:rPr>
              <a:t>つぶやき機能もあり、ユーザー同士が交流することができる。</a:t>
            </a:r>
            <a:endParaRPr lang="en-US" altLang="ja-JP" sz="1200" b="1" dirty="0" smtClean="0">
              <a:solidFill>
                <a:prstClr val="white"/>
              </a:solidFill>
            </a:endParaRPr>
          </a:p>
          <a:p>
            <a:pPr defTabSz="914400"/>
            <a:endParaRPr lang="en-US" altLang="ja-JP" sz="1200" b="1" dirty="0" smtClean="0">
              <a:solidFill>
                <a:prstClr val="white"/>
              </a:solidFill>
            </a:endParaRPr>
          </a:p>
        </p:txBody>
      </p:sp>
      <p:pic>
        <p:nvPicPr>
          <p:cNvPr id="74" name="図 73"/>
          <p:cNvPicPr>
            <a:picLocks noChangeAspect="1"/>
          </p:cNvPicPr>
          <p:nvPr/>
        </p:nvPicPr>
        <p:blipFill>
          <a:blip r:embed="rId3"/>
          <a:stretch>
            <a:fillRect/>
          </a:stretch>
        </p:blipFill>
        <p:spPr>
          <a:xfrm>
            <a:off x="3656476" y="4714625"/>
            <a:ext cx="1272226" cy="2236789"/>
          </a:xfrm>
          <a:prstGeom prst="rect">
            <a:avLst/>
          </a:prstGeom>
        </p:spPr>
      </p:pic>
      <p:sp>
        <p:nvSpPr>
          <p:cNvPr id="4" name="角丸四角形吹き出し 3"/>
          <p:cNvSpPr/>
          <p:nvPr/>
        </p:nvSpPr>
        <p:spPr>
          <a:xfrm>
            <a:off x="69023" y="2367278"/>
            <a:ext cx="2329567" cy="1055253"/>
          </a:xfrm>
          <a:prstGeom prst="wedgeRoundRectCallout">
            <a:avLst>
              <a:gd name="adj1" fmla="val 20379"/>
              <a:gd name="adj2" fmla="val 93191"/>
              <a:gd name="adj3" fmla="val 16667"/>
            </a:avLst>
          </a:prstGeom>
          <a:solidFill>
            <a:srgbClr val="3399FF"/>
          </a:solidFill>
          <a:ln>
            <a:solidFill>
              <a:srgbClr val="4CA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0" name="角丸四角形 79"/>
          <p:cNvSpPr/>
          <p:nvPr/>
        </p:nvSpPr>
        <p:spPr>
          <a:xfrm>
            <a:off x="4989514" y="4549425"/>
            <a:ext cx="4806514" cy="1989719"/>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549425"/>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14103"/>
            <a:ext cx="9911641" cy="5835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600" dirty="0" smtClean="0">
                <a:solidFill>
                  <a:srgbClr val="3399FF"/>
                </a:solidFill>
                <a:latin typeface="小塚ゴシック Pr6N R"/>
                <a:ea typeface="小塚ゴシック Pr6N R"/>
                <a:cs typeface="小塚ゴシック Pr6N R"/>
              </a:rPr>
              <a:t>GPS</a:t>
            </a:r>
            <a:r>
              <a:rPr lang="ja-JP" altLang="en-US" sz="1600" dirty="0" smtClean="0">
                <a:solidFill>
                  <a:srgbClr val="3399FF"/>
                </a:solidFill>
                <a:latin typeface="小塚ゴシック Pr6N R"/>
                <a:ea typeface="小塚ゴシック Pr6N R"/>
                <a:cs typeface="小塚ゴシック Pr6N R"/>
              </a:rPr>
              <a:t>を活用し、車いすで移動したルートを地図に記録することで、車いすが通行できる道を共有。また、施設のバリアフリー情報も投稿可能。ユーザーが参加し、作っていくバリアフリー情報サービスです。</a:t>
            </a:r>
            <a:endParaRPr lang="en-US" altLang="ja-JP" sz="1600" dirty="0" smtClean="0">
              <a:solidFill>
                <a:srgbClr val="3399FF"/>
              </a:solidFill>
              <a:latin typeface="小塚ゴシック Pr6N R"/>
              <a:ea typeface="小塚ゴシック Pr6N R"/>
              <a:cs typeface="小塚ゴシック Pr6N R"/>
            </a:endParaRPr>
          </a:p>
        </p:txBody>
      </p:sp>
      <p:sp>
        <p:nvSpPr>
          <p:cNvPr id="45" name="下矢印 44"/>
          <p:cNvSpPr/>
          <p:nvPr/>
        </p:nvSpPr>
        <p:spPr>
          <a:xfrm>
            <a:off x="702157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2" y="2342821"/>
            <a:ext cx="3291897" cy="369332"/>
          </a:xfrm>
          <a:prstGeom prst="rect">
            <a:avLst/>
          </a:prstGeom>
          <a:noFill/>
        </p:spPr>
        <p:txBody>
          <a:bodyPr wrap="square" rtlCol="0">
            <a:spAutoFit/>
          </a:bodyPr>
          <a:lstStyle/>
          <a:p>
            <a:r>
              <a:rPr lang="en-US" altLang="ja-JP" dirty="0" err="1" smtClean="0">
                <a:solidFill>
                  <a:srgbClr val="0080FF"/>
                </a:solidFill>
                <a:latin typeface="小塚ゴシック Pr6N M"/>
                <a:ea typeface="小塚ゴシック Pr6N M"/>
                <a:cs typeface="小塚ゴシック Pr6N M"/>
              </a:rPr>
              <a:t>WheeLog</a:t>
            </a:r>
            <a:r>
              <a:rPr lang="en-US" altLang="ja-JP" dirty="0" smtClean="0">
                <a:solidFill>
                  <a:srgbClr val="0080FF"/>
                </a:solidFill>
                <a:latin typeface="小塚ゴシック Pr6N M"/>
                <a:ea typeface="小塚ゴシック Pr6N M"/>
                <a:cs typeface="小塚ゴシック Pr6N M"/>
              </a:rPr>
              <a:t>!</a:t>
            </a:r>
            <a:r>
              <a:rPr lang="ja-JP" altLang="en-US" dirty="0" smtClean="0">
                <a:solidFill>
                  <a:srgbClr val="0080FF"/>
                </a:solidFill>
                <a:latin typeface="小塚ゴシック Pr6N M"/>
                <a:ea typeface="小塚ゴシック Pr6N M"/>
                <a:cs typeface="小塚ゴシック Pr6N M"/>
              </a:rPr>
              <a:t> </a:t>
            </a:r>
            <a:r>
              <a:rPr lang="ja-JP" altLang="en-US" sz="1600" dirty="0">
                <a:solidFill>
                  <a:srgbClr val="0080FF"/>
                </a:solidFill>
                <a:latin typeface="小塚ゴシック Pr6N M"/>
                <a:ea typeface="小塚ゴシック Pr6N M"/>
                <a:cs typeface="小塚ゴシック Pr6N M"/>
              </a:rPr>
              <a:t>誕生の</a:t>
            </a:r>
            <a:r>
              <a:rPr lang="ja-JP" altLang="en-US" dirty="0">
                <a:solidFill>
                  <a:srgbClr val="0080FF"/>
                </a:solidFill>
                <a:latin typeface="小塚ゴシック Pr6N M"/>
                <a:ea typeface="小塚ゴシック Pr6N M"/>
                <a:cs typeface="小塚ゴシック Pr6N M"/>
              </a:rPr>
              <a:t>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84" name="角丸四角形 83"/>
          <p:cNvSpPr/>
          <p:nvPr/>
        </p:nvSpPr>
        <p:spPr>
          <a:xfrm>
            <a:off x="4989514" y="2327966"/>
            <a:ext cx="4804595"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23556" y="2796481"/>
            <a:ext cx="561790" cy="1159766"/>
          </a:xfrm>
          <a:prstGeom prst="rect">
            <a:avLst/>
          </a:prstGeom>
        </p:spPr>
      </p:pic>
      <p:pic>
        <p:nvPicPr>
          <p:cNvPr id="3" name="ひらめきb.png" descr="/Users/meg/Desktop/特研/特研OD/アイコン/ひらめき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237130" y="5106825"/>
            <a:ext cx="318819" cy="1110260"/>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a:solidFill>
                  <a:schemeClr val="bg1"/>
                </a:solidFill>
                <a:latin typeface="小塚ゴシック Pro M"/>
                <a:ea typeface="小塚ゴシック Pro M"/>
                <a:cs typeface="小塚ゴシック Pro M"/>
              </a:rPr>
              <a:t>WheeLog</a:t>
            </a:r>
            <a:r>
              <a:rPr lang="en-US" altLang="ja-JP" sz="3600" dirty="0">
                <a:solidFill>
                  <a:schemeClr val="bg1"/>
                </a:solidFill>
                <a:latin typeface="小塚ゴシック Pro M"/>
                <a:ea typeface="小塚ゴシック Pro M"/>
                <a:cs typeface="小塚ゴシック Pro M"/>
              </a:rPr>
              <a:t>!</a:t>
            </a:r>
            <a:r>
              <a:rPr lang="ja-JP" altLang="en-US" sz="3600" dirty="0">
                <a:solidFill>
                  <a:schemeClr val="bg1"/>
                </a:solidFill>
                <a:latin typeface="小塚ゴシック Pro M"/>
                <a:ea typeface="小塚ゴシック Pro M"/>
                <a:cs typeface="小塚ゴシック Pro M"/>
              </a:rPr>
              <a:t> </a:t>
            </a:r>
            <a:r>
              <a:rPr lang="ja-JP" altLang="en-US" sz="2400" dirty="0">
                <a:solidFill>
                  <a:schemeClr val="bg1"/>
                </a:solidFill>
                <a:latin typeface="小塚ゴシック Pro M"/>
                <a:ea typeface="小塚ゴシック Pro M"/>
                <a:cs typeface="小塚ゴシック Pro M"/>
              </a:rPr>
              <a:t>（ウィーログ！）</a:t>
            </a:r>
            <a:endParaRPr lang="ja-JP" altLang="en-US" sz="24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スマホひとつでバリアフリー＆バリア情報をシェア！</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NPO</a:t>
            </a:r>
            <a:r>
              <a:rPr lang="ja-JP" altLang="en-US" sz="1400" dirty="0" smtClean="0">
                <a:solidFill>
                  <a:srgbClr val="FFFFFF"/>
                </a:solidFill>
                <a:latin typeface="小塚ゴシック Pr6N R"/>
                <a:ea typeface="小塚ゴシック Pr6N R"/>
                <a:cs typeface="小塚ゴシック Pr6N R"/>
              </a:rPr>
              <a:t>法人</a:t>
            </a:r>
            <a:r>
              <a:rPr lang="en-US" altLang="ja-JP" sz="1400" dirty="0" smtClean="0">
                <a:solidFill>
                  <a:srgbClr val="FFFFFF"/>
                </a:solidFill>
                <a:latin typeface="小塚ゴシック Pr6N R"/>
                <a:ea typeface="小塚ゴシック Pr6N R"/>
                <a:cs typeface="小塚ゴシック Pr6N R"/>
              </a:rPr>
              <a:t>PADM</a:t>
            </a:r>
            <a:endParaRPr lang="en-US" altLang="ja-JP" sz="1400" dirty="0">
              <a:solidFill>
                <a:srgbClr val="FFFFFF"/>
              </a:solidFill>
              <a:latin typeface="小塚ゴシック Pr6N R"/>
              <a:ea typeface="小塚ゴシック Pr6N R"/>
              <a:cs typeface="小塚ゴシック Pr6N R"/>
            </a:endParaRPr>
          </a:p>
        </p:txBody>
      </p:sp>
      <p:sp>
        <p:nvSpPr>
          <p:cNvPr id="47" name="テキスト ボックス 46"/>
          <p:cNvSpPr txBox="1"/>
          <p:nvPr/>
        </p:nvSpPr>
        <p:spPr>
          <a:xfrm>
            <a:off x="-48297" y="1917619"/>
            <a:ext cx="2342886" cy="307777"/>
          </a:xfrm>
          <a:prstGeom prst="rect">
            <a:avLst/>
          </a:prstGeom>
          <a:noFill/>
        </p:spPr>
        <p:txBody>
          <a:bodyPr wrap="square" rtlCol="0">
            <a:spAutoFit/>
          </a:bodyPr>
          <a:lstStyle/>
          <a:p>
            <a:pPr algn="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2017</a:t>
            </a:r>
            <a:r>
              <a:rPr lang="ja-JP" altLang="en-US" sz="1400" b="1" dirty="0" smtClean="0">
                <a:solidFill>
                  <a:srgbClr val="FF0000"/>
                </a:solidFill>
                <a:effectLst>
                  <a:outerShdw blurRad="38100" dist="38100" dir="2700000" algn="tl">
                    <a:srgbClr val="000000">
                      <a:alpha val="43137"/>
                    </a:srgbClr>
                  </a:outerShdw>
                </a:effectLst>
              </a:rPr>
              <a:t>年５月</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48" name="テキスト ボックス 47"/>
          <p:cNvSpPr txBox="1"/>
          <p:nvPr/>
        </p:nvSpPr>
        <p:spPr>
          <a:xfrm>
            <a:off x="5075272" y="3101389"/>
            <a:ext cx="3967526" cy="646331"/>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smtClean="0"/>
              <a:t>　⾞いすが走行可能な道路や利用できる施設等の情報や、体験したことを動画で配信していたが、一人で発信できる情報量に限界を感じた。</a:t>
            </a:r>
            <a:endParaRPr lang="en-US" altLang="ja-JP" sz="1200" dirty="0" smtClean="0">
              <a:solidFill>
                <a:prstClr val="black"/>
              </a:solidFill>
            </a:endParaRPr>
          </a:p>
        </p:txBody>
      </p:sp>
      <p:sp>
        <p:nvSpPr>
          <p:cNvPr id="51" name="テキスト ボックス 50"/>
          <p:cNvSpPr txBox="1"/>
          <p:nvPr/>
        </p:nvSpPr>
        <p:spPr>
          <a:xfrm>
            <a:off x="5150987" y="4628699"/>
            <a:ext cx="4086143" cy="369332"/>
          </a:xfrm>
          <a:prstGeom prst="rect">
            <a:avLst/>
          </a:prstGeom>
          <a:noFill/>
        </p:spPr>
        <p:txBody>
          <a:bodyPr wrap="square" rtlCol="0">
            <a:spAutoFit/>
          </a:bodyPr>
          <a:lstStyle/>
          <a:p>
            <a:pPr defTabSz="914400"/>
            <a:r>
              <a:rPr lang="en-US" altLang="ja-JP" b="1" dirty="0" err="1" smtClean="0">
                <a:solidFill>
                  <a:prstClr val="white"/>
                </a:solidFill>
              </a:rPr>
              <a:t>WheeLog</a:t>
            </a:r>
            <a:r>
              <a:rPr lang="en-US" altLang="ja-JP" b="1" dirty="0">
                <a:solidFill>
                  <a:prstClr val="white"/>
                </a:solidFill>
              </a:rPr>
              <a:t>!</a:t>
            </a:r>
            <a:r>
              <a:rPr lang="ja-JP" altLang="en-US" b="1" dirty="0" smtClean="0">
                <a:solidFill>
                  <a:prstClr val="white"/>
                </a:solidFill>
              </a:rPr>
              <a:t>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52" name="テキスト ボックス 51"/>
          <p:cNvSpPr txBox="1"/>
          <p:nvPr/>
        </p:nvSpPr>
        <p:spPr>
          <a:xfrm>
            <a:off x="5109217" y="5661322"/>
            <a:ext cx="3982452" cy="276999"/>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車いすで出かける際の情報収集が容易になった。</a:t>
            </a:r>
            <a:endParaRPr lang="en-US" altLang="ja-JP" sz="900" dirty="0"/>
          </a:p>
        </p:txBody>
      </p:sp>
      <p:grpSp>
        <p:nvGrpSpPr>
          <p:cNvPr id="59" name="図形グループ 24"/>
          <p:cNvGrpSpPr/>
          <p:nvPr/>
        </p:nvGrpSpPr>
        <p:grpSpPr>
          <a:xfrm>
            <a:off x="6255233" y="250008"/>
            <a:ext cx="752743" cy="752743"/>
            <a:chOff x="6255233" y="281179"/>
            <a:chExt cx="752743" cy="752743"/>
          </a:xfrm>
          <a:solidFill>
            <a:schemeClr val="bg1"/>
          </a:solidFill>
        </p:grpSpPr>
        <p:sp>
          <p:nvSpPr>
            <p:cNvPr id="60" name="角丸四角形 59"/>
            <p:cNvSpPr/>
            <p:nvPr/>
          </p:nvSpPr>
          <p:spPr>
            <a:xfrm>
              <a:off x="6255233"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61" name="テキスト ボックス 60"/>
            <p:cNvSpPr txBox="1"/>
            <p:nvPr/>
          </p:nvSpPr>
          <p:spPr>
            <a:xfrm>
              <a:off x="6308439" y="334385"/>
              <a:ext cx="646331" cy="646331"/>
            </a:xfrm>
            <a:prstGeom prst="rect">
              <a:avLst/>
            </a:prstGeom>
            <a:no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62" name="図形グループ 36"/>
          <p:cNvGrpSpPr/>
          <p:nvPr/>
        </p:nvGrpSpPr>
        <p:grpSpPr>
          <a:xfrm>
            <a:off x="7172281" y="250008"/>
            <a:ext cx="752743" cy="752743"/>
            <a:chOff x="7154801" y="281179"/>
            <a:chExt cx="752743" cy="752743"/>
          </a:xfrm>
        </p:grpSpPr>
        <p:sp>
          <p:nvSpPr>
            <p:cNvPr id="64" name="角丸四角形 63"/>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6" name="角丸四角形 65"/>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4CA6FF"/>
                </a:solidFill>
                <a:latin typeface="小塚ゴシック Pr6N M"/>
                <a:ea typeface="小塚ゴシック Pr6N M"/>
                <a:cs typeface="小塚ゴシック Pr6N M"/>
              </a:rPr>
              <a:t>防犯</a:t>
            </a:r>
            <a:endParaRPr lang="en-US" altLang="ja-JP" sz="1400" dirty="0" smtClean="0">
              <a:solidFill>
                <a:srgbClr val="4CA6FF"/>
              </a:solidFill>
              <a:latin typeface="小塚ゴシック Pr6N M"/>
              <a:ea typeface="小塚ゴシック Pr6N M"/>
              <a:cs typeface="小塚ゴシック Pr6N M"/>
            </a:endParaRPr>
          </a:p>
          <a:p>
            <a:r>
              <a:rPr lang="ja-JP" altLang="en-US" sz="1400" dirty="0" smtClean="0">
                <a:solidFill>
                  <a:srgbClr val="4CA6FF"/>
                </a:solidFill>
                <a:latin typeface="小塚ゴシック Pr6N M"/>
                <a:ea typeface="小塚ゴシック Pr6N M"/>
                <a:cs typeface="小塚ゴシック Pr6N M"/>
              </a:rPr>
              <a:t>医療</a:t>
            </a:r>
            <a:endParaRPr lang="en-US" altLang="ja-JP" sz="1400" dirty="0" smtClean="0">
              <a:solidFill>
                <a:srgbClr val="4CA6FF"/>
              </a:solidFill>
              <a:latin typeface="小塚ゴシック Pr6N M"/>
              <a:ea typeface="小塚ゴシック Pr6N M"/>
              <a:cs typeface="小塚ゴシック Pr6N M"/>
            </a:endParaRPr>
          </a:p>
          <a:p>
            <a:r>
              <a:rPr lang="ja-JP" altLang="en-US" sz="1400" dirty="0" smtClean="0">
                <a:solidFill>
                  <a:srgbClr val="4CA6FF"/>
                </a:solidFill>
                <a:latin typeface="小塚ゴシック Pr6N M"/>
                <a:ea typeface="小塚ゴシック Pr6N M"/>
                <a:cs typeface="小塚ゴシック Pr6N M"/>
              </a:rPr>
              <a:t>教育</a:t>
            </a:r>
            <a:r>
              <a:rPr lang="ja-JP" altLang="en-US" sz="1000" dirty="0" smtClean="0">
                <a:solidFill>
                  <a:srgbClr val="4CA6FF"/>
                </a:solidFill>
                <a:latin typeface="小塚ゴシック Pr6N M"/>
                <a:ea typeface="小塚ゴシック Pr6N M"/>
                <a:cs typeface="小塚ゴシック Pr6N M"/>
              </a:rPr>
              <a:t>等</a:t>
            </a:r>
            <a:endParaRPr lang="en-US" altLang="ja-JP" dirty="0" smtClean="0">
              <a:solidFill>
                <a:srgbClr val="4CA6FF"/>
              </a:solidFill>
              <a:latin typeface="小塚ゴシック Pr6N M"/>
              <a:ea typeface="小塚ゴシック Pr6N M"/>
              <a:cs typeface="小塚ゴシック Pr6N M"/>
            </a:endParaRPr>
          </a:p>
        </p:txBody>
      </p:sp>
      <p:grpSp>
        <p:nvGrpSpPr>
          <p:cNvPr id="68" name="図形グループ 33"/>
          <p:cNvGrpSpPr/>
          <p:nvPr/>
        </p:nvGrpSpPr>
        <p:grpSpPr>
          <a:xfrm>
            <a:off x="8089329" y="259633"/>
            <a:ext cx="752743" cy="752743"/>
            <a:chOff x="8060984" y="281179"/>
            <a:chExt cx="752743" cy="752743"/>
          </a:xfrm>
          <a:noFill/>
        </p:grpSpPr>
        <p:sp>
          <p:nvSpPr>
            <p:cNvPr id="69" name="角丸四角形 6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0" name="テキスト ボックス 6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72" name="テキスト ボックス 71"/>
          <p:cNvSpPr txBox="1"/>
          <p:nvPr/>
        </p:nvSpPr>
        <p:spPr>
          <a:xfrm>
            <a:off x="78997" y="2393391"/>
            <a:ext cx="2357897" cy="1015663"/>
          </a:xfrm>
          <a:prstGeom prst="rect">
            <a:avLst/>
          </a:prstGeom>
          <a:noFill/>
        </p:spPr>
        <p:txBody>
          <a:bodyPr wrap="square" rtlCol="0">
            <a:spAutoFit/>
          </a:bodyPr>
          <a:lstStyle/>
          <a:p>
            <a:pPr defTabSz="914400"/>
            <a:r>
              <a:rPr lang="en-US" altLang="ja-JP" sz="1200" b="1" dirty="0" err="1" smtClean="0">
                <a:solidFill>
                  <a:prstClr val="white"/>
                </a:solidFill>
              </a:rPr>
              <a:t>WheeLog</a:t>
            </a:r>
            <a:r>
              <a:rPr lang="en-US" altLang="ja-JP" sz="1200" b="1" dirty="0" smtClean="0">
                <a:solidFill>
                  <a:prstClr val="white"/>
                </a:solidFill>
              </a:rPr>
              <a:t>!</a:t>
            </a:r>
            <a:r>
              <a:rPr lang="ja-JP" altLang="en-US" sz="1200" b="1" dirty="0" smtClean="0">
                <a:solidFill>
                  <a:prstClr val="white"/>
                </a:solidFill>
              </a:rPr>
              <a:t>アプリを起動して車いすで走行することで、移動ルートの情報を自動的にアプリに記録。</a:t>
            </a:r>
            <a:endParaRPr lang="en-US" altLang="ja-JP" sz="1200" b="1" dirty="0" smtClean="0">
              <a:solidFill>
                <a:prstClr val="white"/>
              </a:solidFill>
            </a:endParaRPr>
          </a:p>
          <a:p>
            <a:pPr defTabSz="914400"/>
            <a:r>
              <a:rPr lang="ja-JP" altLang="en-US" sz="1200" b="1" dirty="0">
                <a:solidFill>
                  <a:prstClr val="white"/>
                </a:solidFill>
              </a:rPr>
              <a:t>他</a:t>
            </a:r>
            <a:r>
              <a:rPr lang="ja-JP" altLang="en-US" sz="1200" b="1" dirty="0" smtClean="0">
                <a:solidFill>
                  <a:prstClr val="white"/>
                </a:solidFill>
              </a:rPr>
              <a:t>のユーザーが車いすで移動できるルートか分かる。</a:t>
            </a:r>
            <a:endParaRPr lang="en-US" altLang="ja-JP" sz="1200" b="1" dirty="0" smtClean="0">
              <a:solidFill>
                <a:prstClr val="white"/>
              </a:solidFill>
            </a:endParaRPr>
          </a:p>
        </p:txBody>
      </p:sp>
      <p:sp>
        <p:nvSpPr>
          <p:cNvPr id="43" name="テキスト ボックス 42"/>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年６月</a:t>
            </a:r>
            <a:r>
              <a:rPr lang="en-US" altLang="ja-JP" sz="1400" dirty="0" smtClean="0">
                <a:latin typeface="+mn-ea"/>
              </a:rPr>
              <a:t>14</a:t>
            </a:r>
            <a:r>
              <a:rPr lang="ja-JP" altLang="en-US" sz="1400" dirty="0" smtClean="0">
                <a:latin typeface="+mn-ea"/>
              </a:rPr>
              <a:t>日版</a:t>
            </a:r>
            <a:endParaRPr lang="ja-JP" altLang="en-US" sz="1400" dirty="0">
              <a:latin typeface="+mn-ea"/>
            </a:endParaRPr>
          </a:p>
        </p:txBody>
      </p:sp>
      <p:pic>
        <p:nvPicPr>
          <p:cNvPr id="7" name="図 6"/>
          <p:cNvPicPr>
            <a:picLocks noChangeAspect="1"/>
          </p:cNvPicPr>
          <p:nvPr/>
        </p:nvPicPr>
        <p:blipFill>
          <a:blip r:embed="rId8"/>
          <a:stretch>
            <a:fillRect/>
          </a:stretch>
        </p:blipFill>
        <p:spPr>
          <a:xfrm>
            <a:off x="45111" y="3480206"/>
            <a:ext cx="1265867" cy="2246704"/>
          </a:xfrm>
          <a:prstGeom prst="rect">
            <a:avLst/>
          </a:prstGeom>
        </p:spPr>
      </p:pic>
      <p:pic>
        <p:nvPicPr>
          <p:cNvPr id="8" name="図 7"/>
          <p:cNvPicPr>
            <a:picLocks noChangeAspect="1"/>
          </p:cNvPicPr>
          <p:nvPr/>
        </p:nvPicPr>
        <p:blipFill>
          <a:blip r:embed="rId9"/>
          <a:stretch>
            <a:fillRect/>
          </a:stretch>
        </p:blipFill>
        <p:spPr>
          <a:xfrm>
            <a:off x="841840" y="4036737"/>
            <a:ext cx="1280530" cy="2257777"/>
          </a:xfrm>
          <a:prstGeom prst="rect">
            <a:avLst/>
          </a:prstGeom>
        </p:spPr>
      </p:pic>
      <p:sp>
        <p:nvSpPr>
          <p:cNvPr id="5" name="正方形/長方形 4"/>
          <p:cNvSpPr/>
          <p:nvPr/>
        </p:nvSpPr>
        <p:spPr>
          <a:xfrm>
            <a:off x="2742805" y="6062634"/>
            <a:ext cx="1907580" cy="461665"/>
          </a:xfrm>
          <a:prstGeom prst="rect">
            <a:avLst/>
          </a:prstGeom>
        </p:spPr>
        <p:txBody>
          <a:bodyPr wrap="square">
            <a:spAutoFit/>
          </a:bodyPr>
          <a:lstStyle/>
          <a:p>
            <a:pPr defTabSz="914400"/>
            <a:r>
              <a:rPr lang="ja-JP" altLang="en-US" sz="1200" b="1" dirty="0" smtClean="0">
                <a:solidFill>
                  <a:prstClr val="white"/>
                </a:solidFill>
              </a:rPr>
              <a:t>気</a:t>
            </a:r>
            <a:r>
              <a:rPr lang="ja-JP" altLang="en-US" sz="1200" b="1" dirty="0">
                <a:solidFill>
                  <a:prstClr val="white"/>
                </a:solidFill>
              </a:rPr>
              <a:t>に</a:t>
            </a:r>
            <a:r>
              <a:rPr lang="ja-JP" altLang="en-US" sz="1200" b="1" dirty="0" smtClean="0">
                <a:solidFill>
                  <a:prstClr val="white"/>
                </a:solidFill>
              </a:rPr>
              <a:t>なるスポットの情報は</a:t>
            </a:r>
            <a:endParaRPr lang="en-US" altLang="ja-JP" sz="1200" b="1" dirty="0" smtClean="0">
              <a:solidFill>
                <a:prstClr val="white"/>
              </a:solidFill>
            </a:endParaRPr>
          </a:p>
          <a:p>
            <a:pPr defTabSz="914400"/>
            <a:r>
              <a:rPr lang="ja-JP" altLang="en-US" sz="1200" b="1" dirty="0" smtClean="0">
                <a:solidFill>
                  <a:prstClr val="white"/>
                </a:solidFill>
              </a:rPr>
              <a:t>リクエストできる。</a:t>
            </a:r>
            <a:endParaRPr lang="en-US" altLang="ja-JP" sz="1200" b="1" dirty="0">
              <a:solidFill>
                <a:prstClr val="white"/>
              </a:solidFill>
            </a:endParaRPr>
          </a:p>
        </p:txBody>
      </p:sp>
      <p:sp>
        <p:nvSpPr>
          <p:cNvPr id="50" name="テキスト ボックス 49"/>
          <p:cNvSpPr txBox="1"/>
          <p:nvPr/>
        </p:nvSpPr>
        <p:spPr>
          <a:xfrm>
            <a:off x="5068756" y="3651624"/>
            <a:ext cx="3967526" cy="461665"/>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smtClean="0"/>
              <a:t>　みんなが知っている情報や体験したことをみんなで共有できるプラットフォームがあればよいのではと考えた。</a:t>
            </a:r>
            <a:endParaRPr lang="en-US" altLang="ja-JP" sz="1200" dirty="0" smtClean="0">
              <a:solidFill>
                <a:prstClr val="black"/>
              </a:solidFill>
            </a:endParaRPr>
          </a:p>
        </p:txBody>
      </p:sp>
      <p:sp>
        <p:nvSpPr>
          <p:cNvPr id="53" name="テキスト ボックス 52"/>
          <p:cNvSpPr txBox="1"/>
          <p:nvPr/>
        </p:nvSpPr>
        <p:spPr>
          <a:xfrm>
            <a:off x="5112316" y="5154674"/>
            <a:ext cx="3967526" cy="461665"/>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smtClean="0"/>
              <a:t>　ユーザー自身が情報を投稿できるため、多くの情報が集まるようになった。</a:t>
            </a:r>
            <a:endParaRPr lang="en-US" altLang="ja-JP" sz="1200" dirty="0" smtClean="0">
              <a:solidFill>
                <a:prstClr val="black"/>
              </a:solidFill>
            </a:endParaRPr>
          </a:p>
        </p:txBody>
      </p:sp>
      <p:sp>
        <p:nvSpPr>
          <p:cNvPr id="55" name="テキスト ボックス 54"/>
          <p:cNvSpPr txBox="1"/>
          <p:nvPr/>
        </p:nvSpPr>
        <p:spPr>
          <a:xfrm>
            <a:off x="5117432" y="5984563"/>
            <a:ext cx="3967526" cy="461665"/>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smtClean="0"/>
              <a:t>　車いすのユーザーが町に出るハードルが下がり、また出かけるきっかけ作りに繋がった。</a:t>
            </a:r>
            <a:endParaRPr lang="en-US" altLang="ja-JP" sz="1200" dirty="0" smtClean="0"/>
          </a:p>
        </p:txBody>
      </p:sp>
      <p:sp>
        <p:nvSpPr>
          <p:cNvPr id="56" name="テキスト ボックス 55"/>
          <p:cNvSpPr txBox="1"/>
          <p:nvPr/>
        </p:nvSpPr>
        <p:spPr>
          <a:xfrm>
            <a:off x="5068909" y="2686671"/>
            <a:ext cx="3967526" cy="461665"/>
          </a:xfrm>
          <a:prstGeom prst="rect">
            <a:avLst/>
          </a:prstGeom>
          <a:noFill/>
        </p:spPr>
        <p:txBody>
          <a:bodyPr wrap="square" rtlCol="0">
            <a:spAutoFit/>
          </a:bodyPr>
          <a:lstStyle/>
          <a:p>
            <a:pPr marL="171450" indent="-171450">
              <a:buFont typeface="Wingdings" panose="05000000000000000000" pitchFamily="2" charset="2"/>
              <a:buChar char="l"/>
            </a:pPr>
            <a:r>
              <a:rPr lang="ja-JP" altLang="en-US" sz="1200" dirty="0" smtClean="0"/>
              <a:t>　</a:t>
            </a:r>
            <a:r>
              <a:rPr lang="ja-JP" altLang="en-US" sz="1200" dirty="0"/>
              <a:t>初</a:t>
            </a:r>
            <a:r>
              <a:rPr lang="ja-JP" altLang="en-US" sz="1200" dirty="0" smtClean="0"/>
              <a:t>めての場所に出かける際、事前の情報収集には努めていたが、時間がかかり非常に苦労していた。</a:t>
            </a:r>
            <a:endParaRPr lang="en-US" altLang="ja-JP" sz="1200" dirty="0" smtClean="0">
              <a:solidFill>
                <a:prstClr val="black"/>
              </a:solidFill>
            </a:endParaRPr>
          </a:p>
        </p:txBody>
      </p:sp>
      <p:pic>
        <p:nvPicPr>
          <p:cNvPr id="57" name="図 56"/>
          <p:cNvPicPr>
            <a:picLocks noChangeAspect="1"/>
          </p:cNvPicPr>
          <p:nvPr/>
        </p:nvPicPr>
        <p:blipFill>
          <a:blip r:embed="rId10"/>
          <a:stretch>
            <a:fillRect/>
          </a:stretch>
        </p:blipFill>
        <p:spPr>
          <a:xfrm>
            <a:off x="2197182" y="3578931"/>
            <a:ext cx="1274250" cy="2246704"/>
          </a:xfrm>
          <a:prstGeom prst="rect">
            <a:avLst/>
          </a:prstGeom>
        </p:spPr>
      </p:pic>
      <p:sp>
        <p:nvSpPr>
          <p:cNvPr id="75" name="角丸四角形吹き出し 74"/>
          <p:cNvSpPr/>
          <p:nvPr/>
        </p:nvSpPr>
        <p:spPr>
          <a:xfrm>
            <a:off x="2527538" y="5984563"/>
            <a:ext cx="2329567" cy="567549"/>
          </a:xfrm>
          <a:prstGeom prst="wedgeRoundRectCallout">
            <a:avLst>
              <a:gd name="adj1" fmla="val -4149"/>
              <a:gd name="adj2" fmla="val -66927"/>
              <a:gd name="adj3" fmla="val 16667"/>
            </a:avLst>
          </a:prstGeom>
          <a:solidFill>
            <a:srgbClr val="3399FF"/>
          </a:solidFill>
          <a:ln>
            <a:solidFill>
              <a:srgbClr val="4CA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6" name="正方形/長方形 75"/>
          <p:cNvSpPr/>
          <p:nvPr/>
        </p:nvSpPr>
        <p:spPr>
          <a:xfrm>
            <a:off x="2755105" y="6037504"/>
            <a:ext cx="1907580" cy="461665"/>
          </a:xfrm>
          <a:prstGeom prst="rect">
            <a:avLst/>
          </a:prstGeom>
        </p:spPr>
        <p:txBody>
          <a:bodyPr wrap="square">
            <a:spAutoFit/>
          </a:bodyPr>
          <a:lstStyle/>
          <a:p>
            <a:pPr defTabSz="914400"/>
            <a:r>
              <a:rPr lang="ja-JP" altLang="en-US" sz="1200" b="1" dirty="0" smtClean="0">
                <a:solidFill>
                  <a:prstClr val="white"/>
                </a:solidFill>
              </a:rPr>
              <a:t>気</a:t>
            </a:r>
            <a:r>
              <a:rPr lang="ja-JP" altLang="en-US" sz="1200" b="1" dirty="0">
                <a:solidFill>
                  <a:prstClr val="white"/>
                </a:solidFill>
              </a:rPr>
              <a:t>に</a:t>
            </a:r>
            <a:r>
              <a:rPr lang="ja-JP" altLang="en-US" sz="1200" b="1" dirty="0" smtClean="0">
                <a:solidFill>
                  <a:prstClr val="white"/>
                </a:solidFill>
              </a:rPr>
              <a:t>なるスポットの情報は</a:t>
            </a:r>
            <a:endParaRPr lang="en-US" altLang="ja-JP" sz="1200" b="1" dirty="0" smtClean="0">
              <a:solidFill>
                <a:prstClr val="white"/>
              </a:solidFill>
            </a:endParaRPr>
          </a:p>
          <a:p>
            <a:pPr defTabSz="914400"/>
            <a:r>
              <a:rPr lang="ja-JP" altLang="en-US" sz="1200" b="1" dirty="0" smtClean="0">
                <a:solidFill>
                  <a:prstClr val="white"/>
                </a:solidFill>
              </a:rPr>
              <a:t>リクエストできる。</a:t>
            </a:r>
            <a:endParaRPr lang="en-US" altLang="ja-JP" sz="1200" b="1" dirty="0">
              <a:solidFill>
                <a:prstClr val="white"/>
              </a:solidFill>
            </a:endParaRPr>
          </a:p>
        </p:txBody>
      </p:sp>
      <p:pic>
        <p:nvPicPr>
          <p:cNvPr id="77" name="図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0643" y="3331930"/>
            <a:ext cx="741044" cy="1317412"/>
          </a:xfrm>
          <a:prstGeom prst="rect">
            <a:avLst/>
          </a:prstGeom>
        </p:spPr>
      </p:pic>
      <p:pic>
        <p:nvPicPr>
          <p:cNvPr id="78" name="図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8651" y="3383399"/>
            <a:ext cx="741872" cy="1318884"/>
          </a:xfrm>
          <a:prstGeom prst="rect">
            <a:avLst/>
          </a:prstGeom>
        </p:spPr>
      </p:pic>
    </p:spTree>
    <p:extLst>
      <p:ext uri="{BB962C8B-B14F-4D97-AF65-F5344CB8AC3E}">
        <p14:creationId xmlns:p14="http://schemas.microsoft.com/office/powerpoint/2010/main" val="228875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70342" y="1478912"/>
            <a:ext cx="4882657" cy="646331"/>
          </a:xfrm>
          <a:prstGeom prst="rect">
            <a:avLst/>
          </a:prstGeom>
          <a:noFill/>
        </p:spPr>
        <p:txBody>
          <a:bodyPr wrap="square" rtlCol="0">
            <a:spAutoFit/>
          </a:bodyPr>
          <a:lstStyle/>
          <a:p>
            <a:r>
              <a:rPr lang="ja-JP" altLang="en-US" dirty="0" smtClean="0">
                <a:solidFill>
                  <a:srgbClr val="0080FF"/>
                </a:solidFill>
                <a:latin typeface="小塚ゴシック Pro M"/>
                <a:ea typeface="小塚ゴシック Pro M"/>
                <a:cs typeface="小塚ゴシック Pro M"/>
              </a:rPr>
              <a:t>車いすでも社会とつながっていたい。だれもが安心して外出できるようなバリアフリーマップを。</a:t>
            </a:r>
            <a:endParaRPr lang="en-US" altLang="ja-JP" dirty="0" smtClean="0">
              <a:solidFill>
                <a:srgbClr val="0080FF"/>
              </a:solidFill>
              <a:latin typeface="小塚ゴシック Pro M"/>
              <a:ea typeface="小塚ゴシック Pro M"/>
              <a:cs typeface="小塚ゴシック Pro M"/>
            </a:endParaRPr>
          </a:p>
        </p:txBody>
      </p:sp>
      <p:sp>
        <p:nvSpPr>
          <p:cNvPr id="93" name="角丸四角形 92"/>
          <p:cNvSpPr/>
          <p:nvPr/>
        </p:nvSpPr>
        <p:spPr>
          <a:xfrm>
            <a:off x="5149535" y="4076700"/>
            <a:ext cx="4670479" cy="2375604"/>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58" y="4142733"/>
            <a:ext cx="716798"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298690" y="4899499"/>
            <a:ext cx="4561608" cy="900246"/>
          </a:xfrm>
          <a:prstGeom prst="rect">
            <a:avLst/>
          </a:prstGeom>
        </p:spPr>
        <p:txBody>
          <a:bodyPr wrap="square">
            <a:spAutoFit/>
          </a:bodyPr>
          <a:lstStyle/>
          <a:p>
            <a:r>
              <a:rPr lang="ja-JP" altLang="en-US" sz="1050" dirty="0" smtClean="0"/>
              <a:t>・アプリ開発の課題の一つは、持続的な利用をどう促していくか。</a:t>
            </a:r>
            <a:r>
              <a:rPr lang="en-US" altLang="ja-JP" sz="1050" dirty="0" err="1" smtClean="0"/>
              <a:t>WheeLog</a:t>
            </a:r>
            <a:r>
              <a:rPr lang="en-US" altLang="ja-JP" sz="1050" dirty="0" smtClean="0"/>
              <a:t>!</a:t>
            </a:r>
            <a:r>
              <a:rPr lang="ja-JP" altLang="en-US" sz="1050" dirty="0" smtClean="0"/>
              <a:t>では、「バリアフリー情報という石を集めて磨いていき、それらすべてを宝石にする。」というストーリーの下、「情報収集の加速化ミッション」と「リクエスト</a:t>
            </a:r>
            <a:r>
              <a:rPr lang="en-US" altLang="ja-JP" sz="1050" dirty="0" smtClean="0"/>
              <a:t>&amp;</a:t>
            </a:r>
            <a:r>
              <a:rPr lang="ja-JP" altLang="en-US" sz="1050" dirty="0" smtClean="0"/>
              <a:t>回答を通じた経済効果」を目的として、スポット情報や走行ログ等の投稿数に応じてランク付けした称号がもらえる、というゲーミフィケーションの要素を導入。</a:t>
            </a:r>
            <a:endParaRPr lang="ja-JP" altLang="en-US" sz="1050" dirty="0">
              <a:latin typeface="+mn-ea"/>
            </a:endParaRPr>
          </a:p>
        </p:txBody>
      </p:sp>
      <p:sp>
        <p:nvSpPr>
          <p:cNvPr id="110" name="テキスト ボックス 109"/>
          <p:cNvSpPr txBox="1"/>
          <p:nvPr/>
        </p:nvSpPr>
        <p:spPr>
          <a:xfrm>
            <a:off x="6095243" y="4203510"/>
            <a:ext cx="3869793" cy="646331"/>
          </a:xfrm>
          <a:prstGeom prst="rect">
            <a:avLst/>
          </a:prstGeom>
          <a:noFill/>
        </p:spPr>
        <p:txBody>
          <a:bodyPr wrap="square" rtlCol="0">
            <a:spAutoFit/>
          </a:bodyPr>
          <a:lstStyle/>
          <a:p>
            <a:pPr defTabSz="914400"/>
            <a:r>
              <a:rPr lang="ja-JP" altLang="en-US" b="1" dirty="0" smtClean="0">
                <a:solidFill>
                  <a:srgbClr val="4F81BD">
                    <a:lumMod val="75000"/>
                  </a:srgbClr>
                </a:solidFill>
              </a:rPr>
              <a:t>楽しみながら継続利用できるアプリ</a:t>
            </a:r>
            <a:endParaRPr lang="en-US" altLang="ja-JP" b="1" dirty="0" smtClean="0">
              <a:solidFill>
                <a:srgbClr val="4F81BD">
                  <a:lumMod val="75000"/>
                </a:srgbClr>
              </a:solidFill>
            </a:endParaRPr>
          </a:p>
          <a:p>
            <a:pPr defTabSz="914400"/>
            <a:r>
              <a:rPr lang="ja-JP" altLang="en-US" b="1" dirty="0" smtClean="0">
                <a:solidFill>
                  <a:srgbClr val="4F81BD">
                    <a:lumMod val="75000"/>
                  </a:srgbClr>
                </a:solidFill>
              </a:rPr>
              <a:t>を目指して</a:t>
            </a:r>
            <a:endParaRPr lang="en-US" altLang="ja-JP" b="1" dirty="0">
              <a:solidFill>
                <a:srgbClr val="4F81BD">
                  <a:lumMod val="75000"/>
                </a:srgbClr>
              </a:solidFill>
            </a:endParaRPr>
          </a:p>
        </p:txBody>
      </p:sp>
      <p:sp>
        <p:nvSpPr>
          <p:cNvPr id="111" name="テキスト ボックス 110"/>
          <p:cNvSpPr txBox="1"/>
          <p:nvPr/>
        </p:nvSpPr>
        <p:spPr>
          <a:xfrm>
            <a:off x="71227" y="2265538"/>
            <a:ext cx="4897882" cy="1513005"/>
          </a:xfrm>
          <a:prstGeom prst="rect">
            <a:avLst/>
          </a:prstGeom>
          <a:noFill/>
        </p:spPr>
        <p:txBody>
          <a:bodyPr wrap="square" rtlCol="0">
            <a:noAutofit/>
          </a:bodyPr>
          <a:lstStyle/>
          <a:p>
            <a:r>
              <a:rPr lang="ja-JP" altLang="en-US" sz="1200" dirty="0" smtClean="0">
                <a:latin typeface="+mn-ea"/>
                <a:cs typeface="小塚ゴシック Pr6N L"/>
              </a:rPr>
              <a:t>　</a:t>
            </a:r>
            <a:r>
              <a:rPr lang="en-US" altLang="ja-JP" sz="1200" dirty="0" err="1" smtClean="0"/>
              <a:t>WheeLog</a:t>
            </a:r>
            <a:r>
              <a:rPr lang="en-US" altLang="ja-JP" sz="1200" dirty="0" smtClean="0"/>
              <a:t>!</a:t>
            </a:r>
            <a:r>
              <a:rPr lang="en-US" altLang="ja-JP" sz="1200" dirty="0" smtClean="0">
                <a:latin typeface="+mn-ea"/>
                <a:cs typeface="小塚ゴシック Pr6N L"/>
              </a:rPr>
              <a:t> </a:t>
            </a:r>
            <a:r>
              <a:rPr lang="ja-JP" altLang="en-US" sz="1200" dirty="0" smtClean="0">
                <a:latin typeface="+mn-ea"/>
                <a:cs typeface="小塚ゴシック Pr6N L"/>
              </a:rPr>
              <a:t>（ウィーログ）</a:t>
            </a:r>
            <a:r>
              <a:rPr lang="ja-JP" altLang="en-US" sz="1200" dirty="0">
                <a:latin typeface="+mn-ea"/>
                <a:cs typeface="小塚ゴシック Pr6N L"/>
              </a:rPr>
              <a:t>は、遠位型ミオパチー患者会である</a:t>
            </a:r>
            <a:r>
              <a:rPr lang="en-US" altLang="ja-JP" sz="1200" dirty="0" smtClean="0">
                <a:latin typeface="+mn-ea"/>
                <a:cs typeface="小塚ゴシック Pr6N L"/>
              </a:rPr>
              <a:t>NPO</a:t>
            </a:r>
            <a:r>
              <a:rPr lang="ja-JP" altLang="en-US" sz="1200" dirty="0" smtClean="0">
                <a:latin typeface="+mn-ea"/>
                <a:cs typeface="小塚ゴシック Pr6N L"/>
              </a:rPr>
              <a:t>法人</a:t>
            </a:r>
            <a:r>
              <a:rPr lang="en-US" altLang="ja-JP" sz="1200" dirty="0" smtClean="0">
                <a:latin typeface="+mn-ea"/>
                <a:cs typeface="小塚ゴシック Pr6N L"/>
              </a:rPr>
              <a:t>PADM</a:t>
            </a:r>
            <a:r>
              <a:rPr lang="ja-JP" altLang="en-US" sz="1200" dirty="0" smtClean="0">
                <a:latin typeface="+mn-ea"/>
                <a:cs typeface="小塚ゴシック Pr6N L"/>
              </a:rPr>
              <a:t>が開発したアプリである。</a:t>
            </a:r>
            <a:r>
              <a:rPr lang="en-US" altLang="ja-JP" sz="1200" dirty="0" smtClean="0"/>
              <a:t>Google</a:t>
            </a:r>
            <a:r>
              <a:rPr lang="ja-JP" altLang="en-US" sz="1200" dirty="0" smtClean="0"/>
              <a:t>インパクトチャレンジのグランプリ賞を受賞し、その助成金により開発がスタートした。</a:t>
            </a:r>
            <a:endParaRPr lang="en-US" altLang="ja-JP" sz="1200" dirty="0" smtClean="0"/>
          </a:p>
          <a:p>
            <a:r>
              <a:rPr lang="ja-JP" altLang="en-US" sz="1200" dirty="0" smtClean="0"/>
              <a:t>　コンセプトは「テクノロジーで世界をよくする」。たくさんのバリア</a:t>
            </a:r>
            <a:r>
              <a:rPr lang="en-US" altLang="ja-JP" sz="1200" dirty="0" smtClean="0"/>
              <a:t>&amp;</a:t>
            </a:r>
            <a:r>
              <a:rPr lang="ja-JP" altLang="en-US" sz="1200" dirty="0" smtClean="0"/>
              <a:t>バリアフリー情報を共有・可視化することで、車いすユーザーが社会と接するきっかけを作り出すことを目指している。</a:t>
            </a:r>
            <a:endParaRPr lang="en-US" altLang="ja-JP" sz="1200" dirty="0" smtClean="0"/>
          </a:p>
          <a:p>
            <a:r>
              <a:rPr lang="ja-JP" altLang="en-US" sz="1200" dirty="0" smtClean="0"/>
              <a:t>　また、</a:t>
            </a:r>
            <a:r>
              <a:rPr lang="ja-JP" altLang="en-US" sz="1200" dirty="0" smtClean="0">
                <a:latin typeface="+mn-ea"/>
                <a:cs typeface="小塚ゴシック Pr6N L"/>
              </a:rPr>
              <a:t>アプリ</a:t>
            </a:r>
            <a:r>
              <a:rPr lang="ja-JP" altLang="en-US" sz="1200" dirty="0">
                <a:latin typeface="+mn-ea"/>
                <a:cs typeface="小塚ゴシック Pr6N L"/>
              </a:rPr>
              <a:t>の改善面について意見を収集するために</a:t>
            </a:r>
            <a:r>
              <a:rPr lang="ja-JP" altLang="en-US" sz="1200" dirty="0" smtClean="0">
                <a:latin typeface="+mn-ea"/>
                <a:cs typeface="小塚ゴシック Pr6N L"/>
              </a:rPr>
              <a:t>、車</a:t>
            </a:r>
            <a:r>
              <a:rPr lang="ja-JP" altLang="en-US" sz="1200" dirty="0">
                <a:latin typeface="+mn-ea"/>
                <a:cs typeface="小塚ゴシック Pr6N L"/>
              </a:rPr>
              <a:t>いすユーザーに集まってもらい、「みんな」でバリアフリーマップを作るイベントを定期的に</a:t>
            </a:r>
            <a:r>
              <a:rPr lang="ja-JP" altLang="en-US" sz="1200" dirty="0" smtClean="0">
                <a:latin typeface="+mn-ea"/>
                <a:cs typeface="小塚ゴシック Pr6N L"/>
              </a:rPr>
              <a:t>開催。車</a:t>
            </a:r>
            <a:r>
              <a:rPr lang="ja-JP" altLang="en-US" sz="1200" dirty="0">
                <a:latin typeface="+mn-ea"/>
                <a:cs typeface="小塚ゴシック Pr6N L"/>
              </a:rPr>
              <a:t>いすユーザー同士のコミュニケーションの場にもなっている</a:t>
            </a:r>
            <a:r>
              <a:rPr lang="ja-JP" altLang="en-US" sz="1200" dirty="0" smtClean="0">
                <a:latin typeface="+mn-ea"/>
                <a:cs typeface="小塚ゴシック Pr6N L"/>
              </a:rPr>
              <a:t>。</a:t>
            </a:r>
            <a:endParaRPr lang="en-US" altLang="ja-JP" sz="1200" dirty="0" smtClean="0">
              <a:latin typeface="+mn-ea"/>
              <a:cs typeface="小塚ゴシック Pr6N L"/>
            </a:endParaRPr>
          </a:p>
          <a:p>
            <a:r>
              <a:rPr lang="ja-JP" altLang="en-US" sz="1200" dirty="0">
                <a:latin typeface="+mn-ea"/>
                <a:cs typeface="小塚ゴシック Pr6N R"/>
              </a:rPr>
              <a:t>　</a:t>
            </a:r>
            <a:r>
              <a:rPr lang="ja-JP" altLang="en-US" sz="1200" dirty="0" smtClean="0">
                <a:latin typeface="+mn-ea"/>
                <a:cs typeface="小塚ゴシック Pr6N R"/>
              </a:rPr>
              <a:t>日本語以外にも英語版もリリース。更に</a:t>
            </a:r>
            <a:r>
              <a:rPr lang="ja-JP" altLang="en-US" sz="1200" dirty="0">
                <a:latin typeface="+mn-ea"/>
                <a:cs typeface="小塚ゴシック Pr6N R"/>
              </a:rPr>
              <a:t>、</a:t>
            </a:r>
            <a:r>
              <a:rPr lang="en-US" altLang="ja-JP" sz="1200" dirty="0">
                <a:latin typeface="+mn-ea"/>
                <a:cs typeface="小塚ゴシック Pr6N R"/>
              </a:rPr>
              <a:t>2018</a:t>
            </a:r>
            <a:r>
              <a:rPr lang="ja-JP" altLang="en-US" sz="1200" dirty="0">
                <a:latin typeface="+mn-ea"/>
                <a:cs typeface="小塚ゴシック Pr6N R"/>
              </a:rPr>
              <a:t>年３月には、オープンデータ化されている東京都のエレベーター・多目的トイレのバリアフリー</a:t>
            </a:r>
            <a:r>
              <a:rPr lang="ja-JP" altLang="en-US" sz="1200" dirty="0" smtClean="0">
                <a:latin typeface="+mn-ea"/>
                <a:cs typeface="小塚ゴシック Pr6N R"/>
              </a:rPr>
              <a:t>情報も</a:t>
            </a:r>
            <a:r>
              <a:rPr lang="ja-JP" altLang="en-US" sz="1200" dirty="0">
                <a:latin typeface="+mn-ea"/>
                <a:cs typeface="小塚ゴシック Pr6N R"/>
              </a:rPr>
              <a:t>活用。今後は他の地方自治体のデータの活用も検討する等</a:t>
            </a:r>
            <a:r>
              <a:rPr lang="ja-JP" altLang="en-US" sz="1200" dirty="0" smtClean="0">
                <a:latin typeface="+mn-ea"/>
                <a:cs typeface="小塚ゴシック Pr6N R"/>
              </a:rPr>
              <a:t>、</a:t>
            </a:r>
            <a:r>
              <a:rPr lang="ja-JP" altLang="en-US" sz="1200" dirty="0">
                <a:latin typeface="+mn-ea"/>
                <a:cs typeface="小塚ゴシック Pr6N R"/>
              </a:rPr>
              <a:t>より有効</a:t>
            </a:r>
            <a:r>
              <a:rPr lang="ja-JP" altLang="en-US" sz="1200" dirty="0" smtClean="0">
                <a:latin typeface="+mn-ea"/>
                <a:cs typeface="小塚ゴシック Pr6N R"/>
              </a:rPr>
              <a:t>な</a:t>
            </a:r>
            <a:r>
              <a:rPr lang="ja-JP" altLang="en-US" sz="1200" dirty="0">
                <a:latin typeface="+mn-ea"/>
                <a:cs typeface="小塚ゴシック Pr6N R"/>
              </a:rPr>
              <a:t>バリアフリーマップとして発展をしていく予定。</a:t>
            </a:r>
            <a:endParaRPr lang="ja-JP" altLang="en-US" sz="1200" dirty="0">
              <a:latin typeface="+mn-ea"/>
            </a:endParaRPr>
          </a:p>
          <a:p>
            <a:endParaRPr lang="en-US" altLang="ja-JP" sz="1200" dirty="0">
              <a:latin typeface="+mn-ea"/>
              <a:cs typeface="小塚ゴシック Pr6N L"/>
            </a:endParaRPr>
          </a:p>
        </p:txBody>
      </p:sp>
      <p:sp>
        <p:nvSpPr>
          <p:cNvPr id="124" name="正方形/長方形 123"/>
          <p:cNvSpPr/>
          <p:nvPr/>
        </p:nvSpPr>
        <p:spPr>
          <a:xfrm>
            <a:off x="6431654" y="2960605"/>
            <a:ext cx="3388360" cy="528743"/>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000" dirty="0" smtClean="0">
              <a:solidFill>
                <a:schemeClr val="tx1"/>
              </a:solidFill>
              <a:latin typeface="小塚ゴシック Pr6N L"/>
              <a:ea typeface="小塚ゴシック Pr6N L"/>
              <a:cs typeface="小塚ゴシック Pr6N L"/>
            </a:endParaRPr>
          </a:p>
        </p:txBody>
      </p:sp>
      <p:sp>
        <p:nvSpPr>
          <p:cNvPr id="125" name="角丸四角形 124"/>
          <p:cNvSpPr/>
          <p:nvPr/>
        </p:nvSpPr>
        <p:spPr>
          <a:xfrm>
            <a:off x="5664249" y="2960605"/>
            <a:ext cx="950821" cy="534279"/>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6" name="正方形/長方形 125"/>
          <p:cNvSpPr/>
          <p:nvPr/>
        </p:nvSpPr>
        <p:spPr>
          <a:xfrm>
            <a:off x="5749101" y="3564791"/>
            <a:ext cx="3396089" cy="43395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全世界</a:t>
            </a:r>
            <a:endParaRPr lang="en-US" altLang="ja-JP" sz="1200" dirty="0" smtClean="0">
              <a:solidFill>
                <a:schemeClr val="tx1"/>
              </a:solidFill>
              <a:latin typeface="小塚ゴシック Pr6N L"/>
              <a:ea typeface="小塚ゴシック Pr6N L"/>
              <a:cs typeface="小塚ゴシック Pr6N L"/>
            </a:endParaRPr>
          </a:p>
        </p:txBody>
      </p:sp>
      <p:sp>
        <p:nvSpPr>
          <p:cNvPr id="127" name="角丸四角形 126"/>
          <p:cNvSpPr/>
          <p:nvPr/>
        </p:nvSpPr>
        <p:spPr>
          <a:xfrm>
            <a:off x="5098870" y="3554132"/>
            <a:ext cx="950821" cy="459776"/>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8" name="正方形/長方形 127"/>
          <p:cNvSpPr/>
          <p:nvPr/>
        </p:nvSpPr>
        <p:spPr>
          <a:xfrm>
            <a:off x="5767506" y="1440020"/>
            <a:ext cx="3497354" cy="52470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rPr>
              <a:t>　</a:t>
            </a:r>
            <a:endParaRPr lang="en-US" altLang="ja-JP" sz="1200" dirty="0">
              <a:solidFill>
                <a:schemeClr val="tx1"/>
              </a:solidFill>
              <a:latin typeface="小塚ゴシック Pr6N L"/>
            </a:endParaRPr>
          </a:p>
        </p:txBody>
      </p:sp>
      <p:sp>
        <p:nvSpPr>
          <p:cNvPr id="129" name="角丸四角形 128"/>
          <p:cNvSpPr/>
          <p:nvPr/>
        </p:nvSpPr>
        <p:spPr>
          <a:xfrm>
            <a:off x="5114549" y="1440020"/>
            <a:ext cx="1228416" cy="52470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30" name="正方形/長方形 129"/>
          <p:cNvSpPr/>
          <p:nvPr/>
        </p:nvSpPr>
        <p:spPr>
          <a:xfrm>
            <a:off x="6342965" y="2039654"/>
            <a:ext cx="3477049" cy="44504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smtClean="0">
              <a:solidFill>
                <a:schemeClr val="tx1"/>
              </a:solidFill>
              <a:latin typeface="小塚ゴシック Pr6N L"/>
              <a:ea typeface="小塚ゴシック Pr6N L"/>
              <a:cs typeface="小塚ゴシック Pr6N L"/>
            </a:endParaRPr>
          </a:p>
        </p:txBody>
      </p:sp>
      <p:sp>
        <p:nvSpPr>
          <p:cNvPr id="131" name="角丸四角形 130"/>
          <p:cNvSpPr/>
          <p:nvPr/>
        </p:nvSpPr>
        <p:spPr>
          <a:xfrm>
            <a:off x="5690006" y="2040550"/>
            <a:ext cx="1274749" cy="44415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2" name="正方形/長方形 131"/>
          <p:cNvSpPr/>
          <p:nvPr/>
        </p:nvSpPr>
        <p:spPr>
          <a:xfrm>
            <a:off x="6095243" y="2551517"/>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スマートフォンアプリ、</a:t>
            </a:r>
            <a:r>
              <a:rPr lang="en-US" altLang="ja-JP" sz="1200" dirty="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版（ベータ版）</a:t>
            </a:r>
            <a:endParaRPr kumimoji="1" lang="ja-JP" altLang="en-US" sz="1200" dirty="0">
              <a:solidFill>
                <a:schemeClr val="tx1"/>
              </a:solidFill>
              <a:latin typeface="小塚ゴシック Pr6N L"/>
              <a:ea typeface="小塚ゴシック Pr6N L"/>
              <a:cs typeface="小塚ゴシック Pr6N L"/>
            </a:endParaRPr>
          </a:p>
        </p:txBody>
      </p:sp>
      <p:sp>
        <p:nvSpPr>
          <p:cNvPr id="133" name="角丸四角形 132"/>
          <p:cNvSpPr/>
          <p:nvPr/>
        </p:nvSpPr>
        <p:spPr>
          <a:xfrm>
            <a:off x="5096142" y="2551518"/>
            <a:ext cx="1246823" cy="36733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4"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354051" y="1418087"/>
            <a:ext cx="434025" cy="522660"/>
          </a:xfrm>
          <a:prstGeom prst="rect">
            <a:avLst/>
          </a:prstGeom>
        </p:spPr>
      </p:pic>
      <p:pic>
        <p:nvPicPr>
          <p:cNvPr id="135"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205622" y="2085068"/>
            <a:ext cx="439473" cy="367945"/>
          </a:xfrm>
          <a:prstGeom prst="rect">
            <a:avLst/>
          </a:prstGeom>
        </p:spPr>
      </p:pic>
      <p:pic>
        <p:nvPicPr>
          <p:cNvPr id="136"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315262" y="2529938"/>
            <a:ext cx="374650" cy="410154"/>
          </a:xfrm>
          <a:prstGeom prst="rect">
            <a:avLst/>
          </a:prstGeom>
        </p:spPr>
      </p:pic>
      <p:pic>
        <p:nvPicPr>
          <p:cNvPr id="137"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297776" y="3074080"/>
            <a:ext cx="240659" cy="379673"/>
          </a:xfrm>
          <a:prstGeom prst="rect">
            <a:avLst/>
          </a:prstGeom>
        </p:spPr>
      </p:pic>
      <p:pic>
        <p:nvPicPr>
          <p:cNvPr id="138"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306927" y="3586150"/>
            <a:ext cx="381641" cy="391235"/>
          </a:xfrm>
          <a:prstGeom prst="rect">
            <a:avLst/>
          </a:prstGeom>
        </p:spPr>
      </p:pic>
      <p:sp>
        <p:nvSpPr>
          <p:cNvPr id="60" name="正方形/長方形 59"/>
          <p:cNvSpPr/>
          <p:nvPr/>
        </p:nvSpPr>
        <p:spPr>
          <a:xfrm>
            <a:off x="6435539" y="2960605"/>
            <a:ext cx="3567553" cy="505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00" dirty="0" smtClean="0">
                <a:solidFill>
                  <a:schemeClr val="tx1"/>
                </a:solidFill>
                <a:latin typeface="小塚ゴシック Pr6N L"/>
                <a:ea typeface="小塚ゴシック Pr6N L"/>
                <a:cs typeface="小塚ゴシック Pr6N L"/>
              </a:rPr>
              <a:t>Google</a:t>
            </a:r>
            <a:r>
              <a:rPr lang="ja-JP" altLang="en-US" sz="1000" dirty="0" smtClean="0">
                <a:solidFill>
                  <a:schemeClr val="tx1"/>
                </a:solidFill>
                <a:latin typeface="小塚ゴシック Pr6N L"/>
                <a:ea typeface="小塚ゴシック Pr6N L"/>
                <a:cs typeface="小塚ゴシック Pr6N L"/>
              </a:rPr>
              <a:t>インパクトチャレンジ　グランプリ賞</a:t>
            </a:r>
            <a:endParaRPr lang="en-US" altLang="ja-JP" sz="1000" dirty="0" smtClean="0">
              <a:solidFill>
                <a:schemeClr val="tx1"/>
              </a:solidFill>
              <a:latin typeface="小塚ゴシック Pr6N L"/>
              <a:ea typeface="小塚ゴシック Pr6N L"/>
              <a:cs typeface="小塚ゴシック Pr6N L"/>
            </a:endParaRPr>
          </a:p>
          <a:p>
            <a:pPr algn="ctr"/>
            <a:r>
              <a:rPr lang="ja-JP" altLang="en-US" sz="1000" dirty="0">
                <a:solidFill>
                  <a:schemeClr val="tx1"/>
                </a:solidFill>
                <a:latin typeface="小塚ゴシック Pr6N L"/>
                <a:ea typeface="小塚ゴシック Pr6N L"/>
                <a:cs typeface="小塚ゴシック Pr6N L"/>
              </a:rPr>
              <a:t>東京都</a:t>
            </a:r>
            <a:r>
              <a:rPr lang="ja-JP" altLang="en-US" sz="1000" dirty="0" smtClean="0">
                <a:solidFill>
                  <a:schemeClr val="tx1"/>
                </a:solidFill>
                <a:latin typeface="小塚ゴシック Pr6N L"/>
                <a:ea typeface="小塚ゴシック Pr6N L"/>
                <a:cs typeface="小塚ゴシック Pr6N L"/>
              </a:rPr>
              <a:t>オープンデータアプリコンテスト 入賞・来場者特別賞</a:t>
            </a:r>
            <a:endParaRPr lang="en-US" altLang="ja-JP" sz="1000" dirty="0" smtClean="0">
              <a:solidFill>
                <a:schemeClr val="tx1"/>
              </a:solidFill>
              <a:latin typeface="小塚ゴシック Pr6N L"/>
              <a:ea typeface="小塚ゴシック Pr6N L"/>
              <a:cs typeface="小塚ゴシック Pr6N L"/>
            </a:endParaRPr>
          </a:p>
          <a:p>
            <a:pPr algn="ctr"/>
            <a:r>
              <a:rPr lang="en-US" altLang="ja-JP" sz="1000" dirty="0" smtClean="0">
                <a:solidFill>
                  <a:schemeClr val="tx1"/>
                </a:solidFill>
                <a:latin typeface="小塚ゴシック Pr6N L"/>
                <a:ea typeface="小塚ゴシック Pr6N L"/>
                <a:cs typeface="小塚ゴシック Pr6N L"/>
              </a:rPr>
              <a:t>2017</a:t>
            </a:r>
            <a:r>
              <a:rPr lang="ja-JP" altLang="en-US" sz="1000" dirty="0" smtClean="0">
                <a:solidFill>
                  <a:schemeClr val="tx1"/>
                </a:solidFill>
                <a:latin typeface="小塚ゴシック Pr6N L"/>
                <a:ea typeface="小塚ゴシック Pr6N L"/>
                <a:cs typeface="小塚ゴシック Pr6N L"/>
              </a:rPr>
              <a:t>年度日本</a:t>
            </a:r>
            <a:r>
              <a:rPr lang="ja-JP" altLang="en-US" sz="1000" dirty="0">
                <a:solidFill>
                  <a:schemeClr val="tx1"/>
                </a:solidFill>
                <a:latin typeface="小塚ゴシック Pr6N L"/>
                <a:ea typeface="小塚ゴシック Pr6N L"/>
                <a:cs typeface="小塚ゴシック Pr6N L"/>
              </a:rPr>
              <a:t>建築学会 技術部門設計競技 優秀賞</a:t>
            </a:r>
            <a:endParaRPr lang="en-US" altLang="ja-JP" sz="1000" dirty="0" smtClean="0">
              <a:solidFill>
                <a:schemeClr val="tx1"/>
              </a:solidFill>
              <a:latin typeface="小塚ゴシック Pr6N L"/>
              <a:ea typeface="小塚ゴシック Pr6N L"/>
              <a:cs typeface="小塚ゴシック Pr6N L"/>
            </a:endParaRPr>
          </a:p>
        </p:txBody>
      </p:sp>
      <p:cxnSp>
        <p:nvCxnSpPr>
          <p:cNvPr id="73" name="直線コネクタ 72"/>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6152723" y="1478657"/>
            <a:ext cx="3112137" cy="461665"/>
          </a:xfrm>
          <a:prstGeom prst="rect">
            <a:avLst/>
          </a:prstGeom>
          <a:noFill/>
        </p:spPr>
        <p:txBody>
          <a:bodyPr wrap="square" rtlCol="0">
            <a:spAutoFit/>
          </a:bodyPr>
          <a:lstStyle/>
          <a:p>
            <a:pPr algn="ctr"/>
            <a:r>
              <a:rPr lang="ja-JP" altLang="en-US" sz="1200" smtClean="0">
                <a:latin typeface="小塚ゴシック Pr6N L"/>
              </a:rPr>
              <a:t>都立公園・庭園等におけるエレベーター・</a:t>
            </a:r>
            <a:endParaRPr lang="en-US" altLang="ja-JP" sz="1200" smtClean="0">
              <a:latin typeface="小塚ゴシック Pr6N L"/>
            </a:endParaRPr>
          </a:p>
          <a:p>
            <a:pPr algn="ctr"/>
            <a:r>
              <a:rPr lang="ja-JP" altLang="en-US" sz="1200" smtClean="0">
                <a:latin typeface="小塚ゴシック Pr6N L"/>
              </a:rPr>
              <a:t>多目的トイレのバリアフリー情報</a:t>
            </a:r>
            <a:endParaRPr kumimoji="1" lang="ja-JP" altLang="en-US" sz="1200" dirty="0">
              <a:latin typeface="小塚ゴシック Pr6N L"/>
            </a:endParaRPr>
          </a:p>
        </p:txBody>
      </p:sp>
      <p:sp>
        <p:nvSpPr>
          <p:cNvPr id="91" name="テキスト ボックス 90"/>
          <p:cNvSpPr txBox="1"/>
          <p:nvPr/>
        </p:nvSpPr>
        <p:spPr>
          <a:xfrm>
            <a:off x="6710649" y="2144945"/>
            <a:ext cx="3112137" cy="276999"/>
          </a:xfrm>
          <a:prstGeom prst="rect">
            <a:avLst/>
          </a:prstGeom>
          <a:noFill/>
        </p:spPr>
        <p:txBody>
          <a:bodyPr wrap="square" rtlCol="0">
            <a:spAutoFit/>
          </a:bodyPr>
          <a:lstStyle/>
          <a:p>
            <a:pPr algn="ctr"/>
            <a:r>
              <a:rPr lang="en-US" altLang="ja-JP" sz="1200" dirty="0" smtClean="0">
                <a:latin typeface="小塚ゴシック Pr6N L"/>
              </a:rPr>
              <a:t>CSV</a:t>
            </a:r>
            <a:r>
              <a:rPr lang="ja-JP" altLang="en-US" sz="1200" dirty="0" err="1" smtClean="0">
                <a:latin typeface="小塚ゴシック Pr6N L"/>
              </a:rPr>
              <a:t>、</a:t>
            </a:r>
            <a:r>
              <a:rPr lang="en-US" altLang="ja-JP" sz="1200" dirty="0" smtClean="0">
                <a:latin typeface="小塚ゴシック Pr6N L"/>
              </a:rPr>
              <a:t>Excel</a:t>
            </a:r>
            <a:r>
              <a:rPr lang="ja-JP" altLang="en-US" sz="1200" dirty="0" err="1" smtClean="0">
                <a:latin typeface="小塚ゴシック Pr6N L"/>
              </a:rPr>
              <a:t>、</a:t>
            </a:r>
            <a:r>
              <a:rPr lang="en-US" altLang="ja-JP" sz="1200" dirty="0" smtClean="0">
                <a:latin typeface="小塚ゴシック Pr6N L"/>
              </a:rPr>
              <a:t>JPEG</a:t>
            </a:r>
          </a:p>
        </p:txBody>
      </p:sp>
      <p:pic>
        <p:nvPicPr>
          <p:cNvPr id="4" name="図 3"/>
          <p:cNvPicPr>
            <a:picLocks noChangeAspect="1"/>
          </p:cNvPicPr>
          <p:nvPr/>
        </p:nvPicPr>
        <p:blipFill>
          <a:blip r:embed="rId13"/>
          <a:stretch>
            <a:fillRect/>
          </a:stretch>
        </p:blipFill>
        <p:spPr>
          <a:xfrm>
            <a:off x="1487644" y="4764349"/>
            <a:ext cx="3494344" cy="1539121"/>
          </a:xfrm>
          <a:prstGeom prst="rect">
            <a:avLst/>
          </a:prstGeom>
        </p:spPr>
      </p:pic>
      <p:sp>
        <p:nvSpPr>
          <p:cNvPr id="51" name="正方形/長方形 50"/>
          <p:cNvSpPr/>
          <p:nvPr/>
        </p:nvSpPr>
        <p:spPr>
          <a:xfrm>
            <a:off x="5297776" y="5878236"/>
            <a:ext cx="4561608" cy="415498"/>
          </a:xfrm>
          <a:prstGeom prst="rect">
            <a:avLst/>
          </a:prstGeom>
        </p:spPr>
        <p:txBody>
          <a:bodyPr wrap="square">
            <a:spAutoFit/>
          </a:bodyPr>
          <a:lstStyle/>
          <a:p>
            <a:r>
              <a:rPr lang="ja-JP" altLang="en-US" sz="1050" dirty="0"/>
              <a:t>・また、ランキング上位者への副賞</a:t>
            </a:r>
            <a:r>
              <a:rPr lang="ja-JP" altLang="en-US" sz="1050" dirty="0" smtClean="0"/>
              <a:t>プレゼントを行う等、楽しく継続的に利用できるアプリ作りを行っている。</a:t>
            </a:r>
            <a:endParaRPr lang="ja-JP" altLang="en-US" sz="1050" dirty="0">
              <a:latin typeface="+mn-ea"/>
            </a:endParaRPr>
          </a:p>
        </p:txBody>
      </p:sp>
      <p:sp>
        <p:nvSpPr>
          <p:cNvPr id="49" name="正方形/長方形 4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2"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smtClean="0">
                <a:solidFill>
                  <a:schemeClr val="bg1"/>
                </a:solidFill>
                <a:latin typeface="小塚ゴシック Pro M"/>
                <a:ea typeface="小塚ゴシック Pro M"/>
                <a:cs typeface="小塚ゴシック Pro M"/>
              </a:rPr>
              <a:t>WheeLog</a:t>
            </a:r>
            <a:r>
              <a:rPr lang="en-US" altLang="ja-JP" sz="3600" dirty="0" smtClean="0">
                <a:solidFill>
                  <a:schemeClr val="bg1"/>
                </a:solidFill>
                <a:latin typeface="小塚ゴシック Pro M"/>
                <a:ea typeface="小塚ゴシック Pro M"/>
                <a:cs typeface="小塚ゴシック Pro M"/>
              </a:rPr>
              <a:t>!</a:t>
            </a:r>
            <a:r>
              <a:rPr lang="ja-JP" altLang="en-US" sz="3600" dirty="0">
                <a:solidFill>
                  <a:schemeClr val="bg1"/>
                </a:solidFill>
                <a:latin typeface="小塚ゴシック Pro M"/>
                <a:ea typeface="小塚ゴシック Pro M"/>
                <a:cs typeface="小塚ゴシック Pro M"/>
              </a:rPr>
              <a:t> </a:t>
            </a:r>
            <a:r>
              <a:rPr lang="ja-JP" altLang="en-US" sz="2400" dirty="0">
                <a:solidFill>
                  <a:schemeClr val="bg1"/>
                </a:solidFill>
                <a:latin typeface="小塚ゴシック Pro M"/>
                <a:ea typeface="小塚ゴシック Pro M"/>
                <a:cs typeface="小塚ゴシック Pro M"/>
              </a:rPr>
              <a:t>（ウィーログ！</a:t>
            </a:r>
            <a:r>
              <a:rPr lang="ja-JP" altLang="en-US" sz="2400" dirty="0" smtClean="0">
                <a:solidFill>
                  <a:schemeClr val="bg1"/>
                </a:solidFill>
                <a:latin typeface="小塚ゴシック Pro M"/>
                <a:ea typeface="小塚ゴシック Pro M"/>
                <a:cs typeface="小塚ゴシック Pro M"/>
              </a:rPr>
              <a:t>）</a:t>
            </a:r>
            <a:endParaRPr lang="ja-JP" altLang="en-US" sz="2400" dirty="0">
              <a:solidFill>
                <a:schemeClr val="bg1"/>
              </a:solidFill>
              <a:latin typeface="小塚ゴシック Pro M"/>
              <a:ea typeface="小塚ゴシック Pro M"/>
              <a:cs typeface="小塚ゴシック Pro M"/>
            </a:endParaRPr>
          </a:p>
        </p:txBody>
      </p:sp>
      <p:sp>
        <p:nvSpPr>
          <p:cNvPr id="5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スマホひとつでバリアフリー＆バリア情報をシェア！</a:t>
            </a:r>
            <a:endParaRPr lang="ja-JP" altLang="en-US" sz="1400" dirty="0">
              <a:solidFill>
                <a:srgbClr val="FFFFFF"/>
              </a:solidFill>
              <a:latin typeface="小塚ゴシック Pr6N R"/>
              <a:ea typeface="小塚ゴシック Pr6N R"/>
              <a:cs typeface="小塚ゴシック Pr6N R"/>
            </a:endParaRPr>
          </a:p>
        </p:txBody>
      </p:sp>
      <p:sp>
        <p:nvSpPr>
          <p:cNvPr id="5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NPO</a:t>
            </a:r>
            <a:r>
              <a:rPr lang="ja-JP" altLang="en-US" sz="1400" dirty="0" smtClean="0">
                <a:solidFill>
                  <a:srgbClr val="FFFFFF"/>
                </a:solidFill>
                <a:latin typeface="小塚ゴシック Pr6N R"/>
                <a:ea typeface="小塚ゴシック Pr6N R"/>
                <a:cs typeface="小塚ゴシック Pr6N R"/>
              </a:rPr>
              <a:t>法人</a:t>
            </a:r>
            <a:r>
              <a:rPr lang="en-US" altLang="ja-JP" sz="1400" dirty="0" smtClean="0">
                <a:solidFill>
                  <a:srgbClr val="FFFFFF"/>
                </a:solidFill>
                <a:latin typeface="小塚ゴシック Pr6N R"/>
                <a:ea typeface="小塚ゴシック Pr6N R"/>
                <a:cs typeface="小塚ゴシック Pr6N R"/>
              </a:rPr>
              <a:t>PADM</a:t>
            </a:r>
            <a:endParaRPr lang="en-US" altLang="ja-JP" sz="1400" dirty="0">
              <a:solidFill>
                <a:srgbClr val="FFFFFF"/>
              </a:solidFill>
              <a:latin typeface="小塚ゴシック Pr6N R"/>
              <a:ea typeface="小塚ゴシック Pr6N R"/>
              <a:cs typeface="小塚ゴシック Pr6N R"/>
            </a:endParaRPr>
          </a:p>
        </p:txBody>
      </p:sp>
      <p:grpSp>
        <p:nvGrpSpPr>
          <p:cNvPr id="55" name="図形グループ 24"/>
          <p:cNvGrpSpPr/>
          <p:nvPr/>
        </p:nvGrpSpPr>
        <p:grpSpPr>
          <a:xfrm>
            <a:off x="6255233" y="250008"/>
            <a:ext cx="752743" cy="752743"/>
            <a:chOff x="6255233" y="281179"/>
            <a:chExt cx="752743" cy="752743"/>
          </a:xfrm>
          <a:solidFill>
            <a:schemeClr val="bg1"/>
          </a:solidFill>
        </p:grpSpPr>
        <p:sp>
          <p:nvSpPr>
            <p:cNvPr id="56" name="角丸四角形 55"/>
            <p:cNvSpPr/>
            <p:nvPr/>
          </p:nvSpPr>
          <p:spPr>
            <a:xfrm>
              <a:off x="6255233"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57" name="テキスト ボックス 56"/>
            <p:cNvSpPr txBox="1"/>
            <p:nvPr/>
          </p:nvSpPr>
          <p:spPr>
            <a:xfrm>
              <a:off x="6308439" y="334385"/>
              <a:ext cx="646331" cy="646331"/>
            </a:xfrm>
            <a:prstGeom prst="rect">
              <a:avLst/>
            </a:prstGeom>
            <a:no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58" name="図形グループ 36"/>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2" name="角丸四角形 61"/>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4CA6FF"/>
                </a:solidFill>
                <a:latin typeface="小塚ゴシック Pr6N M"/>
                <a:ea typeface="小塚ゴシック Pr6N M"/>
                <a:cs typeface="小塚ゴシック Pr6N M"/>
              </a:rPr>
              <a:t>防犯</a:t>
            </a:r>
            <a:endParaRPr lang="en-US" altLang="ja-JP" sz="1400" dirty="0" smtClean="0">
              <a:solidFill>
                <a:srgbClr val="4CA6FF"/>
              </a:solidFill>
              <a:latin typeface="小塚ゴシック Pr6N M"/>
              <a:ea typeface="小塚ゴシック Pr6N M"/>
              <a:cs typeface="小塚ゴシック Pr6N M"/>
            </a:endParaRPr>
          </a:p>
          <a:p>
            <a:r>
              <a:rPr lang="ja-JP" altLang="en-US" sz="1400" dirty="0" smtClean="0">
                <a:solidFill>
                  <a:srgbClr val="4CA6FF"/>
                </a:solidFill>
                <a:latin typeface="小塚ゴシック Pr6N M"/>
                <a:ea typeface="小塚ゴシック Pr6N M"/>
                <a:cs typeface="小塚ゴシック Pr6N M"/>
              </a:rPr>
              <a:t>医療</a:t>
            </a:r>
            <a:endParaRPr lang="en-US" altLang="ja-JP" sz="1400" dirty="0" smtClean="0">
              <a:solidFill>
                <a:srgbClr val="4CA6FF"/>
              </a:solidFill>
              <a:latin typeface="小塚ゴシック Pr6N M"/>
              <a:ea typeface="小塚ゴシック Pr6N M"/>
              <a:cs typeface="小塚ゴシック Pr6N M"/>
            </a:endParaRPr>
          </a:p>
          <a:p>
            <a:r>
              <a:rPr lang="ja-JP" altLang="en-US" sz="1400" dirty="0" smtClean="0">
                <a:solidFill>
                  <a:srgbClr val="4CA6FF"/>
                </a:solidFill>
                <a:latin typeface="小塚ゴシック Pr6N M"/>
                <a:ea typeface="小塚ゴシック Pr6N M"/>
                <a:cs typeface="小塚ゴシック Pr6N M"/>
              </a:rPr>
              <a:t>教育</a:t>
            </a:r>
            <a:r>
              <a:rPr lang="ja-JP" altLang="en-US" sz="1000" dirty="0" smtClean="0">
                <a:solidFill>
                  <a:srgbClr val="4CA6FF"/>
                </a:solidFill>
                <a:latin typeface="小塚ゴシック Pr6N M"/>
                <a:ea typeface="小塚ゴシック Pr6N M"/>
                <a:cs typeface="小塚ゴシック Pr6N M"/>
              </a:rPr>
              <a:t>等</a:t>
            </a:r>
            <a:endParaRPr lang="en-US" altLang="ja-JP" dirty="0" smtClean="0">
              <a:solidFill>
                <a:srgbClr val="4CA6FF"/>
              </a:solidFill>
              <a:latin typeface="小塚ゴシック Pr6N M"/>
              <a:ea typeface="小塚ゴシック Pr6N M"/>
              <a:cs typeface="小塚ゴシック Pr6N M"/>
            </a:endParaRPr>
          </a:p>
        </p:txBody>
      </p:sp>
      <p:grpSp>
        <p:nvGrpSpPr>
          <p:cNvPr id="64" name="図形グループ 33"/>
          <p:cNvGrpSpPr/>
          <p:nvPr/>
        </p:nvGrpSpPr>
        <p:grpSpPr>
          <a:xfrm>
            <a:off x="8089329" y="259633"/>
            <a:ext cx="752743" cy="752743"/>
            <a:chOff x="8060984" y="281179"/>
            <a:chExt cx="752743" cy="752743"/>
          </a:xfrm>
          <a:noFill/>
        </p:grpSpPr>
        <p:sp>
          <p:nvSpPr>
            <p:cNvPr id="65" name="角丸四角形 64"/>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66" name="テキスト ボックス 65"/>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69" name="テキスト ボックス 68"/>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年６月</a:t>
            </a:r>
            <a:r>
              <a:rPr lang="en-US" altLang="ja-JP" sz="1400" smtClean="0">
                <a:latin typeface="+mn-ea"/>
              </a:rPr>
              <a:t>14</a:t>
            </a:r>
            <a:r>
              <a:rPr lang="ja-JP" altLang="en-US" sz="1400" smtClean="0">
                <a:latin typeface="+mn-ea"/>
              </a:rPr>
              <a:t>日版</a:t>
            </a:r>
            <a:endParaRPr lang="ja-JP" altLang="en-US" sz="1400" dirty="0">
              <a:latin typeface="+mn-ea"/>
            </a:endParaRPr>
          </a:p>
        </p:txBody>
      </p:sp>
      <p:sp>
        <p:nvSpPr>
          <p:cNvPr id="2" name="正方形/長方形 1"/>
          <p:cNvSpPr/>
          <p:nvPr/>
        </p:nvSpPr>
        <p:spPr>
          <a:xfrm>
            <a:off x="84106" y="3939264"/>
            <a:ext cx="4848834" cy="276999"/>
          </a:xfrm>
          <a:prstGeom prst="rect">
            <a:avLst/>
          </a:prstGeom>
        </p:spPr>
        <p:txBody>
          <a:bodyPr wrap="square">
            <a:spAutoFit/>
          </a:bodyPr>
          <a:lstStyle/>
          <a:p>
            <a:r>
              <a:rPr lang="ja-JP" altLang="en-US" sz="1200" dirty="0" smtClean="0">
                <a:latin typeface="+mn-ea"/>
                <a:cs typeface="小塚ゴシック Pr6N R"/>
              </a:rPr>
              <a:t>　</a:t>
            </a:r>
            <a:endParaRPr lang="ja-JP" altLang="en-US" sz="1200" dirty="0">
              <a:latin typeface="+mn-ea"/>
            </a:endParaRPr>
          </a:p>
        </p:txBody>
      </p:sp>
      <p:sp>
        <p:nvSpPr>
          <p:cNvPr id="70" name="正方形/長方形 69"/>
          <p:cNvSpPr/>
          <p:nvPr/>
        </p:nvSpPr>
        <p:spPr>
          <a:xfrm>
            <a:off x="107464" y="5254520"/>
            <a:ext cx="1381353" cy="1061829"/>
          </a:xfrm>
          <a:prstGeom prst="rect">
            <a:avLst/>
          </a:prstGeom>
        </p:spPr>
        <p:txBody>
          <a:bodyPr wrap="square">
            <a:spAutoFit/>
          </a:bodyPr>
          <a:lstStyle/>
          <a:p>
            <a:r>
              <a:rPr lang="en-US" altLang="ja-JP" sz="1050" dirty="0" smtClean="0"/>
              <a:t>※</a:t>
            </a:r>
            <a:r>
              <a:rPr lang="ja-JP" altLang="en-US" sz="1050" dirty="0" smtClean="0"/>
              <a:t>利用者登録：約</a:t>
            </a:r>
            <a:r>
              <a:rPr lang="en-US" altLang="ja-JP" sz="1050" dirty="0" smtClean="0"/>
              <a:t>3700</a:t>
            </a:r>
            <a:r>
              <a:rPr lang="ja-JP" altLang="en-US" sz="1050" dirty="0" smtClean="0"/>
              <a:t>人（うち</a:t>
            </a:r>
            <a:r>
              <a:rPr lang="ja-JP" altLang="ja-JP" sz="1050" dirty="0" smtClean="0"/>
              <a:t>⾞</a:t>
            </a:r>
            <a:r>
              <a:rPr lang="ja-JP" altLang="ja-JP" sz="1050" dirty="0"/>
              <a:t>いす利用者約</a:t>
            </a:r>
            <a:r>
              <a:rPr lang="en-US" altLang="ja-JP" sz="1050" dirty="0" smtClean="0"/>
              <a:t>1200</a:t>
            </a:r>
            <a:r>
              <a:rPr lang="ja-JP" altLang="ja-JP" sz="1050" dirty="0" smtClean="0"/>
              <a:t>⼈</a:t>
            </a:r>
            <a:r>
              <a:rPr lang="ja-JP" altLang="en-US" sz="1050" dirty="0" smtClean="0"/>
              <a:t>）　情報投稿：約</a:t>
            </a:r>
            <a:r>
              <a:rPr lang="en-US" altLang="ja-JP" sz="1050" dirty="0" smtClean="0"/>
              <a:t>10000</a:t>
            </a:r>
            <a:r>
              <a:rPr lang="ja-JP" altLang="ja-JP" sz="1050" dirty="0" smtClean="0"/>
              <a:t>地点</a:t>
            </a:r>
            <a:r>
              <a:rPr lang="ja-JP" altLang="en-US" sz="1050" dirty="0" smtClean="0"/>
              <a:t>（海外含む）</a:t>
            </a:r>
            <a:endParaRPr lang="en-US" altLang="ja-JP" sz="1050" dirty="0" smtClean="0"/>
          </a:p>
          <a:p>
            <a:pPr algn="r"/>
            <a:r>
              <a:rPr lang="ja-JP" altLang="en-US" sz="1050" dirty="0" smtClean="0"/>
              <a:t>（</a:t>
            </a:r>
            <a:r>
              <a:rPr lang="en-US" altLang="ja-JP" sz="1050" dirty="0" smtClean="0"/>
              <a:t>18</a:t>
            </a:r>
            <a:r>
              <a:rPr lang="ja-JP" altLang="en-US" sz="1050" dirty="0" smtClean="0"/>
              <a:t>年５月</a:t>
            </a:r>
            <a:r>
              <a:rPr lang="ja-JP" altLang="en-US" sz="1050" dirty="0"/>
              <a:t>下旬</a:t>
            </a:r>
            <a:r>
              <a:rPr lang="ja-JP" altLang="en-US" sz="1050" dirty="0" smtClean="0"/>
              <a:t>時点）</a:t>
            </a:r>
            <a:endParaRPr lang="en-US" altLang="ja-JP" sz="1050" dirty="0"/>
          </a:p>
        </p:txBody>
      </p:sp>
    </p:spTree>
    <p:extLst>
      <p:ext uri="{BB962C8B-B14F-4D97-AF65-F5344CB8AC3E}">
        <p14:creationId xmlns:p14="http://schemas.microsoft.com/office/powerpoint/2010/main" val="670613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A4 210 x 297 mm</PresentationFormat>
  <Paragraphs>71</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2018-02-21T07:59:50Z</dcterms:created>
  <dcterms:modified xsi:type="dcterms:W3CDTF">2018-06-14T05:01:58Z</dcterms:modified>
</cp:coreProperties>
</file>