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sldIdLst>
    <p:sldId id="294" r:id="rId2"/>
    <p:sldId id="295" r:id="rId3"/>
  </p:sldIdLst>
  <p:sldSz cx="9906000" cy="6858000" type="A4"/>
  <p:notesSz cx="6735763" cy="9866313"/>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49" userDrawn="1">
          <p15:clr>
            <a:srgbClr val="A4A3A4"/>
          </p15:clr>
        </p15:guide>
        <p15:guide id="2" pos="3120">
          <p15:clr>
            <a:srgbClr val="A4A3A4"/>
          </p15:clr>
        </p15:guide>
        <p15:guide id="3" orient="horz" pos="4042"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FF"/>
    <a:srgbClr val="40CCFB"/>
    <a:srgbClr val="008000"/>
    <a:srgbClr val="00D861"/>
    <a:srgbClr val="FFFFFF"/>
    <a:srgbClr val="4CA6FF"/>
    <a:srgbClr val="DEFFFF"/>
    <a:srgbClr val="0959FF"/>
    <a:srgbClr val="0E79FF"/>
    <a:srgbClr val="0854F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7192" autoAdjust="0"/>
  </p:normalViewPr>
  <p:slideViewPr>
    <p:cSldViewPr snapToGrid="0" snapToObjects="1">
      <p:cViewPr varScale="1">
        <p:scale>
          <a:sx n="72" d="100"/>
          <a:sy n="72" d="100"/>
        </p:scale>
        <p:origin x="1092" y="66"/>
      </p:cViewPr>
      <p:guideLst>
        <p:guide orient="horz" pos="1049"/>
        <p:guide pos="3120"/>
        <p:guide orient="horz" pos="4042"/>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245687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3222402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780337" y="274639"/>
            <a:ext cx="2414588"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536575" y="274639"/>
            <a:ext cx="7078663"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439874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4181181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322022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3829566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3239883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4197321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973972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441984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971563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8422135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kumimoji="1"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file://localhost/Users/meg/Desktop/%E7%89%B9%E7%A0%94/%E7%89%B9%E7%A0%94OD/%E3%82%A2%E3%82%A4%E3%82%B3%E3%83%B3/%E3%83%8F%E3%83%86%E3%83%8A.png"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file://localhost/Users/meg/Desktop/%E7%89%B9%E7%A0%94/%E7%89%B9%E7%A0%94OD/%E3%82%A2%E3%82%A4%E3%82%B3%E3%83%B3/%E3%81%B2%E3%82%89%E3%82%81%E3%81%8D.png" TargetMode="Externa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 Id="rId9"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正方形/長方形 48"/>
          <p:cNvSpPr/>
          <p:nvPr/>
        </p:nvSpPr>
        <p:spPr>
          <a:xfrm>
            <a:off x="0" y="6577577"/>
            <a:ext cx="9906000" cy="280423"/>
          </a:xfrm>
          <a:prstGeom prst="rect">
            <a:avLst/>
          </a:prstGeom>
          <a:solidFill>
            <a:srgbClr val="00D861"/>
          </a:solidFill>
          <a:ln w="9525" cap="flat" cmpd="sng" algn="ctr">
            <a:solidFill>
              <a:srgbClr val="00FF66"/>
            </a:solidFill>
            <a:prstDash val="solid"/>
          </a:ln>
          <a:effectLst/>
        </p:spPr>
        <p:txBody>
          <a:bodyPr rtlCol="0" anchor="ctr"/>
          <a:lstStyle/>
          <a:p>
            <a:pPr algn="ctr" defTabSz="914400">
              <a:defRPr/>
            </a:pPr>
            <a:endParaRPr lang="ja-JP" altLang="en-US" kern="0" smtClean="0">
              <a:solidFill>
                <a:sysClr val="window" lastClr="FFFFFF"/>
              </a:solidFill>
              <a:latin typeface="Corbel"/>
              <a:ea typeface="ヒラギノ角ゴ Pro W3"/>
            </a:endParaRPr>
          </a:p>
        </p:txBody>
      </p:sp>
      <p:sp>
        <p:nvSpPr>
          <p:cNvPr id="54" name="正方形/長方形 53"/>
          <p:cNvSpPr/>
          <p:nvPr/>
        </p:nvSpPr>
        <p:spPr>
          <a:xfrm>
            <a:off x="5292" y="0"/>
            <a:ext cx="9906000" cy="1252759"/>
          </a:xfrm>
          <a:prstGeom prst="rect">
            <a:avLst/>
          </a:prstGeom>
          <a:solidFill>
            <a:srgbClr val="00D861"/>
          </a:solidFill>
          <a:ln w="9525" cap="flat" cmpd="sng" algn="ctr">
            <a:solidFill>
              <a:srgbClr val="00FF66"/>
            </a:solidFill>
            <a:prstDash val="solid"/>
          </a:ln>
          <a:effectLst/>
        </p:spPr>
        <p:txBody>
          <a:bodyPr rtlCol="0" anchor="ctr"/>
          <a:lstStyle/>
          <a:p>
            <a:pPr algn="ctr" defTabSz="914400">
              <a:defRPr/>
            </a:pPr>
            <a:endParaRPr lang="ja-JP" altLang="en-US" kern="0" dirty="0" smtClean="0">
              <a:solidFill>
                <a:sysClr val="window" lastClr="FFFFFF"/>
              </a:solidFill>
              <a:latin typeface="Corbel"/>
              <a:ea typeface="ヒラギノ角ゴ Pro W3"/>
            </a:endParaRPr>
          </a:p>
        </p:txBody>
      </p:sp>
      <p:sp>
        <p:nvSpPr>
          <p:cNvPr id="15" name="タイトル 1"/>
          <p:cNvSpPr txBox="1">
            <a:spLocks/>
          </p:cNvSpPr>
          <p:nvPr/>
        </p:nvSpPr>
        <p:spPr>
          <a:xfrm>
            <a:off x="-350" y="1463682"/>
            <a:ext cx="9911641" cy="466184"/>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ja-JP" altLang="en-US" sz="1500" dirty="0" smtClean="0">
                <a:solidFill>
                  <a:srgbClr val="308007"/>
                </a:solidFill>
                <a:latin typeface="小塚ゴシック Pr6N R"/>
                <a:ea typeface="小塚ゴシック Pr6N R"/>
                <a:cs typeface="小塚ゴシック Pr6N R"/>
              </a:rPr>
              <a:t>東広島市</a:t>
            </a:r>
            <a:r>
              <a:rPr lang="ja-JP" altLang="en-US" sz="1500" dirty="0">
                <a:solidFill>
                  <a:srgbClr val="308007"/>
                </a:solidFill>
                <a:latin typeface="小塚ゴシック Pr6N R"/>
                <a:ea typeface="小塚ゴシック Pr6N R"/>
                <a:cs typeface="小塚ゴシック Pr6N R"/>
              </a:rPr>
              <a:t>で暮らす方々等を対象に、ごみ出しや夜間・休日当番医、イベント情報など毎日の生活で役立つ情報を</a:t>
            </a:r>
            <a:r>
              <a:rPr lang="ja-JP" altLang="en-US" sz="1500" dirty="0" smtClean="0">
                <a:solidFill>
                  <a:srgbClr val="308007"/>
                </a:solidFill>
                <a:latin typeface="小塚ゴシック Pr6N R"/>
                <a:ea typeface="小塚ゴシック Pr6N R"/>
                <a:cs typeface="小塚ゴシック Pr6N R"/>
              </a:rPr>
              <a:t>お知らせする公式アプリです。</a:t>
            </a:r>
            <a:endParaRPr lang="ja-JP" altLang="en-US" sz="1500" dirty="0">
              <a:solidFill>
                <a:srgbClr val="308007"/>
              </a:solidFill>
              <a:latin typeface="小塚ゴシック Pr6N R"/>
              <a:ea typeface="小塚ゴシック Pr6N R"/>
              <a:cs typeface="小塚ゴシック Pr6N R"/>
            </a:endParaRPr>
          </a:p>
        </p:txBody>
      </p:sp>
      <p:cxnSp>
        <p:nvCxnSpPr>
          <p:cNvPr id="58" name="直線コネクタ 57"/>
          <p:cNvCxnSpPr/>
          <p:nvPr/>
        </p:nvCxnSpPr>
        <p:spPr>
          <a:xfrm flipH="1">
            <a:off x="4372" y="1405574"/>
            <a:ext cx="9901628"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63" name="直線コネクタ 62"/>
          <p:cNvCxnSpPr/>
          <p:nvPr/>
        </p:nvCxnSpPr>
        <p:spPr>
          <a:xfrm flipH="1">
            <a:off x="-348" y="2204445"/>
            <a:ext cx="9911640"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sp>
        <p:nvSpPr>
          <p:cNvPr id="35" name="タイトル 1"/>
          <p:cNvSpPr txBox="1">
            <a:spLocks/>
          </p:cNvSpPr>
          <p:nvPr/>
        </p:nvSpPr>
        <p:spPr>
          <a:xfrm>
            <a:off x="57563" y="-26855"/>
            <a:ext cx="5443257" cy="42501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ja-JP" altLang="en-US" sz="1400" dirty="0" smtClean="0">
                <a:solidFill>
                  <a:schemeClr val="bg1"/>
                </a:solidFill>
                <a:latin typeface="小塚ゴシック Pr6N R"/>
                <a:ea typeface="小塚ゴシック Pr6N R"/>
                <a:cs typeface="小塚ゴシック Pr6N R"/>
              </a:rPr>
              <a:t>毎日の生活に役立つ情報を確認できるアプリ</a:t>
            </a:r>
            <a:endParaRPr lang="ja-JP" altLang="en-US" sz="1400" dirty="0">
              <a:solidFill>
                <a:schemeClr val="bg1"/>
              </a:solidFill>
              <a:latin typeface="小塚ゴシック Pr6N R"/>
              <a:ea typeface="小塚ゴシック Pr6N R"/>
              <a:cs typeface="小塚ゴシック Pr6N R"/>
            </a:endParaRPr>
          </a:p>
        </p:txBody>
      </p:sp>
      <p:sp>
        <p:nvSpPr>
          <p:cNvPr id="36" name="タイトル 1"/>
          <p:cNvSpPr txBox="1">
            <a:spLocks/>
          </p:cNvSpPr>
          <p:nvPr/>
        </p:nvSpPr>
        <p:spPr>
          <a:xfrm>
            <a:off x="57563" y="827741"/>
            <a:ext cx="4749931" cy="42501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altLang="ja-JP" sz="1400" dirty="0" smtClean="0">
                <a:solidFill>
                  <a:schemeClr val="bg1"/>
                </a:solidFill>
                <a:latin typeface="小塚ゴシック Pr6N R"/>
                <a:ea typeface="小塚ゴシック Pr6N R"/>
                <a:cs typeface="小塚ゴシック Pr6N R"/>
              </a:rPr>
              <a:t>By</a:t>
            </a:r>
            <a:r>
              <a:rPr lang="ja-JP" altLang="en-US" sz="1400" dirty="0" smtClean="0">
                <a:solidFill>
                  <a:schemeClr val="bg1"/>
                </a:solidFill>
                <a:latin typeface="小塚ゴシック Pr6N R"/>
                <a:ea typeface="小塚ゴシック Pr6N R"/>
                <a:cs typeface="小塚ゴシック Pr6N R"/>
              </a:rPr>
              <a:t> 広島県東広島市</a:t>
            </a:r>
            <a:endParaRPr lang="ja-JP" altLang="en-US" sz="1400" dirty="0">
              <a:solidFill>
                <a:schemeClr val="bg1"/>
              </a:solidFill>
              <a:latin typeface="小塚ゴシック Pr6N R"/>
              <a:ea typeface="小塚ゴシック Pr6N R"/>
              <a:cs typeface="小塚ゴシック Pr6N R"/>
            </a:endParaRPr>
          </a:p>
        </p:txBody>
      </p:sp>
      <p:sp>
        <p:nvSpPr>
          <p:cNvPr id="37" name="タイトル 1"/>
          <p:cNvSpPr>
            <a:spLocks noGrp="1"/>
          </p:cNvSpPr>
          <p:nvPr>
            <p:ph type="ctrTitle"/>
          </p:nvPr>
        </p:nvSpPr>
        <p:spPr>
          <a:xfrm>
            <a:off x="45112" y="222937"/>
            <a:ext cx="5987846" cy="744513"/>
          </a:xfrm>
        </p:spPr>
        <p:txBody>
          <a:bodyPr>
            <a:noAutofit/>
          </a:bodyPr>
          <a:lstStyle/>
          <a:p>
            <a:pPr algn="l"/>
            <a:r>
              <a:rPr kumimoji="1" lang="ja-JP" altLang="en-US" sz="3600" dirty="0" smtClean="0">
                <a:solidFill>
                  <a:schemeClr val="bg1"/>
                </a:solidFill>
                <a:latin typeface="小塚ゴシック Pro M"/>
                <a:ea typeface="小塚ゴシック Pro M"/>
                <a:cs typeface="小塚ゴシック Pro M"/>
              </a:rPr>
              <a:t>東広島市</a:t>
            </a:r>
            <a:r>
              <a:rPr lang="ja-JP" altLang="en-US" sz="3600" dirty="0">
                <a:solidFill>
                  <a:schemeClr val="bg1"/>
                </a:solidFill>
                <a:latin typeface="小塚ゴシック Pro M"/>
                <a:ea typeface="小塚ゴシック Pro M"/>
                <a:cs typeface="小塚ゴシック Pro M"/>
              </a:rPr>
              <a:t>く</a:t>
            </a:r>
            <a:r>
              <a:rPr kumimoji="1" lang="ja-JP" altLang="en-US" sz="3600" dirty="0" smtClean="0">
                <a:solidFill>
                  <a:schemeClr val="bg1"/>
                </a:solidFill>
                <a:latin typeface="小塚ゴシック Pro M"/>
                <a:ea typeface="小塚ゴシック Pro M"/>
                <a:cs typeface="小塚ゴシック Pro M"/>
              </a:rPr>
              <a:t>らしのアプリ</a:t>
            </a:r>
            <a:endParaRPr kumimoji="1" lang="ja-JP" altLang="en-US" sz="3600" dirty="0">
              <a:solidFill>
                <a:schemeClr val="bg1"/>
              </a:solidFill>
              <a:latin typeface="小塚ゴシック Pro M"/>
              <a:ea typeface="小塚ゴシック Pro M"/>
              <a:cs typeface="小塚ゴシック Pro M"/>
            </a:endParaRPr>
          </a:p>
        </p:txBody>
      </p:sp>
      <p:sp>
        <p:nvSpPr>
          <p:cNvPr id="43" name="角丸四角形 42"/>
          <p:cNvSpPr/>
          <p:nvPr/>
        </p:nvSpPr>
        <p:spPr>
          <a:xfrm>
            <a:off x="5044579" y="4623484"/>
            <a:ext cx="4686984" cy="1806311"/>
          </a:xfrm>
          <a:prstGeom prst="roundRect">
            <a:avLst>
              <a:gd name="adj" fmla="val 10424"/>
            </a:avLst>
          </a:prstGeom>
          <a:noFill/>
          <a:ln>
            <a:solidFill>
              <a:srgbClr val="30800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sz="1662"/>
          </a:p>
        </p:txBody>
      </p:sp>
      <p:sp>
        <p:nvSpPr>
          <p:cNvPr id="44" name="片側の 2 つの角を丸めた四角形 43"/>
          <p:cNvSpPr/>
          <p:nvPr/>
        </p:nvSpPr>
        <p:spPr>
          <a:xfrm>
            <a:off x="5044579" y="4614108"/>
            <a:ext cx="4686984" cy="464531"/>
          </a:xfrm>
          <a:prstGeom prst="round2SameRect">
            <a:avLst>
              <a:gd name="adj1" fmla="val 40827"/>
              <a:gd name="adj2" fmla="val 0"/>
            </a:avLst>
          </a:prstGeom>
          <a:solidFill>
            <a:srgbClr val="30800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sz="1662"/>
          </a:p>
        </p:txBody>
      </p:sp>
      <p:sp>
        <p:nvSpPr>
          <p:cNvPr id="46" name="下矢印 45"/>
          <p:cNvSpPr/>
          <p:nvPr/>
        </p:nvSpPr>
        <p:spPr>
          <a:xfrm>
            <a:off x="7092664" y="4264000"/>
            <a:ext cx="279196" cy="293009"/>
          </a:xfrm>
          <a:prstGeom prst="downArrow">
            <a:avLst>
              <a:gd name="adj1" fmla="val 30686"/>
              <a:gd name="adj2" fmla="val 50000"/>
            </a:avLst>
          </a:prstGeom>
          <a:solidFill>
            <a:srgbClr val="30800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sz="1662"/>
          </a:p>
        </p:txBody>
      </p:sp>
      <p:pic>
        <p:nvPicPr>
          <p:cNvPr id="48" name="ハテナ.png" descr="/Users/meg/Desktop/特研/特研OD/アイコン/ハテナ.png"/>
          <p:cNvPicPr>
            <a:picLocks noChangeAspect="1"/>
          </p:cNvPicPr>
          <p:nvPr/>
        </p:nvPicPr>
        <p:blipFill>
          <a:blip r:embed="rId2" r:link="rId3" cstate="print">
            <a:extLst>
              <a:ext uri="{28A0092B-C50C-407E-A947-70E740481C1C}">
                <a14:useLocalDpi xmlns:a14="http://schemas.microsoft.com/office/drawing/2010/main" val="0"/>
              </a:ext>
            </a:extLst>
          </a:blip>
          <a:stretch>
            <a:fillRect/>
          </a:stretch>
        </p:blipFill>
        <p:spPr>
          <a:xfrm>
            <a:off x="8679589" y="2971634"/>
            <a:ext cx="1051973" cy="1051973"/>
          </a:xfrm>
          <a:prstGeom prst="rect">
            <a:avLst/>
          </a:prstGeom>
        </p:spPr>
      </p:pic>
      <p:sp>
        <p:nvSpPr>
          <p:cNvPr id="50" name="テキスト ボックス 49"/>
          <p:cNvSpPr txBox="1"/>
          <p:nvPr/>
        </p:nvSpPr>
        <p:spPr>
          <a:xfrm>
            <a:off x="5150465" y="2453254"/>
            <a:ext cx="4017446" cy="369332"/>
          </a:xfrm>
          <a:prstGeom prst="rect">
            <a:avLst/>
          </a:prstGeom>
          <a:noFill/>
        </p:spPr>
        <p:txBody>
          <a:bodyPr wrap="none" rtlCol="0">
            <a:spAutoFit/>
          </a:bodyPr>
          <a:lstStyle/>
          <a:p>
            <a:r>
              <a:rPr lang="ja-JP" altLang="en-US" dirty="0" smtClean="0">
                <a:solidFill>
                  <a:srgbClr val="308007"/>
                </a:solidFill>
                <a:latin typeface="+mn-ea"/>
                <a:cs typeface="小塚ゴシック Pr6N M"/>
              </a:rPr>
              <a:t>東広島市くらし</a:t>
            </a:r>
            <a:r>
              <a:rPr lang="ja-JP" altLang="en-US" dirty="0">
                <a:solidFill>
                  <a:srgbClr val="308007"/>
                </a:solidFill>
                <a:latin typeface="+mn-ea"/>
                <a:cs typeface="小塚ゴシック Pr6N M"/>
              </a:rPr>
              <a:t>の</a:t>
            </a:r>
            <a:r>
              <a:rPr lang="ja-JP" altLang="en-US" dirty="0" smtClean="0">
                <a:solidFill>
                  <a:srgbClr val="308007"/>
                </a:solidFill>
                <a:latin typeface="+mn-ea"/>
                <a:cs typeface="小塚ゴシック Pr6N M"/>
              </a:rPr>
              <a:t>アプリ </a:t>
            </a:r>
            <a:r>
              <a:rPr lang="ja-JP" altLang="en-US" sz="1600" dirty="0" smtClean="0">
                <a:solidFill>
                  <a:srgbClr val="308007"/>
                </a:solidFill>
                <a:latin typeface="+mn-ea"/>
                <a:cs typeface="小塚ゴシック Pr6N M"/>
              </a:rPr>
              <a:t>誕生の </a:t>
            </a:r>
            <a:r>
              <a:rPr lang="ja-JP" altLang="en-US" dirty="0" smtClean="0">
                <a:solidFill>
                  <a:srgbClr val="308007"/>
                </a:solidFill>
                <a:latin typeface="+mn-ea"/>
                <a:cs typeface="小塚ゴシック Pr6N M"/>
              </a:rPr>
              <a:t>キッカケ</a:t>
            </a:r>
            <a:endParaRPr lang="ja-JP" altLang="en-US" dirty="0">
              <a:solidFill>
                <a:srgbClr val="308007"/>
              </a:solidFill>
              <a:latin typeface="+mn-ea"/>
              <a:cs typeface="小塚ゴシック Pr6N M"/>
            </a:endParaRPr>
          </a:p>
        </p:txBody>
      </p:sp>
      <p:sp>
        <p:nvSpPr>
          <p:cNvPr id="51" name="テキスト ボックス 50"/>
          <p:cNvSpPr txBox="1"/>
          <p:nvPr/>
        </p:nvSpPr>
        <p:spPr>
          <a:xfrm>
            <a:off x="5060985" y="2854970"/>
            <a:ext cx="3772597" cy="769441"/>
          </a:xfrm>
          <a:prstGeom prst="rect">
            <a:avLst/>
          </a:prstGeom>
          <a:noFill/>
        </p:spPr>
        <p:txBody>
          <a:bodyPr wrap="square" rtlCol="0">
            <a:spAutoFit/>
          </a:bodyPr>
          <a:lstStyle/>
          <a:p>
            <a:pPr marL="158265" indent="-158265">
              <a:buFont typeface="Wingdings" charset="2"/>
              <a:buChar char="l"/>
            </a:pPr>
            <a:r>
              <a:rPr lang="ja-JP" altLang="en-US" sz="1100" dirty="0" smtClean="0">
                <a:latin typeface="+mn-ea"/>
                <a:cs typeface="小塚ゴシック Pr6N L"/>
              </a:rPr>
              <a:t>夜間や休日などは、受診</a:t>
            </a:r>
            <a:r>
              <a:rPr lang="ja-JP" altLang="en-US" sz="1100" dirty="0">
                <a:latin typeface="+mn-ea"/>
                <a:cs typeface="小塚ゴシック Pr6N L"/>
              </a:rPr>
              <a:t>する前</a:t>
            </a:r>
            <a:r>
              <a:rPr lang="ja-JP" altLang="en-US" sz="1100" dirty="0" smtClean="0">
                <a:latin typeface="+mn-ea"/>
                <a:cs typeface="小塚ゴシック Pr6N L"/>
              </a:rPr>
              <a:t>には、</a:t>
            </a:r>
            <a:r>
              <a:rPr lang="ja-JP" altLang="en-US" sz="1100" dirty="0">
                <a:latin typeface="+mn-ea"/>
                <a:cs typeface="小塚ゴシック Pr6N L"/>
              </a:rPr>
              <a:t>医療機関等へ</a:t>
            </a:r>
            <a:r>
              <a:rPr lang="ja-JP" altLang="en-US" sz="1100" dirty="0" smtClean="0">
                <a:latin typeface="+mn-ea"/>
                <a:cs typeface="小塚ゴシック Pr6N L"/>
              </a:rPr>
              <a:t>電話で開業を</a:t>
            </a:r>
            <a:r>
              <a:rPr lang="ja-JP" altLang="en-US" sz="1100" dirty="0">
                <a:latin typeface="+mn-ea"/>
                <a:cs typeface="小塚ゴシック Pr6N L"/>
              </a:rPr>
              <a:t>確認したり、病院の夜間・休日の当番医の情報を自治体の広報誌やホームページで確認したりする必要があった</a:t>
            </a:r>
            <a:r>
              <a:rPr lang="ja-JP" altLang="en-US" sz="1100" dirty="0" smtClean="0">
                <a:latin typeface="+mn-ea"/>
                <a:cs typeface="小塚ゴシック Pr6N L"/>
              </a:rPr>
              <a:t>。</a:t>
            </a:r>
            <a:endParaRPr lang="en-US" altLang="ja-JP" sz="1100" dirty="0" smtClean="0">
              <a:latin typeface="+mn-ea"/>
              <a:cs typeface="小塚ゴシック Pr6N L"/>
            </a:endParaRPr>
          </a:p>
        </p:txBody>
      </p:sp>
      <p:pic>
        <p:nvPicPr>
          <p:cNvPr id="52" name="ひらめき.png" descr="/Users/meg/Desktop/特研/特研OD/アイコン/ひらめき.png"/>
          <p:cNvPicPr>
            <a:picLocks noChangeAspect="1"/>
          </p:cNvPicPr>
          <p:nvPr/>
        </p:nvPicPr>
        <p:blipFill>
          <a:blip r:embed="rId4" r:link="rId5" cstate="print">
            <a:extLst>
              <a:ext uri="{28A0092B-C50C-407E-A947-70E740481C1C}">
                <a14:useLocalDpi xmlns:a14="http://schemas.microsoft.com/office/drawing/2010/main" val="0"/>
              </a:ext>
            </a:extLst>
          </a:blip>
          <a:stretch>
            <a:fillRect/>
          </a:stretch>
        </p:blipFill>
        <p:spPr>
          <a:xfrm>
            <a:off x="8723516" y="5248304"/>
            <a:ext cx="1047113" cy="1047113"/>
          </a:xfrm>
          <a:prstGeom prst="rect">
            <a:avLst/>
          </a:prstGeom>
          <a:noFill/>
        </p:spPr>
      </p:pic>
      <p:sp>
        <p:nvSpPr>
          <p:cNvPr id="53" name="テキスト ボックス 52"/>
          <p:cNvSpPr txBox="1"/>
          <p:nvPr/>
        </p:nvSpPr>
        <p:spPr>
          <a:xfrm>
            <a:off x="5150465" y="4673757"/>
            <a:ext cx="4747122" cy="369332"/>
          </a:xfrm>
          <a:prstGeom prst="rect">
            <a:avLst/>
          </a:prstGeom>
          <a:noFill/>
        </p:spPr>
        <p:txBody>
          <a:bodyPr wrap="square" rtlCol="0">
            <a:spAutoFit/>
          </a:bodyPr>
          <a:lstStyle/>
          <a:p>
            <a:r>
              <a:rPr lang="ja-JP" altLang="en-US" b="1" dirty="0" smtClean="0">
                <a:solidFill>
                  <a:schemeClr val="bg1"/>
                </a:solidFill>
                <a:latin typeface="+mn-ea"/>
                <a:cs typeface="小塚ゴシック Pr6N M"/>
              </a:rPr>
              <a:t>東広島市くらし</a:t>
            </a:r>
            <a:r>
              <a:rPr lang="ja-JP" altLang="en-US" b="1" dirty="0">
                <a:solidFill>
                  <a:schemeClr val="bg1"/>
                </a:solidFill>
                <a:latin typeface="+mn-ea"/>
                <a:cs typeface="小塚ゴシック Pr6N M"/>
              </a:rPr>
              <a:t>の</a:t>
            </a:r>
            <a:r>
              <a:rPr lang="ja-JP" altLang="en-US" b="1" dirty="0" smtClean="0">
                <a:solidFill>
                  <a:schemeClr val="bg1"/>
                </a:solidFill>
                <a:latin typeface="+mn-ea"/>
                <a:cs typeface="小塚ゴシック Pr6N M"/>
              </a:rPr>
              <a:t>アプリ でこう</a:t>
            </a:r>
            <a:r>
              <a:rPr lang="en-US" altLang="ja-JP" b="1" dirty="0" smtClean="0">
                <a:solidFill>
                  <a:schemeClr val="bg1"/>
                </a:solidFill>
                <a:latin typeface="+mn-ea"/>
                <a:cs typeface="小塚ゴシック Pr6N M"/>
              </a:rPr>
              <a:t> </a:t>
            </a:r>
            <a:r>
              <a:rPr lang="ja-JP" altLang="en-US" b="1" dirty="0">
                <a:solidFill>
                  <a:schemeClr val="bg1"/>
                </a:solidFill>
                <a:latin typeface="+mn-ea"/>
                <a:cs typeface="小塚ゴシック Pr6N M"/>
              </a:rPr>
              <a:t>変わった！</a:t>
            </a:r>
          </a:p>
        </p:txBody>
      </p:sp>
      <p:sp>
        <p:nvSpPr>
          <p:cNvPr id="56" name="テキスト ボックス 55"/>
          <p:cNvSpPr txBox="1"/>
          <p:nvPr/>
        </p:nvSpPr>
        <p:spPr>
          <a:xfrm>
            <a:off x="5099504" y="5184447"/>
            <a:ext cx="3907167" cy="600164"/>
          </a:xfrm>
          <a:prstGeom prst="rect">
            <a:avLst/>
          </a:prstGeom>
          <a:noFill/>
        </p:spPr>
        <p:txBody>
          <a:bodyPr wrap="square" rtlCol="0">
            <a:spAutoFit/>
          </a:bodyPr>
          <a:lstStyle/>
          <a:p>
            <a:pPr marL="158265" indent="-158265">
              <a:buFont typeface="Wingdings" charset="2"/>
              <a:buChar char="l"/>
            </a:pPr>
            <a:r>
              <a:rPr lang="ja-JP" altLang="en-US" sz="1100" dirty="0" smtClean="0">
                <a:latin typeface="+mn-ea"/>
                <a:cs typeface="小塚ゴシック Pr6N L"/>
              </a:rPr>
              <a:t>開業時間や場所、連絡先だけでなく、</a:t>
            </a:r>
            <a:r>
              <a:rPr lang="ja-JP" altLang="en-US" sz="1100" dirty="0" smtClean="0"/>
              <a:t>休日</a:t>
            </a:r>
            <a:r>
              <a:rPr lang="ja-JP" altLang="en-US" sz="1100" dirty="0"/>
              <a:t>や夜間</a:t>
            </a:r>
            <a:r>
              <a:rPr lang="ja-JP" altLang="en-US" sz="1100" dirty="0" smtClean="0"/>
              <a:t>などの時間帯においても、急病等に対応できる当番医を迅速に見つけることができるようになった。</a:t>
            </a:r>
            <a:endParaRPr lang="en-US" altLang="ja-JP" sz="1100" dirty="0">
              <a:latin typeface="+mn-ea"/>
              <a:cs typeface="小塚ゴシック Pr6N L"/>
            </a:endParaRPr>
          </a:p>
        </p:txBody>
      </p:sp>
      <p:sp>
        <p:nvSpPr>
          <p:cNvPr id="57" name="角丸四角形 56"/>
          <p:cNvSpPr/>
          <p:nvPr/>
        </p:nvSpPr>
        <p:spPr>
          <a:xfrm>
            <a:off x="5042807" y="2412663"/>
            <a:ext cx="4688755" cy="1794238"/>
          </a:xfrm>
          <a:prstGeom prst="roundRect">
            <a:avLst>
              <a:gd name="adj" fmla="val 10424"/>
            </a:avLst>
          </a:prstGeom>
          <a:noFill/>
          <a:ln>
            <a:solidFill>
              <a:srgbClr val="30800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sz="1662"/>
          </a:p>
        </p:txBody>
      </p:sp>
      <p:sp>
        <p:nvSpPr>
          <p:cNvPr id="73" name="テキスト ボックス 72"/>
          <p:cNvSpPr txBox="1"/>
          <p:nvPr/>
        </p:nvSpPr>
        <p:spPr>
          <a:xfrm>
            <a:off x="10096" y="1918453"/>
            <a:ext cx="3437394" cy="307777"/>
          </a:xfrm>
          <a:prstGeom prst="rect">
            <a:avLst/>
          </a:prstGeom>
          <a:noFill/>
        </p:spPr>
        <p:txBody>
          <a:bodyPr wrap="square" rtlCol="0">
            <a:spAutoFit/>
          </a:bodyPr>
          <a:lstStyle/>
          <a:p>
            <a:r>
              <a:rPr lang="ja-JP" altLang="en-US" sz="1400" b="1" dirty="0">
                <a:solidFill>
                  <a:srgbClr val="FF0000"/>
                </a:solidFill>
                <a:effectLst>
                  <a:outerShdw blurRad="38100" dist="38100" dir="2700000" algn="tl">
                    <a:srgbClr val="000000">
                      <a:alpha val="43137"/>
                    </a:srgbClr>
                  </a:outerShdw>
                </a:effectLst>
              </a:rPr>
              <a:t>（</a:t>
            </a:r>
            <a:r>
              <a:rPr lang="en-US" altLang="ja-JP" sz="1400" b="1" dirty="0" smtClean="0">
                <a:solidFill>
                  <a:srgbClr val="FF0000"/>
                </a:solidFill>
                <a:effectLst>
                  <a:outerShdw blurRad="38100" dist="38100" dir="2700000" algn="tl">
                    <a:srgbClr val="000000">
                      <a:alpha val="43137"/>
                    </a:srgbClr>
                  </a:outerShdw>
                </a:effectLst>
              </a:rPr>
              <a:t>2016</a:t>
            </a:r>
            <a:r>
              <a:rPr lang="ja-JP" altLang="en-US" sz="1400" b="1" dirty="0" smtClean="0">
                <a:solidFill>
                  <a:srgbClr val="FF0000"/>
                </a:solidFill>
                <a:effectLst>
                  <a:outerShdw blurRad="38100" dist="38100" dir="2700000" algn="tl">
                    <a:srgbClr val="000000">
                      <a:alpha val="43137"/>
                    </a:srgbClr>
                  </a:outerShdw>
                </a:effectLst>
              </a:rPr>
              <a:t>年　サービス</a:t>
            </a:r>
            <a:r>
              <a:rPr lang="ja-JP" altLang="en-US" sz="1400" b="1" dirty="0">
                <a:solidFill>
                  <a:srgbClr val="FF0000"/>
                </a:solidFill>
                <a:effectLst>
                  <a:outerShdw blurRad="38100" dist="38100" dir="2700000" algn="tl">
                    <a:srgbClr val="000000">
                      <a:alpha val="43137"/>
                    </a:srgbClr>
                  </a:outerShdw>
                </a:effectLst>
              </a:rPr>
              <a:t>開始）</a:t>
            </a:r>
          </a:p>
        </p:txBody>
      </p:sp>
      <p:sp>
        <p:nvSpPr>
          <p:cNvPr id="83" name="角丸四角形 82"/>
          <p:cNvSpPr/>
          <p:nvPr/>
        </p:nvSpPr>
        <p:spPr>
          <a:xfrm>
            <a:off x="8118428" y="305842"/>
            <a:ext cx="756000" cy="756000"/>
          </a:xfrm>
          <a:prstGeom prst="roundRect">
            <a:avLst/>
          </a:prstGeom>
          <a:solidFill>
            <a:srgbClr val="00D861"/>
          </a:solidFill>
          <a:ln w="38100">
            <a:solidFill>
              <a:schemeClr val="bg1">
                <a:lumMod val="9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sz="1662">
              <a:solidFill>
                <a:schemeClr val="bg1">
                  <a:lumMod val="95000"/>
                </a:schemeClr>
              </a:solidFill>
            </a:endParaRPr>
          </a:p>
        </p:txBody>
      </p:sp>
      <p:sp>
        <p:nvSpPr>
          <p:cNvPr id="85" name="テキスト ボックス 84"/>
          <p:cNvSpPr txBox="1"/>
          <p:nvPr/>
        </p:nvSpPr>
        <p:spPr>
          <a:xfrm>
            <a:off x="8185582" y="360453"/>
            <a:ext cx="648000" cy="648000"/>
          </a:xfrm>
          <a:prstGeom prst="rect">
            <a:avLst/>
          </a:prstGeom>
          <a:solidFill>
            <a:srgbClr val="00D861"/>
          </a:solidFill>
        </p:spPr>
        <p:txBody>
          <a:bodyPr wrap="none" rtlCol="0">
            <a:spAutoFit/>
          </a:bodyPr>
          <a:lstStyle/>
          <a:p>
            <a:r>
              <a:rPr lang="ja-JP" altLang="en-US" dirty="0">
                <a:solidFill>
                  <a:schemeClr val="bg1"/>
                </a:solidFill>
                <a:latin typeface="小塚ゴシック Pr6N M"/>
                <a:ea typeface="小塚ゴシック Pr6N M"/>
                <a:cs typeface="小塚ゴシック Pr6N M"/>
              </a:rPr>
              <a:t>産業</a:t>
            </a:r>
            <a:endParaRPr lang="en-US" altLang="ja-JP" dirty="0">
              <a:solidFill>
                <a:schemeClr val="bg1"/>
              </a:solidFill>
              <a:latin typeface="小塚ゴシック Pr6N M"/>
              <a:ea typeface="小塚ゴシック Pr6N M"/>
              <a:cs typeface="小塚ゴシック Pr6N M"/>
            </a:endParaRPr>
          </a:p>
          <a:p>
            <a:r>
              <a:rPr lang="ja-JP" altLang="en-US" dirty="0">
                <a:solidFill>
                  <a:schemeClr val="bg1"/>
                </a:solidFill>
                <a:latin typeface="小塚ゴシック Pr6N M"/>
                <a:ea typeface="小塚ゴシック Pr6N M"/>
                <a:cs typeface="小塚ゴシック Pr6N M"/>
              </a:rPr>
              <a:t>創出</a:t>
            </a:r>
            <a:endParaRPr lang="en-US" altLang="ja-JP" dirty="0">
              <a:solidFill>
                <a:schemeClr val="bg1"/>
              </a:solidFill>
              <a:latin typeface="小塚ゴシック Pr6N M"/>
              <a:ea typeface="小塚ゴシック Pr6N M"/>
              <a:cs typeface="小塚ゴシック Pr6N M"/>
            </a:endParaRPr>
          </a:p>
        </p:txBody>
      </p:sp>
      <p:sp>
        <p:nvSpPr>
          <p:cNvPr id="39" name="テキスト ボックス 38"/>
          <p:cNvSpPr txBox="1"/>
          <p:nvPr/>
        </p:nvSpPr>
        <p:spPr>
          <a:xfrm>
            <a:off x="5099504" y="5809917"/>
            <a:ext cx="3742445" cy="600164"/>
          </a:xfrm>
          <a:prstGeom prst="rect">
            <a:avLst/>
          </a:prstGeom>
          <a:noFill/>
        </p:spPr>
        <p:txBody>
          <a:bodyPr wrap="square" rtlCol="0">
            <a:spAutoFit/>
          </a:bodyPr>
          <a:lstStyle/>
          <a:p>
            <a:pPr marL="158265" indent="-158265">
              <a:buFont typeface="Wingdings" charset="2"/>
              <a:buChar char="l"/>
            </a:pPr>
            <a:r>
              <a:rPr lang="ja-JP" altLang="en-US" sz="1100" dirty="0" smtClean="0"/>
              <a:t>住んでいる地域等の設定をしておくことで、ごみ出しの当日や前日に通知を受け取ることができ、忘れずにごみ出しができるようになった。</a:t>
            </a:r>
            <a:endParaRPr lang="en-US" altLang="ja-JP" sz="1100" dirty="0" smtClean="0"/>
          </a:p>
        </p:txBody>
      </p:sp>
      <p:sp>
        <p:nvSpPr>
          <p:cNvPr id="71" name="テキスト ボックス 70"/>
          <p:cNvSpPr txBox="1"/>
          <p:nvPr/>
        </p:nvSpPr>
        <p:spPr>
          <a:xfrm>
            <a:off x="5062985" y="3586156"/>
            <a:ext cx="3800085" cy="600164"/>
          </a:xfrm>
          <a:prstGeom prst="rect">
            <a:avLst/>
          </a:prstGeom>
          <a:noFill/>
        </p:spPr>
        <p:txBody>
          <a:bodyPr wrap="square" rtlCol="0">
            <a:spAutoFit/>
          </a:bodyPr>
          <a:lstStyle/>
          <a:p>
            <a:pPr marL="158265" indent="-158265">
              <a:buFont typeface="Wingdings" charset="2"/>
              <a:buChar char="l"/>
            </a:pPr>
            <a:r>
              <a:rPr lang="ja-JP" altLang="en-US" sz="1100" dirty="0" smtClean="0">
                <a:latin typeface="+mn-ea"/>
                <a:cs typeface="小塚ゴシック Pr6N L"/>
              </a:rPr>
              <a:t>ごみを出す際に、毎日のゴミ出しの情報や、品目別の出し方は紙媒体で確認する方法しかなかった。また、地域によって分別方法が異なるなど分かりにくい状況だった。</a:t>
            </a:r>
            <a:endParaRPr lang="ja-JP" altLang="en-US" sz="1100" dirty="0">
              <a:latin typeface="+mn-ea"/>
              <a:cs typeface="小塚ゴシック Pr6N L"/>
            </a:endParaRPr>
          </a:p>
        </p:txBody>
      </p:sp>
      <p:pic>
        <p:nvPicPr>
          <p:cNvPr id="2" name="図 1"/>
          <p:cNvPicPr>
            <a:picLocks noChangeAspect="1"/>
          </p:cNvPicPr>
          <p:nvPr/>
        </p:nvPicPr>
        <p:blipFill rotWithShape="1">
          <a:blip r:embed="rId6"/>
          <a:srcRect l="17473" t="37325" r="47253" b="8293"/>
          <a:stretch/>
        </p:blipFill>
        <p:spPr>
          <a:xfrm>
            <a:off x="572216" y="3003316"/>
            <a:ext cx="3763877" cy="3118977"/>
          </a:xfrm>
          <a:prstGeom prst="rect">
            <a:avLst/>
          </a:prstGeom>
        </p:spPr>
      </p:pic>
      <p:sp>
        <p:nvSpPr>
          <p:cNvPr id="41" name="角丸四角形 40"/>
          <p:cNvSpPr/>
          <p:nvPr/>
        </p:nvSpPr>
        <p:spPr>
          <a:xfrm>
            <a:off x="572216" y="2391634"/>
            <a:ext cx="3821674" cy="578733"/>
          </a:xfrm>
          <a:prstGeom prst="roundRect">
            <a:avLst>
              <a:gd name="adj" fmla="val 41792"/>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ja-JP" altLang="en-US" sz="1100" dirty="0">
                <a:latin typeface="+mn-ea"/>
              </a:rPr>
              <a:t>東広島市の「ごみ出し」「夜間・休日当番医」「イベント」に</a:t>
            </a:r>
            <a:r>
              <a:rPr lang="ja-JP" altLang="en-US" sz="1100" dirty="0" smtClean="0">
                <a:latin typeface="+mn-ea"/>
              </a:rPr>
              <a:t>関する毎日</a:t>
            </a:r>
            <a:r>
              <a:rPr lang="ja-JP" altLang="en-US" sz="1100" dirty="0">
                <a:latin typeface="+mn-ea"/>
              </a:rPr>
              <a:t>の最新の情報を</a:t>
            </a:r>
            <a:r>
              <a:rPr lang="en-US" altLang="ja-JP" sz="1100" dirty="0">
                <a:latin typeface="+mn-ea"/>
              </a:rPr>
              <a:t>1</a:t>
            </a:r>
            <a:r>
              <a:rPr lang="ja-JP" altLang="en-US" sz="1100" dirty="0" err="1">
                <a:latin typeface="+mn-ea"/>
              </a:rPr>
              <a:t>つの</a:t>
            </a:r>
            <a:r>
              <a:rPr lang="ja-JP" altLang="en-US" sz="1100" dirty="0">
                <a:latin typeface="+mn-ea"/>
              </a:rPr>
              <a:t>アプリで検索すること</a:t>
            </a:r>
            <a:r>
              <a:rPr lang="ja-JP" altLang="en-US" sz="1100" dirty="0" smtClean="0">
                <a:latin typeface="+mn-ea"/>
              </a:rPr>
              <a:t>ができる</a:t>
            </a:r>
            <a:r>
              <a:rPr lang="ja-JP" altLang="en-US" sz="1100" dirty="0" smtClean="0"/>
              <a:t>東広島市</a:t>
            </a:r>
            <a:r>
              <a:rPr lang="ja-JP" altLang="en-US" sz="1100" dirty="0"/>
              <a:t>の公式アプリ</a:t>
            </a:r>
            <a:r>
              <a:rPr lang="ja-JP" altLang="en-US" sz="1100" dirty="0" smtClean="0"/>
              <a:t>です</a:t>
            </a:r>
            <a:r>
              <a:rPr lang="ja-JP" altLang="en-US" sz="1100" dirty="0"/>
              <a:t>。</a:t>
            </a:r>
          </a:p>
        </p:txBody>
      </p:sp>
      <p:sp>
        <p:nvSpPr>
          <p:cNvPr id="42" name="角丸四角形 41"/>
          <p:cNvSpPr/>
          <p:nvPr/>
        </p:nvSpPr>
        <p:spPr>
          <a:xfrm>
            <a:off x="6255232" y="305842"/>
            <a:ext cx="756000" cy="756000"/>
          </a:xfrm>
          <a:prstGeom prst="roundRect">
            <a:avLst/>
          </a:prstGeom>
          <a:solidFill>
            <a:srgbClr val="00D861"/>
          </a:solidFill>
          <a:ln w="38100">
            <a:solidFill>
              <a:schemeClr val="bg1">
                <a:lumMod val="9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a:solidFill>
                <a:schemeClr val="bg1"/>
              </a:solidFill>
            </a:endParaRPr>
          </a:p>
        </p:txBody>
      </p:sp>
      <p:sp>
        <p:nvSpPr>
          <p:cNvPr id="45" name="テキスト ボックス 44"/>
          <p:cNvSpPr txBox="1"/>
          <p:nvPr/>
        </p:nvSpPr>
        <p:spPr>
          <a:xfrm>
            <a:off x="6308439" y="348578"/>
            <a:ext cx="648000" cy="648000"/>
          </a:xfrm>
          <a:prstGeom prst="rect">
            <a:avLst/>
          </a:prstGeom>
          <a:solidFill>
            <a:srgbClr val="00D861"/>
          </a:solidFill>
        </p:spPr>
        <p:txBody>
          <a:bodyPr wrap="none" rtlCol="0">
            <a:spAutoFit/>
          </a:bodyPr>
          <a:lstStyle/>
          <a:p>
            <a:r>
              <a:rPr lang="ja-JP" altLang="en-US" dirty="0" smtClean="0">
                <a:solidFill>
                  <a:schemeClr val="bg1"/>
                </a:solidFill>
                <a:latin typeface="小塚ゴシック Pr6N M"/>
                <a:ea typeface="小塚ゴシック Pr6N M"/>
                <a:cs typeface="小塚ゴシック Pr6N M"/>
              </a:rPr>
              <a:t>防災</a:t>
            </a:r>
            <a:endParaRPr lang="en-US" altLang="ja-JP" dirty="0" smtClean="0">
              <a:solidFill>
                <a:schemeClr val="bg1"/>
              </a:solidFill>
              <a:latin typeface="小塚ゴシック Pr6N M"/>
              <a:ea typeface="小塚ゴシック Pr6N M"/>
              <a:cs typeface="小塚ゴシック Pr6N M"/>
            </a:endParaRPr>
          </a:p>
          <a:p>
            <a:r>
              <a:rPr lang="ja-JP" altLang="en-US" dirty="0" smtClean="0">
                <a:solidFill>
                  <a:schemeClr val="bg1"/>
                </a:solidFill>
                <a:latin typeface="小塚ゴシック Pr6N M"/>
                <a:ea typeface="小塚ゴシック Pr6N M"/>
                <a:cs typeface="小塚ゴシック Pr6N M"/>
              </a:rPr>
              <a:t>減災</a:t>
            </a:r>
            <a:endParaRPr lang="ja-JP" altLang="en-US" dirty="0">
              <a:solidFill>
                <a:schemeClr val="bg1"/>
              </a:solidFill>
              <a:latin typeface="小塚ゴシック Pr6N M"/>
              <a:ea typeface="小塚ゴシック Pr6N M"/>
              <a:cs typeface="小塚ゴシック Pr6N M"/>
            </a:endParaRPr>
          </a:p>
        </p:txBody>
      </p:sp>
      <p:sp>
        <p:nvSpPr>
          <p:cNvPr id="47" name="角丸四角形 46"/>
          <p:cNvSpPr/>
          <p:nvPr/>
        </p:nvSpPr>
        <p:spPr>
          <a:xfrm>
            <a:off x="7172281" y="309099"/>
            <a:ext cx="752743" cy="752743"/>
          </a:xfrm>
          <a:prstGeom prst="roundRect">
            <a:avLst/>
          </a:prstGeom>
          <a:solidFill>
            <a:schemeClr val="bg1"/>
          </a:solidFill>
          <a:ln w="38100">
            <a:solidFill>
              <a:schemeClr val="bg1">
                <a:lumMod val="9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a:solidFill>
                <a:schemeClr val="bg1"/>
              </a:solidFill>
            </a:endParaRPr>
          </a:p>
        </p:txBody>
      </p:sp>
      <p:sp>
        <p:nvSpPr>
          <p:cNvPr id="55" name="テキスト ボックス 54"/>
          <p:cNvSpPr txBox="1"/>
          <p:nvPr/>
        </p:nvSpPr>
        <p:spPr>
          <a:xfrm>
            <a:off x="7225487" y="348578"/>
            <a:ext cx="648000" cy="648000"/>
          </a:xfrm>
          <a:prstGeom prst="rect">
            <a:avLst/>
          </a:prstGeom>
          <a:noFill/>
        </p:spPr>
        <p:txBody>
          <a:bodyPr wrap="none" rtlCol="0">
            <a:spAutoFit/>
          </a:bodyPr>
          <a:lstStyle/>
          <a:p>
            <a:r>
              <a:rPr lang="ja-JP" altLang="en-US" b="1" dirty="0" smtClean="0">
                <a:solidFill>
                  <a:srgbClr val="00D861"/>
                </a:solidFill>
                <a:latin typeface="小塚ゴシック Pr6N M"/>
                <a:ea typeface="小塚ゴシック Pr6N M"/>
                <a:cs typeface="小塚ゴシック Pr6N M"/>
              </a:rPr>
              <a:t>少子</a:t>
            </a:r>
            <a:endParaRPr lang="en-US" altLang="ja-JP" b="1" dirty="0" smtClean="0">
              <a:solidFill>
                <a:srgbClr val="00D861"/>
              </a:solidFill>
              <a:latin typeface="小塚ゴシック Pr6N M"/>
              <a:ea typeface="小塚ゴシック Pr6N M"/>
              <a:cs typeface="小塚ゴシック Pr6N M"/>
            </a:endParaRPr>
          </a:p>
          <a:p>
            <a:r>
              <a:rPr lang="ja-JP" altLang="en-US" b="1" dirty="0" smtClean="0">
                <a:solidFill>
                  <a:srgbClr val="00D861"/>
                </a:solidFill>
                <a:latin typeface="小塚ゴシック Pr6N M"/>
                <a:ea typeface="小塚ゴシック Pr6N M"/>
                <a:cs typeface="小塚ゴシック Pr6N M"/>
              </a:rPr>
              <a:t>高齢</a:t>
            </a:r>
            <a:endParaRPr lang="en-US" altLang="ja-JP" b="1" dirty="0" smtClean="0">
              <a:solidFill>
                <a:srgbClr val="00D861"/>
              </a:solidFill>
              <a:latin typeface="小塚ゴシック Pr6N M"/>
              <a:ea typeface="小塚ゴシック Pr6N M"/>
              <a:cs typeface="小塚ゴシック Pr6N M"/>
            </a:endParaRPr>
          </a:p>
        </p:txBody>
      </p:sp>
      <p:sp>
        <p:nvSpPr>
          <p:cNvPr id="59" name="角丸四角形 58"/>
          <p:cNvSpPr/>
          <p:nvPr/>
        </p:nvSpPr>
        <p:spPr>
          <a:xfrm>
            <a:off x="9017886" y="293185"/>
            <a:ext cx="752743" cy="752743"/>
          </a:xfrm>
          <a:prstGeom prst="roundRect">
            <a:avLst/>
          </a:prstGeom>
          <a:solidFill>
            <a:schemeClr val="bg1"/>
          </a:solidFill>
          <a:ln w="3810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b="1">
              <a:solidFill>
                <a:srgbClr val="40CCFB"/>
              </a:solidFill>
            </a:endParaRPr>
          </a:p>
        </p:txBody>
      </p:sp>
      <p:sp>
        <p:nvSpPr>
          <p:cNvPr id="65" name="テキスト ボックス 64"/>
          <p:cNvSpPr txBox="1"/>
          <p:nvPr/>
        </p:nvSpPr>
        <p:spPr>
          <a:xfrm>
            <a:off x="9006671" y="254458"/>
            <a:ext cx="805029" cy="830997"/>
          </a:xfrm>
          <a:prstGeom prst="rect">
            <a:avLst/>
          </a:prstGeom>
          <a:noFill/>
          <a:ln>
            <a:noFill/>
          </a:ln>
        </p:spPr>
        <p:txBody>
          <a:bodyPr wrap="none" rtlCol="0">
            <a:spAutoFit/>
          </a:bodyPr>
          <a:lstStyle/>
          <a:p>
            <a:r>
              <a:rPr lang="ja-JP" altLang="en-US" sz="1600" b="1" dirty="0" smtClean="0">
                <a:solidFill>
                  <a:srgbClr val="00D861"/>
                </a:solidFill>
                <a:latin typeface="小塚ゴシック Pr6N M"/>
                <a:ea typeface="小塚ゴシック Pr6N M"/>
                <a:cs typeface="小塚ゴシック Pr6N M"/>
              </a:rPr>
              <a:t>防犯</a:t>
            </a:r>
            <a:endParaRPr lang="en-US" altLang="ja-JP" sz="1600" b="1" dirty="0" smtClean="0">
              <a:solidFill>
                <a:srgbClr val="00D861"/>
              </a:solidFill>
              <a:latin typeface="小塚ゴシック Pr6N M"/>
              <a:ea typeface="小塚ゴシック Pr6N M"/>
              <a:cs typeface="小塚ゴシック Pr6N M"/>
            </a:endParaRPr>
          </a:p>
          <a:p>
            <a:r>
              <a:rPr lang="ja-JP" altLang="en-US" sz="1600" b="1" dirty="0" smtClean="0">
                <a:solidFill>
                  <a:srgbClr val="00D861"/>
                </a:solidFill>
                <a:latin typeface="小塚ゴシック Pr6N M"/>
                <a:ea typeface="小塚ゴシック Pr6N M"/>
                <a:cs typeface="小塚ゴシック Pr6N M"/>
              </a:rPr>
              <a:t>医療</a:t>
            </a:r>
            <a:endParaRPr lang="en-US" altLang="ja-JP" sz="1600" b="1" dirty="0" smtClean="0">
              <a:solidFill>
                <a:srgbClr val="00D861"/>
              </a:solidFill>
              <a:latin typeface="小塚ゴシック Pr6N M"/>
              <a:ea typeface="小塚ゴシック Pr6N M"/>
              <a:cs typeface="小塚ゴシック Pr6N M"/>
            </a:endParaRPr>
          </a:p>
          <a:p>
            <a:r>
              <a:rPr lang="ja-JP" altLang="en-US" sz="1600" b="1" dirty="0" smtClean="0">
                <a:solidFill>
                  <a:srgbClr val="00D861"/>
                </a:solidFill>
                <a:latin typeface="小塚ゴシック Pr6N M"/>
                <a:ea typeface="小塚ゴシック Pr6N M"/>
                <a:cs typeface="小塚ゴシック Pr6N M"/>
              </a:rPr>
              <a:t>教育等</a:t>
            </a:r>
            <a:endParaRPr lang="en-US" altLang="ja-JP" sz="1600" b="1" dirty="0" smtClean="0">
              <a:solidFill>
                <a:srgbClr val="00D861"/>
              </a:solidFill>
              <a:latin typeface="小塚ゴシック Pr6N M"/>
              <a:ea typeface="小塚ゴシック Pr6N M"/>
              <a:cs typeface="小塚ゴシック Pr6N M"/>
            </a:endParaRPr>
          </a:p>
        </p:txBody>
      </p:sp>
      <p:sp>
        <p:nvSpPr>
          <p:cNvPr id="38" name="角丸四角形 37"/>
          <p:cNvSpPr/>
          <p:nvPr/>
        </p:nvSpPr>
        <p:spPr>
          <a:xfrm>
            <a:off x="274424" y="5410338"/>
            <a:ext cx="1349828" cy="1095547"/>
          </a:xfrm>
          <a:prstGeom prst="roundRect">
            <a:avLst>
              <a:gd name="adj" fmla="val 10487"/>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ja-JP" altLang="en-US" sz="1050" dirty="0">
                <a:latin typeface="+mn-ea"/>
                <a:cs typeface="小塚ゴシック Pr6N L"/>
              </a:rPr>
              <a:t>休日や夜間など、病院や医療機関が診療していない時間帯等の急病時も、今日の当番医を簡単に</a:t>
            </a:r>
            <a:r>
              <a:rPr lang="ja-JP" altLang="en-US" sz="1050" dirty="0" smtClean="0">
                <a:latin typeface="+mn-ea"/>
                <a:cs typeface="小塚ゴシック Pr6N L"/>
              </a:rPr>
              <a:t>確認可能。</a:t>
            </a:r>
            <a:endParaRPr lang="en-US" altLang="ja-JP" sz="1050" dirty="0" smtClean="0"/>
          </a:p>
        </p:txBody>
      </p:sp>
      <p:cxnSp>
        <p:nvCxnSpPr>
          <p:cNvPr id="40" name="直線矢印コネクタ 39"/>
          <p:cNvCxnSpPr>
            <a:stCxn id="38" idx="0"/>
          </p:cNvCxnSpPr>
          <p:nvPr/>
        </p:nvCxnSpPr>
        <p:spPr>
          <a:xfrm flipV="1">
            <a:off x="949338" y="4771294"/>
            <a:ext cx="261257" cy="639044"/>
          </a:xfrm>
          <a:prstGeom prst="straightConnector1">
            <a:avLst/>
          </a:prstGeom>
          <a:ln w="38100">
            <a:solidFill>
              <a:srgbClr val="008000"/>
            </a:solidFill>
            <a:tailEnd type="arrow"/>
          </a:ln>
        </p:spPr>
        <p:style>
          <a:lnRef idx="1">
            <a:schemeClr val="accent1"/>
          </a:lnRef>
          <a:fillRef idx="0">
            <a:schemeClr val="accent1"/>
          </a:fillRef>
          <a:effectRef idx="0">
            <a:schemeClr val="accent1"/>
          </a:effectRef>
          <a:fontRef idx="minor">
            <a:schemeClr val="tx1"/>
          </a:fontRef>
        </p:style>
      </p:cxnSp>
      <p:sp>
        <p:nvSpPr>
          <p:cNvPr id="60" name="角丸四角形 59"/>
          <p:cNvSpPr/>
          <p:nvPr/>
        </p:nvSpPr>
        <p:spPr>
          <a:xfrm>
            <a:off x="3297416" y="5420995"/>
            <a:ext cx="1336469" cy="1095547"/>
          </a:xfrm>
          <a:prstGeom prst="roundRect">
            <a:avLst>
              <a:gd name="adj" fmla="val 10487"/>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ja-JP" altLang="en-US" sz="1050" dirty="0"/>
              <a:t>ごみ出し検索は</a:t>
            </a:r>
            <a:r>
              <a:rPr lang="ja-JP" altLang="en-US" sz="1050" dirty="0" smtClean="0"/>
              <a:t>、毎日のごみ出し情報</a:t>
            </a:r>
            <a:r>
              <a:rPr lang="ja-JP" altLang="en-US" sz="1050" dirty="0"/>
              <a:t>だけでなく</a:t>
            </a:r>
            <a:r>
              <a:rPr lang="ja-JP" altLang="en-US" sz="1050" dirty="0" smtClean="0"/>
              <a:t>、品目</a:t>
            </a:r>
            <a:r>
              <a:rPr lang="ja-JP" altLang="en-US" sz="1050" dirty="0"/>
              <a:t>別に分別や出し方を調べる</a:t>
            </a:r>
            <a:r>
              <a:rPr lang="ja-JP" altLang="en-US" sz="1050" dirty="0" smtClean="0"/>
              <a:t>ことも可能。</a:t>
            </a:r>
            <a:endParaRPr lang="en-US" altLang="ja-JP" sz="1050" dirty="0" smtClean="0"/>
          </a:p>
        </p:txBody>
      </p:sp>
      <p:cxnSp>
        <p:nvCxnSpPr>
          <p:cNvPr id="61" name="直線矢印コネクタ 60"/>
          <p:cNvCxnSpPr>
            <a:stCxn id="60" idx="0"/>
          </p:cNvCxnSpPr>
          <p:nvPr/>
        </p:nvCxnSpPr>
        <p:spPr>
          <a:xfrm flipH="1" flipV="1">
            <a:off x="3614733" y="4771294"/>
            <a:ext cx="350918" cy="649701"/>
          </a:xfrm>
          <a:prstGeom prst="straightConnector1">
            <a:avLst/>
          </a:prstGeom>
          <a:ln w="38100">
            <a:solidFill>
              <a:srgbClr val="008000"/>
            </a:solidFill>
            <a:tailEnd type="arrow"/>
          </a:ln>
        </p:spPr>
        <p:style>
          <a:lnRef idx="1">
            <a:schemeClr val="accent1"/>
          </a:lnRef>
          <a:fillRef idx="0">
            <a:schemeClr val="accent1"/>
          </a:fillRef>
          <a:effectRef idx="0">
            <a:schemeClr val="accent1"/>
          </a:effectRef>
          <a:fontRef idx="minor">
            <a:schemeClr val="tx1"/>
          </a:fontRef>
        </p:style>
      </p:cxnSp>
      <p:sp>
        <p:nvSpPr>
          <p:cNvPr id="62" name="テキスト ボックス 61"/>
          <p:cNvSpPr txBox="1"/>
          <p:nvPr/>
        </p:nvSpPr>
        <p:spPr>
          <a:xfrm>
            <a:off x="7254290" y="-6186"/>
            <a:ext cx="2664081" cy="307777"/>
          </a:xfrm>
          <a:prstGeom prst="rect">
            <a:avLst/>
          </a:prstGeom>
          <a:noFill/>
        </p:spPr>
        <p:txBody>
          <a:bodyPr wrap="square" rtlCol="0">
            <a:spAutoFit/>
          </a:bodyPr>
          <a:lstStyle/>
          <a:p>
            <a:pPr algn="r"/>
            <a:r>
              <a:rPr lang="ja-JP" altLang="en-US" sz="1400" dirty="0" smtClean="0">
                <a:latin typeface="+mn-ea"/>
              </a:rPr>
              <a:t>平成</a:t>
            </a:r>
            <a:r>
              <a:rPr lang="en-US" altLang="ja-JP" sz="1400" dirty="0" smtClean="0">
                <a:latin typeface="+mn-ea"/>
              </a:rPr>
              <a:t>30</a:t>
            </a:r>
            <a:r>
              <a:rPr lang="ja-JP" altLang="en-US" sz="1400" dirty="0" smtClean="0">
                <a:latin typeface="+mn-ea"/>
              </a:rPr>
              <a:t>年</a:t>
            </a:r>
            <a:r>
              <a:rPr lang="en-US" altLang="ja-JP" sz="1400" dirty="0" smtClean="0">
                <a:latin typeface="+mn-ea"/>
              </a:rPr>
              <a:t>2</a:t>
            </a:r>
            <a:r>
              <a:rPr lang="ja-JP" altLang="en-US" sz="1400" dirty="0" smtClean="0">
                <a:latin typeface="+mn-ea"/>
              </a:rPr>
              <a:t>月</a:t>
            </a:r>
            <a:r>
              <a:rPr lang="en-US" altLang="ja-JP" sz="1400" dirty="0" smtClean="0">
                <a:latin typeface="+mn-ea"/>
              </a:rPr>
              <a:t>21</a:t>
            </a:r>
            <a:r>
              <a:rPr lang="ja-JP" altLang="en-US" sz="1400" dirty="0" smtClean="0">
                <a:latin typeface="+mn-ea"/>
              </a:rPr>
              <a:t>日版</a:t>
            </a:r>
            <a:endParaRPr lang="ja-JP" altLang="en-US" sz="1400" dirty="0">
              <a:latin typeface="+mn-ea"/>
            </a:endParaRPr>
          </a:p>
        </p:txBody>
      </p:sp>
    </p:spTree>
    <p:extLst>
      <p:ext uri="{BB962C8B-B14F-4D97-AF65-F5344CB8AC3E}">
        <p14:creationId xmlns:p14="http://schemas.microsoft.com/office/powerpoint/2010/main" val="24904218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正方形/長方形 24"/>
          <p:cNvSpPr/>
          <p:nvPr/>
        </p:nvSpPr>
        <p:spPr>
          <a:xfrm>
            <a:off x="0" y="6577577"/>
            <a:ext cx="9906000" cy="280423"/>
          </a:xfrm>
          <a:prstGeom prst="rect">
            <a:avLst/>
          </a:prstGeom>
          <a:solidFill>
            <a:srgbClr val="00D861"/>
          </a:solidFill>
          <a:ln w="9525" cap="flat" cmpd="sng" algn="ctr">
            <a:solidFill>
              <a:srgbClr val="00FF66"/>
            </a:solidFill>
            <a:prstDash val="solid"/>
          </a:ln>
          <a:effectLst/>
        </p:spPr>
        <p:txBody>
          <a:bodyPr rtlCol="0" anchor="ctr"/>
          <a:lstStyle/>
          <a:p>
            <a:pPr algn="ctr" defTabSz="914400">
              <a:defRPr/>
            </a:pPr>
            <a:endParaRPr lang="ja-JP" altLang="en-US" kern="0" smtClean="0">
              <a:solidFill>
                <a:sysClr val="window" lastClr="FFFFFF"/>
              </a:solidFill>
              <a:latin typeface="Corbel"/>
              <a:ea typeface="ヒラギノ角ゴ Pro W3"/>
            </a:endParaRPr>
          </a:p>
        </p:txBody>
      </p:sp>
      <p:cxnSp>
        <p:nvCxnSpPr>
          <p:cNvPr id="72" name="直線コネクタ 71"/>
          <p:cNvCxnSpPr/>
          <p:nvPr/>
        </p:nvCxnSpPr>
        <p:spPr>
          <a:xfrm flipH="1">
            <a:off x="10565" y="6428143"/>
            <a:ext cx="4922375"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sp>
        <p:nvSpPr>
          <p:cNvPr id="77" name="テキスト ボックス 76"/>
          <p:cNvSpPr txBox="1"/>
          <p:nvPr/>
        </p:nvSpPr>
        <p:spPr>
          <a:xfrm>
            <a:off x="45112" y="1409700"/>
            <a:ext cx="4564950" cy="584775"/>
          </a:xfrm>
          <a:prstGeom prst="rect">
            <a:avLst/>
          </a:prstGeom>
          <a:noFill/>
        </p:spPr>
        <p:txBody>
          <a:bodyPr wrap="square" rtlCol="0">
            <a:spAutoFit/>
          </a:bodyPr>
          <a:lstStyle/>
          <a:p>
            <a:r>
              <a:rPr lang="ja-JP" altLang="en-US" sz="1600" dirty="0" smtClean="0">
                <a:solidFill>
                  <a:srgbClr val="008000"/>
                </a:solidFill>
                <a:latin typeface="小塚ゴシック Pro M"/>
                <a:ea typeface="小塚ゴシック Pro M"/>
                <a:cs typeface="小塚ゴシック Pro M"/>
              </a:rPr>
              <a:t>東広島市内の当日の夜間・休日当番医や医療機関の検索を簡単にできる。</a:t>
            </a:r>
            <a:endParaRPr lang="ja-JP" altLang="en-US" sz="1600" dirty="0">
              <a:solidFill>
                <a:srgbClr val="008000"/>
              </a:solidFill>
              <a:latin typeface="小塚ゴシック Pro M"/>
              <a:ea typeface="小塚ゴシック Pro M"/>
              <a:cs typeface="小塚ゴシック Pro M"/>
            </a:endParaRPr>
          </a:p>
        </p:txBody>
      </p:sp>
      <p:sp>
        <p:nvSpPr>
          <p:cNvPr id="101" name="角丸四角形 100"/>
          <p:cNvSpPr/>
          <p:nvPr/>
        </p:nvSpPr>
        <p:spPr>
          <a:xfrm>
            <a:off x="5074185" y="3993517"/>
            <a:ext cx="4514315" cy="2419823"/>
          </a:xfrm>
          <a:prstGeom prst="roundRect">
            <a:avLst>
              <a:gd name="adj" fmla="val 9905"/>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sz="1662"/>
          </a:p>
        </p:txBody>
      </p:sp>
      <p:pic>
        <p:nvPicPr>
          <p:cNvPr id="105" name="図 104" descr="拡声器.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45708" y="4007923"/>
            <a:ext cx="724645" cy="724645"/>
          </a:xfrm>
          <a:prstGeom prst="rect">
            <a:avLst/>
          </a:prstGeom>
        </p:spPr>
      </p:pic>
      <p:sp>
        <p:nvSpPr>
          <p:cNvPr id="112" name="テキスト ボックス 111"/>
          <p:cNvSpPr txBox="1"/>
          <p:nvPr/>
        </p:nvSpPr>
        <p:spPr>
          <a:xfrm>
            <a:off x="6165417" y="3998677"/>
            <a:ext cx="3190160" cy="707886"/>
          </a:xfrm>
          <a:prstGeom prst="rect">
            <a:avLst/>
          </a:prstGeom>
          <a:noFill/>
        </p:spPr>
        <p:txBody>
          <a:bodyPr vert="horz" wrap="square" rtlCol="0">
            <a:spAutoFit/>
          </a:bodyPr>
          <a:lstStyle/>
          <a:p>
            <a:r>
              <a:rPr lang="ja-JP" altLang="en-US" sz="2000" dirty="0">
                <a:solidFill>
                  <a:srgbClr val="008000"/>
                </a:solidFill>
                <a:latin typeface="+mn-ea"/>
                <a:cs typeface="フォントポにほんご"/>
              </a:rPr>
              <a:t>地域</a:t>
            </a:r>
            <a:r>
              <a:rPr lang="ja-JP" altLang="en-US" sz="2000" dirty="0" smtClean="0">
                <a:solidFill>
                  <a:srgbClr val="008000"/>
                </a:solidFill>
                <a:latin typeface="+mn-ea"/>
                <a:cs typeface="フォントポにほんご"/>
              </a:rPr>
              <a:t>のイベント情報を</a:t>
            </a:r>
            <a:endParaRPr lang="en-US" altLang="ja-JP" sz="2000" dirty="0" smtClean="0">
              <a:solidFill>
                <a:srgbClr val="008000"/>
              </a:solidFill>
              <a:latin typeface="+mn-ea"/>
              <a:cs typeface="フォントポにほんご"/>
            </a:endParaRPr>
          </a:p>
          <a:p>
            <a:r>
              <a:rPr lang="ja-JP" altLang="en-US" sz="2000" dirty="0" smtClean="0">
                <a:solidFill>
                  <a:srgbClr val="008000"/>
                </a:solidFill>
                <a:latin typeface="+mn-ea"/>
                <a:cs typeface="フォントポにほんご"/>
              </a:rPr>
              <a:t>確認することも可能</a:t>
            </a:r>
            <a:endParaRPr lang="en-US" altLang="ja-JP" sz="2000" dirty="0">
              <a:solidFill>
                <a:srgbClr val="008000"/>
              </a:solidFill>
              <a:latin typeface="+mn-ea"/>
              <a:cs typeface="フォントポにほんご"/>
            </a:endParaRPr>
          </a:p>
        </p:txBody>
      </p:sp>
      <p:sp>
        <p:nvSpPr>
          <p:cNvPr id="113" name="テキスト ボックス 112"/>
          <p:cNvSpPr txBox="1"/>
          <p:nvPr/>
        </p:nvSpPr>
        <p:spPr>
          <a:xfrm>
            <a:off x="5200329" y="4798921"/>
            <a:ext cx="2857435" cy="1384995"/>
          </a:xfrm>
          <a:prstGeom prst="rect">
            <a:avLst/>
          </a:prstGeom>
          <a:noFill/>
        </p:spPr>
        <p:txBody>
          <a:bodyPr wrap="square" rtlCol="0">
            <a:spAutoFit/>
          </a:bodyPr>
          <a:lstStyle/>
          <a:p>
            <a:r>
              <a:rPr lang="ja-JP" altLang="en-US" sz="1050" dirty="0">
                <a:latin typeface="+mn-ea"/>
                <a:cs typeface="小塚ゴシック Pr6N L"/>
              </a:rPr>
              <a:t>　</a:t>
            </a:r>
            <a:r>
              <a:rPr lang="ja-JP" altLang="en-US" sz="1050" dirty="0" smtClean="0">
                <a:latin typeface="+mn-ea"/>
                <a:cs typeface="小塚ゴシック Pr6N L"/>
              </a:rPr>
              <a:t>くらしのアプリでは、東広島市</a:t>
            </a:r>
            <a:r>
              <a:rPr lang="ja-JP" altLang="en-US" sz="1050" dirty="0">
                <a:latin typeface="+mn-ea"/>
                <a:cs typeface="小塚ゴシック Pr6N L"/>
              </a:rPr>
              <a:t>が</a:t>
            </a:r>
            <a:r>
              <a:rPr lang="ja-JP" altLang="en-US" sz="1050" dirty="0" smtClean="0">
                <a:latin typeface="+mn-ea"/>
                <a:cs typeface="小塚ゴシック Pr6N L"/>
              </a:rPr>
              <a:t>実施して</a:t>
            </a:r>
            <a:r>
              <a:rPr lang="ja-JP" altLang="en-US" sz="1050" dirty="0">
                <a:latin typeface="+mn-ea"/>
                <a:cs typeface="小塚ゴシック Pr6N L"/>
              </a:rPr>
              <a:t>いるイベント情報を確認する</a:t>
            </a:r>
            <a:r>
              <a:rPr lang="ja-JP" altLang="en-US" sz="1050" dirty="0" smtClean="0">
                <a:latin typeface="+mn-ea"/>
                <a:cs typeface="小塚ゴシック Pr6N L"/>
              </a:rPr>
              <a:t>こともできる。</a:t>
            </a:r>
            <a:endParaRPr lang="en-US" altLang="ja-JP" sz="1050" dirty="0" smtClean="0">
              <a:latin typeface="+mn-ea"/>
              <a:cs typeface="小塚ゴシック Pr6N L"/>
            </a:endParaRPr>
          </a:p>
          <a:p>
            <a:r>
              <a:rPr lang="ja-JP" altLang="en-US" sz="1050" dirty="0">
                <a:latin typeface="+mn-ea"/>
                <a:cs typeface="小塚ゴシック Pr6N L"/>
              </a:rPr>
              <a:t>　</a:t>
            </a:r>
            <a:r>
              <a:rPr lang="ja-JP" altLang="en-US" sz="1050" dirty="0" smtClean="0">
                <a:latin typeface="+mn-ea"/>
                <a:cs typeface="小塚ゴシック Pr6N L"/>
              </a:rPr>
              <a:t>また、「ワーキングマタニティ教室」などの子育て世帯にとって有益なイベントは、くらしのアプリで予約することもでき、市と住民とをつなぐ貴重なアプリとなっている。</a:t>
            </a:r>
            <a:endParaRPr lang="en-US" altLang="ja-JP" sz="1050" dirty="0" smtClean="0">
              <a:latin typeface="+mn-ea"/>
              <a:cs typeface="小塚ゴシック Pr6N L"/>
            </a:endParaRPr>
          </a:p>
          <a:p>
            <a:r>
              <a:rPr lang="ja-JP" altLang="en-US" sz="1050" dirty="0" smtClean="0">
                <a:latin typeface="+mn-ea"/>
                <a:cs typeface="小塚ゴシック Pr6N L"/>
              </a:rPr>
              <a:t>　今後も対象イベントの範囲を拡大し、市民により広範囲な情報を提供することを検討している。</a:t>
            </a:r>
            <a:endParaRPr lang="en-US" altLang="ja-JP" sz="1050" dirty="0" smtClean="0">
              <a:latin typeface="+mn-ea"/>
              <a:cs typeface="小塚ゴシック Pr6N L"/>
            </a:endParaRPr>
          </a:p>
        </p:txBody>
      </p:sp>
      <p:pic>
        <p:nvPicPr>
          <p:cNvPr id="119" name="図 118" descr="受賞.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46573" y="2841696"/>
            <a:ext cx="643434" cy="643434"/>
          </a:xfrm>
          <a:prstGeom prst="rect">
            <a:avLst/>
          </a:prstGeom>
        </p:spPr>
      </p:pic>
      <p:pic>
        <p:nvPicPr>
          <p:cNvPr id="120" name="図 119" descr="チーム.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163596" y="2333781"/>
            <a:ext cx="643434" cy="643434"/>
          </a:xfrm>
          <a:prstGeom prst="rect">
            <a:avLst/>
          </a:prstGeom>
        </p:spPr>
      </p:pic>
      <p:pic>
        <p:nvPicPr>
          <p:cNvPr id="121" name="図 120" descr="パソコン作業.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105667" y="1772854"/>
            <a:ext cx="643434" cy="643434"/>
          </a:xfrm>
          <a:prstGeom prst="rect">
            <a:avLst/>
          </a:prstGeom>
        </p:spPr>
      </p:pic>
      <p:pic>
        <p:nvPicPr>
          <p:cNvPr id="122" name="図 121" descr="マーカー.pn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163596" y="3361908"/>
            <a:ext cx="615904" cy="615904"/>
          </a:xfrm>
          <a:prstGeom prst="rect">
            <a:avLst/>
          </a:prstGeom>
        </p:spPr>
      </p:pic>
      <p:sp>
        <p:nvSpPr>
          <p:cNvPr id="123" name="正方形/長方形 122"/>
          <p:cNvSpPr/>
          <p:nvPr/>
        </p:nvSpPr>
        <p:spPr>
          <a:xfrm>
            <a:off x="6431654" y="2982689"/>
            <a:ext cx="3307400" cy="351689"/>
          </a:xfrm>
          <a:prstGeom prst="rect">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100" dirty="0" smtClean="0">
                <a:solidFill>
                  <a:schemeClr val="tx1"/>
                </a:solidFill>
                <a:latin typeface="小塚ゴシック Pr6N L"/>
                <a:ea typeface="小塚ゴシック Pr6N L"/>
                <a:cs typeface="小塚ゴシック Pr6N L"/>
              </a:rPr>
              <a:t>　</a:t>
            </a:r>
            <a:r>
              <a:rPr lang="en-US" altLang="ja-JP" sz="1100" dirty="0" smtClean="0">
                <a:solidFill>
                  <a:schemeClr val="tx1"/>
                </a:solidFill>
                <a:latin typeface="小塚ゴシック Pr6N L"/>
                <a:ea typeface="小塚ゴシック Pr6N L"/>
                <a:cs typeface="小塚ゴシック Pr6N L"/>
              </a:rPr>
              <a:t> ―</a:t>
            </a:r>
            <a:endParaRPr lang="en-US" altLang="ja-JP" sz="1100" dirty="0">
              <a:solidFill>
                <a:schemeClr val="tx1"/>
              </a:solidFill>
              <a:latin typeface="小塚ゴシック Pr6N L"/>
              <a:ea typeface="小塚ゴシック Pr6N L"/>
              <a:cs typeface="小塚ゴシック Pr6N L"/>
            </a:endParaRPr>
          </a:p>
        </p:txBody>
      </p:sp>
      <p:sp>
        <p:nvSpPr>
          <p:cNvPr id="124" name="角丸四角形 123"/>
          <p:cNvSpPr/>
          <p:nvPr/>
        </p:nvSpPr>
        <p:spPr>
          <a:xfrm>
            <a:off x="5690007" y="2977216"/>
            <a:ext cx="950821" cy="371568"/>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1400" dirty="0" smtClean="0">
                <a:latin typeface="フォントポにほんご"/>
                <a:ea typeface="フォントポにほんご"/>
                <a:cs typeface="フォントポにほんご"/>
              </a:rPr>
              <a:t>受賞歴</a:t>
            </a:r>
            <a:endParaRPr kumimoji="1" lang="ja-JP" altLang="en-US" sz="1400" dirty="0">
              <a:latin typeface="フォントポにほんご"/>
              <a:ea typeface="フォントポにほんご"/>
              <a:cs typeface="フォントポにほんご"/>
            </a:endParaRPr>
          </a:p>
        </p:txBody>
      </p:sp>
      <p:sp>
        <p:nvSpPr>
          <p:cNvPr id="125" name="正方形/長方形 124"/>
          <p:cNvSpPr/>
          <p:nvPr/>
        </p:nvSpPr>
        <p:spPr>
          <a:xfrm>
            <a:off x="5749101" y="3485130"/>
            <a:ext cx="3396089" cy="351689"/>
          </a:xfrm>
          <a:prstGeom prst="rect">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200" dirty="0" smtClean="0">
                <a:solidFill>
                  <a:schemeClr val="tx1"/>
                </a:solidFill>
                <a:latin typeface="小塚ゴシック Pr6N L"/>
                <a:ea typeface="小塚ゴシック Pr6N L"/>
                <a:cs typeface="小塚ゴシック Pr6N L"/>
              </a:rPr>
              <a:t>広島県東広島市</a:t>
            </a:r>
            <a:endParaRPr lang="ja-JP" altLang="en-US" sz="1200" dirty="0">
              <a:solidFill>
                <a:schemeClr val="tx1"/>
              </a:solidFill>
              <a:latin typeface="小塚ゴシック Pr6N L"/>
              <a:ea typeface="小塚ゴシック Pr6N L"/>
              <a:cs typeface="小塚ゴシック Pr6N L"/>
            </a:endParaRPr>
          </a:p>
        </p:txBody>
      </p:sp>
      <p:sp>
        <p:nvSpPr>
          <p:cNvPr id="126" name="角丸四角形 125"/>
          <p:cNvSpPr/>
          <p:nvPr/>
        </p:nvSpPr>
        <p:spPr>
          <a:xfrm>
            <a:off x="5096143" y="3479656"/>
            <a:ext cx="950821" cy="367265"/>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smtClean="0">
                <a:latin typeface="フォントポにほんご"/>
                <a:ea typeface="フォントポにほんご"/>
                <a:cs typeface="フォントポにほんご"/>
              </a:rPr>
              <a:t>地域</a:t>
            </a:r>
            <a:endParaRPr kumimoji="1" lang="ja-JP" altLang="en-US" sz="1400" dirty="0">
              <a:latin typeface="フォントポにほんご"/>
              <a:ea typeface="フォントポにほんご"/>
              <a:cs typeface="フォントポにほんご"/>
            </a:endParaRPr>
          </a:p>
        </p:txBody>
      </p:sp>
      <p:sp>
        <p:nvSpPr>
          <p:cNvPr id="127" name="正方形/長方形 126"/>
          <p:cNvSpPr/>
          <p:nvPr/>
        </p:nvSpPr>
        <p:spPr>
          <a:xfrm>
            <a:off x="5767506" y="1409700"/>
            <a:ext cx="3396089" cy="441627"/>
          </a:xfrm>
          <a:prstGeom prst="rect">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ja-JP" altLang="en-US" sz="1200" dirty="0" smtClean="0">
                <a:solidFill>
                  <a:schemeClr val="tx1"/>
                </a:solidFill>
                <a:latin typeface="小塚ゴシック Pr6N L"/>
                <a:ea typeface="小塚ゴシック Pr6N L"/>
                <a:cs typeface="小塚ゴシック Pr6N L"/>
              </a:rPr>
              <a:t>　　　　　　　</a:t>
            </a:r>
            <a:endParaRPr lang="en-US" altLang="ja-JP" sz="1200" dirty="0" smtClean="0">
              <a:solidFill>
                <a:schemeClr val="tx1"/>
              </a:solidFill>
              <a:latin typeface="小塚ゴシック Pr6N L"/>
              <a:ea typeface="小塚ゴシック Pr6N L"/>
              <a:cs typeface="小塚ゴシック Pr6N L"/>
            </a:endParaRPr>
          </a:p>
        </p:txBody>
      </p:sp>
      <p:sp>
        <p:nvSpPr>
          <p:cNvPr id="128" name="角丸四角形 127"/>
          <p:cNvSpPr/>
          <p:nvPr/>
        </p:nvSpPr>
        <p:spPr>
          <a:xfrm>
            <a:off x="5114549" y="1409700"/>
            <a:ext cx="1228416" cy="448568"/>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smtClean="0">
                <a:latin typeface="フォントポにほんご"/>
                <a:ea typeface="フォントポにほんご"/>
                <a:cs typeface="フォントポにほんご"/>
              </a:rPr>
              <a:t>使用データ</a:t>
            </a:r>
            <a:endParaRPr kumimoji="1" lang="ja-JP" altLang="en-US" sz="1400" dirty="0">
              <a:latin typeface="フォントポにほんご"/>
              <a:ea typeface="フォントポにほんご"/>
              <a:cs typeface="フォントポにほんご"/>
            </a:endParaRPr>
          </a:p>
        </p:txBody>
      </p:sp>
      <p:sp>
        <p:nvSpPr>
          <p:cNvPr id="129" name="正方形/長方形 128"/>
          <p:cNvSpPr/>
          <p:nvPr/>
        </p:nvSpPr>
        <p:spPr>
          <a:xfrm>
            <a:off x="6593280" y="1454878"/>
            <a:ext cx="2048352" cy="351689"/>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ja-JP" altLang="en-US" sz="1200" dirty="0" smtClean="0">
                <a:solidFill>
                  <a:schemeClr val="tx1"/>
                </a:solidFill>
                <a:latin typeface="小塚ゴシック Pr6N L"/>
                <a:ea typeface="小塚ゴシック Pr6N L"/>
                <a:cs typeface="小塚ゴシック Pr6N L"/>
              </a:rPr>
              <a:t>夜間・休日一次救急担当医</a:t>
            </a:r>
            <a:endParaRPr lang="en-US" altLang="ja-JP" sz="1200" dirty="0" smtClean="0">
              <a:solidFill>
                <a:schemeClr val="tx1"/>
              </a:solidFill>
              <a:latin typeface="小塚ゴシック Pr6N L"/>
              <a:ea typeface="小塚ゴシック Pr6N L"/>
              <a:cs typeface="小塚ゴシック Pr6N L"/>
            </a:endParaRPr>
          </a:p>
          <a:p>
            <a:r>
              <a:rPr lang="ja-JP" altLang="en-US" sz="1200" dirty="0" smtClean="0">
                <a:solidFill>
                  <a:schemeClr val="tx1"/>
                </a:solidFill>
                <a:latin typeface="小塚ゴシック Pr6N L"/>
                <a:ea typeface="小塚ゴシック Pr6N L"/>
                <a:cs typeface="小塚ゴシック Pr6N L"/>
              </a:rPr>
              <a:t>ごみカレンダー</a:t>
            </a:r>
            <a:endParaRPr lang="en-US" altLang="ja-JP" sz="1200" dirty="0">
              <a:solidFill>
                <a:schemeClr val="tx1"/>
              </a:solidFill>
              <a:latin typeface="小塚ゴシック Pr6N L"/>
              <a:ea typeface="小塚ゴシック Pr6N L"/>
              <a:cs typeface="小塚ゴシック Pr6N L"/>
            </a:endParaRPr>
          </a:p>
        </p:txBody>
      </p:sp>
      <p:sp>
        <p:nvSpPr>
          <p:cNvPr id="131" name="正方形/長方形 130"/>
          <p:cNvSpPr/>
          <p:nvPr/>
        </p:nvSpPr>
        <p:spPr>
          <a:xfrm>
            <a:off x="6095243" y="2485379"/>
            <a:ext cx="3049947" cy="351689"/>
          </a:xfrm>
          <a:prstGeom prst="rect">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200" dirty="0">
                <a:solidFill>
                  <a:schemeClr val="tx1"/>
                </a:solidFill>
                <a:latin typeface="小塚ゴシック Pr6N L"/>
                <a:ea typeface="小塚ゴシック Pr6N L"/>
                <a:cs typeface="小塚ゴシック Pr6N L"/>
              </a:rPr>
              <a:t>スマートフォンアプリ</a:t>
            </a:r>
          </a:p>
        </p:txBody>
      </p:sp>
      <p:sp>
        <p:nvSpPr>
          <p:cNvPr id="132" name="角丸四角形 131"/>
          <p:cNvSpPr/>
          <p:nvPr/>
        </p:nvSpPr>
        <p:spPr>
          <a:xfrm>
            <a:off x="5096142" y="2479905"/>
            <a:ext cx="1246823" cy="364599"/>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smtClean="0">
                <a:latin typeface="フォントポにほんご"/>
                <a:ea typeface="フォントポにほんご"/>
                <a:cs typeface="フォントポにほんご"/>
              </a:rPr>
              <a:t>提供形態</a:t>
            </a:r>
            <a:endParaRPr kumimoji="1" lang="ja-JP" altLang="en-US" sz="1400" dirty="0">
              <a:latin typeface="フォントポにほんご"/>
              <a:ea typeface="フォントポにほんご"/>
              <a:cs typeface="フォントポにほんご"/>
            </a:endParaRPr>
          </a:p>
        </p:txBody>
      </p:sp>
      <p:cxnSp>
        <p:nvCxnSpPr>
          <p:cNvPr id="133" name="直線コネクタ 132"/>
          <p:cNvCxnSpPr/>
          <p:nvPr/>
        </p:nvCxnSpPr>
        <p:spPr>
          <a:xfrm flipH="1">
            <a:off x="10565" y="1405574"/>
            <a:ext cx="4922375"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34" name="直線コネクタ 133"/>
          <p:cNvCxnSpPr/>
          <p:nvPr/>
        </p:nvCxnSpPr>
        <p:spPr>
          <a:xfrm flipH="1">
            <a:off x="10565" y="2038988"/>
            <a:ext cx="4922375"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pic>
        <p:nvPicPr>
          <p:cNvPr id="135" name="図 134" descr="アイディア.png"/>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195305" y="1355149"/>
            <a:ext cx="593939" cy="593939"/>
          </a:xfrm>
          <a:prstGeom prst="rect">
            <a:avLst/>
          </a:prstGeom>
        </p:spPr>
      </p:pic>
      <p:sp>
        <p:nvSpPr>
          <p:cNvPr id="58" name="テキスト ボックス 57"/>
          <p:cNvSpPr txBox="1"/>
          <p:nvPr/>
        </p:nvSpPr>
        <p:spPr>
          <a:xfrm>
            <a:off x="3117916" y="6167119"/>
            <a:ext cx="1886465" cy="246221"/>
          </a:xfrm>
          <a:prstGeom prst="rect">
            <a:avLst/>
          </a:prstGeom>
          <a:noFill/>
        </p:spPr>
        <p:txBody>
          <a:bodyPr wrap="square" rtlCol="0">
            <a:spAutoFit/>
          </a:bodyPr>
          <a:lstStyle/>
          <a:p>
            <a:r>
              <a:rPr kumimoji="1" lang="ja-JP" altLang="en-US" sz="1000" dirty="0" smtClean="0">
                <a:latin typeface="+mn-ea"/>
              </a:rPr>
              <a:t>夜間・休日当番医の検索画面</a:t>
            </a:r>
            <a:endParaRPr kumimoji="1" lang="ja-JP" altLang="en-US" sz="1000" dirty="0">
              <a:latin typeface="+mn-ea"/>
            </a:endParaRPr>
          </a:p>
        </p:txBody>
      </p:sp>
      <p:sp>
        <p:nvSpPr>
          <p:cNvPr id="60" name="正方形/長方形 59"/>
          <p:cNvSpPr/>
          <p:nvPr/>
        </p:nvSpPr>
        <p:spPr>
          <a:xfrm>
            <a:off x="5929754" y="1970498"/>
            <a:ext cx="3809300" cy="351689"/>
          </a:xfrm>
          <a:prstGeom prst="rect">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200" dirty="0" smtClean="0">
                <a:solidFill>
                  <a:schemeClr val="tx1"/>
                </a:solidFill>
                <a:latin typeface="小塚ゴシック Pr6N L"/>
                <a:ea typeface="小塚ゴシック Pr6N L"/>
                <a:cs typeface="小塚ゴシック Pr6N L"/>
              </a:rPr>
              <a:t>　　　　　　　　</a:t>
            </a:r>
            <a:r>
              <a:rPr lang="en-US" altLang="ja-JP" sz="1200" dirty="0" smtClean="0">
                <a:solidFill>
                  <a:schemeClr val="tx1"/>
                </a:solidFill>
                <a:latin typeface="小塚ゴシック Pr6N L"/>
                <a:ea typeface="小塚ゴシック Pr6N L"/>
                <a:cs typeface="小塚ゴシック Pr6N L"/>
              </a:rPr>
              <a:t>CSV</a:t>
            </a:r>
            <a:r>
              <a:rPr lang="ja-JP" altLang="en-US" sz="1200" dirty="0" smtClean="0">
                <a:solidFill>
                  <a:schemeClr val="tx1"/>
                </a:solidFill>
                <a:latin typeface="小塚ゴシック Pr6N L"/>
                <a:ea typeface="小塚ゴシック Pr6N L"/>
                <a:cs typeface="小塚ゴシック Pr6N L"/>
              </a:rPr>
              <a:t>　</a:t>
            </a:r>
            <a:r>
              <a:rPr lang="en-US" altLang="ja-JP" sz="1200" dirty="0" smtClean="0">
                <a:solidFill>
                  <a:schemeClr val="tx1"/>
                </a:solidFill>
                <a:latin typeface="小塚ゴシック Pr6N L"/>
                <a:ea typeface="小塚ゴシック Pr6N L"/>
                <a:cs typeface="小塚ゴシック Pr6N L"/>
              </a:rPr>
              <a:t>※API</a:t>
            </a:r>
            <a:r>
              <a:rPr lang="ja-JP" altLang="en-US" sz="1200" dirty="0" err="1" smtClean="0">
                <a:solidFill>
                  <a:schemeClr val="tx1"/>
                </a:solidFill>
                <a:latin typeface="小塚ゴシック Pr6N L"/>
                <a:ea typeface="小塚ゴシック Pr6N L"/>
                <a:cs typeface="小塚ゴシック Pr6N L"/>
              </a:rPr>
              <a:t>での</a:t>
            </a:r>
            <a:r>
              <a:rPr lang="ja-JP" altLang="en-US" sz="1200" dirty="0" smtClean="0">
                <a:solidFill>
                  <a:schemeClr val="tx1"/>
                </a:solidFill>
                <a:latin typeface="小塚ゴシック Pr6N L"/>
                <a:ea typeface="小塚ゴシック Pr6N L"/>
                <a:cs typeface="小塚ゴシック Pr6N L"/>
              </a:rPr>
              <a:t>提供可能</a:t>
            </a:r>
            <a:endParaRPr lang="ja-JP" altLang="en-US" sz="1200" dirty="0">
              <a:solidFill>
                <a:schemeClr val="tx1"/>
              </a:solidFill>
              <a:latin typeface="小塚ゴシック Pr6N L"/>
              <a:ea typeface="小塚ゴシック Pr6N L"/>
              <a:cs typeface="小塚ゴシック Pr6N L"/>
            </a:endParaRPr>
          </a:p>
        </p:txBody>
      </p:sp>
      <p:sp>
        <p:nvSpPr>
          <p:cNvPr id="61" name="テキスト ボックス 60"/>
          <p:cNvSpPr txBox="1"/>
          <p:nvPr/>
        </p:nvSpPr>
        <p:spPr>
          <a:xfrm>
            <a:off x="8118428" y="6177125"/>
            <a:ext cx="1551635" cy="230832"/>
          </a:xfrm>
          <a:prstGeom prst="rect">
            <a:avLst/>
          </a:prstGeom>
          <a:noFill/>
        </p:spPr>
        <p:txBody>
          <a:bodyPr wrap="square" rtlCol="0">
            <a:spAutoFit/>
          </a:bodyPr>
          <a:lstStyle/>
          <a:p>
            <a:r>
              <a:rPr lang="ja-JP" altLang="en-US" sz="900" dirty="0">
                <a:latin typeface="+mn-ea"/>
              </a:rPr>
              <a:t>イベント</a:t>
            </a:r>
            <a:r>
              <a:rPr kumimoji="1" lang="ja-JP" altLang="en-US" sz="900" dirty="0" smtClean="0">
                <a:latin typeface="+mn-ea"/>
              </a:rPr>
              <a:t>機能の</a:t>
            </a:r>
            <a:r>
              <a:rPr lang="ja-JP" altLang="en-US" sz="900" dirty="0">
                <a:latin typeface="+mn-ea"/>
              </a:rPr>
              <a:t>イメージ</a:t>
            </a:r>
            <a:endParaRPr kumimoji="1" lang="ja-JP" altLang="en-US" sz="900" dirty="0">
              <a:latin typeface="+mn-ea"/>
            </a:endParaRPr>
          </a:p>
        </p:txBody>
      </p:sp>
      <p:sp>
        <p:nvSpPr>
          <p:cNvPr id="62" name="正方形/長方形 61"/>
          <p:cNvSpPr/>
          <p:nvPr/>
        </p:nvSpPr>
        <p:spPr>
          <a:xfrm>
            <a:off x="5292" y="0"/>
            <a:ext cx="9906000" cy="1252759"/>
          </a:xfrm>
          <a:prstGeom prst="rect">
            <a:avLst/>
          </a:prstGeom>
          <a:solidFill>
            <a:srgbClr val="00D861"/>
          </a:solidFill>
          <a:ln w="9525" cap="flat" cmpd="sng" algn="ctr">
            <a:solidFill>
              <a:srgbClr val="00FF66"/>
            </a:solidFill>
            <a:prstDash val="solid"/>
          </a:ln>
          <a:effectLst/>
        </p:spPr>
        <p:txBody>
          <a:bodyPr rtlCol="0" anchor="ctr"/>
          <a:lstStyle/>
          <a:p>
            <a:pPr algn="ctr" defTabSz="914400">
              <a:defRPr/>
            </a:pPr>
            <a:endParaRPr lang="ja-JP" altLang="en-US" kern="0" dirty="0" smtClean="0">
              <a:solidFill>
                <a:sysClr val="window" lastClr="FFFFFF"/>
              </a:solidFill>
              <a:latin typeface="Corbel"/>
              <a:ea typeface="ヒラギノ角ゴ Pro W3"/>
            </a:endParaRPr>
          </a:p>
        </p:txBody>
      </p:sp>
      <p:sp>
        <p:nvSpPr>
          <p:cNvPr id="75" name="タイトル 1"/>
          <p:cNvSpPr txBox="1">
            <a:spLocks/>
          </p:cNvSpPr>
          <p:nvPr/>
        </p:nvSpPr>
        <p:spPr>
          <a:xfrm>
            <a:off x="57563" y="-26855"/>
            <a:ext cx="5443257" cy="42501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ja-JP" altLang="en-US" sz="1400" dirty="0" smtClean="0">
                <a:solidFill>
                  <a:schemeClr val="bg1"/>
                </a:solidFill>
                <a:latin typeface="小塚ゴシック Pr6N R"/>
                <a:ea typeface="小塚ゴシック Pr6N R"/>
                <a:cs typeface="小塚ゴシック Pr6N R"/>
              </a:rPr>
              <a:t>毎日の生活に役立つ情報を確認できるアプリ</a:t>
            </a:r>
            <a:endParaRPr lang="ja-JP" altLang="en-US" sz="1400" dirty="0">
              <a:solidFill>
                <a:schemeClr val="bg1"/>
              </a:solidFill>
              <a:latin typeface="小塚ゴシック Pr6N R"/>
              <a:ea typeface="小塚ゴシック Pr6N R"/>
              <a:cs typeface="小塚ゴシック Pr6N R"/>
            </a:endParaRPr>
          </a:p>
        </p:txBody>
      </p:sp>
      <p:sp>
        <p:nvSpPr>
          <p:cNvPr id="76" name="タイトル 1"/>
          <p:cNvSpPr txBox="1">
            <a:spLocks/>
          </p:cNvSpPr>
          <p:nvPr/>
        </p:nvSpPr>
        <p:spPr>
          <a:xfrm>
            <a:off x="57563" y="827741"/>
            <a:ext cx="4749931" cy="42501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altLang="ja-JP" sz="1400" dirty="0" smtClean="0">
                <a:solidFill>
                  <a:schemeClr val="bg1"/>
                </a:solidFill>
                <a:latin typeface="小塚ゴシック Pr6N R"/>
                <a:ea typeface="小塚ゴシック Pr6N R"/>
                <a:cs typeface="小塚ゴシック Pr6N R"/>
              </a:rPr>
              <a:t>By</a:t>
            </a:r>
            <a:r>
              <a:rPr lang="ja-JP" altLang="en-US" sz="1400" dirty="0" smtClean="0">
                <a:solidFill>
                  <a:schemeClr val="bg1"/>
                </a:solidFill>
                <a:latin typeface="小塚ゴシック Pr6N R"/>
                <a:ea typeface="小塚ゴシック Pr6N R"/>
                <a:cs typeface="小塚ゴシック Pr6N R"/>
              </a:rPr>
              <a:t> 広島県東広島市</a:t>
            </a:r>
            <a:endParaRPr lang="ja-JP" altLang="en-US" sz="1400" dirty="0">
              <a:solidFill>
                <a:schemeClr val="bg1"/>
              </a:solidFill>
              <a:latin typeface="小塚ゴシック Pr6N R"/>
              <a:ea typeface="小塚ゴシック Pr6N R"/>
              <a:cs typeface="小塚ゴシック Pr6N R"/>
            </a:endParaRPr>
          </a:p>
        </p:txBody>
      </p:sp>
      <p:sp>
        <p:nvSpPr>
          <p:cNvPr id="78" name="タイトル 1"/>
          <p:cNvSpPr>
            <a:spLocks noGrp="1"/>
          </p:cNvSpPr>
          <p:nvPr>
            <p:ph type="ctrTitle"/>
          </p:nvPr>
        </p:nvSpPr>
        <p:spPr>
          <a:xfrm>
            <a:off x="45112" y="222937"/>
            <a:ext cx="5987846" cy="744513"/>
          </a:xfrm>
        </p:spPr>
        <p:txBody>
          <a:bodyPr>
            <a:noAutofit/>
          </a:bodyPr>
          <a:lstStyle/>
          <a:p>
            <a:pPr algn="l"/>
            <a:r>
              <a:rPr kumimoji="1" lang="ja-JP" altLang="en-US" sz="3600" dirty="0" smtClean="0">
                <a:solidFill>
                  <a:schemeClr val="bg1"/>
                </a:solidFill>
                <a:latin typeface="小塚ゴシック Pro M"/>
                <a:ea typeface="小塚ゴシック Pro M"/>
                <a:cs typeface="小塚ゴシック Pro M"/>
              </a:rPr>
              <a:t>東広島市くらしのアプリ</a:t>
            </a:r>
            <a:endParaRPr kumimoji="1" lang="ja-JP" altLang="en-US" sz="3600" dirty="0">
              <a:solidFill>
                <a:schemeClr val="bg1"/>
              </a:solidFill>
              <a:latin typeface="小塚ゴシック Pro M"/>
              <a:ea typeface="小塚ゴシック Pro M"/>
              <a:cs typeface="小塚ゴシック Pro M"/>
            </a:endParaRPr>
          </a:p>
        </p:txBody>
      </p:sp>
      <p:sp>
        <p:nvSpPr>
          <p:cNvPr id="130" name="角丸四角形 129"/>
          <p:cNvSpPr/>
          <p:nvPr/>
        </p:nvSpPr>
        <p:spPr>
          <a:xfrm>
            <a:off x="5656360" y="1970752"/>
            <a:ext cx="1274749" cy="365365"/>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smtClean="0">
                <a:latin typeface="フォントポにほんご"/>
                <a:ea typeface="フォントポにほんご"/>
                <a:cs typeface="フォントポにほんご"/>
              </a:rPr>
              <a:t>データ形式</a:t>
            </a:r>
            <a:endParaRPr kumimoji="1" lang="ja-JP" altLang="en-US" sz="1400" dirty="0">
              <a:latin typeface="フォントポにほんご"/>
              <a:ea typeface="フォントポにほんご"/>
              <a:cs typeface="フォントポにほんご"/>
            </a:endParaRPr>
          </a:p>
        </p:txBody>
      </p:sp>
      <p:sp>
        <p:nvSpPr>
          <p:cNvPr id="87" name="角丸四角形 86"/>
          <p:cNvSpPr/>
          <p:nvPr/>
        </p:nvSpPr>
        <p:spPr>
          <a:xfrm>
            <a:off x="8118428" y="305842"/>
            <a:ext cx="756000" cy="756000"/>
          </a:xfrm>
          <a:prstGeom prst="roundRect">
            <a:avLst/>
          </a:prstGeom>
          <a:solidFill>
            <a:srgbClr val="00D861"/>
          </a:solidFill>
          <a:ln w="38100">
            <a:solidFill>
              <a:schemeClr val="bg1">
                <a:lumMod val="9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sz="1662">
              <a:solidFill>
                <a:schemeClr val="bg1">
                  <a:lumMod val="95000"/>
                </a:schemeClr>
              </a:solidFill>
            </a:endParaRPr>
          </a:p>
        </p:txBody>
      </p:sp>
      <p:sp>
        <p:nvSpPr>
          <p:cNvPr id="88" name="テキスト ボックス 87"/>
          <p:cNvSpPr txBox="1"/>
          <p:nvPr/>
        </p:nvSpPr>
        <p:spPr>
          <a:xfrm>
            <a:off x="8185582" y="360453"/>
            <a:ext cx="648000" cy="648000"/>
          </a:xfrm>
          <a:prstGeom prst="rect">
            <a:avLst/>
          </a:prstGeom>
          <a:solidFill>
            <a:srgbClr val="00D861"/>
          </a:solidFill>
        </p:spPr>
        <p:txBody>
          <a:bodyPr wrap="none" rtlCol="0">
            <a:spAutoFit/>
          </a:bodyPr>
          <a:lstStyle/>
          <a:p>
            <a:r>
              <a:rPr lang="ja-JP" altLang="en-US" dirty="0">
                <a:solidFill>
                  <a:schemeClr val="bg1"/>
                </a:solidFill>
                <a:latin typeface="小塚ゴシック Pr6N M"/>
                <a:ea typeface="小塚ゴシック Pr6N M"/>
                <a:cs typeface="小塚ゴシック Pr6N M"/>
              </a:rPr>
              <a:t>産業</a:t>
            </a:r>
            <a:endParaRPr lang="en-US" altLang="ja-JP" dirty="0">
              <a:solidFill>
                <a:schemeClr val="bg1"/>
              </a:solidFill>
              <a:latin typeface="小塚ゴシック Pr6N M"/>
              <a:ea typeface="小塚ゴシック Pr6N M"/>
              <a:cs typeface="小塚ゴシック Pr6N M"/>
            </a:endParaRPr>
          </a:p>
          <a:p>
            <a:r>
              <a:rPr lang="ja-JP" altLang="en-US" dirty="0">
                <a:solidFill>
                  <a:schemeClr val="bg1"/>
                </a:solidFill>
                <a:latin typeface="小塚ゴシック Pr6N M"/>
                <a:ea typeface="小塚ゴシック Pr6N M"/>
                <a:cs typeface="小塚ゴシック Pr6N M"/>
              </a:rPr>
              <a:t>創出</a:t>
            </a:r>
            <a:endParaRPr lang="en-US" altLang="ja-JP" dirty="0">
              <a:solidFill>
                <a:schemeClr val="bg1"/>
              </a:solidFill>
              <a:latin typeface="小塚ゴシック Pr6N M"/>
              <a:ea typeface="小塚ゴシック Pr6N M"/>
              <a:cs typeface="小塚ゴシック Pr6N M"/>
            </a:endParaRPr>
          </a:p>
        </p:txBody>
      </p:sp>
      <p:sp>
        <p:nvSpPr>
          <p:cNvPr id="89" name="角丸四角形 88"/>
          <p:cNvSpPr/>
          <p:nvPr/>
        </p:nvSpPr>
        <p:spPr>
          <a:xfrm>
            <a:off x="6255232" y="305842"/>
            <a:ext cx="756000" cy="756000"/>
          </a:xfrm>
          <a:prstGeom prst="roundRect">
            <a:avLst/>
          </a:prstGeom>
          <a:solidFill>
            <a:srgbClr val="00D861"/>
          </a:solidFill>
          <a:ln w="38100">
            <a:solidFill>
              <a:schemeClr val="bg1">
                <a:lumMod val="9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a:solidFill>
                <a:schemeClr val="bg1"/>
              </a:solidFill>
            </a:endParaRPr>
          </a:p>
        </p:txBody>
      </p:sp>
      <p:sp>
        <p:nvSpPr>
          <p:cNvPr id="90" name="テキスト ボックス 89"/>
          <p:cNvSpPr txBox="1"/>
          <p:nvPr/>
        </p:nvSpPr>
        <p:spPr>
          <a:xfrm>
            <a:off x="6308439" y="348578"/>
            <a:ext cx="648000" cy="648000"/>
          </a:xfrm>
          <a:prstGeom prst="rect">
            <a:avLst/>
          </a:prstGeom>
          <a:solidFill>
            <a:srgbClr val="00D861"/>
          </a:solidFill>
        </p:spPr>
        <p:txBody>
          <a:bodyPr wrap="none" rtlCol="0">
            <a:spAutoFit/>
          </a:bodyPr>
          <a:lstStyle/>
          <a:p>
            <a:r>
              <a:rPr lang="ja-JP" altLang="en-US" dirty="0" smtClean="0">
                <a:solidFill>
                  <a:schemeClr val="bg1"/>
                </a:solidFill>
                <a:latin typeface="小塚ゴシック Pr6N M"/>
                <a:ea typeface="小塚ゴシック Pr6N M"/>
                <a:cs typeface="小塚ゴシック Pr6N M"/>
              </a:rPr>
              <a:t>防災</a:t>
            </a:r>
            <a:endParaRPr lang="en-US" altLang="ja-JP" dirty="0" smtClean="0">
              <a:solidFill>
                <a:schemeClr val="bg1"/>
              </a:solidFill>
              <a:latin typeface="小塚ゴシック Pr6N M"/>
              <a:ea typeface="小塚ゴシック Pr6N M"/>
              <a:cs typeface="小塚ゴシック Pr6N M"/>
            </a:endParaRPr>
          </a:p>
          <a:p>
            <a:r>
              <a:rPr lang="ja-JP" altLang="en-US" dirty="0" smtClean="0">
                <a:solidFill>
                  <a:schemeClr val="bg1"/>
                </a:solidFill>
                <a:latin typeface="小塚ゴシック Pr6N M"/>
                <a:ea typeface="小塚ゴシック Pr6N M"/>
                <a:cs typeface="小塚ゴシック Pr6N M"/>
              </a:rPr>
              <a:t>減災</a:t>
            </a:r>
            <a:endParaRPr lang="ja-JP" altLang="en-US" dirty="0">
              <a:solidFill>
                <a:schemeClr val="bg1"/>
              </a:solidFill>
              <a:latin typeface="小塚ゴシック Pr6N M"/>
              <a:ea typeface="小塚ゴシック Pr6N M"/>
              <a:cs typeface="小塚ゴシック Pr6N M"/>
            </a:endParaRPr>
          </a:p>
        </p:txBody>
      </p:sp>
      <p:sp>
        <p:nvSpPr>
          <p:cNvPr id="91" name="角丸四角形 90"/>
          <p:cNvSpPr/>
          <p:nvPr/>
        </p:nvSpPr>
        <p:spPr>
          <a:xfrm>
            <a:off x="7172281" y="309099"/>
            <a:ext cx="752743" cy="752743"/>
          </a:xfrm>
          <a:prstGeom prst="roundRect">
            <a:avLst/>
          </a:prstGeom>
          <a:solidFill>
            <a:schemeClr val="bg1"/>
          </a:solidFill>
          <a:ln w="38100">
            <a:solidFill>
              <a:schemeClr val="bg1">
                <a:lumMod val="9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a:solidFill>
                <a:schemeClr val="bg1"/>
              </a:solidFill>
            </a:endParaRPr>
          </a:p>
        </p:txBody>
      </p:sp>
      <p:sp>
        <p:nvSpPr>
          <p:cNvPr id="92" name="テキスト ボックス 91"/>
          <p:cNvSpPr txBox="1"/>
          <p:nvPr/>
        </p:nvSpPr>
        <p:spPr>
          <a:xfrm>
            <a:off x="7225487" y="348578"/>
            <a:ext cx="648000" cy="648000"/>
          </a:xfrm>
          <a:prstGeom prst="rect">
            <a:avLst/>
          </a:prstGeom>
          <a:noFill/>
        </p:spPr>
        <p:txBody>
          <a:bodyPr wrap="none" rtlCol="0">
            <a:spAutoFit/>
          </a:bodyPr>
          <a:lstStyle/>
          <a:p>
            <a:r>
              <a:rPr lang="ja-JP" altLang="en-US" b="1" dirty="0" smtClean="0">
                <a:solidFill>
                  <a:srgbClr val="00D861"/>
                </a:solidFill>
                <a:latin typeface="小塚ゴシック Pr6N M"/>
                <a:ea typeface="小塚ゴシック Pr6N M"/>
                <a:cs typeface="小塚ゴシック Pr6N M"/>
              </a:rPr>
              <a:t>少子</a:t>
            </a:r>
            <a:endParaRPr lang="en-US" altLang="ja-JP" b="1" dirty="0" smtClean="0">
              <a:solidFill>
                <a:srgbClr val="00D861"/>
              </a:solidFill>
              <a:latin typeface="小塚ゴシック Pr6N M"/>
              <a:ea typeface="小塚ゴシック Pr6N M"/>
              <a:cs typeface="小塚ゴシック Pr6N M"/>
            </a:endParaRPr>
          </a:p>
          <a:p>
            <a:r>
              <a:rPr lang="ja-JP" altLang="en-US" b="1" dirty="0" smtClean="0">
                <a:solidFill>
                  <a:srgbClr val="00D861"/>
                </a:solidFill>
                <a:latin typeface="小塚ゴシック Pr6N M"/>
                <a:ea typeface="小塚ゴシック Pr6N M"/>
                <a:cs typeface="小塚ゴシック Pr6N M"/>
              </a:rPr>
              <a:t>高齢</a:t>
            </a:r>
            <a:endParaRPr lang="en-US" altLang="ja-JP" b="1" dirty="0" smtClean="0">
              <a:solidFill>
                <a:srgbClr val="00D861"/>
              </a:solidFill>
              <a:latin typeface="小塚ゴシック Pr6N M"/>
              <a:ea typeface="小塚ゴシック Pr6N M"/>
              <a:cs typeface="小塚ゴシック Pr6N M"/>
            </a:endParaRPr>
          </a:p>
        </p:txBody>
      </p:sp>
      <p:sp>
        <p:nvSpPr>
          <p:cNvPr id="93" name="角丸四角形 92"/>
          <p:cNvSpPr/>
          <p:nvPr/>
        </p:nvSpPr>
        <p:spPr>
          <a:xfrm>
            <a:off x="9017886" y="293185"/>
            <a:ext cx="752743" cy="752743"/>
          </a:xfrm>
          <a:prstGeom prst="roundRect">
            <a:avLst/>
          </a:prstGeom>
          <a:solidFill>
            <a:schemeClr val="bg1"/>
          </a:solidFill>
          <a:ln w="3810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b="1">
              <a:solidFill>
                <a:srgbClr val="40CCFB"/>
              </a:solidFill>
            </a:endParaRPr>
          </a:p>
        </p:txBody>
      </p:sp>
      <p:sp>
        <p:nvSpPr>
          <p:cNvPr id="94" name="テキスト ボックス 93"/>
          <p:cNvSpPr txBox="1"/>
          <p:nvPr/>
        </p:nvSpPr>
        <p:spPr>
          <a:xfrm>
            <a:off x="9006671" y="254458"/>
            <a:ext cx="805029" cy="830997"/>
          </a:xfrm>
          <a:prstGeom prst="rect">
            <a:avLst/>
          </a:prstGeom>
          <a:noFill/>
          <a:ln>
            <a:noFill/>
          </a:ln>
        </p:spPr>
        <p:txBody>
          <a:bodyPr wrap="none" rtlCol="0">
            <a:spAutoFit/>
          </a:bodyPr>
          <a:lstStyle/>
          <a:p>
            <a:r>
              <a:rPr lang="ja-JP" altLang="en-US" sz="1600" b="1" dirty="0" smtClean="0">
                <a:solidFill>
                  <a:srgbClr val="00D861"/>
                </a:solidFill>
                <a:latin typeface="小塚ゴシック Pr6N M"/>
                <a:ea typeface="小塚ゴシック Pr6N M"/>
                <a:cs typeface="小塚ゴシック Pr6N M"/>
              </a:rPr>
              <a:t>防犯</a:t>
            </a:r>
            <a:endParaRPr lang="en-US" altLang="ja-JP" sz="1600" b="1" dirty="0" smtClean="0">
              <a:solidFill>
                <a:srgbClr val="00D861"/>
              </a:solidFill>
              <a:latin typeface="小塚ゴシック Pr6N M"/>
              <a:ea typeface="小塚ゴシック Pr6N M"/>
              <a:cs typeface="小塚ゴシック Pr6N M"/>
            </a:endParaRPr>
          </a:p>
          <a:p>
            <a:r>
              <a:rPr lang="ja-JP" altLang="en-US" sz="1600" b="1" dirty="0" smtClean="0">
                <a:solidFill>
                  <a:srgbClr val="00D861"/>
                </a:solidFill>
                <a:latin typeface="小塚ゴシック Pr6N M"/>
                <a:ea typeface="小塚ゴシック Pr6N M"/>
                <a:cs typeface="小塚ゴシック Pr6N M"/>
              </a:rPr>
              <a:t>医療</a:t>
            </a:r>
            <a:endParaRPr lang="en-US" altLang="ja-JP" sz="1600" b="1" dirty="0" smtClean="0">
              <a:solidFill>
                <a:srgbClr val="00D861"/>
              </a:solidFill>
              <a:latin typeface="小塚ゴシック Pr6N M"/>
              <a:ea typeface="小塚ゴシック Pr6N M"/>
              <a:cs typeface="小塚ゴシック Pr6N M"/>
            </a:endParaRPr>
          </a:p>
          <a:p>
            <a:r>
              <a:rPr lang="ja-JP" altLang="en-US" sz="1600" b="1" dirty="0" smtClean="0">
                <a:solidFill>
                  <a:srgbClr val="00D861"/>
                </a:solidFill>
                <a:latin typeface="小塚ゴシック Pr6N M"/>
                <a:ea typeface="小塚ゴシック Pr6N M"/>
                <a:cs typeface="小塚ゴシック Pr6N M"/>
              </a:rPr>
              <a:t>教育等</a:t>
            </a:r>
            <a:endParaRPr lang="en-US" altLang="ja-JP" sz="1600" b="1" dirty="0" smtClean="0">
              <a:solidFill>
                <a:srgbClr val="00D861"/>
              </a:solidFill>
              <a:latin typeface="小塚ゴシック Pr6N M"/>
              <a:ea typeface="小塚ゴシック Pr6N M"/>
              <a:cs typeface="小塚ゴシック Pr6N M"/>
            </a:endParaRPr>
          </a:p>
        </p:txBody>
      </p:sp>
      <p:pic>
        <p:nvPicPr>
          <p:cNvPr id="48" name="図 47"/>
          <p:cNvPicPr>
            <a:picLocks noChangeAspect="1"/>
          </p:cNvPicPr>
          <p:nvPr/>
        </p:nvPicPr>
        <p:blipFill rotWithShape="1">
          <a:blip r:embed="rId8"/>
          <a:srcRect l="32335" t="26811" r="44685" b="27810"/>
          <a:stretch/>
        </p:blipFill>
        <p:spPr>
          <a:xfrm>
            <a:off x="8130329" y="4772331"/>
            <a:ext cx="1354984" cy="1438174"/>
          </a:xfrm>
          <a:prstGeom prst="rect">
            <a:avLst/>
          </a:prstGeom>
        </p:spPr>
      </p:pic>
      <p:sp>
        <p:nvSpPr>
          <p:cNvPr id="47" name="テキスト ボックス 46"/>
          <p:cNvSpPr txBox="1"/>
          <p:nvPr/>
        </p:nvSpPr>
        <p:spPr>
          <a:xfrm>
            <a:off x="6272" y="2067141"/>
            <a:ext cx="4923989" cy="910074"/>
          </a:xfrm>
          <a:prstGeom prst="rect">
            <a:avLst/>
          </a:prstGeom>
          <a:noFill/>
        </p:spPr>
        <p:txBody>
          <a:bodyPr wrap="square" rtlCol="0">
            <a:noAutofit/>
          </a:bodyPr>
          <a:lstStyle/>
          <a:p>
            <a:r>
              <a:rPr lang="ja-JP" altLang="en-US" sz="1200" dirty="0">
                <a:latin typeface="+mn-ea"/>
                <a:cs typeface="小塚ゴシック Pr6N L"/>
              </a:rPr>
              <a:t>　</a:t>
            </a:r>
            <a:r>
              <a:rPr lang="ja-JP" altLang="en-US" sz="1200" dirty="0" smtClean="0">
                <a:latin typeface="+mn-ea"/>
                <a:cs typeface="小塚ゴシック Pr6N L"/>
              </a:rPr>
              <a:t>「東広島市　くらしのアプリ」は、東広島市の公式アプリであり、市民にとって有益なオープンデータを活用した機能をパッケージとして提供している。現在は、</a:t>
            </a:r>
            <a:r>
              <a:rPr lang="ja-JP" altLang="en-US" sz="1200" dirty="0">
                <a:latin typeface="+mn-ea"/>
                <a:cs typeface="小塚ゴシック Pr6N L"/>
              </a:rPr>
              <a:t>市</a:t>
            </a:r>
            <a:r>
              <a:rPr lang="ja-JP" altLang="en-US" sz="1200" dirty="0" smtClean="0">
                <a:latin typeface="+mn-ea"/>
                <a:cs typeface="小塚ゴシック Pr6N L"/>
              </a:rPr>
              <a:t>のホームページへのアクセスが多く、日常的に必要性が高い「ごみ出し」「夜間・休日当番医」「イベント」の</a:t>
            </a:r>
            <a:r>
              <a:rPr lang="en-US" altLang="ja-JP" sz="1200" dirty="0" smtClean="0">
                <a:latin typeface="+mn-ea"/>
                <a:cs typeface="小塚ゴシック Pr6N L"/>
              </a:rPr>
              <a:t>3</a:t>
            </a:r>
            <a:r>
              <a:rPr lang="ja-JP" altLang="en-US" sz="1200" dirty="0" err="1" smtClean="0">
                <a:latin typeface="+mn-ea"/>
                <a:cs typeface="小塚ゴシック Pr6N L"/>
              </a:rPr>
              <a:t>つの</a:t>
            </a:r>
            <a:r>
              <a:rPr lang="ja-JP" altLang="en-US" sz="1200" dirty="0">
                <a:latin typeface="+mn-ea"/>
                <a:cs typeface="小塚ゴシック Pr6N L"/>
              </a:rPr>
              <a:t>情報</a:t>
            </a:r>
            <a:r>
              <a:rPr lang="ja-JP" altLang="en-US" sz="1200" dirty="0" smtClean="0">
                <a:latin typeface="+mn-ea"/>
                <a:cs typeface="小塚ゴシック Pr6N L"/>
              </a:rPr>
              <a:t>を検索することができる。</a:t>
            </a:r>
            <a:endParaRPr lang="en-US" altLang="ja-JP" sz="1200" dirty="0" smtClean="0">
              <a:latin typeface="+mn-ea"/>
              <a:cs typeface="小塚ゴシック Pr6N L"/>
            </a:endParaRPr>
          </a:p>
          <a:p>
            <a:r>
              <a:rPr lang="ja-JP" altLang="en-US" sz="1200" dirty="0">
                <a:latin typeface="+mn-ea"/>
                <a:cs typeface="小塚ゴシック Pr6N L"/>
              </a:rPr>
              <a:t>　これらのうち、「夜間・休日当番医」の検索機能は、他自治体ではあまり見られない特徴的な機能であり、病院や医療機関が診療していない休日や夜間の時間帯の急病時における当番医を簡単に確認できるようになっている。病院の開業時間を検索するアプリは見られるが、診察当日の当番医まで検索できるようにすることで、市民は急病時等においても安心して対応することができる</a:t>
            </a:r>
            <a:r>
              <a:rPr lang="ja-JP" altLang="en-US" sz="1200" dirty="0" smtClean="0">
                <a:latin typeface="+mn-ea"/>
                <a:cs typeface="小塚ゴシック Pr6N L"/>
              </a:rPr>
              <a:t>。</a:t>
            </a:r>
            <a:endParaRPr lang="en-US" altLang="ja-JP" sz="1200" dirty="0">
              <a:latin typeface="+mn-ea"/>
              <a:cs typeface="小塚ゴシック Pr6N L"/>
            </a:endParaRPr>
          </a:p>
        </p:txBody>
      </p:sp>
      <p:pic>
        <p:nvPicPr>
          <p:cNvPr id="1026" name="Picture 2" descr="C:\Users\fr021409\Desktop\392x696bb.jp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481346" y="4191099"/>
            <a:ext cx="1103941" cy="1960058"/>
          </a:xfrm>
          <a:prstGeom prst="rect">
            <a:avLst/>
          </a:prstGeom>
          <a:noFill/>
          <a:extLst>
            <a:ext uri="{909E8E84-426E-40DD-AFC4-6F175D3DCCD1}">
              <a14:hiddenFill xmlns:a14="http://schemas.microsoft.com/office/drawing/2010/main">
                <a:solidFill>
                  <a:srgbClr val="FFFFFF"/>
                </a:solidFill>
              </a14:hiddenFill>
            </a:ext>
          </a:extLst>
        </p:spPr>
      </p:pic>
      <p:sp>
        <p:nvSpPr>
          <p:cNvPr id="2" name="正方形/長方形 1"/>
          <p:cNvSpPr/>
          <p:nvPr/>
        </p:nvSpPr>
        <p:spPr>
          <a:xfrm>
            <a:off x="57561" y="4181938"/>
            <a:ext cx="3060355" cy="2308324"/>
          </a:xfrm>
          <a:prstGeom prst="rect">
            <a:avLst/>
          </a:prstGeom>
        </p:spPr>
        <p:txBody>
          <a:bodyPr wrap="square">
            <a:spAutoFit/>
          </a:bodyPr>
          <a:lstStyle/>
          <a:p>
            <a:r>
              <a:rPr lang="ja-JP" altLang="en-US" sz="1200" dirty="0" smtClean="0"/>
              <a:t>　また、合わせて市内</a:t>
            </a:r>
            <a:r>
              <a:rPr lang="ja-JP" altLang="en-US" sz="1200" dirty="0"/>
              <a:t>の病院・医療機関の検索機能</a:t>
            </a:r>
            <a:r>
              <a:rPr lang="ja-JP" altLang="en-US" sz="1200" dirty="0" smtClean="0"/>
              <a:t>も用意しているため、場所</a:t>
            </a:r>
            <a:r>
              <a:rPr lang="ja-JP" altLang="en-US" sz="1200" dirty="0"/>
              <a:t>や</a:t>
            </a:r>
            <a:r>
              <a:rPr lang="ja-JP" altLang="en-US" sz="1200" dirty="0" smtClean="0"/>
              <a:t>連絡先の確認も簡単にできるようになっている。</a:t>
            </a:r>
            <a:endParaRPr lang="en-US" altLang="ja-JP" sz="1200" dirty="0" smtClean="0"/>
          </a:p>
          <a:p>
            <a:r>
              <a:rPr lang="ja-JP" altLang="en-US" sz="1200" dirty="0" smtClean="0"/>
              <a:t>　</a:t>
            </a:r>
            <a:r>
              <a:rPr lang="ja-JP" altLang="en-US" sz="1200" dirty="0"/>
              <a:t>なお、</a:t>
            </a:r>
            <a:r>
              <a:rPr lang="ja-JP" altLang="en-US" sz="1200" dirty="0" smtClean="0"/>
              <a:t>東広島市は</a:t>
            </a:r>
            <a:r>
              <a:rPr lang="ja-JP" altLang="en-US" sz="1200" dirty="0"/>
              <a:t>、夜間・休日一次救急当番医のデータ</a:t>
            </a:r>
            <a:r>
              <a:rPr lang="ja-JP" altLang="en-US" sz="1200" dirty="0" smtClean="0"/>
              <a:t>を月単位で、ごみ出しのデータを年単位で、日本語</a:t>
            </a:r>
            <a:r>
              <a:rPr lang="ja-JP" altLang="en-US" sz="1200" dirty="0"/>
              <a:t>と英語で公開している。</a:t>
            </a:r>
            <a:endParaRPr lang="en-US" altLang="ja-JP" sz="1200" dirty="0" smtClean="0"/>
          </a:p>
          <a:p>
            <a:r>
              <a:rPr lang="ja-JP" altLang="en-US" sz="1200" dirty="0"/>
              <a:t>　累計ダウンロ</a:t>
            </a:r>
            <a:r>
              <a:rPr lang="en-US" altLang="ja-JP" sz="1200" dirty="0"/>
              <a:t>―</a:t>
            </a:r>
            <a:r>
              <a:rPr lang="ja-JP" altLang="en-US" sz="1200" dirty="0"/>
              <a:t>ド数は、</a:t>
            </a:r>
            <a:r>
              <a:rPr lang="en-US" altLang="ja-JP" sz="1200" dirty="0"/>
              <a:t>3,436</a:t>
            </a:r>
            <a:r>
              <a:rPr lang="ja-JP" altLang="en-US" sz="1200" dirty="0"/>
              <a:t>件</a:t>
            </a:r>
            <a:r>
              <a:rPr lang="ja-JP" altLang="en-US" sz="1200" dirty="0" smtClean="0"/>
              <a:t>に伸びてお</a:t>
            </a:r>
            <a:r>
              <a:rPr lang="ja-JP" altLang="en-US" sz="1200" dirty="0"/>
              <a:t>り</a:t>
            </a:r>
            <a:r>
              <a:rPr lang="ja-JP" altLang="en-US" sz="1200" dirty="0" smtClean="0"/>
              <a:t>（</a:t>
            </a:r>
            <a:r>
              <a:rPr lang="en-US" altLang="ja-JP" sz="1200" dirty="0"/>
              <a:t>H29.11</a:t>
            </a:r>
            <a:r>
              <a:rPr lang="ja-JP" altLang="en-US" sz="1200" dirty="0"/>
              <a:t>現在）、今後は、市民ニーズ等を踏まえながら、子育て支援情報などコンテンツ強化を行うとともに、操作性やアイコン表示の改良など利用者目線での改良を行うこととしている</a:t>
            </a:r>
            <a:r>
              <a:rPr lang="ja-JP" altLang="en-US" sz="1200" dirty="0" smtClean="0"/>
              <a:t>。</a:t>
            </a:r>
            <a:endParaRPr lang="ja-JP" altLang="en-US" sz="1200" dirty="0"/>
          </a:p>
        </p:txBody>
      </p:sp>
      <p:sp>
        <p:nvSpPr>
          <p:cNvPr id="46" name="テキスト ボックス 45"/>
          <p:cNvSpPr txBox="1"/>
          <p:nvPr/>
        </p:nvSpPr>
        <p:spPr>
          <a:xfrm>
            <a:off x="7254290" y="-6186"/>
            <a:ext cx="2664081" cy="307777"/>
          </a:xfrm>
          <a:prstGeom prst="rect">
            <a:avLst/>
          </a:prstGeom>
          <a:noFill/>
        </p:spPr>
        <p:txBody>
          <a:bodyPr wrap="square" rtlCol="0">
            <a:spAutoFit/>
          </a:bodyPr>
          <a:lstStyle/>
          <a:p>
            <a:pPr algn="r"/>
            <a:r>
              <a:rPr lang="ja-JP" altLang="en-US" sz="1400" dirty="0" smtClean="0">
                <a:latin typeface="+mn-ea"/>
              </a:rPr>
              <a:t>平成</a:t>
            </a:r>
            <a:r>
              <a:rPr lang="en-US" altLang="ja-JP" sz="1400" dirty="0" smtClean="0">
                <a:latin typeface="+mn-ea"/>
              </a:rPr>
              <a:t>30</a:t>
            </a:r>
            <a:r>
              <a:rPr lang="ja-JP" altLang="en-US" sz="1400" dirty="0" smtClean="0">
                <a:latin typeface="+mn-ea"/>
              </a:rPr>
              <a:t>年</a:t>
            </a:r>
            <a:r>
              <a:rPr lang="en-US" altLang="ja-JP" sz="1400" dirty="0" smtClean="0">
                <a:latin typeface="+mn-ea"/>
              </a:rPr>
              <a:t>2</a:t>
            </a:r>
            <a:r>
              <a:rPr lang="ja-JP" altLang="en-US" sz="1400" dirty="0" smtClean="0">
                <a:latin typeface="+mn-ea"/>
              </a:rPr>
              <a:t>月</a:t>
            </a:r>
            <a:r>
              <a:rPr lang="en-US" altLang="ja-JP" sz="1400" dirty="0" smtClean="0">
                <a:latin typeface="+mn-ea"/>
              </a:rPr>
              <a:t>21</a:t>
            </a:r>
            <a:r>
              <a:rPr lang="ja-JP" altLang="en-US" sz="1400" dirty="0" smtClean="0">
                <a:latin typeface="+mn-ea"/>
              </a:rPr>
              <a:t>日版</a:t>
            </a:r>
            <a:endParaRPr lang="ja-JP" altLang="en-US" sz="1400" dirty="0">
              <a:latin typeface="+mn-ea"/>
            </a:endParaRPr>
          </a:p>
        </p:txBody>
      </p:sp>
    </p:spTree>
    <p:extLst>
      <p:ext uri="{BB962C8B-B14F-4D97-AF65-F5344CB8AC3E}">
        <p14:creationId xmlns:p14="http://schemas.microsoft.com/office/powerpoint/2010/main" val="636863558"/>
      </p:ext>
    </p:extLst>
  </p:cSld>
  <p:clrMapOvr>
    <a:masterClrMapping/>
  </p:clrMapOvr>
  <p:timing>
    <p:tnLst>
      <p:par>
        <p:cTn id="1" dur="indefinite" restart="never" nodeType="tmRoot"/>
      </p:par>
    </p:tnLst>
  </p:timing>
</p:sld>
</file>

<file path=ppt/theme/theme1.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424</Words>
  <Application>Microsoft Office PowerPoint</Application>
  <PresentationFormat>A4 210 x 297 mm</PresentationFormat>
  <Paragraphs>62</Paragraphs>
  <Slides>2</Slides>
  <Notes>0</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2</vt:i4>
      </vt:variant>
    </vt:vector>
  </HeadingPairs>
  <TitlesOfParts>
    <vt:vector size="14" baseType="lpstr">
      <vt:lpstr>ＭＳ Ｐゴシック</vt:lpstr>
      <vt:lpstr>ヒラギノ角ゴ Pro W3</vt:lpstr>
      <vt:lpstr>フォントポにほんご</vt:lpstr>
      <vt:lpstr>小塚ゴシック Pr6N L</vt:lpstr>
      <vt:lpstr>小塚ゴシック Pr6N M</vt:lpstr>
      <vt:lpstr>小塚ゴシック Pr6N R</vt:lpstr>
      <vt:lpstr>小塚ゴシック Pro M</vt:lpstr>
      <vt:lpstr>Arial</vt:lpstr>
      <vt:lpstr>Calibri</vt:lpstr>
      <vt:lpstr>Corbel</vt:lpstr>
      <vt:lpstr>Wingdings</vt:lpstr>
      <vt:lpstr>ホワイト</vt:lpstr>
      <vt:lpstr>東広島市くらしのアプリ</vt:lpstr>
      <vt:lpstr>東広島市くらしのアプリ</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2018-02-21T07:59:28Z</dcterms:created>
  <dcterms:modified xsi:type="dcterms:W3CDTF">2018-02-21T07:59:32Z</dcterms:modified>
</cp:coreProperties>
</file>