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80" r:id="rId2"/>
    <p:sldId id="281" r:id="rId3"/>
  </p:sldIdLst>
  <p:sldSz cx="9906000" cy="6858000" type="A4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0080FF"/>
    <a:srgbClr val="40CCFB"/>
    <a:srgbClr val="00D861"/>
    <a:srgbClr val="FFFFFF"/>
    <a:srgbClr val="4CA6FF"/>
    <a:srgbClr val="DEFFFF"/>
    <a:srgbClr val="0959FF"/>
    <a:srgbClr val="0E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7192" autoAdjust="0"/>
  </p:normalViewPr>
  <p:slideViewPr>
    <p:cSldViewPr snapToGrid="0" snapToObjects="1">
      <p:cViewPr varScale="1">
        <p:scale>
          <a:sx n="72" d="100"/>
          <a:sy n="72" d="100"/>
        </p:scale>
        <p:origin x="1092" y="66"/>
      </p:cViewPr>
      <p:guideLst>
        <p:guide orient="horz" pos="1684"/>
        <p:guide pos="3120"/>
        <p:guide orient="horz" pos="4020"/>
        <p:guide orient="horz" pos="436"/>
        <p:guide orient="horz"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file://localhost/Users/meg/Desktop/%E7%89%B9%E7%A0%94/%E7%89%B9%E7%A0%94OD/%E3%82%A2%E3%82%A4%E3%82%B3%E3%83%B3/%E3%83%8F%E3%83%86%E3%83%8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file://localhost/Users/meg/Desktop/%E7%89%B9%E7%A0%94/%E7%89%B9%E7%A0%94OD/%E3%82%A2%E3%82%A4%E3%82%B3%E3%83%B3/%E3%81%B2%E3%82%89%E3%82%81%E3%81%8D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グループ化 80"/>
          <p:cNvGrpSpPr/>
          <p:nvPr/>
        </p:nvGrpSpPr>
        <p:grpSpPr>
          <a:xfrm>
            <a:off x="158518" y="3376288"/>
            <a:ext cx="4605485" cy="1902936"/>
            <a:chOff x="-365125" y="1821643"/>
            <a:chExt cx="10368161" cy="4307291"/>
          </a:xfrm>
        </p:grpSpPr>
        <p:pic>
          <p:nvPicPr>
            <p:cNvPr id="82" name="Picture 3" descr="\\nns005\広報課\一時保存\情報より\4919\22471561_886999454796074_1607450905_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3137" y="1821643"/>
              <a:ext cx="2490788" cy="428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\\nns005\広報課\一時保存\情報より\4919\他のスクショ\392x696b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65125" y="1821643"/>
              <a:ext cx="2490788" cy="428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5" descr="\\nns005\広報課\一時保存\情報より\4919\他のスクショ\22407860_886999498129403_672558468_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21448" y="1845052"/>
              <a:ext cx="2490788" cy="428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7" name="グループ化 86"/>
            <p:cNvGrpSpPr/>
            <p:nvPr/>
          </p:nvGrpSpPr>
          <p:grpSpPr>
            <a:xfrm>
              <a:off x="7512247" y="1845052"/>
              <a:ext cx="2490789" cy="4283882"/>
              <a:chOff x="7902772" y="2121277"/>
              <a:chExt cx="2490789" cy="4283882"/>
            </a:xfrm>
          </p:grpSpPr>
          <p:pic>
            <p:nvPicPr>
              <p:cNvPr id="88" name="Picture 2" descr="\\nns005\広報課\一時保存\情報より\4919\22447678_886999451462741_1018509919_n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902772" y="2121277"/>
                <a:ext cx="2490789" cy="4283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テキスト ボックス 88"/>
              <p:cNvSpPr txBox="1"/>
              <p:nvPr/>
            </p:nvSpPr>
            <p:spPr>
              <a:xfrm>
                <a:off x="8157566" y="3676650"/>
                <a:ext cx="37702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 dirty="0" smtClean="0"/>
                  <a:t>えび</a:t>
                </a:r>
                <a:endParaRPr kumimoji="1" lang="ja-JP" altLang="en-US" sz="800" dirty="0"/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8554441" y="3676650"/>
                <a:ext cx="3898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 dirty="0" smtClean="0"/>
                  <a:t>大豆</a:t>
                </a:r>
                <a:endParaRPr kumimoji="1" lang="ja-JP" altLang="en-US" sz="800" dirty="0"/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dirty="0" smtClean="0">
              <a:solidFill>
                <a:schemeClr val="bg1"/>
              </a:solidFill>
              <a:latin typeface="Corbel"/>
              <a:ea typeface="ヒラギノ角ゴ Pro W3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92774" y="1425347"/>
            <a:ext cx="9804813" cy="51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>
                <a:solidFill>
                  <a:srgbClr val="008000"/>
                </a:solidFill>
                <a:latin typeface="小塚ゴシック Pr6N R"/>
                <a:ea typeface="小塚ゴシック Pr6N R"/>
                <a:cs typeface="小塚ゴシック Pr6N R"/>
              </a:rPr>
              <a:t>子</a:t>
            </a:r>
            <a:r>
              <a:rPr lang="ja-JP" altLang="en-US" sz="1600" dirty="0">
                <a:solidFill>
                  <a:srgbClr val="008000"/>
                </a:solidFill>
                <a:latin typeface="小塚ゴシック Pr6N R"/>
                <a:ea typeface="小塚ゴシック Pr6N R"/>
                <a:cs typeface="小塚ゴシック Pr6N R"/>
              </a:rPr>
              <a:t>ども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6N R"/>
                <a:ea typeface="小塚ゴシック Pr6N R"/>
                <a:cs typeface="小塚ゴシック Pr6N R"/>
              </a:rPr>
              <a:t>が</a:t>
            </a:r>
            <a:r>
              <a:rPr lang="ja-JP" altLang="en-US" sz="1600" dirty="0">
                <a:solidFill>
                  <a:srgbClr val="008000"/>
                </a:solidFill>
                <a:latin typeface="小塚ゴシック Pr6N R"/>
                <a:ea typeface="小塚ゴシック Pr6N R"/>
                <a:cs typeface="小塚ゴシック Pr6N R"/>
              </a:rPr>
              <a:t>毎日食べる給食の献立やカロリー、アレルゲン、栄養バランスなどを手元のスマートフォンで手軽に確認できるようにすることで、子どもの食育をサポートし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6N R"/>
                <a:ea typeface="小塚ゴシック Pr6N R"/>
                <a:cs typeface="小塚ゴシック Pr6N R"/>
              </a:rPr>
              <a:t>、食物アレルギー対応の理解を拡げることができるアプリ</a:t>
            </a:r>
            <a:endParaRPr lang="ja-JP" altLang="en-US" sz="1600" dirty="0">
              <a:solidFill>
                <a:srgbClr val="008000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6255232" y="305842"/>
            <a:ext cx="756000" cy="756000"/>
          </a:xfrm>
          <a:prstGeom prst="roundRect">
            <a:avLst/>
          </a:prstGeom>
          <a:solidFill>
            <a:srgbClr val="00D861"/>
          </a:solidFill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08439" y="348578"/>
            <a:ext cx="648000" cy="648000"/>
          </a:xfrm>
          <a:prstGeom prst="rect">
            <a:avLst/>
          </a:prstGeom>
          <a:solidFill>
            <a:srgbClr val="00D86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小塚ゴシック Pr6N M"/>
                <a:ea typeface="小塚ゴシック Pr6N M"/>
                <a:cs typeface="小塚ゴシック Pr6N M"/>
              </a:rPr>
              <a:t>防災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小塚ゴシック Pr6N M"/>
                <a:ea typeface="小塚ゴシック Pr6N M"/>
                <a:cs typeface="小塚ゴシック Pr6N M"/>
              </a:rPr>
              <a:t>減災</a:t>
            </a:r>
            <a:endParaRPr lang="ja-JP" altLang="en-US" dirty="0">
              <a:solidFill>
                <a:schemeClr val="bg1">
                  <a:lumMod val="95000"/>
                </a:schemeClr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7172281" y="309099"/>
            <a:ext cx="752743" cy="752743"/>
          </a:xfrm>
          <a:prstGeom prst="round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225487" y="348578"/>
            <a:ext cx="648000" cy="6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少子</a:t>
            </a:r>
            <a:endParaRPr lang="en-US" altLang="ja-JP" dirty="0" smtClean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高齢</a:t>
            </a:r>
            <a:endParaRPr lang="en-US" altLang="ja-JP" dirty="0" smtClean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57563" y="-26855"/>
            <a:ext cx="5443257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学校給食の情報を通じて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子どもの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食育をサポート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 ミセカタラボ</a:t>
            </a:r>
            <a:endParaRPr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37" name="タイトル 1"/>
          <p:cNvSpPr>
            <a:spLocks noGrp="1"/>
          </p:cNvSpPr>
          <p:nvPr>
            <p:ph type="ctrTitle"/>
          </p:nvPr>
        </p:nvSpPr>
        <p:spPr>
          <a:xfrm>
            <a:off x="45112" y="222937"/>
            <a:ext cx="5987846" cy="744513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4919</a:t>
            </a:r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（食育）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for </a:t>
            </a:r>
            <a:r>
              <a:rPr lang="en-US" altLang="ja-JP" sz="3600" dirty="0" err="1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Ikoma</a:t>
            </a:r>
            <a:endParaRPr kumimoji="1"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5044579" y="4623485"/>
            <a:ext cx="4686984" cy="1792064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4" name="片側の 2 つの角を丸めた四角形 43"/>
          <p:cNvSpPr/>
          <p:nvPr/>
        </p:nvSpPr>
        <p:spPr>
          <a:xfrm>
            <a:off x="5044579" y="4614108"/>
            <a:ext cx="4686984" cy="464531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46" name="下矢印 45"/>
          <p:cNvSpPr/>
          <p:nvPr/>
        </p:nvSpPr>
        <p:spPr>
          <a:xfrm>
            <a:off x="7092664" y="4264000"/>
            <a:ext cx="279196" cy="293009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48" name="ハテナ.png" descr="/Users/meg/Desktop/特研/特研OD/アイコン/ハテナ.pn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95" y="2955027"/>
            <a:ext cx="1048452" cy="1048452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150465" y="2453254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8000"/>
                </a:solidFill>
                <a:latin typeface="+mn-ea"/>
                <a:cs typeface="小塚ゴシック Pr6N M"/>
              </a:rPr>
              <a:t>4919</a:t>
            </a:r>
            <a:r>
              <a:rPr lang="ja-JP" altLang="en-US" b="1" dirty="0">
                <a:solidFill>
                  <a:srgbClr val="008000"/>
                </a:solidFill>
                <a:latin typeface="+mn-ea"/>
                <a:cs typeface="小塚ゴシック Pr6N M"/>
              </a:rPr>
              <a:t>（食育）</a:t>
            </a:r>
            <a:r>
              <a:rPr lang="en-US" altLang="ja-JP" b="1" dirty="0">
                <a:solidFill>
                  <a:srgbClr val="008000"/>
                </a:solidFill>
                <a:latin typeface="+mn-ea"/>
                <a:cs typeface="小塚ゴシック Pr6N M"/>
              </a:rPr>
              <a:t>for </a:t>
            </a:r>
            <a:r>
              <a:rPr lang="en-US" altLang="ja-JP" b="1" dirty="0" err="1" smtClean="0">
                <a:solidFill>
                  <a:srgbClr val="008000"/>
                </a:solidFill>
                <a:latin typeface="+mn-ea"/>
                <a:cs typeface="小塚ゴシック Pr6N M"/>
              </a:rPr>
              <a:t>Ikoma</a:t>
            </a:r>
            <a:r>
              <a:rPr lang="ja-JP" altLang="en-US" b="1" dirty="0" smtClean="0">
                <a:solidFill>
                  <a:srgbClr val="008000"/>
                </a:solidFill>
                <a:latin typeface="+mn-ea"/>
                <a:cs typeface="小塚ゴシック Pr6N M"/>
              </a:rPr>
              <a:t>　誕生のキッカケ</a:t>
            </a:r>
            <a:endParaRPr lang="ja-JP" altLang="en-US" b="1" dirty="0">
              <a:solidFill>
                <a:srgbClr val="008000"/>
              </a:solidFill>
              <a:latin typeface="+mn-ea"/>
              <a:cs typeface="小塚ゴシック Pr6N M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83956" y="2806964"/>
            <a:ext cx="41033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 smtClean="0">
                <a:latin typeface="+mn-ea"/>
                <a:cs typeface="小塚ゴシック Pr6N L"/>
              </a:rPr>
              <a:t>食事の欧米化が進み、食生活の乱れや食物アレルギーを持った子どもたちの増加など、子どもたちの健康を取り巻く問題が深刻化している。</a:t>
            </a:r>
            <a:endParaRPr lang="en-US" altLang="ja-JP" sz="1100" dirty="0" smtClean="0">
              <a:latin typeface="+mn-ea"/>
              <a:cs typeface="小塚ゴシック Pr6N L"/>
            </a:endParaRPr>
          </a:p>
        </p:txBody>
      </p:sp>
      <p:pic>
        <p:nvPicPr>
          <p:cNvPr id="52" name="ひらめき.png" descr="/Users/meg/Desktop/特研/特研OD/アイコン/ひらめき.png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23" y="5225450"/>
            <a:ext cx="844901" cy="844901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5150465" y="4673757"/>
            <a:ext cx="438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4919</a:t>
            </a:r>
            <a:r>
              <a:rPr lang="ja-JP" altLang="en-US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（食育）</a:t>
            </a:r>
            <a:r>
              <a:rPr lang="en-US" altLang="ja-JP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for </a:t>
            </a:r>
            <a:r>
              <a:rPr lang="en-US" altLang="ja-JP" dirty="0" err="1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Ikoma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小塚ゴシック Pr6N M"/>
              </a:rPr>
              <a:t>で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小塚ゴシック Pr6N M"/>
              </a:rPr>
              <a:t>こう</a:t>
            </a:r>
            <a:r>
              <a:rPr lang="en-US" altLang="ja-JP" b="1" dirty="0">
                <a:solidFill>
                  <a:schemeClr val="bg1"/>
                </a:solidFill>
                <a:latin typeface="+mn-ea"/>
                <a:cs typeface="小塚ゴシック Pr6N M"/>
              </a:rPr>
              <a:t> 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小塚ゴシック Pr6N M"/>
              </a:rPr>
              <a:t>変わった！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50465" y="5161699"/>
            <a:ext cx="40368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 smtClean="0">
                <a:latin typeface="+mn-ea"/>
                <a:cs typeface="小塚ゴシック Pr6N L"/>
              </a:rPr>
              <a:t>家庭と関係者が連携して給食での食物アレルギー事故防止に取り組まれている中で、その支援と食物アレルギー対応の理解を拡げるキッカケとなった。</a:t>
            </a:r>
            <a:endParaRPr lang="en-US" altLang="ja-JP" sz="1100" dirty="0">
              <a:latin typeface="+mn-ea"/>
              <a:cs typeface="小塚ゴシック Pr6N L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5042807" y="2412663"/>
            <a:ext cx="4688755" cy="1794238"/>
          </a:xfrm>
          <a:prstGeom prst="roundRect">
            <a:avLst>
              <a:gd name="adj" fmla="val 10424"/>
            </a:avLst>
          </a:prstGeom>
          <a:noFill/>
          <a:ln>
            <a:solidFill>
              <a:srgbClr val="3080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60" name="角丸四角形 59"/>
          <p:cNvSpPr/>
          <p:nvPr/>
        </p:nvSpPr>
        <p:spPr>
          <a:xfrm>
            <a:off x="372781" y="5378363"/>
            <a:ext cx="2510882" cy="1044000"/>
          </a:xfrm>
          <a:prstGeom prst="roundRect">
            <a:avLst>
              <a:gd name="adj" fmla="val 19453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dirty="0" smtClean="0">
                <a:latin typeface="+mn-ea"/>
              </a:rPr>
              <a:t>①食育サポート機能</a:t>
            </a:r>
            <a:endParaRPr lang="en-US" altLang="ja-JP" sz="1050" b="1" dirty="0" smtClean="0">
              <a:latin typeface="+mn-ea"/>
            </a:endParaRPr>
          </a:p>
          <a:p>
            <a:r>
              <a:rPr lang="ja-JP" altLang="en-US" sz="1050" dirty="0" smtClean="0">
                <a:latin typeface="+mn-ea"/>
              </a:rPr>
              <a:t>■</a:t>
            </a:r>
            <a:r>
              <a:rPr lang="ja-JP" altLang="en-US" sz="1050" dirty="0">
                <a:latin typeface="+mn-ea"/>
              </a:rPr>
              <a:t>その日の献立、摂取カロリー</a:t>
            </a:r>
            <a:r>
              <a:rPr lang="ja-JP" altLang="en-US" sz="1050" dirty="0" smtClean="0">
                <a:latin typeface="+mn-ea"/>
              </a:rPr>
              <a:t>、 栄養</a:t>
            </a:r>
            <a:endParaRPr lang="en-US" altLang="ja-JP" sz="105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 </a:t>
            </a:r>
            <a:r>
              <a:rPr lang="en-US" altLang="ja-JP" sz="1050" dirty="0" smtClean="0">
                <a:latin typeface="+mn-ea"/>
              </a:rPr>
              <a:t>  </a:t>
            </a:r>
            <a:r>
              <a:rPr lang="ja-JP" altLang="en-US" sz="1050" dirty="0" smtClean="0">
                <a:latin typeface="+mn-ea"/>
              </a:rPr>
              <a:t>バランス</a:t>
            </a:r>
            <a:r>
              <a:rPr lang="ja-JP" altLang="en-US" sz="1050" dirty="0">
                <a:latin typeface="+mn-ea"/>
              </a:rPr>
              <a:t>の表示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 smtClean="0">
                <a:latin typeface="+mn-ea"/>
              </a:rPr>
              <a:t>■</a:t>
            </a:r>
            <a:r>
              <a:rPr lang="ja-JP" altLang="en-US" sz="1050" dirty="0">
                <a:latin typeface="+mn-ea"/>
              </a:rPr>
              <a:t>ひと月の献立メニューの表示</a:t>
            </a:r>
          </a:p>
          <a:p>
            <a:r>
              <a:rPr lang="ja-JP" altLang="en-US" sz="1050" dirty="0">
                <a:latin typeface="+mn-ea"/>
              </a:rPr>
              <a:t>■摂取目安カロリーや栄養</a:t>
            </a:r>
            <a:r>
              <a:rPr lang="ja-JP" altLang="en-US" sz="1050" dirty="0" smtClean="0">
                <a:latin typeface="+mn-ea"/>
              </a:rPr>
              <a:t>バランス</a:t>
            </a:r>
            <a:endParaRPr lang="en-US" altLang="ja-JP" sz="1050" dirty="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 </a:t>
            </a:r>
            <a:r>
              <a:rPr lang="en-US" altLang="ja-JP" sz="1050" dirty="0" smtClean="0">
                <a:latin typeface="+mn-ea"/>
              </a:rPr>
              <a:t>  </a:t>
            </a:r>
            <a:r>
              <a:rPr lang="ja-JP" altLang="en-US" sz="1050" dirty="0" smtClean="0">
                <a:latin typeface="+mn-ea"/>
              </a:rPr>
              <a:t>など</a:t>
            </a:r>
            <a:r>
              <a:rPr lang="ja-JP" altLang="en-US" sz="1050" dirty="0">
                <a:latin typeface="+mn-ea"/>
              </a:rPr>
              <a:t>食事に関する基礎的情報を</a:t>
            </a:r>
            <a:r>
              <a:rPr lang="ja-JP" altLang="en-US" sz="1050" dirty="0" smtClean="0">
                <a:latin typeface="+mn-ea"/>
              </a:rPr>
              <a:t>表示</a:t>
            </a:r>
            <a:endParaRPr lang="en-US" altLang="ja-JP" sz="1050" dirty="0" smtClean="0">
              <a:latin typeface="+mn-ea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51475" y="2368154"/>
            <a:ext cx="4621550" cy="610392"/>
          </a:xfrm>
          <a:prstGeom prst="roundRect">
            <a:avLst>
              <a:gd name="adj" fmla="val 47948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>
                <a:solidFill>
                  <a:schemeClr val="bg1"/>
                </a:solidFill>
              </a:rPr>
              <a:t>成長期の小中学生が毎日食べる給食を中心に</a:t>
            </a:r>
            <a:r>
              <a:rPr lang="ja-JP" altLang="en-US" sz="1050" dirty="0" smtClean="0">
                <a:solidFill>
                  <a:schemeClr val="bg1"/>
                </a:solidFill>
              </a:rPr>
              <a:t>子どもの</a:t>
            </a:r>
            <a:r>
              <a:rPr lang="ja-JP" altLang="en-US" sz="1050" dirty="0">
                <a:solidFill>
                  <a:schemeClr val="bg1"/>
                </a:solidFill>
              </a:rPr>
              <a:t>食育をサポート</a:t>
            </a:r>
            <a:r>
              <a:rPr lang="ja-JP" altLang="en-US" sz="1050" dirty="0" smtClean="0">
                <a:solidFill>
                  <a:schemeClr val="bg1"/>
                </a:solidFill>
              </a:rPr>
              <a:t>する</a:t>
            </a:r>
            <a:endParaRPr lang="en-US" altLang="ja-JP" sz="1050" dirty="0" smtClean="0">
              <a:solidFill>
                <a:schemeClr val="bg1"/>
              </a:solidFill>
            </a:endParaRPr>
          </a:p>
          <a:p>
            <a:r>
              <a:rPr lang="ja-JP" altLang="en-US" sz="1050" dirty="0" smtClean="0">
                <a:solidFill>
                  <a:schemeClr val="bg1"/>
                </a:solidFill>
              </a:rPr>
              <a:t>アプリ。 子どもが</a:t>
            </a:r>
            <a:r>
              <a:rPr lang="ja-JP" altLang="en-US" sz="1050" dirty="0">
                <a:solidFill>
                  <a:schemeClr val="bg1"/>
                </a:solidFill>
              </a:rPr>
              <a:t>毎日食べる給食の献立やカロリー、アレルゲン、栄養バランスなどを手元のスマートフォンでかわいいイラストともに手軽に</a:t>
            </a:r>
            <a:r>
              <a:rPr lang="ja-JP" altLang="en-US" sz="1050" dirty="0" smtClean="0">
                <a:solidFill>
                  <a:schemeClr val="bg1"/>
                </a:solidFill>
              </a:rPr>
              <a:t>確認できる</a:t>
            </a:r>
            <a:r>
              <a:rPr lang="ja-JP" altLang="en-US" sz="1050" dirty="0">
                <a:solidFill>
                  <a:schemeClr val="bg1"/>
                </a:solidFill>
              </a:rPr>
              <a:t>。</a:t>
            </a:r>
            <a:endParaRPr lang="en-US" altLang="ja-JP" sz="1015" dirty="0">
              <a:solidFill>
                <a:schemeClr val="bg1"/>
              </a:solidFill>
              <a:latin typeface="+mn-ea"/>
              <a:cs typeface="フォントポにほんご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096" y="1918453"/>
            <a:ext cx="343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ja-JP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　サービス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開始）</a:t>
            </a:r>
          </a:p>
        </p:txBody>
      </p:sp>
      <p:sp>
        <p:nvSpPr>
          <p:cNvPr id="83" name="角丸四角形 82"/>
          <p:cNvSpPr/>
          <p:nvPr/>
        </p:nvSpPr>
        <p:spPr>
          <a:xfrm>
            <a:off x="8118428" y="305842"/>
            <a:ext cx="756000" cy="756000"/>
          </a:xfrm>
          <a:prstGeom prst="roundRect">
            <a:avLst/>
          </a:prstGeom>
          <a:solidFill>
            <a:srgbClr val="00D861"/>
          </a:solidFill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185582" y="360453"/>
            <a:ext cx="648000" cy="648000"/>
          </a:xfrm>
          <a:prstGeom prst="rect">
            <a:avLst/>
          </a:prstGeom>
          <a:solidFill>
            <a:srgbClr val="00D86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産業</a:t>
            </a:r>
            <a:endParaRPr lang="en-US" altLang="ja-JP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創出</a:t>
            </a:r>
            <a:endParaRPr lang="en-US" altLang="ja-JP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97307" y="3772219"/>
            <a:ext cx="4090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 smtClean="0">
                <a:latin typeface="+mn-ea"/>
                <a:cs typeface="小塚ゴシック Pr6N L"/>
              </a:rPr>
              <a:t>上記の課題を踏まえて学校給食に着目し、子育てのまち生駒を</a:t>
            </a:r>
            <a:r>
              <a:rPr lang="en-US" altLang="ja-JP" sz="1100" dirty="0" smtClean="0">
                <a:latin typeface="+mn-ea"/>
                <a:cs typeface="小塚ゴシック Pr6N L"/>
              </a:rPr>
              <a:t>PR</a:t>
            </a:r>
            <a:r>
              <a:rPr lang="ja-JP" altLang="en-US" sz="1100" dirty="0" smtClean="0">
                <a:latin typeface="+mn-ea"/>
                <a:cs typeface="小塚ゴシック Pr6N L"/>
              </a:rPr>
              <a:t>するためのアプリとして</a:t>
            </a:r>
            <a:r>
              <a:rPr lang="en-US" altLang="ja-JP" sz="1100" dirty="0" smtClean="0">
                <a:latin typeface="+mn-ea"/>
                <a:cs typeface="小塚ゴシック Pr6N L"/>
              </a:rPr>
              <a:t>4919</a:t>
            </a:r>
            <a:r>
              <a:rPr lang="ja-JP" altLang="en-US" sz="1100" dirty="0" smtClean="0">
                <a:latin typeface="+mn-ea"/>
                <a:cs typeface="小塚ゴシック Pr6N L"/>
              </a:rPr>
              <a:t> </a:t>
            </a:r>
            <a:r>
              <a:rPr lang="en-US" altLang="ja-JP" sz="1100" dirty="0" smtClean="0">
                <a:latin typeface="+mn-ea"/>
                <a:cs typeface="小塚ゴシック Pr6N L"/>
              </a:rPr>
              <a:t>for</a:t>
            </a:r>
            <a:r>
              <a:rPr lang="ja-JP" altLang="en-US" sz="1100" dirty="0" smtClean="0">
                <a:latin typeface="+mn-ea"/>
                <a:cs typeface="小塚ゴシック Pr6N L"/>
              </a:rPr>
              <a:t> </a:t>
            </a:r>
            <a:r>
              <a:rPr lang="en-US" altLang="ja-JP" sz="1100" dirty="0" err="1" smtClean="0">
                <a:latin typeface="+mn-ea"/>
                <a:cs typeface="小塚ゴシック Pr6N L"/>
              </a:rPr>
              <a:t>Ikoma</a:t>
            </a:r>
            <a:r>
              <a:rPr lang="ja-JP" altLang="en-US" sz="1100" dirty="0" smtClean="0">
                <a:latin typeface="+mn-ea"/>
                <a:cs typeface="小塚ゴシック Pr6N L"/>
              </a:rPr>
              <a:t>の開発をスタート。</a:t>
            </a:r>
            <a:endParaRPr lang="en-US" altLang="ja-JP" sz="1100" dirty="0" smtClean="0">
              <a:latin typeface="+mn-ea"/>
              <a:cs typeface="小塚ゴシック Pr6N L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177932" y="5822199"/>
            <a:ext cx="4009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 smtClean="0"/>
              <a:t>家庭</a:t>
            </a:r>
            <a:r>
              <a:rPr lang="ja-JP" altLang="en-US" sz="1100" dirty="0"/>
              <a:t>での食への関心を</a:t>
            </a:r>
            <a:r>
              <a:rPr lang="ja-JP" altLang="en-US" sz="1100" dirty="0" smtClean="0"/>
              <a:t>高め、親子での対話を通じた</a:t>
            </a:r>
            <a:r>
              <a:rPr lang="en-US" altLang="ja-JP" sz="1100" dirty="0" smtClean="0"/>
              <a:t>4919</a:t>
            </a:r>
            <a:r>
              <a:rPr lang="ja-JP" altLang="en-US" sz="1100" dirty="0" smtClean="0"/>
              <a:t>（食育）推進につなげることができた。</a:t>
            </a:r>
            <a:endParaRPr lang="en-US" altLang="ja-JP" sz="1100" dirty="0">
              <a:latin typeface="+mn-ea"/>
              <a:cs typeface="小塚ゴシック Pr6N 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83956" y="3369971"/>
            <a:ext cx="4103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>
              <a:buFont typeface="Wingdings" charset="2"/>
              <a:buChar char="l"/>
            </a:pPr>
            <a:r>
              <a:rPr lang="ja-JP" altLang="en-US" sz="1100" dirty="0" smtClean="0">
                <a:latin typeface="+mn-ea"/>
                <a:cs typeface="小塚ゴシック Pr6N L"/>
              </a:rPr>
              <a:t>学校給食での食物アレルギーによる事故が多数報告されており、食物アレルギーに関する対策が社会的な課題となっている。</a:t>
            </a:r>
            <a:endParaRPr lang="en-US" altLang="ja-JP" sz="1100" dirty="0" smtClean="0">
              <a:latin typeface="+mn-ea"/>
              <a:cs typeface="小塚ゴシック Pr6N L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48070" y="2974795"/>
            <a:ext cx="1284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献立</a:t>
            </a:r>
            <a:r>
              <a:rPr lang="ja-JP" altLang="en-US" sz="1050" dirty="0"/>
              <a:t>、</a:t>
            </a:r>
            <a:r>
              <a:rPr lang="ja-JP" altLang="en-US" sz="1050" dirty="0" smtClean="0"/>
              <a:t>摂取ｶﾛﾘｰ、</a:t>
            </a:r>
            <a:endParaRPr lang="en-US" altLang="ja-JP" sz="1050" dirty="0" smtClean="0"/>
          </a:p>
          <a:p>
            <a:r>
              <a:rPr lang="ja-JP" altLang="en-US" sz="1050" dirty="0" smtClean="0"/>
              <a:t>栄養ﾊﾞﾗﾝｽの</a:t>
            </a:r>
            <a:r>
              <a:rPr lang="ja-JP" altLang="en-US" sz="1050" dirty="0"/>
              <a:t>表示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573499" y="2997231"/>
            <a:ext cx="1055380" cy="41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ひと月の</a:t>
            </a:r>
            <a:r>
              <a:rPr lang="ja-JP" altLang="en-US" sz="1050" dirty="0" smtClean="0"/>
              <a:t>献立</a:t>
            </a:r>
            <a:endParaRPr lang="en-US" altLang="ja-JP" sz="1050" dirty="0" smtClean="0"/>
          </a:p>
          <a:p>
            <a:r>
              <a:rPr lang="ja-JP" altLang="en-US" sz="1050" dirty="0" smtClean="0"/>
              <a:t>メニュー表示</a:t>
            </a:r>
            <a:endParaRPr lang="ja-JP" altLang="en-US" sz="105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693303" y="2997451"/>
            <a:ext cx="1266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個々の</a:t>
            </a:r>
            <a:r>
              <a:rPr lang="ja-JP" altLang="en-US" sz="1050" dirty="0" smtClean="0"/>
              <a:t>メニューの</a:t>
            </a:r>
            <a:endParaRPr lang="en-US" altLang="ja-JP" sz="1050" dirty="0" smtClean="0"/>
          </a:p>
          <a:p>
            <a:r>
              <a:rPr lang="ja-JP" altLang="en-US" sz="1050" dirty="0" smtClean="0"/>
              <a:t>アレルゲン</a:t>
            </a:r>
            <a:r>
              <a:rPr lang="ja-JP" altLang="en-US" sz="1050" dirty="0"/>
              <a:t>を表示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05637" y="3044933"/>
            <a:ext cx="878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トップ画面</a:t>
            </a:r>
            <a:endParaRPr kumimoji="1" lang="ja-JP" altLang="en-US" sz="1050" dirty="0">
              <a:latin typeface="+mn-ea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996548" y="5378363"/>
            <a:ext cx="1876477" cy="1044000"/>
          </a:xfrm>
          <a:prstGeom prst="roundRect">
            <a:avLst>
              <a:gd name="adj" fmla="val 21622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b="1" dirty="0" smtClean="0">
                <a:latin typeface="+mn-ea"/>
              </a:rPr>
              <a:t>②アレルゲン情報提供機能</a:t>
            </a:r>
            <a:endParaRPr lang="en-US" altLang="ja-JP" sz="1050" b="1" dirty="0" smtClean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■個々のメニューの</a:t>
            </a:r>
            <a:r>
              <a:rPr lang="ja-JP" altLang="en-US" sz="1050" dirty="0" smtClean="0">
                <a:latin typeface="+mn-ea"/>
              </a:rPr>
              <a:t>アレル</a:t>
            </a:r>
            <a:endParaRPr lang="en-US" altLang="ja-JP" sz="105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 </a:t>
            </a:r>
            <a:r>
              <a:rPr lang="en-US" altLang="ja-JP" sz="1050" dirty="0" smtClean="0">
                <a:latin typeface="+mn-ea"/>
              </a:rPr>
              <a:t>  </a:t>
            </a:r>
            <a:r>
              <a:rPr lang="ja-JP" altLang="en-US" sz="1050" dirty="0" smtClean="0">
                <a:latin typeface="+mn-ea"/>
              </a:rPr>
              <a:t>ゲン</a:t>
            </a:r>
            <a:r>
              <a:rPr lang="ja-JP" altLang="en-US" sz="1050" dirty="0">
                <a:latin typeface="+mn-ea"/>
              </a:rPr>
              <a:t>を表示することで</a:t>
            </a:r>
            <a:r>
              <a:rPr lang="ja-JP" altLang="en-US" sz="1050" dirty="0" smtClean="0">
                <a:latin typeface="+mn-ea"/>
              </a:rPr>
              <a:t>、</a:t>
            </a:r>
            <a:endParaRPr lang="en-US" altLang="ja-JP" sz="1050" dirty="0" smtClean="0">
              <a:latin typeface="+mn-ea"/>
            </a:endParaRPr>
          </a:p>
          <a:p>
            <a:r>
              <a:rPr lang="en-US" altLang="ja-JP" sz="1050" dirty="0">
                <a:latin typeface="+mn-ea"/>
              </a:rPr>
              <a:t> </a:t>
            </a:r>
            <a:r>
              <a:rPr lang="en-US" altLang="ja-JP" sz="1050" dirty="0" smtClean="0">
                <a:latin typeface="+mn-ea"/>
              </a:rPr>
              <a:t>  </a:t>
            </a:r>
            <a:r>
              <a:rPr lang="ja-JP" altLang="en-US" sz="1050" dirty="0" smtClean="0">
                <a:latin typeface="+mn-ea"/>
              </a:rPr>
              <a:t>注意</a:t>
            </a:r>
            <a:r>
              <a:rPr lang="ja-JP" altLang="en-US" sz="1050" dirty="0">
                <a:latin typeface="+mn-ea"/>
              </a:rPr>
              <a:t>喚起を促す</a:t>
            </a:r>
          </a:p>
        </p:txBody>
      </p:sp>
      <p:cxnSp>
        <p:nvCxnSpPr>
          <p:cNvPr id="4" name="直線矢印コネクタ 3"/>
          <p:cNvCxnSpPr>
            <a:stCxn id="60" idx="0"/>
          </p:cNvCxnSpPr>
          <p:nvPr/>
        </p:nvCxnSpPr>
        <p:spPr>
          <a:xfrm flipV="1">
            <a:off x="1628222" y="5043090"/>
            <a:ext cx="362291" cy="335273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60" idx="0"/>
          </p:cNvCxnSpPr>
          <p:nvPr/>
        </p:nvCxnSpPr>
        <p:spPr>
          <a:xfrm flipV="1">
            <a:off x="1628222" y="5112835"/>
            <a:ext cx="1255441" cy="26552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stCxn id="40" idx="0"/>
          </p:cNvCxnSpPr>
          <p:nvPr/>
        </p:nvCxnSpPr>
        <p:spPr>
          <a:xfrm flipV="1">
            <a:off x="3934787" y="5112835"/>
            <a:ext cx="242881" cy="26552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角丸四角形 65"/>
          <p:cNvSpPr/>
          <p:nvPr/>
        </p:nvSpPr>
        <p:spPr>
          <a:xfrm>
            <a:off x="9006671" y="305842"/>
            <a:ext cx="756000" cy="75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048681" y="314510"/>
            <a:ext cx="671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254290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30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en-US" altLang="ja-JP" sz="1400" dirty="0" smtClean="0">
                <a:latin typeface="+mn-ea"/>
              </a:rPr>
              <a:t>2</a:t>
            </a:r>
            <a:r>
              <a:rPr lang="ja-JP" altLang="en-US" sz="1400" dirty="0" smtClean="0">
                <a:latin typeface="+mn-ea"/>
              </a:rPr>
              <a:t>月</a:t>
            </a:r>
            <a:r>
              <a:rPr lang="en-US" altLang="ja-JP" sz="1400" dirty="0" smtClean="0">
                <a:latin typeface="+mn-ea"/>
              </a:rPr>
              <a:t>21</a:t>
            </a:r>
            <a:r>
              <a:rPr lang="ja-JP" altLang="en-US" sz="1400" dirty="0" smtClean="0">
                <a:latin typeface="+mn-ea"/>
              </a:rPr>
              <a:t>日版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63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1" y="3853053"/>
            <a:ext cx="3360142" cy="1951436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sp>
        <p:nvSpPr>
          <p:cNvPr id="85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会津若松市</a:t>
            </a:r>
          </a:p>
        </p:txBody>
      </p:sp>
      <p:sp>
        <p:nvSpPr>
          <p:cNvPr id="101" name="角丸四角形 100"/>
          <p:cNvSpPr/>
          <p:nvPr/>
        </p:nvSpPr>
        <p:spPr>
          <a:xfrm>
            <a:off x="5074185" y="3993517"/>
            <a:ext cx="4514315" cy="2419823"/>
          </a:xfrm>
          <a:prstGeom prst="roundRect">
            <a:avLst>
              <a:gd name="adj" fmla="val 9905"/>
            </a:avLst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105" name="図 104" descr="拡声器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4001056"/>
            <a:ext cx="833632" cy="833632"/>
          </a:xfrm>
          <a:prstGeom prst="rect">
            <a:avLst/>
          </a:prstGeom>
        </p:spPr>
      </p:pic>
      <p:sp>
        <p:nvSpPr>
          <p:cNvPr id="112" name="テキスト ボックス 111"/>
          <p:cNvSpPr txBox="1"/>
          <p:nvPr/>
        </p:nvSpPr>
        <p:spPr>
          <a:xfrm>
            <a:off x="6095243" y="4059897"/>
            <a:ext cx="34193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8000"/>
                </a:solidFill>
                <a:latin typeface="+mn-ea"/>
                <a:cs typeface="フォントポにほんご"/>
              </a:rPr>
              <a:t>家庭と学校の</a:t>
            </a:r>
            <a:endParaRPr lang="en-US" altLang="ja-JP" sz="2400" dirty="0" smtClean="0">
              <a:solidFill>
                <a:srgbClr val="008000"/>
              </a:solidFill>
              <a:latin typeface="+mn-ea"/>
              <a:cs typeface="フォントポにほんご"/>
            </a:endParaRPr>
          </a:p>
          <a:p>
            <a:r>
              <a:rPr lang="ja-JP" altLang="en-US" sz="2400" dirty="0" smtClean="0">
                <a:solidFill>
                  <a:srgbClr val="008000"/>
                </a:solidFill>
                <a:latin typeface="+mn-ea"/>
                <a:cs typeface="フォントポにほんご"/>
              </a:rPr>
              <a:t>さらなる連携強化へ！</a:t>
            </a:r>
            <a:endParaRPr lang="en-US" altLang="ja-JP" sz="2400" dirty="0">
              <a:solidFill>
                <a:srgbClr val="008000"/>
              </a:solidFill>
              <a:latin typeface="+mn-ea"/>
              <a:cs typeface="フォントポにほんご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272520" y="4935196"/>
            <a:ext cx="4197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食物アレルギー事故は人的なミス（確認漏れ、認識違い等）によって起こってしまうことが</a:t>
            </a:r>
            <a:r>
              <a:rPr lang="ja-JP" altLang="en-US" sz="1200" dirty="0" smtClean="0">
                <a:latin typeface="+mn-ea"/>
                <a:cs typeface="小塚ゴシック Pr6N L"/>
              </a:rPr>
              <a:t>多いため、</a:t>
            </a:r>
            <a:r>
              <a:rPr lang="ja-JP" altLang="en-US" sz="1200" dirty="0">
                <a:latin typeface="+mn-ea"/>
                <a:cs typeface="小塚ゴシック Pr6N L"/>
              </a:rPr>
              <a:t>事前に教員、保護者、児童生徒自身に注意</a:t>
            </a:r>
            <a:r>
              <a:rPr lang="ja-JP" altLang="en-US" sz="1200" dirty="0" smtClean="0">
                <a:latin typeface="+mn-ea"/>
                <a:cs typeface="小塚ゴシック Pr6N L"/>
              </a:rPr>
              <a:t>喚起し、ミス</a:t>
            </a:r>
            <a:r>
              <a:rPr lang="ja-JP" altLang="en-US" sz="1200" dirty="0">
                <a:latin typeface="+mn-ea"/>
                <a:cs typeface="小塚ゴシック Pr6N L"/>
              </a:rPr>
              <a:t>を防止することが重要。そのため、以下の機能を今後追加予定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>
                <a:latin typeface="+mn-ea"/>
                <a:cs typeface="小塚ゴシック Pr6N L"/>
              </a:rPr>
              <a:t>・ 要注意</a:t>
            </a:r>
            <a:r>
              <a:rPr lang="ja-JP" altLang="en-US" sz="1200" dirty="0">
                <a:latin typeface="+mn-ea"/>
                <a:cs typeface="小塚ゴシック Pr6N L"/>
              </a:rPr>
              <a:t>アレルゲン</a:t>
            </a:r>
            <a:r>
              <a:rPr lang="ja-JP" altLang="en-US" sz="1200" dirty="0" smtClean="0">
                <a:latin typeface="+mn-ea"/>
                <a:cs typeface="小塚ゴシック Pr6N L"/>
              </a:rPr>
              <a:t>の</a:t>
            </a:r>
            <a:r>
              <a:rPr lang="ja-JP" altLang="en-US" sz="1200" dirty="0">
                <a:latin typeface="+mn-ea"/>
                <a:cs typeface="小塚ゴシック Pr6N L"/>
              </a:rPr>
              <a:t>登録機能</a:t>
            </a:r>
            <a:endParaRPr lang="en-US" altLang="ja-JP" sz="1200" dirty="0">
              <a:latin typeface="+mn-ea"/>
              <a:cs typeface="小塚ゴシック Pr6N L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>
                <a:latin typeface="+mn-ea"/>
                <a:cs typeface="小塚ゴシック Pr6N L"/>
              </a:rPr>
              <a:t>・ アレルゲンが含まれている献立の通知機能（プッシュ型）</a:t>
            </a:r>
            <a:endParaRPr lang="en-US" altLang="ja-JP" sz="1200" dirty="0">
              <a:latin typeface="+mn-ea"/>
              <a:cs typeface="小塚ゴシック Pr6N L"/>
            </a:endParaRPr>
          </a:p>
        </p:txBody>
      </p:sp>
      <p:pic>
        <p:nvPicPr>
          <p:cNvPr id="119" name="図 118" descr="受賞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2" y="2832453"/>
            <a:ext cx="643434" cy="643434"/>
          </a:xfrm>
          <a:prstGeom prst="rect">
            <a:avLst/>
          </a:prstGeom>
        </p:spPr>
      </p:pic>
      <p:pic>
        <p:nvPicPr>
          <p:cNvPr id="120" name="図 119" descr="チーム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57" y="2268306"/>
            <a:ext cx="643434" cy="643434"/>
          </a:xfrm>
          <a:prstGeom prst="rect">
            <a:avLst/>
          </a:prstGeom>
        </p:spPr>
      </p:pic>
      <p:pic>
        <p:nvPicPr>
          <p:cNvPr id="121" name="図 120" descr="パソコン作業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67" y="1726373"/>
            <a:ext cx="643434" cy="643434"/>
          </a:xfrm>
          <a:prstGeom prst="rect">
            <a:avLst/>
          </a:prstGeom>
        </p:spPr>
      </p:pic>
      <p:pic>
        <p:nvPicPr>
          <p:cNvPr id="122" name="図 121" descr="マーカー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1" y="3391530"/>
            <a:ext cx="557685" cy="557685"/>
          </a:xfrm>
          <a:prstGeom prst="rect">
            <a:avLst/>
          </a:prstGeom>
        </p:spPr>
      </p:pic>
      <p:sp>
        <p:nvSpPr>
          <p:cNvPr id="123" name="正方形/長方形 122"/>
          <p:cNvSpPr/>
          <p:nvPr/>
        </p:nvSpPr>
        <p:spPr>
          <a:xfrm>
            <a:off x="6387295" y="2911740"/>
            <a:ext cx="3312000" cy="490988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ts val="1300"/>
              </a:lnSpc>
            </a:pP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 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IKOMA Civic Tech Award2016</a:t>
            </a:r>
          </a:p>
          <a:p>
            <a:pPr>
              <a:lnSpc>
                <a:spcPts val="1300"/>
              </a:lnSpc>
            </a:pP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 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 「生駒の未来アプリ・アイデアコンテスト」      </a:t>
            </a:r>
            <a:endParaRPr lang="en-US" altLang="ja-JP" sz="10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pPr>
              <a:lnSpc>
                <a:spcPts val="1300"/>
              </a:lnSpc>
            </a:pPr>
            <a:r>
              <a:rPr lang="ja-JP" altLang="en-US" sz="10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    アプリ部門最優秀賞・いこまの未来市民賞 受賞</a:t>
            </a:r>
            <a:endParaRPr lang="en-US" altLang="ja-JP" sz="10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4" name="角丸四角形 123"/>
          <p:cNvSpPr/>
          <p:nvPr/>
        </p:nvSpPr>
        <p:spPr>
          <a:xfrm>
            <a:off x="5611626" y="2902215"/>
            <a:ext cx="950821" cy="523614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奈良県生駒市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6" name="角丸四角形 125"/>
          <p:cNvSpPr/>
          <p:nvPr/>
        </p:nvSpPr>
        <p:spPr>
          <a:xfrm>
            <a:off x="5096143" y="3479656"/>
            <a:ext cx="950821" cy="36726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5767506" y="1409700"/>
            <a:ext cx="3396089" cy="441627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　　　学校給食献立データ （小学校）　　　　　</a:t>
            </a:r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5114549" y="1409700"/>
            <a:ext cx="1228416" cy="441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342965" y="1970091"/>
            <a:ext cx="3396089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ＣＳＶ</a:t>
            </a:r>
            <a:endParaRPr lang="en-US" altLang="ja-JP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0" name="角丸四角形 129"/>
          <p:cNvSpPr/>
          <p:nvPr/>
        </p:nvSpPr>
        <p:spPr>
          <a:xfrm>
            <a:off x="5690006" y="1964617"/>
            <a:ext cx="1274749" cy="365365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6095243" y="2447279"/>
            <a:ext cx="3049947" cy="351689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スマートフォンアプリ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（</a:t>
            </a:r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iPhone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版、</a:t>
            </a:r>
            <a:r>
              <a:rPr lang="en-US" altLang="ja-JP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Android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版）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2" name="角丸四角形 131"/>
          <p:cNvSpPr/>
          <p:nvPr/>
        </p:nvSpPr>
        <p:spPr>
          <a:xfrm>
            <a:off x="5096142" y="2441805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10565" y="2038988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5" name="図 134" descr="アイディア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43" y="1307633"/>
            <a:ext cx="593939" cy="593939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92297" y="5769090"/>
            <a:ext cx="3644904" cy="63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>
                <a:latin typeface="+mn-ea"/>
                <a:cs typeface="小塚ゴシック Pr6N L"/>
              </a:rPr>
              <a:t>「</a:t>
            </a:r>
            <a:r>
              <a:rPr lang="en-US" altLang="ja-JP" sz="1200" dirty="0" smtClean="0">
                <a:latin typeface="+mn-ea"/>
                <a:cs typeface="小塚ゴシック Pr6N L"/>
              </a:rPr>
              <a:t>4919</a:t>
            </a:r>
            <a:r>
              <a:rPr lang="ja-JP" altLang="en-US" sz="1200" dirty="0">
                <a:latin typeface="+mn-ea"/>
                <a:cs typeface="小塚ゴシック Pr6N L"/>
              </a:rPr>
              <a:t>（食育）</a:t>
            </a:r>
            <a:r>
              <a:rPr lang="en-US" altLang="ja-JP" sz="1200" dirty="0">
                <a:latin typeface="+mn-ea"/>
                <a:cs typeface="小塚ゴシック Pr6N L"/>
              </a:rPr>
              <a:t>for </a:t>
            </a:r>
            <a:r>
              <a:rPr lang="en-US" altLang="ja-JP" sz="1200" dirty="0" err="1" smtClean="0">
                <a:latin typeface="+mn-ea"/>
                <a:cs typeface="小塚ゴシック Pr6N L"/>
              </a:rPr>
              <a:t>Ikoma</a:t>
            </a:r>
            <a:r>
              <a:rPr lang="ja-JP" altLang="en-US" sz="1200" dirty="0" smtClean="0">
                <a:latin typeface="+mn-ea"/>
                <a:cs typeface="小塚ゴシック Pr6N L"/>
              </a:rPr>
              <a:t>」は</a:t>
            </a:r>
            <a:r>
              <a:rPr lang="ja-JP" altLang="en-US" sz="1200" dirty="0" smtClean="0"/>
              <a:t>奈良</a:t>
            </a:r>
            <a:r>
              <a:rPr lang="ja-JP" altLang="en-US" sz="1200" dirty="0"/>
              <a:t>先端科学技術大学院大学情報科学研究科の</a:t>
            </a:r>
            <a:r>
              <a:rPr lang="ja-JP" altLang="en-US" sz="1200" dirty="0" smtClean="0"/>
              <a:t>学生チーム「ミセカタラボ」が開発</a:t>
            </a:r>
            <a:r>
              <a:rPr lang="ja-JP" altLang="en-US" sz="1200" dirty="0" smtClean="0">
                <a:latin typeface="+mn-ea"/>
                <a:cs typeface="小塚ゴシック Pr6N L"/>
              </a:rPr>
              <a:t>。</a:t>
            </a:r>
            <a:endParaRPr lang="en-US" altLang="ja-JP" sz="1200" dirty="0" smtClean="0"/>
          </a:p>
        </p:txBody>
      </p:sp>
      <p:sp>
        <p:nvSpPr>
          <p:cNvPr id="56" name="正方形/長方形 55"/>
          <p:cNvSpPr/>
          <p:nvPr/>
        </p:nvSpPr>
        <p:spPr>
          <a:xfrm>
            <a:off x="-4233" y="0"/>
            <a:ext cx="9906000" cy="1252759"/>
          </a:xfrm>
          <a:prstGeom prst="rect">
            <a:avLst/>
          </a:prstGeom>
          <a:solidFill>
            <a:srgbClr val="00D861"/>
          </a:solidFill>
          <a:ln w="9525" cap="flat" cmpd="sng" algn="ctr">
            <a:solidFill>
              <a:srgbClr val="00FF6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 dirty="0" smtClean="0">
              <a:solidFill>
                <a:sysClr val="window" lastClr="FFFFFF"/>
              </a:solidFill>
              <a:latin typeface="Corbel"/>
              <a:ea typeface="ヒラギノ角ゴ Pro W3"/>
            </a:endParaRPr>
          </a:p>
        </p:txBody>
      </p:sp>
      <p:sp>
        <p:nvSpPr>
          <p:cNvPr id="6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 ミセカタラボ</a:t>
            </a:r>
            <a:endParaRPr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65" name="タイトル 1"/>
          <p:cNvSpPr txBox="1">
            <a:spLocks/>
          </p:cNvSpPr>
          <p:nvPr/>
        </p:nvSpPr>
        <p:spPr>
          <a:xfrm>
            <a:off x="45112" y="222937"/>
            <a:ext cx="5987846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4919</a:t>
            </a:r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（食育）</a:t>
            </a:r>
            <a:r>
              <a:rPr lang="en-US" altLang="ja-JP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for </a:t>
            </a:r>
            <a:r>
              <a:rPr lang="en-US" altLang="ja-JP" sz="3600" dirty="0" err="1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Ikoma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70" name="タイトル 1"/>
          <p:cNvSpPr txBox="1">
            <a:spLocks/>
          </p:cNvSpPr>
          <p:nvPr/>
        </p:nvSpPr>
        <p:spPr>
          <a:xfrm>
            <a:off x="57563" y="-26855"/>
            <a:ext cx="5443257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 smtClean="0">
                <a:solidFill>
                  <a:schemeClr val="bg1"/>
                </a:solidFill>
                <a:latin typeface="小塚ゴシック Pr6N R"/>
                <a:ea typeface="小塚ゴシック Pr6N R"/>
                <a:cs typeface="小塚ゴシック Pr6N R"/>
              </a:rPr>
              <a:t>学校給食の情報を通じて子どもの食育をサポート</a:t>
            </a:r>
            <a:endParaRPr lang="ja-JP" altLang="en-US" sz="1400" dirty="0">
              <a:solidFill>
                <a:schemeClr val="bg1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6255232" y="305842"/>
            <a:ext cx="756000" cy="756000"/>
          </a:xfrm>
          <a:prstGeom prst="roundRect">
            <a:avLst/>
          </a:prstGeom>
          <a:solidFill>
            <a:srgbClr val="00D861"/>
          </a:solidFill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08439" y="348578"/>
            <a:ext cx="648000" cy="648000"/>
          </a:xfrm>
          <a:prstGeom prst="rect">
            <a:avLst/>
          </a:prstGeom>
          <a:solidFill>
            <a:srgbClr val="00D86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小塚ゴシック Pr6N M"/>
                <a:ea typeface="小塚ゴシック Pr6N M"/>
                <a:cs typeface="小塚ゴシック Pr6N M"/>
              </a:rPr>
              <a:t>防災</a:t>
            </a:r>
            <a:endParaRPr lang="en-US" altLang="ja-JP" dirty="0" smtClean="0">
              <a:solidFill>
                <a:schemeClr val="bg1">
                  <a:lumMod val="95000"/>
                </a:schemeClr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 smtClean="0">
                <a:solidFill>
                  <a:schemeClr val="bg1">
                    <a:lumMod val="95000"/>
                  </a:schemeClr>
                </a:solidFill>
                <a:latin typeface="小塚ゴシック Pr6N M"/>
                <a:ea typeface="小塚ゴシック Pr6N M"/>
                <a:cs typeface="小塚ゴシック Pr6N M"/>
              </a:rPr>
              <a:t>減災</a:t>
            </a:r>
            <a:endParaRPr lang="ja-JP" altLang="en-US" dirty="0">
              <a:solidFill>
                <a:schemeClr val="bg1">
                  <a:lumMod val="95000"/>
                </a:schemeClr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7172281" y="309099"/>
            <a:ext cx="752743" cy="752743"/>
          </a:xfrm>
          <a:prstGeom prst="round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225487" y="348578"/>
            <a:ext cx="648000" cy="64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少子</a:t>
            </a:r>
            <a:endParaRPr lang="en-US" altLang="ja-JP" dirty="0" smtClean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高齢</a:t>
            </a:r>
            <a:endParaRPr lang="en-US" altLang="ja-JP" dirty="0" smtClean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118428" y="305842"/>
            <a:ext cx="756000" cy="756000"/>
          </a:xfrm>
          <a:prstGeom prst="roundRect">
            <a:avLst/>
          </a:prstGeom>
          <a:solidFill>
            <a:srgbClr val="00D861"/>
          </a:solidFill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8185582" y="360453"/>
            <a:ext cx="648000" cy="648000"/>
          </a:xfrm>
          <a:prstGeom prst="rect">
            <a:avLst/>
          </a:prstGeom>
          <a:solidFill>
            <a:srgbClr val="00D86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産業</a:t>
            </a:r>
            <a:endParaRPr lang="en-US" altLang="ja-JP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小塚ゴシック Pr6N M"/>
                <a:ea typeface="小塚ゴシック Pr6N M"/>
                <a:cs typeface="小塚ゴシック Pr6N M"/>
              </a:rPr>
              <a:t>創出</a:t>
            </a:r>
            <a:endParaRPr lang="en-US" altLang="ja-JP" dirty="0">
              <a:solidFill>
                <a:schemeClr val="bg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201" y="3220504"/>
            <a:ext cx="1109017" cy="598187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74" y="4059897"/>
            <a:ext cx="1100391" cy="110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3747893" y="3818691"/>
            <a:ext cx="306327" cy="241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4595286" y="3818691"/>
            <a:ext cx="225252" cy="241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80800" y="4354058"/>
            <a:ext cx="712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保護者のスマホ</a:t>
            </a:r>
            <a:endParaRPr kumimoji="1" lang="ja-JP" altLang="en-US" sz="11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92297" y="2064617"/>
            <a:ext cx="4716438" cy="1140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 smtClean="0">
                <a:latin typeface="+mn-ea"/>
                <a:cs typeface="小塚ゴシック Pr6N L"/>
              </a:rPr>
              <a:t>　食物アレルギーの児童生徒が増加中で、</a:t>
            </a:r>
            <a:r>
              <a:rPr lang="en-US" altLang="ja-JP" sz="1200" dirty="0" smtClean="0">
                <a:latin typeface="+mn-ea"/>
                <a:cs typeface="小塚ゴシック Pr6N L"/>
              </a:rPr>
              <a:t>2004</a:t>
            </a:r>
            <a:r>
              <a:rPr lang="ja-JP" altLang="en-US" sz="1200" dirty="0" smtClean="0">
                <a:latin typeface="+mn-ea"/>
                <a:cs typeface="小塚ゴシック Pr6N L"/>
              </a:rPr>
              <a:t>年から</a:t>
            </a:r>
            <a:r>
              <a:rPr lang="en-US" altLang="ja-JP" sz="1200" dirty="0" smtClean="0">
                <a:latin typeface="+mn-ea"/>
                <a:cs typeface="小塚ゴシック Pr6N L"/>
              </a:rPr>
              <a:t>2013</a:t>
            </a:r>
            <a:r>
              <a:rPr lang="ja-JP" altLang="en-US" sz="1200" dirty="0" smtClean="0">
                <a:latin typeface="+mn-ea"/>
                <a:cs typeface="小塚ゴシック Pr6N L"/>
              </a:rPr>
              <a:t>年の</a:t>
            </a:r>
            <a:r>
              <a:rPr lang="en-US" altLang="ja-JP" sz="1200" dirty="0" smtClean="0">
                <a:latin typeface="+mn-ea"/>
                <a:cs typeface="小塚ゴシック Pr6N L"/>
              </a:rPr>
              <a:t>9</a:t>
            </a:r>
            <a:r>
              <a:rPr lang="ja-JP" altLang="en-US" sz="1200" dirty="0" smtClean="0">
                <a:latin typeface="+mn-ea"/>
                <a:cs typeface="小塚ゴシック Pr6N L"/>
              </a:rPr>
              <a:t>年間で</a:t>
            </a:r>
            <a:r>
              <a:rPr lang="en-US" altLang="ja-JP" sz="1200" dirty="0" smtClean="0">
                <a:latin typeface="+mn-ea"/>
                <a:cs typeface="小塚ゴシック Pr6N L"/>
              </a:rPr>
              <a:t>12</a:t>
            </a:r>
            <a:r>
              <a:rPr lang="ja-JP" altLang="en-US" sz="1200" dirty="0" smtClean="0">
                <a:latin typeface="+mn-ea"/>
                <a:cs typeface="小塚ゴシック Pr6N L"/>
              </a:rPr>
              <a:t>万人も増えている。（</a:t>
            </a:r>
            <a:r>
              <a:rPr lang="en-US" altLang="ja-JP" sz="1200" dirty="0" smtClean="0">
                <a:latin typeface="+mn-ea"/>
                <a:cs typeface="小塚ゴシック Pr6N L"/>
              </a:rPr>
              <a:t>2013</a:t>
            </a:r>
            <a:r>
              <a:rPr lang="ja-JP" altLang="en-US" sz="1200" dirty="0" smtClean="0">
                <a:latin typeface="+mn-ea"/>
                <a:cs typeface="小塚ゴシック Pr6N L"/>
              </a:rPr>
              <a:t>年度</a:t>
            </a:r>
            <a:r>
              <a:rPr lang="en-US" altLang="ja-JP" sz="1200" dirty="0" smtClean="0">
                <a:latin typeface="+mn-ea"/>
                <a:cs typeface="小塚ゴシック Pr6N L"/>
              </a:rPr>
              <a:t>,</a:t>
            </a:r>
            <a:r>
              <a:rPr lang="ja-JP" altLang="en-US" sz="1200" dirty="0" smtClean="0">
                <a:latin typeface="+mn-ea"/>
                <a:cs typeface="小塚ゴシック Pr6N L"/>
              </a:rPr>
              <a:t>文部科学省調べ）</a:t>
            </a:r>
            <a:endParaRPr lang="en-US" altLang="ja-JP" sz="1200" dirty="0" smtClean="0">
              <a:latin typeface="+mn-ea"/>
              <a:cs typeface="小塚ゴシック Pr6N L"/>
            </a:endParaRPr>
          </a:p>
          <a:p>
            <a:r>
              <a:rPr lang="ja-JP" altLang="en-US" sz="1200" dirty="0">
                <a:latin typeface="+mn-ea"/>
                <a:cs typeface="小塚ゴシック Pr6N L"/>
              </a:rPr>
              <a:t>こうしたことを</a:t>
            </a:r>
            <a:r>
              <a:rPr lang="ja-JP" altLang="en-US" sz="1200" dirty="0" smtClean="0">
                <a:latin typeface="+mn-ea"/>
                <a:cs typeface="小塚ゴシック Pr6N L"/>
              </a:rPr>
              <a:t>背景に「</a:t>
            </a:r>
            <a:r>
              <a:rPr lang="en-US" altLang="ja-JP" sz="1200" dirty="0">
                <a:latin typeface="+mn-ea"/>
                <a:cs typeface="小塚ゴシック Pr6N L"/>
              </a:rPr>
              <a:t>4919</a:t>
            </a:r>
            <a:r>
              <a:rPr lang="ja-JP" altLang="en-US" sz="1200" dirty="0">
                <a:latin typeface="+mn-ea"/>
                <a:cs typeface="小塚ゴシック Pr6N L"/>
              </a:rPr>
              <a:t>（食育）</a:t>
            </a:r>
            <a:r>
              <a:rPr lang="en-US" altLang="ja-JP" sz="1200" dirty="0">
                <a:latin typeface="+mn-ea"/>
                <a:cs typeface="小塚ゴシック Pr6N L"/>
              </a:rPr>
              <a:t>for </a:t>
            </a:r>
            <a:r>
              <a:rPr lang="en-US" altLang="ja-JP" sz="1200" dirty="0" err="1" smtClean="0">
                <a:latin typeface="+mn-ea"/>
                <a:cs typeface="小塚ゴシック Pr6N L"/>
              </a:rPr>
              <a:t>Ikoma</a:t>
            </a:r>
            <a:r>
              <a:rPr lang="ja-JP" altLang="en-US" sz="1200" dirty="0" smtClean="0">
                <a:latin typeface="+mn-ea"/>
                <a:cs typeface="小塚ゴシック Pr6N L"/>
              </a:rPr>
              <a:t>」</a:t>
            </a:r>
            <a:r>
              <a:rPr lang="ja-JP" altLang="en-US" sz="1200" dirty="0">
                <a:latin typeface="+mn-ea"/>
                <a:cs typeface="小塚ゴシック Pr6N L"/>
              </a:rPr>
              <a:t>は、学校と家庭が協力し、学校給食におけるアレルギー事故を防ぐとともに、</a:t>
            </a:r>
            <a:r>
              <a:rPr lang="ja-JP" altLang="en-US" sz="1200" dirty="0"/>
              <a:t>摂取目安カロリーや栄養バランスなど食事に関する基礎的な情報</a:t>
            </a:r>
            <a:r>
              <a:rPr lang="ja-JP" altLang="en-US" sz="1200" dirty="0" smtClean="0"/>
              <a:t>を提供する</a:t>
            </a:r>
            <a:r>
              <a:rPr lang="ja-JP" altLang="en-US" sz="1200" dirty="0"/>
              <a:t>ことを目的に開発された。</a:t>
            </a:r>
            <a:endParaRPr lang="en-US" altLang="ja-JP" sz="1200" dirty="0"/>
          </a:p>
          <a:p>
            <a:endParaRPr lang="en-US" altLang="ja-JP" sz="1200" dirty="0" smtClean="0">
              <a:latin typeface="+mn-ea"/>
              <a:cs typeface="小塚ゴシック Pr6N L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64388" y="1442709"/>
            <a:ext cx="459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子どもが育つうえで大事な食事。家庭と学校</a:t>
            </a:r>
            <a:r>
              <a:rPr lang="ja-JP" altLang="en-US" sz="1600" dirty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の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協力</a:t>
            </a:r>
            <a:endParaRPr lang="en-US" altLang="ja-JP" sz="1600" dirty="0" smtClean="0">
              <a:solidFill>
                <a:srgbClr val="008000"/>
              </a:solidFill>
              <a:latin typeface="小塚ゴシック Pro M"/>
              <a:ea typeface="小塚ゴシック Pro M"/>
              <a:cs typeface="小塚ゴシック Pro M"/>
            </a:endParaRPr>
          </a:p>
          <a:p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により</a:t>
            </a:r>
            <a:r>
              <a:rPr lang="ja-JP" altLang="en-US" sz="1600" dirty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学校給食における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アレルギー</a:t>
            </a:r>
            <a:r>
              <a:rPr lang="ja-JP" altLang="en-US" sz="1600" dirty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事故を</a:t>
            </a:r>
            <a:r>
              <a:rPr lang="ja-JP" altLang="en-US" sz="1600" dirty="0" smtClean="0">
                <a:solidFill>
                  <a:srgbClr val="008000"/>
                </a:solidFill>
                <a:latin typeface="小塚ゴシック Pro M"/>
                <a:ea typeface="小塚ゴシック Pro M"/>
                <a:cs typeface="小塚ゴシック Pro M"/>
              </a:rPr>
              <a:t>防ぐ。</a:t>
            </a:r>
            <a:endParaRPr lang="ja-JP" altLang="en-US" sz="1600" dirty="0">
              <a:solidFill>
                <a:srgbClr val="008000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8" name="フローチャート: 磁気ディスク 7"/>
          <p:cNvSpPr/>
          <p:nvPr/>
        </p:nvSpPr>
        <p:spPr>
          <a:xfrm>
            <a:off x="3851998" y="5381986"/>
            <a:ext cx="960820" cy="757466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給食献立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ｵｰﾌﾟﾝﾃﾞｰﾀ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上矢印 19"/>
          <p:cNvSpPr/>
          <p:nvPr/>
        </p:nvSpPr>
        <p:spPr>
          <a:xfrm>
            <a:off x="4137310" y="5179095"/>
            <a:ext cx="372274" cy="23910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2297" y="3208566"/>
            <a:ext cx="3758525" cy="6417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 smtClean="0">
                <a:latin typeface="+mn-ea"/>
                <a:cs typeface="小塚ゴシック Pr6N L"/>
              </a:rPr>
              <a:t>　</a:t>
            </a:r>
            <a:r>
              <a:rPr lang="ja-JP" altLang="en-US" sz="1200" dirty="0" smtClean="0"/>
              <a:t>　生駒市の給食献立のオープンデータを取込み、イラストなどによる表示で分かりやす</a:t>
            </a:r>
            <a:r>
              <a:rPr lang="ja-JP" altLang="en-US" sz="1200" dirty="0"/>
              <a:t>く</a:t>
            </a:r>
            <a:r>
              <a:rPr lang="ja-JP" altLang="en-US" sz="1200" dirty="0" smtClean="0"/>
              <a:t>給食</a:t>
            </a:r>
            <a:r>
              <a:rPr lang="ja-JP" altLang="en-US" sz="1200" dirty="0"/>
              <a:t>の</a:t>
            </a:r>
            <a:r>
              <a:rPr lang="ja-JP" altLang="en-US" sz="1200" dirty="0" smtClean="0"/>
              <a:t>アレルゲン情報を表示し、子ども</a:t>
            </a:r>
            <a:r>
              <a:rPr lang="ja-JP" altLang="en-US" sz="1200" dirty="0"/>
              <a:t>の食育を</a:t>
            </a:r>
            <a:r>
              <a:rPr lang="ja-JP" altLang="en-US" sz="1200" dirty="0" smtClean="0"/>
              <a:t>サポートする。</a:t>
            </a:r>
            <a:endParaRPr lang="en-US" altLang="ja-JP" sz="1200" dirty="0" smtClean="0"/>
          </a:p>
        </p:txBody>
      </p:sp>
      <p:cxnSp>
        <p:nvCxnSpPr>
          <p:cNvPr id="72" name="直線コネクタ 71"/>
          <p:cNvCxnSpPr/>
          <p:nvPr/>
        </p:nvCxnSpPr>
        <p:spPr>
          <a:xfrm flipH="1">
            <a:off x="57563" y="6416675"/>
            <a:ext cx="4922375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9006671" y="305842"/>
            <a:ext cx="756000" cy="756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9048681" y="314510"/>
            <a:ext cx="6719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b="1" dirty="0" smtClean="0">
                <a:solidFill>
                  <a:srgbClr val="00D861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b="1" dirty="0" smtClean="0">
              <a:solidFill>
                <a:srgbClr val="00D861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54290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30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en-US" altLang="ja-JP" sz="1400" dirty="0" smtClean="0">
                <a:latin typeface="+mn-ea"/>
              </a:rPr>
              <a:t>2</a:t>
            </a:r>
            <a:r>
              <a:rPr lang="ja-JP" altLang="en-US" sz="1400" dirty="0" smtClean="0">
                <a:latin typeface="+mn-ea"/>
              </a:rPr>
              <a:t>月</a:t>
            </a:r>
            <a:r>
              <a:rPr lang="en-US" altLang="ja-JP" sz="1400" dirty="0" smtClean="0">
                <a:latin typeface="+mn-ea"/>
              </a:rPr>
              <a:t>21</a:t>
            </a:r>
            <a:r>
              <a:rPr lang="ja-JP" altLang="en-US" sz="1400" dirty="0" smtClean="0">
                <a:latin typeface="+mn-ea"/>
              </a:rPr>
              <a:t>日版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84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A4 210 x 297 mm</PresentationFormat>
  <Paragraphs>82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4919（食育）for Ikoma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2018-02-21T07:46:31Z</dcterms:created>
  <dcterms:modified xsi:type="dcterms:W3CDTF">2018-02-21T07:46:38Z</dcterms:modified>
</cp:coreProperties>
</file>