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84" r:id="rId2"/>
    <p:sldId id="285" r:id="rId3"/>
  </p:sldIdLst>
  <p:sldSz cx="9906000" cy="6858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orient="horz" pos="40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FF"/>
    <a:srgbClr val="40CCFB"/>
    <a:srgbClr val="008000"/>
    <a:srgbClr val="00D861"/>
    <a:srgbClr val="FFFFFF"/>
    <a:srgbClr val="4CA6FF"/>
    <a:srgbClr val="DEFFFF"/>
    <a:srgbClr val="0959FF"/>
    <a:srgbClr val="0E79FF"/>
    <a:srgbClr val="085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7192" autoAdjust="0"/>
  </p:normalViewPr>
  <p:slideViewPr>
    <p:cSldViewPr snapToGrid="0" snapToObjects="1">
      <p:cViewPr varScale="1">
        <p:scale>
          <a:sx n="72" d="100"/>
          <a:sy n="72" d="100"/>
        </p:scale>
        <p:origin x="1092" y="66"/>
      </p:cViewPr>
      <p:guideLst>
        <p:guide orient="horz" pos="1049"/>
        <p:guide pos="3120"/>
        <p:guide orient="horz" pos="40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dirty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428099"/>
            <a:ext cx="9911641" cy="708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「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行政が発信する情報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がなかなか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市民に届かない」 という課題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を、ユーザ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が「関心のある情報のみ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を簡単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に取得できる仕組み」で解決しよう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！と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いうサービス。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現在大阪市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全</a:t>
            </a:r>
            <a:r>
              <a:rPr lang="en-US" altLang="ja-JP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24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区が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ホームページで配信している新着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情報を自動で収集して閲覧できます。</a:t>
            </a:r>
            <a:endParaRPr lang="ja-JP" altLang="en-US" sz="1500" dirty="0">
              <a:solidFill>
                <a:srgbClr val="308007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204445"/>
            <a:ext cx="9911640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角丸四角形 10"/>
          <p:cNvSpPr/>
          <p:nvPr/>
        </p:nvSpPr>
        <p:spPr>
          <a:xfrm>
            <a:off x="6255232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08439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7172281" y="309099"/>
            <a:ext cx="752743" cy="752743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225487" y="348578"/>
            <a:ext cx="648000" cy="648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9006671" y="305842"/>
            <a:ext cx="756000" cy="756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048681" y="314510"/>
            <a:ext cx="6719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57563" y="-26855"/>
            <a:ext cx="7403299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行政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の新着情報から、自分に必要な、関心のある情報のみを自動的に収集して通知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　「</a:t>
            </a:r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PUSH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大阪」開発</a:t>
            </a:r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Team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7" name="タイトル 1"/>
          <p:cNvSpPr>
            <a:spLocks noGrp="1"/>
          </p:cNvSpPr>
          <p:nvPr>
            <p:ph type="ctrTitle"/>
          </p:nvPr>
        </p:nvSpPr>
        <p:spPr>
          <a:xfrm>
            <a:off x="45112" y="222937"/>
            <a:ext cx="6625160" cy="744513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PUSH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大阪</a:t>
            </a:r>
            <a:endParaRPr kumimoji="1"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5382363" y="4623485"/>
            <a:ext cx="4378908" cy="1739564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4" name="片側の 2 つの角を丸めた四角形 43"/>
          <p:cNvSpPr/>
          <p:nvPr/>
        </p:nvSpPr>
        <p:spPr>
          <a:xfrm>
            <a:off x="5382363" y="4614108"/>
            <a:ext cx="4378908" cy="464531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6" name="下矢印 45"/>
          <p:cNvSpPr/>
          <p:nvPr/>
        </p:nvSpPr>
        <p:spPr>
          <a:xfrm>
            <a:off x="7430448" y="4264000"/>
            <a:ext cx="279196" cy="293009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pic>
        <p:nvPicPr>
          <p:cNvPr id="48" name="ハテナ.png" descr="/Users/meg/Desktop/特研/特研OD/アイコン/ハテナ.pn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974" y="2931015"/>
            <a:ext cx="844901" cy="844901"/>
          </a:xfrm>
          <a:prstGeom prst="rect">
            <a:avLst/>
          </a:prstGeom>
        </p:spPr>
      </p:pic>
      <p:sp>
        <p:nvSpPr>
          <p:cNvPr id="50" name="テキスト ボックス 49"/>
          <p:cNvSpPr txBox="1"/>
          <p:nvPr/>
        </p:nvSpPr>
        <p:spPr>
          <a:xfrm>
            <a:off x="5488248" y="2442863"/>
            <a:ext cx="4273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PUSH</a:t>
            </a:r>
            <a:r>
              <a:rPr lang="ja-JP" altLang="en-US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大阪 </a:t>
            </a:r>
            <a:r>
              <a:rPr lang="ja-JP" altLang="en-US" sz="16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誕生の</a:t>
            </a:r>
            <a:r>
              <a:rPr lang="en-US" altLang="ja-JP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 </a:t>
            </a:r>
            <a:r>
              <a:rPr lang="ja-JP" altLang="en-US" b="1" dirty="0">
                <a:solidFill>
                  <a:srgbClr val="308007"/>
                </a:solidFill>
                <a:latin typeface="+mn-ea"/>
                <a:cs typeface="小塚ゴシック Pr6N M"/>
              </a:rPr>
              <a:t>キッカケ</a:t>
            </a:r>
          </a:p>
        </p:txBody>
      </p:sp>
      <p:pic>
        <p:nvPicPr>
          <p:cNvPr id="52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885" y="5236655"/>
            <a:ext cx="844901" cy="844901"/>
          </a:xfrm>
          <a:prstGeom prst="rect">
            <a:avLst/>
          </a:prstGeom>
          <a:noFill/>
        </p:spPr>
      </p:pic>
      <p:sp>
        <p:nvSpPr>
          <p:cNvPr id="53" name="テキスト ボックス 52"/>
          <p:cNvSpPr txBox="1"/>
          <p:nvPr/>
        </p:nvSpPr>
        <p:spPr>
          <a:xfrm>
            <a:off x="5488249" y="4673757"/>
            <a:ext cx="2964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PUSH</a:t>
            </a:r>
            <a:r>
              <a:rPr lang="ja-JP" altLang="en-US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大阪 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で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小塚ゴシック Pr6N M"/>
              </a:rPr>
              <a:t>こう</a:t>
            </a:r>
            <a:r>
              <a:rPr lang="en-US" altLang="ja-JP" b="1" dirty="0">
                <a:solidFill>
                  <a:schemeClr val="bg1"/>
                </a:solidFill>
                <a:latin typeface="+mn-ea"/>
                <a:cs typeface="小塚ゴシック Pr6N M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+mn-ea"/>
                <a:cs typeface="小塚ゴシック Pr6N M"/>
              </a:rPr>
              <a:t>変わった！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447008" y="5102896"/>
            <a:ext cx="399332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市民からは、必要とする、関心のある情報を、簡単に漏れなく入手することができ、便利になったとの声があった。</a:t>
            </a:r>
            <a:endParaRPr lang="en-US" altLang="ja-JP" sz="1100" dirty="0" smtClean="0">
              <a:latin typeface="+mn-ea"/>
              <a:cs typeface="小塚ゴシック Pr6N L"/>
            </a:endParaRPr>
          </a:p>
          <a:p>
            <a:r>
              <a:rPr lang="ja-JP" altLang="en-US" sz="1100" dirty="0">
                <a:latin typeface="+mn-ea"/>
                <a:cs typeface="小塚ゴシック Pr6N L"/>
              </a:rPr>
              <a:t>　</a:t>
            </a:r>
            <a:r>
              <a:rPr lang="ja-JP" altLang="en-US" sz="1100" dirty="0" smtClean="0">
                <a:latin typeface="+mn-ea"/>
                <a:cs typeface="小塚ゴシック Pr6N L"/>
              </a:rPr>
              <a:t>　（利用者数は増加傾向にあり、現在</a:t>
            </a:r>
            <a:r>
              <a:rPr lang="en-US" altLang="ja-JP" sz="1100" dirty="0" smtClean="0">
                <a:latin typeface="+mn-ea"/>
                <a:cs typeface="小塚ゴシック Pr6N L"/>
              </a:rPr>
              <a:t>4,000</a:t>
            </a:r>
            <a:r>
              <a:rPr lang="ja-JP" altLang="en-US" sz="1100" dirty="0" smtClean="0">
                <a:latin typeface="+mn-ea"/>
                <a:cs typeface="小塚ゴシック Pr6N L"/>
              </a:rPr>
              <a:t>人程度）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5380592" y="2412663"/>
            <a:ext cx="4378908" cy="1710931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782071" y="1896668"/>
            <a:ext cx="34373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ja-JP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r>
              <a:rPr lang="ja-JP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en-US" altLang="ja-JP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ja-JP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サービス開始）</a:t>
            </a:r>
          </a:p>
        </p:txBody>
      </p:sp>
      <p:sp>
        <p:nvSpPr>
          <p:cNvPr id="83" name="角丸四角形 82"/>
          <p:cNvSpPr/>
          <p:nvPr/>
        </p:nvSpPr>
        <p:spPr>
          <a:xfrm>
            <a:off x="8118428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8149957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産業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創出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487092" y="2823884"/>
            <a:ext cx="36880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行政の様々な部署が定期／不定期で発行する新着情報を確認するためには、それぞれの</a:t>
            </a:r>
            <a:r>
              <a:rPr lang="en-US" altLang="ja-JP" sz="1100" dirty="0" smtClean="0">
                <a:latin typeface="+mn-ea"/>
                <a:cs typeface="小塚ゴシック Pr6N L"/>
              </a:rPr>
              <a:t>HP</a:t>
            </a:r>
            <a:r>
              <a:rPr lang="ja-JP" altLang="en-US" sz="1100" dirty="0" smtClean="0">
                <a:latin typeface="+mn-ea"/>
                <a:cs typeface="小塚ゴシック Pr6N L"/>
              </a:rPr>
              <a:t>に行く必要があった。</a:t>
            </a:r>
            <a:endParaRPr lang="en-US" altLang="ja-JP" sz="1100" dirty="0" smtClean="0">
              <a:latin typeface="+mn-ea"/>
              <a:cs typeface="小塚ゴシック Pr6N L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440807" y="5658347"/>
            <a:ext cx="39071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新着情報を市民に見てもらう機会を増やすことにつながり、施策の市民への浸透、行政の透明性の向上につなげることができた。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pic>
        <p:nvPicPr>
          <p:cNvPr id="1028" name="Picture 4" descr="C:\Users\fr021409\Desktop\322x551b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06" y="2398233"/>
            <a:ext cx="1296928" cy="221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fr021409\Desktop\322x551b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172" y="2281298"/>
            <a:ext cx="1499341" cy="256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81432" y="2295561"/>
            <a:ext cx="2351096" cy="280733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角丸四角形 64"/>
          <p:cNvSpPr/>
          <p:nvPr/>
        </p:nvSpPr>
        <p:spPr>
          <a:xfrm>
            <a:off x="3269047" y="2406044"/>
            <a:ext cx="2113316" cy="809794"/>
          </a:xfrm>
          <a:prstGeom prst="roundRect">
            <a:avLst>
              <a:gd name="adj" fmla="val 42914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選択したカテゴリ、地域に該当する行政の新着情報を一覧表示。アイコンをクリックすると、情報ソースへ遷移。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500768" y="4611002"/>
            <a:ext cx="2079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メーン画面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（検索結果表示画面）</a:t>
            </a:r>
            <a:endParaRPr kumimoji="1" lang="ja-JP" altLang="en-US" sz="1000" dirty="0"/>
          </a:p>
        </p:txBody>
      </p:sp>
      <p:pic>
        <p:nvPicPr>
          <p:cNvPr id="12" name="Picture 6" descr="C:\Users\fr021409\Desktop\322x551b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706" y="4121289"/>
            <a:ext cx="1304107" cy="223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r021409\Desktop\322x551bb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87" y="2685841"/>
            <a:ext cx="1296928" cy="221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テキスト ボックス 61"/>
          <p:cNvSpPr txBox="1"/>
          <p:nvPr/>
        </p:nvSpPr>
        <p:spPr>
          <a:xfrm>
            <a:off x="598666" y="4880165"/>
            <a:ext cx="2079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検索条件設定画面</a:t>
            </a:r>
            <a:endParaRPr kumimoji="1" lang="ja-JP" altLang="en-US" sz="1000" dirty="0"/>
          </a:p>
        </p:txBody>
      </p:sp>
      <p:sp>
        <p:nvSpPr>
          <p:cNvPr id="61" name="角丸四角形 60"/>
          <p:cNvSpPr/>
          <p:nvPr/>
        </p:nvSpPr>
        <p:spPr>
          <a:xfrm>
            <a:off x="81433" y="5239192"/>
            <a:ext cx="2351096" cy="974284"/>
          </a:xfrm>
          <a:prstGeom prst="roundRect">
            <a:avLst>
              <a:gd name="adj" fmla="val 42914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ユーザーが必要とする、関心のあるカテゴリ、地域を設定することで、該当する新着情報のみを検索。</a:t>
            </a:r>
            <a:endParaRPr lang="en-US" altLang="ja-JP" sz="1015" dirty="0" smtClean="0">
              <a:latin typeface="+mn-ea"/>
              <a:cs typeface="フォントポにほんご"/>
            </a:endParaRPr>
          </a:p>
          <a:p>
            <a:r>
              <a:rPr lang="ja-JP" altLang="en-US" sz="1015" dirty="0" smtClean="0">
                <a:latin typeface="+mn-ea"/>
                <a:cs typeface="フォントポにほんご"/>
              </a:rPr>
              <a:t>この他、性別、データの検索対象期間の設定も可能。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028367" y="6304060"/>
            <a:ext cx="1158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記事の詳細</a:t>
            </a:r>
            <a:endParaRPr kumimoji="1" lang="ja-JP" altLang="en-US" sz="1000" dirty="0"/>
          </a:p>
        </p:txBody>
      </p:sp>
      <p:sp>
        <p:nvSpPr>
          <p:cNvPr id="14" name="円/楕円 13"/>
          <p:cNvSpPr/>
          <p:nvPr/>
        </p:nvSpPr>
        <p:spPr>
          <a:xfrm>
            <a:off x="2890172" y="3507871"/>
            <a:ext cx="1499341" cy="405504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曲線コネクタ 16"/>
          <p:cNvCxnSpPr>
            <a:endCxn id="12" idx="1"/>
          </p:cNvCxnSpPr>
          <p:nvPr/>
        </p:nvCxnSpPr>
        <p:spPr>
          <a:xfrm rot="16200000" flipH="1">
            <a:off x="2914029" y="4268392"/>
            <a:ext cx="1323695" cy="613659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角丸四角形 68"/>
          <p:cNvSpPr/>
          <p:nvPr/>
        </p:nvSpPr>
        <p:spPr>
          <a:xfrm>
            <a:off x="2670816" y="5493267"/>
            <a:ext cx="1620086" cy="690206"/>
          </a:xfrm>
          <a:prstGeom prst="roundRect">
            <a:avLst>
              <a:gd name="adj" fmla="val 42914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記事の詳細は、</a:t>
            </a:r>
            <a:r>
              <a:rPr lang="en-US" altLang="ja-JP" sz="1015" dirty="0" smtClean="0">
                <a:latin typeface="+mn-ea"/>
                <a:cs typeface="フォントポにほんご"/>
              </a:rPr>
              <a:t>SNS</a:t>
            </a:r>
            <a:r>
              <a:rPr lang="ja-JP" altLang="en-US" sz="1015" dirty="0" smtClean="0">
                <a:latin typeface="+mn-ea"/>
                <a:cs typeface="フォントポにほんご"/>
              </a:rPr>
              <a:t>等で共有することができる。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2780989" y="2239790"/>
            <a:ext cx="488058" cy="367352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曲線コネクタ 70"/>
          <p:cNvCxnSpPr>
            <a:stCxn id="70" idx="2"/>
            <a:endCxn id="1027" idx="3"/>
          </p:cNvCxnSpPr>
          <p:nvPr/>
        </p:nvCxnSpPr>
        <p:spPr>
          <a:xfrm rot="10800000" flipV="1">
            <a:off x="2130815" y="2423466"/>
            <a:ext cx="650174" cy="1372014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5487952" y="3295154"/>
            <a:ext cx="38075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結果として、「行政が発信する情報がなかなか市民に届かない」状況にあり、住民サービス向上の観点からの工夫が必要となっていた。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 smtClean="0">
                <a:latin typeface="+mn-ea"/>
              </a:rPr>
              <a:t>2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 smtClean="0">
                <a:latin typeface="+mn-ea"/>
              </a:rPr>
              <a:t>21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2821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15122" y="1429894"/>
            <a:ext cx="4817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自治体側には新たにデータを作成するといった負担をかけることなく、すぐにサービス実現が可能</a:t>
            </a:r>
            <a:endParaRPr lang="ja-JP" altLang="en-US" sz="1600" dirty="0">
              <a:solidFill>
                <a:srgbClr val="008000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5074185" y="3993517"/>
            <a:ext cx="4514315" cy="2419823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pic>
        <p:nvPicPr>
          <p:cNvPr id="105" name="図 104" descr="拡声器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785" y="3977794"/>
            <a:ext cx="833632" cy="833632"/>
          </a:xfrm>
          <a:prstGeom prst="rect">
            <a:avLst/>
          </a:prstGeom>
        </p:spPr>
      </p:pic>
      <p:sp>
        <p:nvSpPr>
          <p:cNvPr id="112" name="テキスト ボックス 111"/>
          <p:cNvSpPr txBox="1"/>
          <p:nvPr/>
        </p:nvSpPr>
        <p:spPr>
          <a:xfrm>
            <a:off x="5440902" y="4289912"/>
            <a:ext cx="4321769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2000" dirty="0" smtClean="0">
                <a:solidFill>
                  <a:srgbClr val="008000"/>
                </a:solidFill>
                <a:latin typeface="+mn-ea"/>
                <a:cs typeface="フォントポにほんご"/>
              </a:rPr>
              <a:t>全国にサービス範囲を拡大！</a:t>
            </a:r>
            <a:endParaRPr lang="en-US" altLang="ja-JP" sz="2000" dirty="0">
              <a:solidFill>
                <a:srgbClr val="008000"/>
              </a:solidFill>
              <a:latin typeface="+mn-ea"/>
              <a:cs typeface="フォントポにほんご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5210820" y="4811426"/>
            <a:ext cx="42744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  <a:cs typeface="小塚ゴシック Pr6N L"/>
              </a:rPr>
              <a:t>　</a:t>
            </a:r>
            <a:r>
              <a:rPr lang="ja-JP" altLang="en-US" sz="1200" dirty="0" smtClean="0">
                <a:latin typeface="+mn-ea"/>
                <a:cs typeface="小塚ゴシック Pr6N L"/>
              </a:rPr>
              <a:t>「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大阪</a:t>
            </a:r>
            <a:r>
              <a:rPr lang="ja-JP" altLang="en-US" sz="1200" dirty="0">
                <a:latin typeface="+mn-ea"/>
                <a:cs typeface="小塚ゴシック Pr6N L"/>
              </a:rPr>
              <a:t>」</a:t>
            </a:r>
            <a:r>
              <a:rPr lang="ja-JP" altLang="en-US" sz="1200" dirty="0" smtClean="0">
                <a:latin typeface="+mn-ea"/>
                <a:cs typeface="小塚ゴシック Pr6N L"/>
              </a:rPr>
              <a:t>開発</a:t>
            </a:r>
            <a:r>
              <a:rPr lang="en-US" altLang="ja-JP" sz="1200" dirty="0" smtClean="0">
                <a:latin typeface="+mn-ea"/>
                <a:cs typeface="小塚ゴシック Pr6N L"/>
              </a:rPr>
              <a:t>Team</a:t>
            </a:r>
            <a:r>
              <a:rPr lang="ja-JP" altLang="en-US" sz="1200" dirty="0" smtClean="0">
                <a:latin typeface="+mn-ea"/>
                <a:cs typeface="小塚ゴシック Pr6N L"/>
              </a:rPr>
              <a:t>では、「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大阪」の性能向上、利用促進に向けて、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大阪から機能を拡張した「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豊中市」の共同研究等に取り組んでいる。</a:t>
            </a:r>
            <a:endParaRPr lang="en-US" altLang="ja-JP" sz="1200" dirty="0" smtClean="0">
              <a:latin typeface="+mn-ea"/>
              <a:cs typeface="小塚ゴシック Pr6N L"/>
            </a:endParaRPr>
          </a:p>
          <a:p>
            <a:r>
              <a:rPr lang="ja-JP" altLang="en-US" sz="1200" dirty="0">
                <a:latin typeface="+mn-ea"/>
                <a:cs typeface="小塚ゴシック Pr6N L"/>
              </a:rPr>
              <a:t>　</a:t>
            </a:r>
            <a:r>
              <a:rPr lang="ja-JP" altLang="en-US" sz="1200" dirty="0" smtClean="0">
                <a:latin typeface="+mn-ea"/>
                <a:cs typeface="小塚ゴシック Pr6N L"/>
              </a:rPr>
              <a:t>さらに</a:t>
            </a:r>
            <a:r>
              <a:rPr lang="ja-JP" altLang="en-US" sz="1200" dirty="0">
                <a:latin typeface="+mn-ea"/>
                <a:cs typeface="小塚ゴシック Pr6N L"/>
              </a:rPr>
              <a:t>、「</a:t>
            </a:r>
            <a:r>
              <a:rPr lang="en-US" altLang="ja-JP" sz="1200" dirty="0">
                <a:latin typeface="+mn-ea"/>
                <a:cs typeface="小塚ゴシック Pr6N L"/>
              </a:rPr>
              <a:t>PUSH</a:t>
            </a:r>
            <a:r>
              <a:rPr lang="ja-JP" altLang="en-US" sz="1200" dirty="0">
                <a:latin typeface="+mn-ea"/>
                <a:cs typeface="小塚ゴシック Pr6N L"/>
              </a:rPr>
              <a:t>広報」というサービスで、大阪市以外の全国約</a:t>
            </a:r>
            <a:r>
              <a:rPr lang="en-US" altLang="ja-JP" sz="1200" dirty="0">
                <a:latin typeface="+mn-ea"/>
                <a:cs typeface="小塚ゴシック Pr6N L"/>
              </a:rPr>
              <a:t>80</a:t>
            </a:r>
            <a:r>
              <a:rPr lang="ja-JP" altLang="en-US" sz="1200" dirty="0">
                <a:latin typeface="+mn-ea"/>
                <a:cs typeface="小塚ゴシック Pr6N L"/>
              </a:rPr>
              <a:t>の団体（新潟市、横浜市、千葉市、神戸市、福岡市等）</a:t>
            </a:r>
            <a:r>
              <a:rPr lang="ja-JP" altLang="en-US" sz="1200" dirty="0" smtClean="0">
                <a:latin typeface="+mn-ea"/>
                <a:cs typeface="小塚ゴシック Pr6N L"/>
              </a:rPr>
              <a:t>にもサービス範囲を拡大している。今後</a:t>
            </a:r>
            <a:r>
              <a:rPr lang="ja-JP" altLang="en-US" sz="1200" dirty="0">
                <a:latin typeface="+mn-ea"/>
                <a:cs typeface="小塚ゴシック Pr6N L"/>
              </a:rPr>
              <a:t>は行政機関の発信情報だけで</a:t>
            </a:r>
            <a:r>
              <a:rPr lang="ja-JP" altLang="en-US" sz="1200" dirty="0" smtClean="0">
                <a:latin typeface="+mn-ea"/>
                <a:cs typeface="小塚ゴシック Pr6N L"/>
              </a:rPr>
              <a:t>なく、地域</a:t>
            </a:r>
            <a:r>
              <a:rPr lang="ja-JP" altLang="en-US" sz="1200" dirty="0">
                <a:latin typeface="+mn-ea"/>
                <a:cs typeface="小塚ゴシック Pr6N L"/>
              </a:rPr>
              <a:t>コミュニティの情報など、対象となる情報の拡大についても</a:t>
            </a:r>
            <a:r>
              <a:rPr lang="ja-JP" altLang="en-US" sz="1200" dirty="0" smtClean="0">
                <a:latin typeface="+mn-ea"/>
                <a:cs typeface="小塚ゴシック Pr6N L"/>
              </a:rPr>
              <a:t>検討する予定である。</a:t>
            </a:r>
            <a:endParaRPr lang="en-US" altLang="ja-JP" sz="1200" dirty="0" smtClean="0">
              <a:latin typeface="+mn-ea"/>
              <a:cs typeface="小塚ゴシック Pr6N L"/>
            </a:endParaRPr>
          </a:p>
        </p:txBody>
      </p:sp>
      <p:pic>
        <p:nvPicPr>
          <p:cNvPr id="119" name="図 118" descr="受賞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174" y="2847142"/>
            <a:ext cx="643434" cy="643434"/>
          </a:xfrm>
          <a:prstGeom prst="rect">
            <a:avLst/>
          </a:prstGeom>
        </p:spPr>
      </p:pic>
      <p:pic>
        <p:nvPicPr>
          <p:cNvPr id="120" name="図 119" descr="チーム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573" y="2390596"/>
            <a:ext cx="491836" cy="491836"/>
          </a:xfrm>
          <a:prstGeom prst="rect">
            <a:avLst/>
          </a:prstGeom>
        </p:spPr>
      </p:pic>
      <p:pic>
        <p:nvPicPr>
          <p:cNvPr id="121" name="図 120" descr="パソコン作業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370" y="1839729"/>
            <a:ext cx="589063" cy="589063"/>
          </a:xfrm>
          <a:prstGeom prst="rect">
            <a:avLst/>
          </a:prstGeom>
        </p:spPr>
      </p:pic>
      <p:pic>
        <p:nvPicPr>
          <p:cNvPr id="122" name="図 121" descr="マーカー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7024" y="3402932"/>
            <a:ext cx="522030" cy="522030"/>
          </a:xfrm>
          <a:prstGeom prst="rect">
            <a:avLst/>
          </a:prstGeom>
        </p:spPr>
      </p:pic>
      <p:sp>
        <p:nvSpPr>
          <p:cNvPr id="123" name="正方形/長方形 122"/>
          <p:cNvSpPr/>
          <p:nvPr/>
        </p:nvSpPr>
        <p:spPr>
          <a:xfrm>
            <a:off x="6431654" y="2982689"/>
            <a:ext cx="3307400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大阪から考える</a:t>
            </a:r>
            <a:r>
              <a:rPr lang="en-US" altLang="ja-JP" sz="1000" dirty="0" err="1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CivicTech</a:t>
            </a:r>
            <a:r>
              <a:rPr lang="ja-JP" altLang="en-US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アプリコンテスト（</a:t>
            </a:r>
            <a:r>
              <a:rPr lang="en-US" altLang="ja-JP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2015</a:t>
            </a:r>
            <a:r>
              <a:rPr lang="ja-JP" altLang="en-US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）</a:t>
            </a:r>
            <a:endParaRPr lang="en-US" altLang="ja-JP" sz="10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 「アプリ・</a:t>
            </a:r>
            <a:r>
              <a:rPr lang="en-US" altLang="ja-JP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0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サービス部門グランプリ」</a:t>
            </a:r>
            <a:endParaRPr lang="en-US" altLang="ja-JP" sz="10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4" name="角丸四角形 123"/>
          <p:cNvSpPr/>
          <p:nvPr/>
        </p:nvSpPr>
        <p:spPr>
          <a:xfrm>
            <a:off x="5690007" y="2977216"/>
            <a:ext cx="950821" cy="371568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大阪市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6" name="角丸四角形 125"/>
          <p:cNvSpPr/>
          <p:nvPr/>
        </p:nvSpPr>
        <p:spPr>
          <a:xfrm>
            <a:off x="5096143" y="3479656"/>
            <a:ext cx="950821" cy="36726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5767506" y="1480458"/>
            <a:ext cx="3377684" cy="441627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　　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大阪市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HP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の新着・更新情報</a:t>
            </a:r>
            <a:endParaRPr lang="en-US" altLang="ja-JP" sz="12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　　大阪市：統計情報一覧　等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8" name="角丸四角形 127"/>
          <p:cNvSpPr/>
          <p:nvPr/>
        </p:nvSpPr>
        <p:spPr>
          <a:xfrm>
            <a:off x="5114549" y="1480458"/>
            <a:ext cx="1228416" cy="454327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342965" y="2030705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　　　　</a:t>
            </a:r>
            <a:r>
              <a:rPr lang="en-US" altLang="ja-JP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HP</a:t>
            </a:r>
            <a:r>
              <a:rPr lang="ja-JP" altLang="en-US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新着・更新情報：</a:t>
            </a:r>
            <a:r>
              <a:rPr lang="en-US" altLang="ja-JP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RSS1.0</a:t>
            </a:r>
            <a:r>
              <a:rPr lang="ja-JP" altLang="en-US" sz="1050" dirty="0" err="1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en-US" altLang="ja-JP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RSS2.0</a:t>
            </a:r>
            <a:r>
              <a:rPr lang="ja-JP" altLang="en-US" sz="1050" dirty="0" err="1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en-US" altLang="ja-JP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ATOM</a:t>
            </a:r>
            <a:r>
              <a:rPr lang="ja-JP" altLang="en-US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等</a:t>
            </a:r>
            <a:endParaRPr lang="en-US" altLang="ja-JP" sz="105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　　　　統計情報一覧：</a:t>
            </a:r>
            <a:r>
              <a:rPr lang="en-US" altLang="ja-JP" sz="105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CSV</a:t>
            </a:r>
            <a:endParaRPr lang="en-US" altLang="ja-JP" sz="105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30" name="角丸四角形 129"/>
          <p:cNvSpPr/>
          <p:nvPr/>
        </p:nvSpPr>
        <p:spPr>
          <a:xfrm>
            <a:off x="5690006" y="2025231"/>
            <a:ext cx="1274749" cy="36536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アプリ、スマートフォンホアプリ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32" name="角丸四角形 131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133" name="直線コネクタ 132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H="1">
            <a:off x="10565" y="2051688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5" name="図 134" descr="アイディア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1480458"/>
            <a:ext cx="460158" cy="460158"/>
          </a:xfrm>
          <a:prstGeom prst="rect">
            <a:avLst/>
          </a:prstGeom>
        </p:spPr>
      </p:pic>
      <p:sp>
        <p:nvSpPr>
          <p:cNvPr id="69" name="テキスト ボックス 68"/>
          <p:cNvSpPr txBox="1"/>
          <p:nvPr/>
        </p:nvSpPr>
        <p:spPr>
          <a:xfrm>
            <a:off x="6037" y="5060259"/>
            <a:ext cx="4925072" cy="86776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 smtClean="0">
                <a:latin typeface="+mn-ea"/>
                <a:cs typeface="小塚ゴシック Pr6N L"/>
              </a:rPr>
              <a:t>　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大阪は、自治体</a:t>
            </a:r>
            <a:r>
              <a:rPr lang="ja-JP" altLang="en-US" sz="1200" dirty="0">
                <a:latin typeface="+mn-ea"/>
                <a:cs typeface="小塚ゴシック Pr6N L"/>
              </a:rPr>
              <a:t>がホームページで公開している新着情報の</a:t>
            </a:r>
            <a:r>
              <a:rPr lang="en-US" altLang="ja-JP" sz="1200" dirty="0" smtClean="0">
                <a:latin typeface="+mn-ea"/>
                <a:cs typeface="小塚ゴシック Pr6N L"/>
              </a:rPr>
              <a:t>RSS</a:t>
            </a:r>
            <a:r>
              <a:rPr lang="ja-JP" altLang="en-US" sz="1200" dirty="0" smtClean="0">
                <a:latin typeface="+mn-ea"/>
                <a:cs typeface="小塚ゴシック Pr6N L"/>
              </a:rPr>
              <a:t>（</a:t>
            </a:r>
            <a:r>
              <a:rPr lang="en-US" altLang="ja-JP" sz="1200" dirty="0" smtClean="0">
                <a:latin typeface="+mn-ea"/>
                <a:cs typeface="小塚ゴシック Pr6N L"/>
              </a:rPr>
              <a:t>Rich Site Summery</a:t>
            </a:r>
            <a:r>
              <a:rPr lang="ja-JP" altLang="en-US" sz="1200" dirty="0" smtClean="0">
                <a:latin typeface="+mn-ea"/>
                <a:cs typeface="小塚ゴシック Pr6N L"/>
              </a:rPr>
              <a:t>）を自動的に収集し、内容</a:t>
            </a:r>
            <a:r>
              <a:rPr lang="ja-JP" altLang="en-US" sz="1200" dirty="0">
                <a:latin typeface="+mn-ea"/>
                <a:cs typeface="小塚ゴシック Pr6N L"/>
              </a:rPr>
              <a:t>を解析</a:t>
            </a:r>
            <a:r>
              <a:rPr lang="ja-JP" altLang="en-US" sz="1200" dirty="0" smtClean="0">
                <a:latin typeface="+mn-ea"/>
                <a:cs typeface="小塚ゴシック Pr6N L"/>
              </a:rPr>
              <a:t>して、「</a:t>
            </a:r>
            <a:r>
              <a:rPr lang="ja-JP" altLang="en-US" sz="1200" dirty="0">
                <a:latin typeface="+mn-ea"/>
                <a:cs typeface="小塚ゴシック Pr6N L"/>
              </a:rPr>
              <a:t>想定している</a:t>
            </a:r>
            <a:r>
              <a:rPr lang="ja-JP" altLang="en-US" sz="1200" dirty="0" smtClean="0">
                <a:latin typeface="+mn-ea"/>
                <a:cs typeface="小塚ゴシック Pr6N L"/>
              </a:rPr>
              <a:t>対象者、記事</a:t>
            </a:r>
            <a:r>
              <a:rPr lang="ja-JP" altLang="en-US" sz="1200" dirty="0">
                <a:latin typeface="+mn-ea"/>
                <a:cs typeface="小塚ゴシック Pr6N L"/>
              </a:rPr>
              <a:t>のカテゴリ」などの属性情報（メタデータ）を自動付与した</a:t>
            </a:r>
            <a:r>
              <a:rPr lang="ja-JP" altLang="en-US" sz="1200" dirty="0" smtClean="0">
                <a:latin typeface="+mn-ea"/>
                <a:cs typeface="小塚ゴシック Pr6N L"/>
              </a:rPr>
              <a:t>上で、データベース</a:t>
            </a:r>
            <a:r>
              <a:rPr lang="ja-JP" altLang="en-US" sz="1200" dirty="0">
                <a:latin typeface="+mn-ea"/>
                <a:cs typeface="小塚ゴシック Pr6N L"/>
              </a:rPr>
              <a:t>に</a:t>
            </a:r>
            <a:r>
              <a:rPr lang="ja-JP" altLang="en-US" sz="1200" dirty="0" smtClean="0">
                <a:latin typeface="+mn-ea"/>
                <a:cs typeface="小塚ゴシック Pr6N L"/>
              </a:rPr>
              <a:t>格納している。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cxnSp>
        <p:nvCxnSpPr>
          <p:cNvPr id="79" name="直線コネクタ 78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dirty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cxnSp>
        <p:nvCxnSpPr>
          <p:cNvPr id="48" name="直線コネクタ 4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角丸四角形 48"/>
          <p:cNvSpPr/>
          <p:nvPr/>
        </p:nvSpPr>
        <p:spPr>
          <a:xfrm>
            <a:off x="6255232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308439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7172281" y="309099"/>
            <a:ext cx="752743" cy="752743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225487" y="348578"/>
            <a:ext cx="648000" cy="648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9006671" y="305842"/>
            <a:ext cx="756000" cy="756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048681" y="314510"/>
            <a:ext cx="6719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5" name="タイトル 1"/>
          <p:cNvSpPr txBox="1">
            <a:spLocks/>
          </p:cNvSpPr>
          <p:nvPr/>
        </p:nvSpPr>
        <p:spPr>
          <a:xfrm>
            <a:off x="57563" y="-26855"/>
            <a:ext cx="7403299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行政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の新着情報から、自分に必要な、関心のある情報のみを自動的に収集して通知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57" name="タイトル 1"/>
          <p:cNvSpPr>
            <a:spLocks noGrp="1"/>
          </p:cNvSpPr>
          <p:nvPr>
            <p:ph type="ctrTitle"/>
          </p:nvPr>
        </p:nvSpPr>
        <p:spPr>
          <a:xfrm>
            <a:off x="45112" y="222937"/>
            <a:ext cx="6625160" cy="744513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PUSH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大阪</a:t>
            </a:r>
            <a:endParaRPr kumimoji="1"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8118428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8149957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産業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創出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pic>
        <p:nvPicPr>
          <p:cNvPr id="1026" name="Picture 2" descr="C:\Users\fr021409\Desktop\sy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197" y="2624735"/>
            <a:ext cx="2929249" cy="1861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テキスト ボックス 61"/>
          <p:cNvSpPr txBox="1"/>
          <p:nvPr/>
        </p:nvSpPr>
        <p:spPr>
          <a:xfrm>
            <a:off x="2727968" y="4487911"/>
            <a:ext cx="2079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/>
              <a:t>PUSH</a:t>
            </a:r>
            <a:r>
              <a:rPr kumimoji="1" lang="ja-JP" altLang="en-US" sz="1000" dirty="0" smtClean="0"/>
              <a:t>大阪の実現イメージ</a:t>
            </a:r>
            <a:endParaRPr kumimoji="1" lang="ja-JP" altLang="en-US" sz="1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1515" y="5836908"/>
            <a:ext cx="4951798" cy="6818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>
                <a:latin typeface="+mn-ea"/>
                <a:cs typeface="小塚ゴシック Pr6N L"/>
              </a:rPr>
              <a:t>　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 smtClean="0">
                <a:latin typeface="+mn-ea"/>
                <a:cs typeface="小塚ゴシック Pr6N L"/>
              </a:rPr>
              <a:t>大阪を活用した自治体は、</a:t>
            </a:r>
            <a:r>
              <a:rPr lang="en-US" altLang="ja-JP" sz="1200" dirty="0" smtClean="0">
                <a:latin typeface="+mn-ea"/>
                <a:cs typeface="小塚ゴシック Pr6N L"/>
              </a:rPr>
              <a:t>RSS</a:t>
            </a:r>
            <a:r>
              <a:rPr lang="ja-JP" altLang="en-US" sz="1200" dirty="0" smtClean="0">
                <a:latin typeface="+mn-ea"/>
                <a:cs typeface="小塚ゴシック Pr6N L"/>
              </a:rPr>
              <a:t>ファイルを最低限指定するだけでよく（追加コストはほとんど不要）、すぐにサービスを実現・展開することができる。また今後</a:t>
            </a:r>
            <a:r>
              <a:rPr lang="ja-JP" altLang="en-US" sz="1200" dirty="0">
                <a:latin typeface="+mn-ea"/>
                <a:cs typeface="小塚ゴシック Pr6N L"/>
              </a:rPr>
              <a:t>も</a:t>
            </a:r>
            <a:r>
              <a:rPr lang="ja-JP" altLang="en-US" sz="1200" dirty="0" smtClean="0">
                <a:latin typeface="+mn-ea"/>
                <a:cs typeface="小塚ゴシック Pr6N L"/>
              </a:rPr>
              <a:t>簡単に拡大していくことができる。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1514" y="2227338"/>
            <a:ext cx="2110033" cy="29984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 smtClean="0">
                <a:latin typeface="+mn-ea"/>
                <a:cs typeface="小塚ゴシック Pr6N L"/>
              </a:rPr>
              <a:t>　</a:t>
            </a:r>
            <a:r>
              <a:rPr lang="en-US" altLang="ja-JP" sz="1200" dirty="0" smtClean="0">
                <a:latin typeface="+mn-ea"/>
                <a:cs typeface="小塚ゴシック Pr6N L"/>
              </a:rPr>
              <a:t>PUSH</a:t>
            </a:r>
            <a:r>
              <a:rPr lang="ja-JP" altLang="en-US" sz="1200" dirty="0">
                <a:latin typeface="+mn-ea"/>
                <a:cs typeface="小塚ゴシック Pr6N L"/>
              </a:rPr>
              <a:t>大阪は、「</a:t>
            </a:r>
            <a:r>
              <a:rPr lang="en-US" altLang="ja-JP" sz="1200" dirty="0">
                <a:latin typeface="+mn-ea"/>
                <a:cs typeface="小塚ゴシック Pr6N L"/>
              </a:rPr>
              <a:t>Civic Hack Osaka 2014</a:t>
            </a:r>
            <a:r>
              <a:rPr lang="ja-JP" altLang="en-US" sz="1200" dirty="0">
                <a:latin typeface="+mn-ea"/>
                <a:cs typeface="小塚ゴシック Pr6N L"/>
              </a:rPr>
              <a:t>」をきっかけに、大学職員、行政職員、民間技術者の有志によって構成された「「</a:t>
            </a:r>
            <a:r>
              <a:rPr lang="en-US" altLang="ja-JP" sz="1200" dirty="0">
                <a:latin typeface="+mn-ea"/>
                <a:cs typeface="小塚ゴシック Pr6N L"/>
              </a:rPr>
              <a:t>PUSH</a:t>
            </a:r>
            <a:r>
              <a:rPr lang="ja-JP" altLang="en-US" sz="1200" dirty="0">
                <a:latin typeface="+mn-ea"/>
                <a:cs typeface="小塚ゴシック Pr6N L"/>
              </a:rPr>
              <a:t>大阪」開発</a:t>
            </a:r>
            <a:r>
              <a:rPr lang="en-US" altLang="ja-JP" sz="1200" dirty="0">
                <a:latin typeface="+mn-ea"/>
                <a:cs typeface="小塚ゴシック Pr6N L"/>
              </a:rPr>
              <a:t>Team</a:t>
            </a:r>
            <a:r>
              <a:rPr lang="ja-JP" altLang="en-US" sz="1200" dirty="0">
                <a:latin typeface="+mn-ea"/>
                <a:cs typeface="小塚ゴシック Pr6N L"/>
              </a:rPr>
              <a:t>」によって</a:t>
            </a:r>
            <a:r>
              <a:rPr lang="ja-JP" altLang="en-US" sz="1200" dirty="0" smtClean="0">
                <a:latin typeface="+mn-ea"/>
                <a:cs typeface="小塚ゴシック Pr6N L"/>
              </a:rPr>
              <a:t>、「行政が発信する情報が、なかなか市民に届かない」、しかし新しい仕組みを導入する際に、「行政職員の作業コストを増加させたくない」という課題に対し、「既存の情報・仕組みを、うまく活用することで解決しよう」というアプロ</a:t>
            </a:r>
            <a:r>
              <a:rPr lang="en-US" altLang="ja-JP" sz="1200" dirty="0" smtClean="0">
                <a:latin typeface="+mn-ea"/>
                <a:cs typeface="小塚ゴシック Pr6N L"/>
              </a:rPr>
              <a:t>―</a:t>
            </a:r>
            <a:r>
              <a:rPr lang="ja-JP" altLang="en-US" sz="1200" dirty="0" smtClean="0">
                <a:latin typeface="+mn-ea"/>
                <a:cs typeface="小塚ゴシック Pr6N L"/>
              </a:rPr>
              <a:t>チで解決することを目指し、開発がスタートした。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　「</a:t>
            </a:r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PUSH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大阪」開発</a:t>
            </a:r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Team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 smtClean="0">
                <a:latin typeface="+mn-ea"/>
              </a:rPr>
              <a:t>2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 smtClean="0">
                <a:latin typeface="+mn-ea"/>
              </a:rPr>
              <a:t>21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935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A4 210 x 297 mm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PUSH大阪</vt:lpstr>
      <vt:lpstr>PUSH大阪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2018-02-21T07:46:11Z</dcterms:created>
  <dcterms:modified xsi:type="dcterms:W3CDTF">2018-02-21T07:46:14Z</dcterms:modified>
</cp:coreProperties>
</file>