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4"/>
  </p:notesMasterIdLst>
  <p:sldIdLst>
    <p:sldId id="287" r:id="rId2"/>
    <p:sldId id="288" r:id="rId3"/>
  </p:sldIdLst>
  <p:sldSz cx="9906000" cy="6858000" type="A4"/>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9" userDrawn="1">
          <p15:clr>
            <a:srgbClr val="A4A3A4"/>
          </p15:clr>
        </p15:guide>
        <p15:guide id="2" pos="3143" userDrawn="1">
          <p15:clr>
            <a:srgbClr val="A4A3A4"/>
          </p15:clr>
        </p15:guide>
        <p15:guide id="3" orient="horz" pos="4065" userDrawn="1">
          <p15:clr>
            <a:srgbClr val="A4A3A4"/>
          </p15:clr>
        </p15:guide>
        <p15:guide id="4" orient="horz" pos="2546" userDrawn="1">
          <p15:clr>
            <a:srgbClr val="A4A3A4"/>
          </p15:clr>
        </p15:guide>
        <p15:guide id="5" pos="615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4CA6FF"/>
    <a:srgbClr val="0066FF"/>
    <a:srgbClr val="0033CC"/>
    <a:srgbClr val="0000FF"/>
    <a:srgbClr val="3366FF"/>
    <a:srgbClr val="0099FF"/>
    <a:srgbClr val="00CCFF"/>
    <a:srgbClr val="33CCFF"/>
    <a:srgbClr val="3080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5" autoAdjust="0"/>
    <p:restoredTop sz="94331" autoAdjust="0"/>
  </p:normalViewPr>
  <p:slideViewPr>
    <p:cSldViewPr snapToGrid="0" snapToObjects="1">
      <p:cViewPr varScale="1">
        <p:scale>
          <a:sx n="68" d="100"/>
          <a:sy n="68" d="100"/>
        </p:scale>
        <p:origin x="1260" y="60"/>
      </p:cViewPr>
      <p:guideLst>
        <p:guide orient="horz" pos="1389"/>
        <p:guide pos="3143"/>
        <p:guide orient="horz" pos="4065"/>
        <p:guide orient="horz" pos="2546"/>
        <p:guide pos="6159"/>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snapToObjects="1">
      <p:cViewPr varScale="1">
        <p:scale>
          <a:sx n="65" d="100"/>
          <a:sy n="65" d="100"/>
        </p:scale>
        <p:origin x="337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1" cy="495029"/>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1434" tIns="45717" rIns="91434" bIns="45717" rtlCol="0"/>
          <a:lstStyle>
            <a:lvl1pPr algn="r">
              <a:defRPr sz="1200"/>
            </a:lvl1pPr>
          </a:lstStyle>
          <a:p>
            <a:fld id="{6F0FDC4F-C9E7-4F3C-9DC1-315A7619A0FD}" type="datetimeFigureOut">
              <a:rPr kumimoji="1" lang="ja-JP" altLang="en-US" smtClean="0"/>
              <a:t>2018/2/21</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34" tIns="45717" rIns="91434"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286"/>
            <a:ext cx="2918831" cy="49502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1434" tIns="45717" rIns="91434" bIns="45717" rtlCol="0" anchor="b"/>
          <a:lstStyle>
            <a:lvl1pPr algn="r">
              <a:defRPr sz="1200"/>
            </a:lvl1pPr>
          </a:lstStyle>
          <a:p>
            <a:fld id="{9C5D60A3-9A01-44D6-BE3D-0B0D805AB8D0}" type="slidenum">
              <a:rPr kumimoji="1" lang="ja-JP" altLang="en-US" smtClean="0"/>
              <a:t>‹#›</a:t>
            </a:fld>
            <a:endParaRPr kumimoji="1" lang="ja-JP" altLang="en-US"/>
          </a:p>
        </p:txBody>
      </p:sp>
    </p:spTree>
    <p:extLst>
      <p:ext uri="{BB962C8B-B14F-4D97-AF65-F5344CB8AC3E}">
        <p14:creationId xmlns:p14="http://schemas.microsoft.com/office/powerpoint/2010/main" val="2028845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2018/2/21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64781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2018/2/21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84818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2018/2/21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06374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2018/2/21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17401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2018/2/21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43110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2018/2/21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0110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2018/2/21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8072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2018/2/21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15034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2018/2/21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18688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2018/2/21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624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2018/2/21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34176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AE2A957-BF05-47BA-8AA7-32C4F69BD255}" type="datetimeFigureOut">
              <a:rPr lang="ja-JP" altLang="en-US" smtClean="0">
                <a:solidFill>
                  <a:prstClr val="black">
                    <a:tint val="75000"/>
                  </a:prstClr>
                </a:solidFill>
              </a:rPr>
              <a:pPr defTabSz="914400"/>
              <a:t>2018/2/21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C9D6166-B79D-4BAB-B0FD-D6312C2F98A7}" type="slidenum">
              <a:rPr lang="ja-JP" altLang="en-US" smtClean="0">
                <a:solidFill>
                  <a:prstClr val="black">
                    <a:tint val="75000"/>
                  </a:prstClr>
                </a:solidFill>
              </a:rPr>
              <a:pPr defTabSz="914400"/>
              <a:t>‹#›</a:t>
            </a:fld>
            <a:endParaRPr lang="ja-JP" altLang="en-US">
              <a:solidFill>
                <a:prstClr val="black">
                  <a:tint val="75000"/>
                </a:prstClr>
              </a:solidFill>
            </a:endParaRPr>
          </a:p>
        </p:txBody>
      </p:sp>
    </p:spTree>
    <p:extLst>
      <p:ext uri="{BB962C8B-B14F-4D97-AF65-F5344CB8AC3E}">
        <p14:creationId xmlns:p14="http://schemas.microsoft.com/office/powerpoint/2010/main" val="35315636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file://localhost/Users/meg/Desktop/%E7%89%B9%E7%A0%94/%E7%89%B9%E7%A0%94OD/%E3%82%A2%E3%82%A4%E3%82%B3%E3%83%B3/%E3%81%B2%E3%82%89%E3%82%81%E3%81%8Db.png" TargetMode="External"/><Relationship Id="rId5" Type="http://schemas.openxmlformats.org/officeDocument/2006/relationships/image" Target="../media/image3.png"/><Relationship Id="rId4" Type="http://schemas.openxmlformats.org/officeDocument/2006/relationships/image" Target="file://localhost/Users/meg/Desktop/%E7%89%B9%E7%A0%94/%E7%89%B9%E7%A0%94OD/%E3%82%A2%E3%82%A4%E3%82%B3%E3%83%B3/%E3%83%8F%E3%83%86%E3%83%8Ab.pn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file://localhost/Users/meg/Desktop/%E7%89%B9%E7%A0%94/%E7%89%B9%E7%A0%94OD/%E3%82%A2%E3%82%A4%E3%82%B3%E3%83%B3/%E6%8B%A1%E5%A3%B0%E5%99%A8b.png" TargetMode="External"/><Relationship Id="rId3" Type="http://schemas.openxmlformats.org/officeDocument/2006/relationships/image" Target="file://localhost/Users/meg/Desktop/%E7%89%B9%E7%A0%94/%E7%89%B9%E7%A0%94OD/%E3%82%A2%E3%82%A4%E3%82%B3%E3%83%B3/%E3%82%A2%E3%82%A4%E3%83%86%E3%82%99%E3%82%A3%E3%82%A2b.png" TargetMode="External"/><Relationship Id="rId7" Type="http://schemas.openxmlformats.org/officeDocument/2006/relationships/image" Target="file://localhost/Users/meg/Desktop/%E7%89%B9%E7%A0%94/%E7%89%B9%E7%A0%94OD/%E3%82%A2%E3%82%A4%E3%82%B3%E3%83%B3/%E3%83%81%E3%83%BC%E3%83%A0b.png" TargetMode="External"/><Relationship Id="rId12"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file://localhost/Users/meg/Desktop/%E7%89%B9%E7%A0%94/%E7%89%B9%E7%A0%94OD/%E3%82%A2%E3%82%A4%E3%82%B3%E3%83%B3/%E3%83%9E%E3%83%BC%E3%82%AB%E3%83%BCb.png" TargetMode="External"/><Relationship Id="rId5" Type="http://schemas.openxmlformats.org/officeDocument/2006/relationships/image" Target="file://localhost/Users/meg/Desktop/%E7%89%B9%E7%A0%94/%E7%89%B9%E7%A0%94OD/%E3%82%A2%E3%82%A4%E3%82%B3%E3%83%B3/%E3%83%8F%E3%82%9A%E3%82%BD%E3%82%B3%E3%83%B3%E4%BD%9C%E6%A5%ADb.png" TargetMode="External"/><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file://localhost/Users/meg/Desktop/%E7%89%B9%E7%A0%94/%E7%89%B9%E7%A0%94OD/%E3%82%A2%E3%82%A4%E3%82%B3%E3%83%B3/%E5%8F%97%E8%B3%9Eb.png" TargetMode="External"/><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0" y="6577577"/>
            <a:ext cx="9906000" cy="280423"/>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54" name="正方形/長方形 53"/>
          <p:cNvSpPr/>
          <p:nvPr/>
        </p:nvSpPr>
        <p:spPr>
          <a:xfrm>
            <a:off x="5292" y="0"/>
            <a:ext cx="9906000" cy="1252759"/>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mn-ea"/>
              <a:cs typeface="+mn-cs"/>
            </a:endParaRPr>
          </a:p>
        </p:txBody>
      </p:sp>
      <p:sp>
        <p:nvSpPr>
          <p:cNvPr id="15" name="タイトル 1"/>
          <p:cNvSpPr txBox="1">
            <a:spLocks/>
          </p:cNvSpPr>
          <p:nvPr/>
        </p:nvSpPr>
        <p:spPr>
          <a:xfrm>
            <a:off x="42818" y="1437948"/>
            <a:ext cx="9498594" cy="4661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600" dirty="0" smtClean="0">
                <a:solidFill>
                  <a:srgbClr val="0080FF"/>
                </a:solidFill>
                <a:latin typeface="+mn-ea"/>
                <a:ea typeface="+mn-ea"/>
                <a:cs typeface="小塚ゴシック Pr6N R"/>
              </a:rPr>
              <a:t>観光オープンデータを活用して、公共観光</a:t>
            </a:r>
            <a:r>
              <a:rPr lang="ja-JP" altLang="en-US" sz="1600" dirty="0">
                <a:solidFill>
                  <a:srgbClr val="0080FF"/>
                </a:solidFill>
                <a:latin typeface="+mn-ea"/>
                <a:ea typeface="+mn-ea"/>
                <a:cs typeface="小塚ゴシック Pr6N R"/>
              </a:rPr>
              <a:t>サイト上</a:t>
            </a:r>
            <a:r>
              <a:rPr lang="ja-JP" altLang="en-US" sz="1600" dirty="0" smtClean="0">
                <a:solidFill>
                  <a:srgbClr val="0080FF"/>
                </a:solidFill>
                <a:latin typeface="+mn-ea"/>
                <a:ea typeface="+mn-ea"/>
                <a:cs typeface="小塚ゴシック Pr6N R"/>
              </a:rPr>
              <a:t>で旅行者自身</a:t>
            </a:r>
            <a:r>
              <a:rPr lang="ja-JP" altLang="en-US" sz="1600" dirty="0">
                <a:solidFill>
                  <a:srgbClr val="0E79FF"/>
                </a:solidFill>
                <a:latin typeface="+mn-ea"/>
                <a:ea typeface="+mn-ea"/>
                <a:cs typeface="小塚ゴシック Pr6N R"/>
              </a:rPr>
              <a:t>が</a:t>
            </a:r>
            <a:r>
              <a:rPr lang="ja-JP" altLang="en-US" sz="1600" dirty="0" smtClean="0">
                <a:solidFill>
                  <a:srgbClr val="0080FF"/>
                </a:solidFill>
                <a:latin typeface="+mn-ea"/>
                <a:ea typeface="+mn-ea"/>
                <a:cs typeface="小塚ゴシック Pr6N R"/>
              </a:rPr>
              <a:t>自由な周遊</a:t>
            </a:r>
            <a:r>
              <a:rPr lang="ja-JP" altLang="en-US" sz="1600" dirty="0">
                <a:solidFill>
                  <a:srgbClr val="0080FF"/>
                </a:solidFill>
                <a:latin typeface="+mn-ea"/>
                <a:ea typeface="+mn-ea"/>
                <a:cs typeface="小塚ゴシック Pr6N R"/>
              </a:rPr>
              <a:t>ルートプランを</a:t>
            </a:r>
            <a:r>
              <a:rPr lang="ja-JP" altLang="en-US" sz="1600" dirty="0" smtClean="0">
                <a:solidFill>
                  <a:srgbClr val="0080FF"/>
                </a:solidFill>
                <a:latin typeface="+mn-ea"/>
                <a:ea typeface="+mn-ea"/>
                <a:cs typeface="小塚ゴシック Pr6N R"/>
              </a:rPr>
              <a:t>作成しながら、</a:t>
            </a:r>
            <a:endParaRPr lang="en-US" altLang="ja-JP" sz="1600" dirty="0" smtClean="0">
              <a:solidFill>
                <a:srgbClr val="0080FF"/>
              </a:solidFill>
              <a:latin typeface="+mn-ea"/>
              <a:ea typeface="+mn-ea"/>
              <a:cs typeface="小塚ゴシック Pr6N R"/>
            </a:endParaRPr>
          </a:p>
          <a:p>
            <a:pPr algn="l"/>
            <a:r>
              <a:rPr lang="ja-JP" altLang="en-US" sz="1600" dirty="0" smtClean="0">
                <a:solidFill>
                  <a:srgbClr val="0080FF"/>
                </a:solidFill>
                <a:latin typeface="+mn-ea"/>
                <a:ea typeface="+mn-ea"/>
                <a:cs typeface="小塚ゴシック Pr6N R"/>
              </a:rPr>
              <a:t>地域の埋もれた魅力の発見につなげるサービスです。</a:t>
            </a:r>
            <a:endParaRPr lang="en-US" altLang="ja-JP" sz="1600" dirty="0">
              <a:solidFill>
                <a:srgbClr val="0080FF"/>
              </a:solidFill>
              <a:latin typeface="+mn-ea"/>
              <a:ea typeface="+mn-ea"/>
              <a:cs typeface="小塚ゴシック Pr6N R"/>
            </a:endParaRPr>
          </a:p>
        </p:txBody>
      </p:sp>
      <p:cxnSp>
        <p:nvCxnSpPr>
          <p:cNvPr id="58" name="直線コネクタ 57"/>
          <p:cNvCxnSpPr/>
          <p:nvPr/>
        </p:nvCxnSpPr>
        <p:spPr>
          <a:xfrm flipH="1">
            <a:off x="4372" y="1405574"/>
            <a:ext cx="9901628"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63" name="直線コネクタ 62"/>
          <p:cNvCxnSpPr/>
          <p:nvPr/>
        </p:nvCxnSpPr>
        <p:spPr>
          <a:xfrm flipH="1">
            <a:off x="-348" y="2204445"/>
            <a:ext cx="9911640"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sp>
        <p:nvSpPr>
          <p:cNvPr id="28" name="タイトル 1"/>
          <p:cNvSpPr txBox="1">
            <a:spLocks/>
          </p:cNvSpPr>
          <p:nvPr/>
        </p:nvSpPr>
        <p:spPr>
          <a:xfrm>
            <a:off x="173450" y="-26855"/>
            <a:ext cx="4634044"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smtClean="0">
                <a:solidFill>
                  <a:srgbClr val="FFFFFF"/>
                </a:solidFill>
                <a:latin typeface="+mn-ea"/>
                <a:ea typeface="+mn-ea"/>
                <a:cs typeface="小塚ゴシック Pr6N R"/>
              </a:rPr>
              <a:t>オープンデータで</a:t>
            </a:r>
            <a:r>
              <a:rPr lang="ja-JP" altLang="en-US" sz="1400" dirty="0" smtClean="0">
                <a:solidFill>
                  <a:srgbClr val="FFFFFF"/>
                </a:solidFill>
                <a:latin typeface="+mn-ea"/>
                <a:ea typeface="+mn-ea"/>
                <a:cs typeface="小塚ゴシック Pr6N R"/>
              </a:rPr>
              <a:t>地域をつなぐ観光クラウド</a:t>
            </a:r>
            <a:endParaRPr lang="ja-JP" altLang="en-US" sz="1400" dirty="0">
              <a:solidFill>
                <a:srgbClr val="FFFFFF"/>
              </a:solidFill>
              <a:latin typeface="+mn-ea"/>
              <a:ea typeface="+mn-ea"/>
              <a:cs typeface="小塚ゴシック Pr6N R"/>
            </a:endParaRPr>
          </a:p>
        </p:txBody>
      </p:sp>
      <p:grpSp>
        <p:nvGrpSpPr>
          <p:cNvPr id="25" name="図形グループ 24"/>
          <p:cNvGrpSpPr/>
          <p:nvPr/>
        </p:nvGrpSpPr>
        <p:grpSpPr>
          <a:xfrm>
            <a:off x="6255233" y="250008"/>
            <a:ext cx="752743" cy="752743"/>
            <a:chOff x="6255233" y="281179"/>
            <a:chExt cx="752743" cy="752743"/>
          </a:xfrm>
          <a:noFill/>
        </p:grpSpPr>
        <p:sp>
          <p:nvSpPr>
            <p:cNvPr id="31" name="角丸四角形 30"/>
            <p:cNvSpPr/>
            <p:nvPr/>
          </p:nvSpPr>
          <p:spPr>
            <a:xfrm>
              <a:off x="6255233"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n-ea"/>
              </a:endParaRPr>
            </a:p>
          </p:txBody>
        </p:sp>
        <p:sp>
          <p:nvSpPr>
            <p:cNvPr id="33" name="テキスト ボックス 32"/>
            <p:cNvSpPr txBox="1"/>
            <p:nvPr/>
          </p:nvSpPr>
          <p:spPr>
            <a:xfrm>
              <a:off x="6308439" y="334385"/>
              <a:ext cx="646331" cy="646331"/>
            </a:xfrm>
            <a:prstGeom prst="rect">
              <a:avLst/>
            </a:prstGeom>
            <a:grpFill/>
            <a:ln>
              <a:noFill/>
            </a:ln>
          </p:spPr>
          <p:txBody>
            <a:bodyPr wrap="none" rtlCol="0">
              <a:spAutoFit/>
            </a:bodyPr>
            <a:lstStyle/>
            <a:p>
              <a:r>
                <a:rPr kumimoji="1" lang="ja-JP" altLang="en-US" dirty="0" smtClean="0">
                  <a:solidFill>
                    <a:srgbClr val="DEFFFF"/>
                  </a:solidFill>
                  <a:latin typeface="+mn-ea"/>
                  <a:cs typeface="小塚ゴシック Pr6N M"/>
                </a:rPr>
                <a:t>防災</a:t>
              </a:r>
              <a:endParaRPr kumimoji="1" lang="en-US" altLang="ja-JP" dirty="0" smtClean="0">
                <a:solidFill>
                  <a:srgbClr val="DEFFFF"/>
                </a:solidFill>
                <a:latin typeface="+mn-ea"/>
                <a:cs typeface="小塚ゴシック Pr6N M"/>
              </a:endParaRPr>
            </a:p>
            <a:p>
              <a:r>
                <a:rPr lang="ja-JP" altLang="en-US" dirty="0" smtClean="0">
                  <a:solidFill>
                    <a:srgbClr val="DEFFFF"/>
                  </a:solidFill>
                  <a:latin typeface="+mn-ea"/>
                  <a:cs typeface="小塚ゴシック Pr6N M"/>
                </a:rPr>
                <a:t>減災</a:t>
              </a:r>
              <a:endParaRPr kumimoji="1" lang="ja-JP" altLang="en-US" dirty="0">
                <a:solidFill>
                  <a:srgbClr val="DEFFFF"/>
                </a:solidFill>
                <a:latin typeface="+mn-ea"/>
                <a:cs typeface="小塚ゴシック Pr6N M"/>
              </a:endParaRPr>
            </a:p>
          </p:txBody>
        </p:sp>
      </p:grpSp>
      <p:grpSp>
        <p:nvGrpSpPr>
          <p:cNvPr id="34" name="図形グループ 33"/>
          <p:cNvGrpSpPr/>
          <p:nvPr/>
        </p:nvGrpSpPr>
        <p:grpSpPr>
          <a:xfrm>
            <a:off x="8089329" y="250008"/>
            <a:ext cx="752743" cy="752743"/>
            <a:chOff x="8060984" y="281179"/>
            <a:chExt cx="752743" cy="752743"/>
          </a:xfrm>
          <a:solidFill>
            <a:schemeClr val="bg1"/>
          </a:solidFill>
        </p:grpSpPr>
        <p:sp>
          <p:nvSpPr>
            <p:cNvPr id="35" name="角丸四角形 34"/>
            <p:cNvSpPr/>
            <p:nvPr/>
          </p:nvSpPr>
          <p:spPr>
            <a:xfrm>
              <a:off x="8060984" y="281179"/>
              <a:ext cx="752743" cy="752743"/>
            </a:xfrm>
            <a:prstGeom prst="roundRect">
              <a:avLst/>
            </a:prstGeom>
            <a:grp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n-ea"/>
              </a:endParaRPr>
            </a:p>
          </p:txBody>
        </p:sp>
        <p:sp>
          <p:nvSpPr>
            <p:cNvPr id="36" name="テキスト ボックス 35"/>
            <p:cNvSpPr txBox="1"/>
            <p:nvPr/>
          </p:nvSpPr>
          <p:spPr>
            <a:xfrm>
              <a:off x="8114190" y="334385"/>
              <a:ext cx="646331" cy="646331"/>
            </a:xfrm>
            <a:prstGeom prst="rect">
              <a:avLst/>
            </a:prstGeom>
            <a:grpFill/>
            <a:ln>
              <a:solidFill>
                <a:schemeClr val="bg1"/>
              </a:solidFill>
            </a:ln>
          </p:spPr>
          <p:txBody>
            <a:bodyPr wrap="none" rtlCol="0">
              <a:spAutoFit/>
            </a:bodyPr>
            <a:lstStyle/>
            <a:p>
              <a:r>
                <a:rPr lang="ja-JP" altLang="en-US" dirty="0" smtClean="0">
                  <a:solidFill>
                    <a:srgbClr val="4CA6FF"/>
                  </a:solidFill>
                  <a:latin typeface="+mn-ea"/>
                  <a:cs typeface="小塚ゴシック Pr6N M"/>
                </a:rPr>
                <a:t>産業</a:t>
              </a:r>
              <a:endParaRPr lang="en-US" altLang="ja-JP" dirty="0" smtClean="0">
                <a:solidFill>
                  <a:srgbClr val="4CA6FF"/>
                </a:solidFill>
                <a:latin typeface="+mn-ea"/>
                <a:cs typeface="小塚ゴシック Pr6N M"/>
              </a:endParaRPr>
            </a:p>
            <a:p>
              <a:r>
                <a:rPr lang="ja-JP" altLang="en-US" dirty="0" smtClean="0">
                  <a:solidFill>
                    <a:srgbClr val="4CA6FF"/>
                  </a:solidFill>
                  <a:latin typeface="+mn-ea"/>
                  <a:cs typeface="小塚ゴシック Pr6N M"/>
                </a:rPr>
                <a:t>創出</a:t>
              </a:r>
              <a:endParaRPr kumimoji="1" lang="en-US" altLang="ja-JP" dirty="0" smtClean="0">
                <a:solidFill>
                  <a:srgbClr val="4CA6FF"/>
                </a:solidFill>
                <a:latin typeface="+mn-ea"/>
                <a:cs typeface="小塚ゴシック Pr6N M"/>
              </a:endParaRPr>
            </a:p>
          </p:txBody>
        </p:sp>
      </p:grpSp>
      <p:grpSp>
        <p:nvGrpSpPr>
          <p:cNvPr id="37" name="図形グループ 36"/>
          <p:cNvGrpSpPr/>
          <p:nvPr/>
        </p:nvGrpSpPr>
        <p:grpSpPr>
          <a:xfrm>
            <a:off x="7172281" y="250008"/>
            <a:ext cx="752743" cy="752743"/>
            <a:chOff x="7154801" y="281179"/>
            <a:chExt cx="752743" cy="752743"/>
          </a:xfrm>
        </p:grpSpPr>
        <p:sp>
          <p:nvSpPr>
            <p:cNvPr id="38" name="角丸四角形 37"/>
            <p:cNvSpPr/>
            <p:nvPr/>
          </p:nvSpPr>
          <p:spPr>
            <a:xfrm>
              <a:off x="7154801" y="281179"/>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n-ea"/>
              </a:endParaRPr>
            </a:p>
          </p:txBody>
        </p:sp>
        <p:sp>
          <p:nvSpPr>
            <p:cNvPr id="39" name="テキスト ボックス 38"/>
            <p:cNvSpPr txBox="1"/>
            <p:nvPr/>
          </p:nvSpPr>
          <p:spPr>
            <a:xfrm>
              <a:off x="7208007" y="334385"/>
              <a:ext cx="659155" cy="646331"/>
            </a:xfrm>
            <a:prstGeom prst="rect">
              <a:avLst/>
            </a:prstGeom>
            <a:noFill/>
            <a:ln>
              <a:noFill/>
            </a:ln>
          </p:spPr>
          <p:txBody>
            <a:bodyPr wrap="none" rtlCol="0">
              <a:spAutoFit/>
            </a:bodyPr>
            <a:lstStyle/>
            <a:p>
              <a:r>
                <a:rPr lang="ja-JP" altLang="en-US" dirty="0" smtClean="0">
                  <a:solidFill>
                    <a:srgbClr val="DEFFFF"/>
                  </a:solidFill>
                  <a:latin typeface="+mn-ea"/>
                  <a:cs typeface="小塚ゴシック Pr6N M"/>
                </a:rPr>
                <a:t>少子</a:t>
              </a:r>
              <a:endParaRPr lang="en-US" altLang="ja-JP" dirty="0" smtClean="0">
                <a:solidFill>
                  <a:srgbClr val="DEFFFF"/>
                </a:solidFill>
                <a:latin typeface="+mn-ea"/>
                <a:cs typeface="小塚ゴシック Pr6N M"/>
              </a:endParaRPr>
            </a:p>
            <a:p>
              <a:r>
                <a:rPr lang="ja-JP" altLang="en-US" dirty="0" smtClean="0">
                  <a:solidFill>
                    <a:srgbClr val="DEFFFF"/>
                  </a:solidFill>
                  <a:latin typeface="+mn-ea"/>
                  <a:cs typeface="小塚ゴシック Pr6N M"/>
                </a:rPr>
                <a:t>高齢</a:t>
              </a:r>
              <a:endParaRPr lang="en-US" altLang="ja-JP" dirty="0" smtClean="0">
                <a:solidFill>
                  <a:srgbClr val="DEFFFF"/>
                </a:solidFill>
                <a:latin typeface="+mn-ea"/>
                <a:cs typeface="小塚ゴシック Pr6N M"/>
              </a:endParaRPr>
            </a:p>
          </p:txBody>
        </p:sp>
      </p:grpSp>
      <p:sp>
        <p:nvSpPr>
          <p:cNvPr id="40" name="角丸四角形 39"/>
          <p:cNvSpPr/>
          <p:nvPr/>
        </p:nvSpPr>
        <p:spPr>
          <a:xfrm>
            <a:off x="9006672" y="250008"/>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n-ea"/>
            </a:endParaRPr>
          </a:p>
        </p:txBody>
      </p:sp>
      <p:sp>
        <p:nvSpPr>
          <p:cNvPr id="41" name="テキスト ボックス 40"/>
          <p:cNvSpPr txBox="1"/>
          <p:nvPr/>
        </p:nvSpPr>
        <p:spPr>
          <a:xfrm>
            <a:off x="9059584" y="259585"/>
            <a:ext cx="684803" cy="738664"/>
          </a:xfrm>
          <a:prstGeom prst="rect">
            <a:avLst/>
          </a:prstGeom>
          <a:noFill/>
        </p:spPr>
        <p:txBody>
          <a:bodyPr wrap="none" rtlCol="0">
            <a:spAutoFit/>
          </a:bodyPr>
          <a:lstStyle/>
          <a:p>
            <a:r>
              <a:rPr lang="ja-JP" altLang="en-US" sz="1400" dirty="0" smtClean="0">
                <a:solidFill>
                  <a:srgbClr val="DEFFFF"/>
                </a:solidFill>
                <a:latin typeface="+mn-ea"/>
                <a:cs typeface="小塚ゴシック Pr6N M"/>
              </a:rPr>
              <a:t>防犯</a:t>
            </a:r>
            <a:endParaRPr lang="en-US" altLang="ja-JP" sz="1400" dirty="0" smtClean="0">
              <a:solidFill>
                <a:srgbClr val="DEFFFF"/>
              </a:solidFill>
              <a:latin typeface="+mn-ea"/>
              <a:cs typeface="小塚ゴシック Pr6N M"/>
            </a:endParaRPr>
          </a:p>
          <a:p>
            <a:r>
              <a:rPr lang="ja-JP" altLang="en-US" sz="1400" dirty="0" smtClean="0">
                <a:solidFill>
                  <a:srgbClr val="DEFFFF"/>
                </a:solidFill>
                <a:latin typeface="+mn-ea"/>
                <a:cs typeface="小塚ゴシック Pr6N M"/>
              </a:rPr>
              <a:t>医療</a:t>
            </a:r>
            <a:endParaRPr lang="en-US" altLang="ja-JP" sz="1400" dirty="0" smtClean="0">
              <a:solidFill>
                <a:srgbClr val="DEFFFF"/>
              </a:solidFill>
              <a:latin typeface="+mn-ea"/>
              <a:cs typeface="小塚ゴシック Pr6N M"/>
            </a:endParaRPr>
          </a:p>
          <a:p>
            <a:r>
              <a:rPr lang="ja-JP" altLang="en-US" sz="1400" dirty="0" smtClean="0">
                <a:solidFill>
                  <a:srgbClr val="DEFFFF"/>
                </a:solidFill>
                <a:latin typeface="+mn-ea"/>
                <a:cs typeface="小塚ゴシック Pr6N M"/>
              </a:rPr>
              <a:t>教育</a:t>
            </a:r>
            <a:r>
              <a:rPr lang="ja-JP" altLang="en-US" sz="1000" dirty="0" smtClean="0">
                <a:solidFill>
                  <a:srgbClr val="DEFFFF"/>
                </a:solidFill>
                <a:latin typeface="+mn-ea"/>
                <a:cs typeface="小塚ゴシック Pr6N M"/>
              </a:rPr>
              <a:t>等</a:t>
            </a:r>
            <a:endParaRPr lang="en-US" altLang="ja-JP" dirty="0" smtClean="0">
              <a:solidFill>
                <a:srgbClr val="DEFFFF"/>
              </a:solidFill>
              <a:latin typeface="+mn-ea"/>
              <a:cs typeface="小塚ゴシック Pr6N M"/>
            </a:endParaRPr>
          </a:p>
        </p:txBody>
      </p:sp>
      <p:sp>
        <p:nvSpPr>
          <p:cNvPr id="55" name="角丸四角形 54"/>
          <p:cNvSpPr/>
          <p:nvPr/>
        </p:nvSpPr>
        <p:spPr>
          <a:xfrm>
            <a:off x="315224" y="2362484"/>
            <a:ext cx="4409075" cy="648072"/>
          </a:xfrm>
          <a:prstGeom prst="roundRect">
            <a:avLst>
              <a:gd name="adj" fmla="val 50000"/>
            </a:avLst>
          </a:prstGeom>
          <a:solidFill>
            <a:srgbClr val="00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6" name="テキスト ボックス 55"/>
          <p:cNvSpPr txBox="1"/>
          <p:nvPr/>
        </p:nvSpPr>
        <p:spPr>
          <a:xfrm>
            <a:off x="503951" y="2432710"/>
            <a:ext cx="4032448" cy="461665"/>
          </a:xfrm>
          <a:prstGeom prst="rect">
            <a:avLst/>
          </a:prstGeom>
          <a:noFill/>
        </p:spPr>
        <p:txBody>
          <a:bodyPr wrap="square" rtlCol="0">
            <a:spAutoFit/>
          </a:bodyPr>
          <a:lstStyle/>
          <a:p>
            <a:r>
              <a:rPr lang="ja-JP" altLang="en-US" sz="1200" b="1" dirty="0">
                <a:solidFill>
                  <a:schemeClr val="bg1"/>
                </a:solidFill>
                <a:latin typeface="フォントポにほんご"/>
              </a:rPr>
              <a:t>旅行者が自由に目的地を選択するだけで、「最短での訪問順序」「移動時間・走行距離」「移動ルート」を案内</a:t>
            </a:r>
          </a:p>
        </p:txBody>
      </p:sp>
      <p:sp>
        <p:nvSpPr>
          <p:cNvPr id="57" name="角丸四角形 56"/>
          <p:cNvSpPr/>
          <p:nvPr/>
        </p:nvSpPr>
        <p:spPr>
          <a:xfrm>
            <a:off x="316280" y="5820354"/>
            <a:ext cx="4409075" cy="648072"/>
          </a:xfrm>
          <a:prstGeom prst="roundRect">
            <a:avLst>
              <a:gd name="adj" fmla="val 50000"/>
            </a:avLst>
          </a:prstGeom>
          <a:solidFill>
            <a:srgbClr val="00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9" name="テキスト ボックス 58"/>
          <p:cNvSpPr txBox="1"/>
          <p:nvPr/>
        </p:nvSpPr>
        <p:spPr>
          <a:xfrm>
            <a:off x="447477" y="5880189"/>
            <a:ext cx="4205643" cy="461665"/>
          </a:xfrm>
          <a:prstGeom prst="rect">
            <a:avLst/>
          </a:prstGeom>
          <a:noFill/>
        </p:spPr>
        <p:txBody>
          <a:bodyPr wrap="square" rtlCol="0">
            <a:spAutoFit/>
          </a:bodyPr>
          <a:lstStyle/>
          <a:p>
            <a:r>
              <a:rPr lang="ja-JP" altLang="en-US" sz="1200" b="1" dirty="0">
                <a:solidFill>
                  <a:schemeClr val="bg1"/>
                </a:solidFill>
                <a:latin typeface="フォントポにほんご"/>
              </a:rPr>
              <a:t>名所の他</a:t>
            </a:r>
            <a:r>
              <a:rPr lang="ja-JP" altLang="en-US" sz="1200" b="1" dirty="0" smtClean="0">
                <a:solidFill>
                  <a:schemeClr val="bg1"/>
                </a:solidFill>
                <a:latin typeface="フォントポにほんご"/>
              </a:rPr>
              <a:t>、</a:t>
            </a:r>
            <a:r>
              <a:rPr lang="ja-JP" altLang="en-US" sz="1200" b="1" dirty="0">
                <a:solidFill>
                  <a:schemeClr val="bg1"/>
                </a:solidFill>
                <a:latin typeface="フォントポにほんご"/>
              </a:rPr>
              <a:t>名所</a:t>
            </a:r>
            <a:r>
              <a:rPr lang="ja-JP" altLang="en-US" sz="1200" b="1" dirty="0" smtClean="0">
                <a:solidFill>
                  <a:schemeClr val="bg1"/>
                </a:solidFill>
                <a:latin typeface="フォントポにほんご"/>
              </a:rPr>
              <a:t>間</a:t>
            </a:r>
            <a:r>
              <a:rPr lang="ja-JP" altLang="en-US" sz="1200" b="1" dirty="0">
                <a:solidFill>
                  <a:schemeClr val="bg1"/>
                </a:solidFill>
                <a:latin typeface="フォントポにほんご"/>
              </a:rPr>
              <a:t>の周遊ルート周辺に点在する地元ならではの埋もれた観光資源も自動で案内</a:t>
            </a:r>
          </a:p>
        </p:txBody>
      </p:sp>
      <p:sp>
        <p:nvSpPr>
          <p:cNvPr id="64" name="テキスト ボックス 63"/>
          <p:cNvSpPr txBox="1"/>
          <p:nvPr/>
        </p:nvSpPr>
        <p:spPr>
          <a:xfrm>
            <a:off x="5050462" y="2706115"/>
            <a:ext cx="4023671" cy="646331"/>
          </a:xfrm>
          <a:prstGeom prst="rect">
            <a:avLst/>
          </a:prstGeom>
          <a:noFill/>
        </p:spPr>
        <p:txBody>
          <a:bodyPr wrap="square" rtlCol="0">
            <a:spAutoFit/>
          </a:bodyPr>
          <a:lstStyle/>
          <a:p>
            <a:pPr marL="285750" indent="-285750">
              <a:buFont typeface="Wingdings" panose="05000000000000000000" pitchFamily="2" charset="2"/>
              <a:buChar char="l"/>
            </a:pPr>
            <a:r>
              <a:rPr lang="ja-JP" altLang="en-US" sz="1200" dirty="0">
                <a:latin typeface="小塚ゴシック Pr6N L"/>
              </a:rPr>
              <a:t>県内の二次交通を自動車に依存しており、自動車で自由に安心して観光してもらうための周遊ルート案内の充実が必要であった</a:t>
            </a:r>
          </a:p>
        </p:txBody>
      </p:sp>
      <p:sp>
        <p:nvSpPr>
          <p:cNvPr id="65" name="テキスト ボックス 64"/>
          <p:cNvSpPr txBox="1"/>
          <p:nvPr/>
        </p:nvSpPr>
        <p:spPr>
          <a:xfrm>
            <a:off x="5051475" y="3325150"/>
            <a:ext cx="3955197" cy="646331"/>
          </a:xfrm>
          <a:prstGeom prst="rect">
            <a:avLst/>
          </a:prstGeom>
          <a:noFill/>
        </p:spPr>
        <p:txBody>
          <a:bodyPr wrap="square" rtlCol="0">
            <a:spAutoFit/>
          </a:bodyPr>
          <a:lstStyle/>
          <a:p>
            <a:pPr marL="285750" indent="-285750">
              <a:buFont typeface="Wingdings" panose="05000000000000000000" pitchFamily="2" charset="2"/>
              <a:buChar char="l"/>
            </a:pPr>
            <a:r>
              <a:rPr lang="ja-JP" altLang="en-US" sz="1200" dirty="0" smtClean="0">
                <a:latin typeface="小塚ゴシック Pr6N L"/>
              </a:rPr>
              <a:t>訪れた旅行者に土地の魅力を楽しんでもらうためには、ルート周辺にある歴史から生活文化に至る大小さまざまな情報提供が必要であった</a:t>
            </a:r>
            <a:endParaRPr lang="ja-JP" altLang="en-US" sz="1200" dirty="0">
              <a:latin typeface="小塚ゴシック Pr6N L"/>
            </a:endParaRPr>
          </a:p>
        </p:txBody>
      </p:sp>
      <p:sp>
        <p:nvSpPr>
          <p:cNvPr id="69" name="テキスト ボックス 68"/>
          <p:cNvSpPr txBox="1"/>
          <p:nvPr/>
        </p:nvSpPr>
        <p:spPr>
          <a:xfrm>
            <a:off x="5010532" y="4551035"/>
            <a:ext cx="4426655" cy="369332"/>
          </a:xfrm>
          <a:prstGeom prst="rect">
            <a:avLst/>
          </a:prstGeom>
          <a:noFill/>
        </p:spPr>
        <p:txBody>
          <a:bodyPr wrap="square" rtlCol="0">
            <a:spAutoFit/>
          </a:bodyPr>
          <a:lstStyle/>
          <a:p>
            <a:r>
              <a:rPr lang="en-US" altLang="ja-JP" b="1" dirty="0">
                <a:solidFill>
                  <a:schemeClr val="bg1"/>
                </a:solidFill>
                <a:latin typeface="小塚ゴシック Pr6N M"/>
              </a:rPr>
              <a:t>My </a:t>
            </a:r>
            <a:r>
              <a:rPr lang="ja-JP" altLang="en-US" b="1" dirty="0">
                <a:solidFill>
                  <a:schemeClr val="bg1"/>
                </a:solidFill>
                <a:latin typeface="小塚ゴシック Pr6N M"/>
              </a:rPr>
              <a:t>ルートガイドサービス </a:t>
            </a:r>
            <a:r>
              <a:rPr lang="ja-JP" altLang="en-US" sz="1600" b="1" dirty="0">
                <a:solidFill>
                  <a:schemeClr val="bg1"/>
                </a:solidFill>
                <a:latin typeface="小塚ゴシック Pr6N M"/>
              </a:rPr>
              <a:t>でこう </a:t>
            </a:r>
            <a:r>
              <a:rPr lang="ja-JP" altLang="en-US" b="1" dirty="0">
                <a:solidFill>
                  <a:schemeClr val="bg1"/>
                </a:solidFill>
                <a:latin typeface="小塚ゴシック Pr6N M"/>
              </a:rPr>
              <a:t>変わった！</a:t>
            </a:r>
            <a:r>
              <a:rPr lang="ja-JP" altLang="en-US" sz="1200" b="1" dirty="0">
                <a:solidFill>
                  <a:schemeClr val="bg1"/>
                </a:solidFill>
                <a:latin typeface="小塚ゴシック Pr6N M"/>
              </a:rPr>
              <a:t> </a:t>
            </a:r>
            <a:endParaRPr lang="ja-JP" altLang="en-US" b="1" dirty="0">
              <a:solidFill>
                <a:schemeClr val="bg1"/>
              </a:solidFill>
              <a:latin typeface="小塚ゴシック Pr6N M"/>
            </a:endParaRPr>
          </a:p>
        </p:txBody>
      </p:sp>
      <p:sp>
        <p:nvSpPr>
          <p:cNvPr id="71" name="テキスト ボックス 70"/>
          <p:cNvSpPr txBox="1"/>
          <p:nvPr/>
        </p:nvSpPr>
        <p:spPr>
          <a:xfrm>
            <a:off x="5119714" y="5102278"/>
            <a:ext cx="3886957" cy="461665"/>
          </a:xfrm>
          <a:prstGeom prst="rect">
            <a:avLst/>
          </a:prstGeom>
          <a:noFill/>
        </p:spPr>
        <p:txBody>
          <a:bodyPr wrap="square" rtlCol="0">
            <a:spAutoFit/>
          </a:bodyPr>
          <a:lstStyle/>
          <a:p>
            <a:pPr marL="285750" indent="-285750">
              <a:buFont typeface="Wingdings" panose="05000000000000000000" pitchFamily="2" charset="2"/>
              <a:buChar char="l"/>
            </a:pPr>
            <a:r>
              <a:rPr lang="ja-JP" altLang="en-US" sz="1200" dirty="0" smtClean="0">
                <a:latin typeface="小塚ゴシック Pr6N L"/>
              </a:rPr>
              <a:t>複数の観光サイト上に</a:t>
            </a:r>
            <a:r>
              <a:rPr lang="en-US" altLang="ja-JP" sz="1200" dirty="0" smtClean="0">
                <a:latin typeface="小塚ゴシック Pr6N L"/>
              </a:rPr>
              <a:t>My</a:t>
            </a:r>
            <a:r>
              <a:rPr lang="ja-JP" altLang="en-US" sz="1200" dirty="0" smtClean="0">
                <a:latin typeface="小塚ゴシック Pr6N L"/>
              </a:rPr>
              <a:t>ルートガイドを実装し、</a:t>
            </a:r>
            <a:r>
              <a:rPr lang="en-US" altLang="ja-JP" sz="1200" dirty="0" smtClean="0">
                <a:latin typeface="小塚ゴシック Pr6N L"/>
              </a:rPr>
              <a:t/>
            </a:r>
            <a:br>
              <a:rPr lang="en-US" altLang="ja-JP" sz="1200" dirty="0" smtClean="0">
                <a:latin typeface="小塚ゴシック Pr6N L"/>
              </a:rPr>
            </a:br>
            <a:r>
              <a:rPr lang="ja-JP" altLang="en-US" sz="1200" dirty="0" smtClean="0">
                <a:latin typeface="小塚ゴシック Pr6N L"/>
              </a:rPr>
              <a:t>各サイト上で広域周遊ルート案内が可能になった</a:t>
            </a:r>
            <a:endParaRPr lang="ja-JP" altLang="en-US" sz="1200" dirty="0">
              <a:latin typeface="小塚ゴシック Pr6N L"/>
            </a:endParaRPr>
          </a:p>
        </p:txBody>
      </p:sp>
      <p:sp>
        <p:nvSpPr>
          <p:cNvPr id="72" name="テキスト ボックス 71"/>
          <p:cNvSpPr txBox="1"/>
          <p:nvPr/>
        </p:nvSpPr>
        <p:spPr>
          <a:xfrm>
            <a:off x="5126837" y="5565942"/>
            <a:ext cx="3879835" cy="830997"/>
          </a:xfrm>
          <a:prstGeom prst="rect">
            <a:avLst/>
          </a:prstGeom>
          <a:noFill/>
        </p:spPr>
        <p:txBody>
          <a:bodyPr wrap="square" rtlCol="0">
            <a:spAutoFit/>
          </a:bodyPr>
          <a:lstStyle/>
          <a:p>
            <a:pPr marL="285750" indent="-285750">
              <a:buFont typeface="Wingdings" panose="05000000000000000000" pitchFamily="2" charset="2"/>
              <a:buChar char="l"/>
            </a:pPr>
            <a:r>
              <a:rPr lang="en-US" altLang="ja-JP" sz="1200" dirty="0" smtClean="0">
                <a:latin typeface="小塚ゴシック Pr6N L"/>
              </a:rPr>
              <a:t>My</a:t>
            </a:r>
            <a:r>
              <a:rPr lang="ja-JP" altLang="en-US" sz="1200" dirty="0" smtClean="0">
                <a:latin typeface="小塚ゴシック Pr6N L"/>
              </a:rPr>
              <a:t>ルートガイドの実装をきっかけに自治体の観光データのオープン化が進み、地元レンタカー会社など民間でのオープンデータを活用した観光案内サービスの展開につながった</a:t>
            </a:r>
            <a:endParaRPr lang="ja-JP" altLang="en-US" sz="1200" dirty="0">
              <a:latin typeface="小塚ゴシック Pr6N L"/>
            </a:endParaRPr>
          </a:p>
        </p:txBody>
      </p:sp>
      <p:sp>
        <p:nvSpPr>
          <p:cNvPr id="43" name="角丸四角形 42"/>
          <p:cNvSpPr/>
          <p:nvPr/>
        </p:nvSpPr>
        <p:spPr>
          <a:xfrm>
            <a:off x="5052210" y="4549425"/>
            <a:ext cx="4743817" cy="1864775"/>
          </a:xfrm>
          <a:prstGeom prst="roundRect">
            <a:avLst>
              <a:gd name="adj" fmla="val 10424"/>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4" name="片側の 2 つの角を丸めた四角形 43"/>
          <p:cNvSpPr/>
          <p:nvPr/>
        </p:nvSpPr>
        <p:spPr>
          <a:xfrm>
            <a:off x="5052210" y="4549425"/>
            <a:ext cx="4743817" cy="503242"/>
          </a:xfrm>
          <a:prstGeom prst="round2SameRect">
            <a:avLst>
              <a:gd name="adj1" fmla="val 40827"/>
              <a:gd name="adj2" fmla="val 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5" name="角丸四角形 44"/>
          <p:cNvSpPr/>
          <p:nvPr/>
        </p:nvSpPr>
        <p:spPr>
          <a:xfrm>
            <a:off x="5050292" y="2327966"/>
            <a:ext cx="4743817" cy="1840961"/>
          </a:xfrm>
          <a:prstGeom prst="roundRect">
            <a:avLst>
              <a:gd name="adj" fmla="val 10424"/>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5245389" y="4627902"/>
            <a:ext cx="4426655" cy="369332"/>
          </a:xfrm>
          <a:prstGeom prst="rect">
            <a:avLst/>
          </a:prstGeom>
          <a:noFill/>
        </p:spPr>
        <p:txBody>
          <a:bodyPr wrap="square" rtlCol="0">
            <a:spAutoFit/>
          </a:bodyPr>
          <a:lstStyle/>
          <a:p>
            <a:r>
              <a:rPr lang="en-US" altLang="ja-JP" b="1" dirty="0">
                <a:solidFill>
                  <a:schemeClr val="bg1"/>
                </a:solidFill>
              </a:rPr>
              <a:t>My </a:t>
            </a:r>
            <a:r>
              <a:rPr lang="ja-JP" altLang="en-US" b="1" dirty="0" smtClean="0">
                <a:solidFill>
                  <a:schemeClr val="bg1"/>
                </a:solidFill>
              </a:rPr>
              <a:t>ルートガイドサービス </a:t>
            </a:r>
            <a:r>
              <a:rPr lang="ja-JP" altLang="en-US" sz="1600" b="1" dirty="0">
                <a:solidFill>
                  <a:schemeClr val="bg1"/>
                </a:solidFill>
              </a:rPr>
              <a:t>でこう </a:t>
            </a:r>
            <a:r>
              <a:rPr lang="ja-JP" altLang="en-US" b="1" dirty="0">
                <a:solidFill>
                  <a:schemeClr val="bg1"/>
                </a:solidFill>
              </a:rPr>
              <a:t>変わった！</a:t>
            </a:r>
            <a:r>
              <a:rPr lang="ja-JP" altLang="en-US" sz="1200" b="1" dirty="0">
                <a:solidFill>
                  <a:schemeClr val="bg1"/>
                </a:solidFill>
              </a:rPr>
              <a:t> </a:t>
            </a:r>
            <a:endParaRPr lang="ja-JP" altLang="en-US" b="1" dirty="0">
              <a:solidFill>
                <a:schemeClr val="bg1"/>
              </a:solidFill>
            </a:endParaRPr>
          </a:p>
        </p:txBody>
      </p:sp>
      <p:sp>
        <p:nvSpPr>
          <p:cNvPr id="48" name="テキスト ボックス 47"/>
          <p:cNvSpPr txBox="1"/>
          <p:nvPr/>
        </p:nvSpPr>
        <p:spPr>
          <a:xfrm>
            <a:off x="5277498" y="2340909"/>
            <a:ext cx="4640873" cy="369332"/>
          </a:xfrm>
          <a:prstGeom prst="rect">
            <a:avLst/>
          </a:prstGeom>
          <a:noFill/>
        </p:spPr>
        <p:txBody>
          <a:bodyPr wrap="square" rtlCol="0">
            <a:spAutoFit/>
          </a:bodyPr>
          <a:lstStyle/>
          <a:p>
            <a:r>
              <a:rPr lang="en-US" altLang="ja-JP" dirty="0">
                <a:solidFill>
                  <a:srgbClr val="0080FF"/>
                </a:solidFill>
                <a:latin typeface="+mn-ea"/>
                <a:cs typeface="小塚ゴシック Pr6N M"/>
              </a:rPr>
              <a:t>My </a:t>
            </a:r>
            <a:r>
              <a:rPr lang="ja-JP" altLang="en-US" dirty="0">
                <a:solidFill>
                  <a:srgbClr val="0080FF"/>
                </a:solidFill>
                <a:latin typeface="+mn-ea"/>
                <a:cs typeface="小塚ゴシック Pr6N M"/>
              </a:rPr>
              <a:t>ルートガイドサービス 誕生の </a:t>
            </a:r>
            <a:r>
              <a:rPr lang="ja-JP" altLang="en-US" dirty="0" smtClean="0">
                <a:solidFill>
                  <a:srgbClr val="0080FF"/>
                </a:solidFill>
                <a:latin typeface="+mn-ea"/>
                <a:cs typeface="小塚ゴシック Pr6N M"/>
              </a:rPr>
              <a:t>キッカケ</a:t>
            </a:r>
            <a:endParaRPr lang="ja-JP" altLang="en-US" dirty="0">
              <a:solidFill>
                <a:srgbClr val="0080FF"/>
              </a:solidFill>
              <a:latin typeface="+mn-ea"/>
              <a:cs typeface="小塚ゴシック Pr6N M"/>
            </a:endParaRPr>
          </a:p>
        </p:txBody>
      </p:sp>
      <p:sp>
        <p:nvSpPr>
          <p:cNvPr id="50" name="タイトル 1"/>
          <p:cNvSpPr txBox="1">
            <a:spLocks/>
          </p:cNvSpPr>
          <p:nvPr/>
        </p:nvSpPr>
        <p:spPr>
          <a:xfrm>
            <a:off x="57563" y="827741"/>
            <a:ext cx="7827079"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200" dirty="0" smtClean="0">
                <a:solidFill>
                  <a:srgbClr val="FFFFFF"/>
                </a:solidFill>
                <a:latin typeface="+mn-ea"/>
                <a:ea typeface="+mn-ea"/>
                <a:cs typeface="小塚ゴシック Pr6N R"/>
              </a:rPr>
              <a:t>By</a:t>
            </a:r>
            <a:r>
              <a:rPr lang="ja-JP" altLang="en-US" sz="1200" dirty="0" smtClean="0">
                <a:solidFill>
                  <a:srgbClr val="FFFFFF"/>
                </a:solidFill>
                <a:latin typeface="+mn-ea"/>
                <a:ea typeface="+mn-ea"/>
                <a:cs typeface="小塚ゴシック Pr6N R"/>
              </a:rPr>
              <a:t> </a:t>
            </a:r>
            <a:r>
              <a:rPr lang="en-US" altLang="ja-JP" sz="1200" dirty="0" smtClean="0">
                <a:solidFill>
                  <a:schemeClr val="bg1"/>
                </a:solidFill>
                <a:latin typeface="+mn-ea"/>
                <a:ea typeface="+mn-ea"/>
                <a:cs typeface="小塚ゴシック Pr6N R"/>
              </a:rPr>
              <a:t>NPO</a:t>
            </a:r>
            <a:r>
              <a:rPr lang="ja-JP" altLang="en-US" sz="1200" dirty="0" smtClean="0">
                <a:solidFill>
                  <a:schemeClr val="bg1"/>
                </a:solidFill>
                <a:latin typeface="+mn-ea"/>
                <a:ea typeface="+mn-ea"/>
                <a:cs typeface="小塚ゴシック Pr6N R"/>
              </a:rPr>
              <a:t>法人地域情報化モデル研究会（地域</a:t>
            </a:r>
            <a:r>
              <a:rPr lang="ja-JP" altLang="en-US" sz="1200" dirty="0">
                <a:solidFill>
                  <a:schemeClr val="bg1"/>
                </a:solidFill>
                <a:latin typeface="+mn-ea"/>
                <a:ea typeface="+mn-ea"/>
                <a:cs typeface="小塚ゴシック Pr6N R"/>
              </a:rPr>
              <a:t>プロデュース</a:t>
            </a:r>
            <a:r>
              <a:rPr lang="ja-JP" altLang="en-US" sz="1200" dirty="0" smtClean="0">
                <a:solidFill>
                  <a:schemeClr val="bg1"/>
                </a:solidFill>
                <a:latin typeface="+mn-ea"/>
                <a:ea typeface="+mn-ea"/>
                <a:cs typeface="小塚ゴシック Pr6N R"/>
              </a:rPr>
              <a:t>）</a:t>
            </a:r>
            <a:endParaRPr lang="ja-JP" altLang="en-US" sz="1200" dirty="0">
              <a:solidFill>
                <a:schemeClr val="bg1"/>
              </a:solidFill>
              <a:latin typeface="+mn-ea"/>
              <a:ea typeface="+mn-ea"/>
              <a:cs typeface="小塚ゴシック Pr6N L"/>
            </a:endParaRPr>
          </a:p>
        </p:txBody>
      </p:sp>
      <p:sp>
        <p:nvSpPr>
          <p:cNvPr id="3" name="正方形/長方形 2"/>
          <p:cNvSpPr/>
          <p:nvPr/>
        </p:nvSpPr>
        <p:spPr>
          <a:xfrm>
            <a:off x="921372" y="5482224"/>
            <a:ext cx="3831939" cy="246221"/>
          </a:xfrm>
          <a:prstGeom prst="rect">
            <a:avLst/>
          </a:prstGeom>
        </p:spPr>
        <p:txBody>
          <a:bodyPr wrap="square">
            <a:spAutoFit/>
          </a:bodyPr>
          <a:lstStyle/>
          <a:p>
            <a:r>
              <a:rPr lang="en-US" altLang="ja-JP" sz="1000" dirty="0"/>
              <a:t>All Rights Reserved, Copyright © 2010-2017 FUJITSU LIMITED</a:t>
            </a:r>
          </a:p>
        </p:txBody>
      </p:sp>
      <p:sp>
        <p:nvSpPr>
          <p:cNvPr id="51" name="タイトル 1"/>
          <p:cNvSpPr txBox="1">
            <a:spLocks/>
          </p:cNvSpPr>
          <p:nvPr/>
        </p:nvSpPr>
        <p:spPr>
          <a:xfrm>
            <a:off x="173450" y="240696"/>
            <a:ext cx="5828639" cy="744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600" smtClean="0">
                <a:solidFill>
                  <a:schemeClr val="bg1"/>
                </a:solidFill>
                <a:latin typeface="+mn-ea"/>
                <a:ea typeface="+mn-ea"/>
                <a:cs typeface="小塚ゴシック Pro M"/>
              </a:rPr>
              <a:t>My</a:t>
            </a:r>
            <a:r>
              <a:rPr lang="ja-JP" altLang="en-US" sz="3600" dirty="0" smtClean="0">
                <a:solidFill>
                  <a:schemeClr val="bg1"/>
                </a:solidFill>
                <a:latin typeface="+mn-ea"/>
                <a:ea typeface="+mn-ea"/>
                <a:cs typeface="小塚ゴシック Pro M"/>
              </a:rPr>
              <a:t>ルートガイドサービス</a:t>
            </a:r>
            <a:endParaRPr lang="ja-JP" altLang="en-US" sz="3600" dirty="0">
              <a:solidFill>
                <a:schemeClr val="bg1"/>
              </a:solidFill>
              <a:latin typeface="+mn-ea"/>
              <a:ea typeface="+mn-ea"/>
              <a:cs typeface="小塚ゴシック Pro M"/>
            </a:endParaRPr>
          </a:p>
        </p:txBody>
      </p:sp>
      <p:pic>
        <p:nvPicPr>
          <p:cNvPr id="2" name="図 1"/>
          <p:cNvPicPr>
            <a:picLocks noChangeAspect="1"/>
          </p:cNvPicPr>
          <p:nvPr/>
        </p:nvPicPr>
        <p:blipFill rotWithShape="1">
          <a:blip r:embed="rId2"/>
          <a:srcRect l="13692" t="35975" r="42000" b="10787"/>
          <a:stretch/>
        </p:blipFill>
        <p:spPr>
          <a:xfrm>
            <a:off x="562532" y="3024091"/>
            <a:ext cx="3824411" cy="2469932"/>
          </a:xfrm>
          <a:prstGeom prst="rect">
            <a:avLst/>
          </a:prstGeom>
        </p:spPr>
      </p:pic>
      <p:sp>
        <p:nvSpPr>
          <p:cNvPr id="47" name="テキスト ボックス 46"/>
          <p:cNvSpPr txBox="1"/>
          <p:nvPr/>
        </p:nvSpPr>
        <p:spPr>
          <a:xfrm>
            <a:off x="10096" y="1918453"/>
            <a:ext cx="3437394" cy="307777"/>
          </a:xfrm>
          <a:prstGeom prst="rect">
            <a:avLst/>
          </a:prstGeom>
          <a:noFill/>
        </p:spPr>
        <p:txBody>
          <a:bodyPr wrap="square" rtlCol="0">
            <a:spAutoFit/>
          </a:bodyPr>
          <a:lstStyle/>
          <a:p>
            <a:r>
              <a:rPr lang="ja-JP" altLang="en-US" sz="1400" b="1" dirty="0">
                <a:solidFill>
                  <a:srgbClr val="FF0000"/>
                </a:solidFill>
                <a:effectLst>
                  <a:outerShdw blurRad="38100" dist="38100" dir="2700000" algn="tl">
                    <a:srgbClr val="000000">
                      <a:alpha val="43137"/>
                    </a:srgbClr>
                  </a:outerShdw>
                </a:effectLst>
              </a:rPr>
              <a:t>（</a:t>
            </a:r>
            <a:r>
              <a:rPr lang="en-US" altLang="ja-JP" sz="1400" b="1" dirty="0" smtClean="0">
                <a:solidFill>
                  <a:srgbClr val="FF0000"/>
                </a:solidFill>
                <a:effectLst>
                  <a:outerShdw blurRad="38100" dist="38100" dir="2700000" algn="tl">
                    <a:srgbClr val="000000">
                      <a:alpha val="43137"/>
                    </a:srgbClr>
                  </a:outerShdw>
                </a:effectLst>
              </a:rPr>
              <a:t>2012</a:t>
            </a:r>
            <a:r>
              <a:rPr lang="ja-JP" altLang="en-US" sz="1400" b="1" dirty="0" smtClean="0">
                <a:solidFill>
                  <a:srgbClr val="FF0000"/>
                </a:solidFill>
                <a:effectLst>
                  <a:outerShdw blurRad="38100" dist="38100" dir="2700000" algn="tl">
                    <a:srgbClr val="000000">
                      <a:alpha val="43137"/>
                    </a:srgbClr>
                  </a:outerShdw>
                </a:effectLst>
              </a:rPr>
              <a:t>年</a:t>
            </a:r>
            <a:r>
              <a:rPr lang="en-US" altLang="ja-JP" sz="1400" b="1" dirty="0" smtClean="0">
                <a:solidFill>
                  <a:srgbClr val="FF0000"/>
                </a:solidFill>
                <a:effectLst>
                  <a:outerShdw blurRad="38100" dist="38100" dir="2700000" algn="tl">
                    <a:srgbClr val="000000">
                      <a:alpha val="43137"/>
                    </a:srgbClr>
                  </a:outerShdw>
                </a:effectLst>
              </a:rPr>
              <a:t>6</a:t>
            </a:r>
            <a:r>
              <a:rPr lang="ja-JP" altLang="en-US" sz="1400" b="1" dirty="0" smtClean="0">
                <a:solidFill>
                  <a:srgbClr val="FF0000"/>
                </a:solidFill>
                <a:effectLst>
                  <a:outerShdw blurRad="38100" dist="38100" dir="2700000" algn="tl">
                    <a:srgbClr val="000000">
                      <a:alpha val="43137"/>
                    </a:srgbClr>
                  </a:outerShdw>
                </a:effectLst>
              </a:rPr>
              <a:t>月</a:t>
            </a:r>
            <a:r>
              <a:rPr lang="ja-JP" altLang="en-US" sz="1400" b="1" dirty="0">
                <a:solidFill>
                  <a:srgbClr val="FF0000"/>
                </a:solidFill>
                <a:effectLst>
                  <a:outerShdw blurRad="38100" dist="38100" dir="2700000" algn="tl">
                    <a:srgbClr val="000000">
                      <a:alpha val="43137"/>
                    </a:srgbClr>
                  </a:outerShdw>
                </a:effectLst>
              </a:rPr>
              <a:t>　サービス開始）</a:t>
            </a:r>
          </a:p>
        </p:txBody>
      </p:sp>
      <p:pic>
        <p:nvPicPr>
          <p:cNvPr id="52" name="ハテナb.png" descr="/Users/meg/Desktop/特研/特研OD/アイコン/ハテナb.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9130394" y="2894983"/>
            <a:ext cx="477584" cy="985930"/>
          </a:xfrm>
          <a:prstGeom prst="rect">
            <a:avLst/>
          </a:prstGeom>
        </p:spPr>
      </p:pic>
      <p:pic>
        <p:nvPicPr>
          <p:cNvPr id="53" name="ひらめきb.png" descr="/Users/meg/Desktop/特研/特研OD/アイコン/ひらめきb.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9201312" y="5168940"/>
            <a:ext cx="293500" cy="1174001"/>
          </a:xfrm>
          <a:prstGeom prst="rect">
            <a:avLst/>
          </a:prstGeom>
        </p:spPr>
      </p:pic>
      <p:sp>
        <p:nvSpPr>
          <p:cNvPr id="60" name="下矢印 59"/>
          <p:cNvSpPr/>
          <p:nvPr/>
        </p:nvSpPr>
        <p:spPr>
          <a:xfrm>
            <a:off x="7270969" y="4211662"/>
            <a:ext cx="302462" cy="317426"/>
          </a:xfrm>
          <a:prstGeom prst="downArrow">
            <a:avLst>
              <a:gd name="adj1" fmla="val 30686"/>
              <a:gd name="adj2"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7254290" y="-6186"/>
            <a:ext cx="2664081" cy="307777"/>
          </a:xfrm>
          <a:prstGeom prst="rect">
            <a:avLst/>
          </a:prstGeom>
          <a:noFill/>
        </p:spPr>
        <p:txBody>
          <a:bodyPr wrap="square" rtlCol="0">
            <a:spAutoFit/>
          </a:bodyPr>
          <a:lstStyle/>
          <a:p>
            <a:pPr algn="r"/>
            <a:r>
              <a:rPr lang="ja-JP" altLang="en-US" sz="1400" dirty="0" smtClean="0">
                <a:latin typeface="+mn-ea"/>
              </a:rPr>
              <a:t>平成</a:t>
            </a:r>
            <a:r>
              <a:rPr lang="en-US" altLang="ja-JP" sz="1400" dirty="0" smtClean="0">
                <a:latin typeface="+mn-ea"/>
              </a:rPr>
              <a:t>30</a:t>
            </a:r>
            <a:r>
              <a:rPr lang="ja-JP" altLang="en-US" sz="1400" dirty="0" smtClean="0">
                <a:latin typeface="+mn-ea"/>
              </a:rPr>
              <a:t>年</a:t>
            </a:r>
            <a:r>
              <a:rPr lang="en-US" altLang="ja-JP" sz="1400" dirty="0" smtClean="0">
                <a:latin typeface="+mn-ea"/>
              </a:rPr>
              <a:t>2</a:t>
            </a:r>
            <a:r>
              <a:rPr lang="ja-JP" altLang="en-US" sz="1400" dirty="0" smtClean="0">
                <a:latin typeface="+mn-ea"/>
              </a:rPr>
              <a:t>月</a:t>
            </a:r>
            <a:r>
              <a:rPr lang="en-US" altLang="ja-JP" sz="1400" dirty="0" smtClean="0">
                <a:latin typeface="+mn-ea"/>
              </a:rPr>
              <a:t>21</a:t>
            </a:r>
            <a:r>
              <a:rPr lang="ja-JP" altLang="en-US" sz="1400" dirty="0" smtClean="0">
                <a:latin typeface="+mn-ea"/>
              </a:rPr>
              <a:t>日版</a:t>
            </a:r>
            <a:endParaRPr lang="ja-JP" altLang="en-US" sz="1400" dirty="0">
              <a:latin typeface="+mn-ea"/>
            </a:endParaRPr>
          </a:p>
        </p:txBody>
      </p:sp>
    </p:spTree>
    <p:extLst>
      <p:ext uri="{BB962C8B-B14F-4D97-AF65-F5344CB8AC3E}">
        <p14:creationId xmlns:p14="http://schemas.microsoft.com/office/powerpoint/2010/main" val="4284449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正方形/長方形 56"/>
          <p:cNvSpPr/>
          <p:nvPr/>
        </p:nvSpPr>
        <p:spPr>
          <a:xfrm>
            <a:off x="5994400" y="3036196"/>
            <a:ext cx="3752521" cy="402402"/>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Ins="0" rtlCol="0" anchor="ctr"/>
          <a:lstStyle/>
          <a:p>
            <a:r>
              <a:rPr lang="ja-JP" altLang="en-US" sz="900" dirty="0" smtClean="0">
                <a:solidFill>
                  <a:schemeClr val="tx1"/>
                </a:solidFill>
                <a:latin typeface="+mn-ea"/>
                <a:cs typeface="小塚ゴシック Pr6N L"/>
              </a:rPr>
              <a:t>　　　　平成２３年度総務省　「情報通信月間」東北総合通信局長表彰　</a:t>
            </a:r>
            <a:endParaRPr lang="en-US" altLang="ja-JP" sz="900" dirty="0" smtClean="0">
              <a:solidFill>
                <a:schemeClr val="tx1"/>
              </a:solidFill>
              <a:latin typeface="+mn-ea"/>
              <a:cs typeface="小塚ゴシック Pr6N L"/>
            </a:endParaRPr>
          </a:p>
          <a:p>
            <a:r>
              <a:rPr lang="ja-JP" altLang="en-US" sz="900" dirty="0" smtClean="0">
                <a:solidFill>
                  <a:schemeClr val="tx1"/>
                </a:solidFill>
                <a:latin typeface="+mn-ea"/>
                <a:cs typeface="小塚ゴシック Pr6N L"/>
              </a:rPr>
              <a:t>　　</a:t>
            </a:r>
            <a:r>
              <a:rPr lang="ja-JP" altLang="en-US" sz="900" dirty="0">
                <a:solidFill>
                  <a:schemeClr val="tx1"/>
                </a:solidFill>
                <a:latin typeface="+mn-ea"/>
                <a:cs typeface="小塚ゴシック Pr6N L"/>
              </a:rPr>
              <a:t>　</a:t>
            </a:r>
            <a:r>
              <a:rPr lang="ja-JP" altLang="en-US" sz="900" dirty="0" smtClean="0">
                <a:solidFill>
                  <a:schemeClr val="tx1"/>
                </a:solidFill>
                <a:latin typeface="+mn-ea"/>
                <a:cs typeface="小塚ゴシック Pr6N L"/>
              </a:rPr>
              <a:t>　平成２６年度総務省 地方</a:t>
            </a:r>
            <a:r>
              <a:rPr lang="ja-JP" altLang="en-US" sz="900" dirty="0">
                <a:solidFill>
                  <a:schemeClr val="tx1"/>
                </a:solidFill>
                <a:latin typeface="+mn-ea"/>
                <a:cs typeface="小塚ゴシック Pr6N L"/>
              </a:rPr>
              <a:t>創生に資する「地域</a:t>
            </a:r>
            <a:r>
              <a:rPr lang="ja-JP" altLang="en-US" sz="900" dirty="0" smtClean="0">
                <a:solidFill>
                  <a:schemeClr val="tx1"/>
                </a:solidFill>
                <a:latin typeface="+mn-ea"/>
                <a:cs typeface="小塚ゴシック Pr6N L"/>
              </a:rPr>
              <a:t>情報化大賞」</a:t>
            </a:r>
            <a:r>
              <a:rPr lang="ja-JP" altLang="en-US" sz="900" dirty="0">
                <a:solidFill>
                  <a:schemeClr val="tx1"/>
                </a:solidFill>
                <a:latin typeface="+mn-ea"/>
                <a:cs typeface="小塚ゴシック Pr6N L"/>
              </a:rPr>
              <a:t>特別</a:t>
            </a:r>
            <a:r>
              <a:rPr lang="ja-JP" altLang="en-US" sz="900" dirty="0" smtClean="0">
                <a:solidFill>
                  <a:schemeClr val="tx1"/>
                </a:solidFill>
                <a:latin typeface="+mn-ea"/>
                <a:cs typeface="小塚ゴシック Pr6N L"/>
              </a:rPr>
              <a:t>賞</a:t>
            </a:r>
            <a:endParaRPr lang="en-US" altLang="ja-JP" sz="900" dirty="0" smtClean="0">
              <a:solidFill>
                <a:schemeClr val="tx1"/>
              </a:solidFill>
              <a:latin typeface="+mn-ea"/>
              <a:cs typeface="小塚ゴシック Pr6N L"/>
            </a:endParaRPr>
          </a:p>
        </p:txBody>
      </p:sp>
      <p:sp>
        <p:nvSpPr>
          <p:cNvPr id="58" name="角丸四角形 57"/>
          <p:cNvSpPr/>
          <p:nvPr/>
        </p:nvSpPr>
        <p:spPr>
          <a:xfrm>
            <a:off x="5444553" y="3036196"/>
            <a:ext cx="893673" cy="411906"/>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smtClean="0">
                <a:latin typeface="+mn-ea"/>
                <a:cs typeface="フォントポにほんご"/>
              </a:rPr>
              <a:t>受賞歴</a:t>
            </a:r>
            <a:endParaRPr kumimoji="1" lang="ja-JP" altLang="en-US" sz="1400" dirty="0">
              <a:latin typeface="+mn-ea"/>
              <a:cs typeface="フォントポにほんご"/>
            </a:endParaRPr>
          </a:p>
        </p:txBody>
      </p:sp>
      <p:sp>
        <p:nvSpPr>
          <p:cNvPr id="61" name="正方形/長方形 60"/>
          <p:cNvSpPr/>
          <p:nvPr/>
        </p:nvSpPr>
        <p:spPr>
          <a:xfrm>
            <a:off x="5749101" y="3574030"/>
            <a:ext cx="3396089" cy="351689"/>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200" dirty="0" smtClean="0">
                <a:solidFill>
                  <a:schemeClr val="tx1"/>
                </a:solidFill>
                <a:latin typeface="ＭＳ Ｐゴシック" panose="020B0600070205080204" pitchFamily="50" charset="-128"/>
                <a:ea typeface="ＭＳ Ｐゴシック" panose="020B0600070205080204" pitchFamily="50" charset="-128"/>
                <a:cs typeface="小塚ゴシック Pr6N L"/>
              </a:rPr>
              <a:t>全国</a:t>
            </a:r>
            <a:r>
              <a:rPr lang="en-US" altLang="zh-CN" sz="1200" dirty="0">
                <a:solidFill>
                  <a:schemeClr val="tx1"/>
                </a:solidFill>
                <a:latin typeface="ＭＳ Ｐゴシック" panose="020B0600070205080204" pitchFamily="50" charset="-128"/>
                <a:ea typeface="ＭＳ Ｐゴシック" panose="020B0600070205080204" pitchFamily="50" charset="-128"/>
                <a:cs typeface="小塚ゴシック Pr6N L"/>
              </a:rPr>
              <a:t>17</a:t>
            </a:r>
            <a:r>
              <a:rPr lang="zh-CN" altLang="en-US" sz="1200" dirty="0">
                <a:solidFill>
                  <a:schemeClr val="tx1"/>
                </a:solidFill>
                <a:latin typeface="ＭＳ Ｐゴシック" panose="020B0600070205080204" pitchFamily="50" charset="-128"/>
                <a:ea typeface="ＭＳ Ｐゴシック" panose="020B0600070205080204" pitchFamily="50" charset="-128"/>
                <a:cs typeface="小塚ゴシック Pr6N L"/>
              </a:rPr>
              <a:t>県</a:t>
            </a:r>
            <a:r>
              <a:rPr lang="en-US" altLang="zh-CN" sz="1200" dirty="0">
                <a:solidFill>
                  <a:schemeClr val="tx1"/>
                </a:solidFill>
                <a:latin typeface="ＭＳ Ｐゴシック" panose="020B0600070205080204" pitchFamily="50" charset="-128"/>
                <a:ea typeface="ＭＳ Ｐゴシック" panose="020B0600070205080204" pitchFamily="50" charset="-128"/>
                <a:cs typeface="小塚ゴシック Pr6N L"/>
              </a:rPr>
              <a:t>50</a:t>
            </a:r>
            <a:r>
              <a:rPr lang="zh-CN" altLang="en-US" sz="1200" dirty="0" smtClean="0">
                <a:solidFill>
                  <a:schemeClr val="tx1"/>
                </a:solidFill>
                <a:latin typeface="ＭＳ Ｐゴシック" panose="020B0600070205080204" pitchFamily="50" charset="-128"/>
                <a:ea typeface="ＭＳ Ｐゴシック" panose="020B0600070205080204" pitchFamily="50" charset="-128"/>
                <a:cs typeface="小塚ゴシック Pr6N L"/>
              </a:rPr>
              <a:t>団体</a:t>
            </a:r>
            <a:endParaRPr lang="ja-JP" altLang="en-US" sz="1200" dirty="0">
              <a:solidFill>
                <a:schemeClr val="tx1"/>
              </a:solidFill>
              <a:latin typeface="ＭＳ Ｐゴシック" panose="020B0600070205080204" pitchFamily="50" charset="-128"/>
              <a:ea typeface="ＭＳ Ｐゴシック" panose="020B0600070205080204" pitchFamily="50" charset="-128"/>
              <a:cs typeface="小塚ゴシック Pr6N L"/>
            </a:endParaRPr>
          </a:p>
        </p:txBody>
      </p:sp>
      <p:sp>
        <p:nvSpPr>
          <p:cNvPr id="62" name="角丸四角形 61"/>
          <p:cNvSpPr/>
          <p:nvPr/>
        </p:nvSpPr>
        <p:spPr>
          <a:xfrm>
            <a:off x="5096143" y="3572975"/>
            <a:ext cx="950821" cy="363135"/>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mn-ea"/>
                <a:cs typeface="フォントポにほんご"/>
              </a:rPr>
              <a:t>地域</a:t>
            </a:r>
            <a:endParaRPr kumimoji="1" lang="ja-JP" altLang="en-US" sz="1400" dirty="0">
              <a:latin typeface="+mn-ea"/>
              <a:cs typeface="フォントポにほんご"/>
            </a:endParaRPr>
          </a:p>
        </p:txBody>
      </p:sp>
      <p:cxnSp>
        <p:nvCxnSpPr>
          <p:cNvPr id="67" name="直線コネクタ 66"/>
          <p:cNvCxnSpPr/>
          <p:nvPr/>
        </p:nvCxnSpPr>
        <p:spPr>
          <a:xfrm flipH="1">
            <a:off x="10565" y="1405574"/>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68" name="直線コネクタ 67"/>
          <p:cNvCxnSpPr/>
          <p:nvPr/>
        </p:nvCxnSpPr>
        <p:spPr>
          <a:xfrm flipH="1">
            <a:off x="10565" y="2038988"/>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72" name="直線コネクタ 71"/>
          <p:cNvCxnSpPr/>
          <p:nvPr/>
        </p:nvCxnSpPr>
        <p:spPr>
          <a:xfrm flipH="1">
            <a:off x="10565" y="6428143"/>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sp>
        <p:nvSpPr>
          <p:cNvPr id="75" name="角丸四角形 74"/>
          <p:cNvSpPr/>
          <p:nvPr/>
        </p:nvSpPr>
        <p:spPr>
          <a:xfrm>
            <a:off x="5084282" y="4080778"/>
            <a:ext cx="4711409" cy="2347365"/>
          </a:xfrm>
          <a:prstGeom prst="roundRect">
            <a:avLst>
              <a:gd name="adj" fmla="val 9905"/>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n-ea"/>
            </a:endParaRPr>
          </a:p>
        </p:txBody>
      </p:sp>
      <p:sp>
        <p:nvSpPr>
          <p:cNvPr id="41" name="正方形/長方形 40"/>
          <p:cNvSpPr/>
          <p:nvPr/>
        </p:nvSpPr>
        <p:spPr>
          <a:xfrm>
            <a:off x="6046964" y="1499638"/>
            <a:ext cx="3230931" cy="418628"/>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200" dirty="0" smtClean="0">
                <a:solidFill>
                  <a:schemeClr val="tx1"/>
                </a:solidFill>
                <a:latin typeface="+mn-ea"/>
                <a:cs typeface="MS Gothic" charset="-128"/>
              </a:rPr>
              <a:t>　　自治体・観光連盟等：</a:t>
            </a:r>
            <a:r>
              <a:rPr lang="ja-JP" altLang="en-US" sz="1200" dirty="0">
                <a:solidFill>
                  <a:schemeClr val="tx1"/>
                </a:solidFill>
                <a:latin typeface="+mn-ea"/>
                <a:cs typeface="MS Gothic" charset="-128"/>
              </a:rPr>
              <a:t>観光名所、宿泊施設等</a:t>
            </a:r>
          </a:p>
          <a:p>
            <a:r>
              <a:rPr lang="ja-JP" altLang="en-US" sz="1200" dirty="0" smtClean="0">
                <a:solidFill>
                  <a:schemeClr val="tx1"/>
                </a:solidFill>
                <a:latin typeface="+mn-ea"/>
                <a:cs typeface="MS Gothic" charset="-128"/>
              </a:rPr>
              <a:t>　　民間事業者：</a:t>
            </a:r>
            <a:r>
              <a:rPr lang="ja-JP" altLang="en-US" sz="1200" dirty="0">
                <a:solidFill>
                  <a:schemeClr val="tx1"/>
                </a:solidFill>
                <a:latin typeface="+mn-ea"/>
                <a:cs typeface="MS Gothic" charset="-128"/>
              </a:rPr>
              <a:t>店舗・施設情報、クーポン</a:t>
            </a:r>
            <a:r>
              <a:rPr lang="ja-JP" altLang="en-US" sz="1200" dirty="0" smtClean="0">
                <a:solidFill>
                  <a:schemeClr val="tx1"/>
                </a:solidFill>
                <a:latin typeface="+mn-ea"/>
                <a:cs typeface="MS Gothic" charset="-128"/>
              </a:rPr>
              <a:t>等</a:t>
            </a:r>
            <a:endParaRPr lang="ja-JP" altLang="en-US" sz="1200" dirty="0">
              <a:solidFill>
                <a:schemeClr val="tx1"/>
              </a:solidFill>
              <a:latin typeface="+mn-ea"/>
              <a:cs typeface="MS Gothic" charset="-128"/>
            </a:endParaRPr>
          </a:p>
        </p:txBody>
      </p:sp>
      <p:sp>
        <p:nvSpPr>
          <p:cNvPr id="38" name="角丸四角形 37"/>
          <p:cNvSpPr/>
          <p:nvPr/>
        </p:nvSpPr>
        <p:spPr>
          <a:xfrm>
            <a:off x="5114549" y="1494163"/>
            <a:ext cx="1228416" cy="439209"/>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mn-ea"/>
                <a:cs typeface="MS Gothic" charset="-128"/>
              </a:rPr>
              <a:t>使用データ</a:t>
            </a:r>
            <a:endParaRPr kumimoji="1" lang="ja-JP" altLang="en-US" sz="1400" dirty="0">
              <a:latin typeface="+mn-ea"/>
              <a:cs typeface="MS Gothic" charset="-128"/>
            </a:endParaRPr>
          </a:p>
        </p:txBody>
      </p:sp>
      <p:sp>
        <p:nvSpPr>
          <p:cNvPr id="39" name="正方形/長方形 38"/>
          <p:cNvSpPr/>
          <p:nvPr/>
        </p:nvSpPr>
        <p:spPr>
          <a:xfrm>
            <a:off x="6342965" y="2078041"/>
            <a:ext cx="3396089" cy="351689"/>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dirty="0" smtClean="0">
                <a:solidFill>
                  <a:schemeClr val="tx1"/>
                </a:solidFill>
                <a:latin typeface="+mn-ea"/>
                <a:cs typeface="小塚ゴシック Pr6N L"/>
              </a:rPr>
              <a:t>HTML</a:t>
            </a:r>
            <a:r>
              <a:rPr lang="ja-JP" altLang="en-US" sz="1200" dirty="0" err="1" smtClean="0">
                <a:solidFill>
                  <a:schemeClr val="tx1"/>
                </a:solidFill>
                <a:latin typeface="+mn-ea"/>
                <a:cs typeface="小塚ゴシック Pr6N L"/>
              </a:rPr>
              <a:t>、</a:t>
            </a:r>
            <a:r>
              <a:rPr lang="en-US" altLang="ja-JP" sz="1200" dirty="0" smtClean="0">
                <a:solidFill>
                  <a:schemeClr val="tx1"/>
                </a:solidFill>
                <a:latin typeface="+mn-ea"/>
                <a:cs typeface="小塚ゴシック Pr6N L"/>
              </a:rPr>
              <a:t>JPEG</a:t>
            </a:r>
            <a:r>
              <a:rPr lang="ja-JP" altLang="en-US" sz="1200" dirty="0" smtClean="0">
                <a:solidFill>
                  <a:schemeClr val="tx1"/>
                </a:solidFill>
                <a:latin typeface="+mn-ea"/>
                <a:cs typeface="小塚ゴシック Pr6N L"/>
              </a:rPr>
              <a:t>等</a:t>
            </a:r>
            <a:endParaRPr lang="en-US" altLang="ja-JP" sz="1200" dirty="0" smtClean="0">
              <a:solidFill>
                <a:schemeClr val="tx1"/>
              </a:solidFill>
              <a:latin typeface="+mn-ea"/>
              <a:cs typeface="小塚ゴシック Pr6N L"/>
            </a:endParaRPr>
          </a:p>
        </p:txBody>
      </p:sp>
      <p:sp>
        <p:nvSpPr>
          <p:cNvPr id="40" name="角丸四角形 39"/>
          <p:cNvSpPr/>
          <p:nvPr/>
        </p:nvSpPr>
        <p:spPr>
          <a:xfrm>
            <a:off x="5690006" y="2072567"/>
            <a:ext cx="1274749" cy="365138"/>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mn-ea"/>
                <a:cs typeface="フォントポにほんご"/>
              </a:rPr>
              <a:t>データ形式</a:t>
            </a:r>
            <a:endParaRPr kumimoji="1" lang="ja-JP" altLang="en-US" sz="1400" dirty="0">
              <a:latin typeface="+mn-ea"/>
              <a:cs typeface="フォントポにほんご"/>
            </a:endParaRPr>
          </a:p>
        </p:txBody>
      </p:sp>
      <p:sp>
        <p:nvSpPr>
          <p:cNvPr id="46" name="正方形/長方形 45"/>
          <p:cNvSpPr/>
          <p:nvPr/>
        </p:nvSpPr>
        <p:spPr>
          <a:xfrm>
            <a:off x="6095243" y="2574279"/>
            <a:ext cx="3049947" cy="351689"/>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dirty="0" smtClean="0">
                <a:solidFill>
                  <a:schemeClr val="tx1"/>
                </a:solidFill>
                <a:latin typeface="+mn-ea"/>
                <a:cs typeface="小塚ゴシック Pr6N L"/>
              </a:rPr>
              <a:t>Web</a:t>
            </a:r>
            <a:r>
              <a:rPr lang="ja-JP" altLang="en-US" sz="1200" dirty="0" smtClean="0">
                <a:solidFill>
                  <a:schemeClr val="tx1"/>
                </a:solidFill>
                <a:latin typeface="+mn-ea"/>
                <a:cs typeface="小塚ゴシック Pr6N L"/>
              </a:rPr>
              <a:t>サービス、</a:t>
            </a:r>
            <a:r>
              <a:rPr lang="en-US" altLang="ja-JP" sz="1200" dirty="0" smtClean="0">
                <a:solidFill>
                  <a:schemeClr val="tx1"/>
                </a:solidFill>
                <a:latin typeface="+mn-ea"/>
                <a:cs typeface="小塚ゴシック Pr6N L"/>
              </a:rPr>
              <a:t>Web</a:t>
            </a:r>
            <a:r>
              <a:rPr lang="ja-JP" altLang="en-US" sz="1200" dirty="0" smtClean="0">
                <a:solidFill>
                  <a:schemeClr val="tx1"/>
                </a:solidFill>
                <a:latin typeface="+mn-ea"/>
                <a:cs typeface="小塚ゴシック Pr6N L"/>
              </a:rPr>
              <a:t>アプリ</a:t>
            </a:r>
            <a:endParaRPr kumimoji="1" lang="ja-JP" altLang="en-US" sz="1200" dirty="0">
              <a:solidFill>
                <a:schemeClr val="tx1"/>
              </a:solidFill>
              <a:latin typeface="+mn-ea"/>
              <a:cs typeface="小塚ゴシック Pr6N L"/>
            </a:endParaRPr>
          </a:p>
        </p:txBody>
      </p:sp>
      <p:sp>
        <p:nvSpPr>
          <p:cNvPr id="47" name="角丸四角形 46"/>
          <p:cNvSpPr/>
          <p:nvPr/>
        </p:nvSpPr>
        <p:spPr>
          <a:xfrm>
            <a:off x="5096142" y="2568805"/>
            <a:ext cx="1246823" cy="361791"/>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mn-ea"/>
                <a:cs typeface="フォントポにほんご"/>
              </a:rPr>
              <a:t>提供形態</a:t>
            </a:r>
            <a:endParaRPr kumimoji="1" lang="ja-JP" altLang="en-US" sz="1400" dirty="0">
              <a:latin typeface="+mn-ea"/>
              <a:cs typeface="フォントポにほんご"/>
            </a:endParaRPr>
          </a:p>
        </p:txBody>
      </p:sp>
      <p:sp>
        <p:nvSpPr>
          <p:cNvPr id="50" name="正方形/長方形 49"/>
          <p:cNvSpPr/>
          <p:nvPr/>
        </p:nvSpPr>
        <p:spPr>
          <a:xfrm>
            <a:off x="0" y="6577577"/>
            <a:ext cx="9906000" cy="280423"/>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pic>
        <p:nvPicPr>
          <p:cNvPr id="3" name="アイディアb.png" descr="/Users/meg/Desktop/特研/特研OD/アイコン/アイディアb.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9325390" y="1420541"/>
            <a:ext cx="434025" cy="522660"/>
          </a:xfrm>
          <a:prstGeom prst="rect">
            <a:avLst/>
          </a:prstGeom>
        </p:spPr>
      </p:pic>
      <p:pic>
        <p:nvPicPr>
          <p:cNvPr id="6" name="パソコン作業b.png" descr="/Users/meg/Desktop/特研/特研OD/アイコン/パソコン作業b.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5098870" y="2048511"/>
            <a:ext cx="526486" cy="440796"/>
          </a:xfrm>
          <a:prstGeom prst="rect">
            <a:avLst/>
          </a:prstGeom>
        </p:spPr>
      </p:pic>
      <p:pic>
        <p:nvPicPr>
          <p:cNvPr id="7" name="チームb.png" descr="/Users/meg/Desktop/特研/特研OD/アイコン/チームb.png"/>
          <p:cNvPicPr>
            <a:picLocks noChangeAspect="1"/>
          </p:cNvPicPr>
          <p:nvPr/>
        </p:nvPicPr>
        <p:blipFill>
          <a:blip r:embed="rId6" r:link="rId7">
            <a:extLst>
              <a:ext uri="{28A0092B-C50C-407E-A947-70E740481C1C}">
                <a14:useLocalDpi xmlns:a14="http://schemas.microsoft.com/office/drawing/2010/main" val="0"/>
              </a:ext>
            </a:extLst>
          </a:blip>
          <a:stretch>
            <a:fillRect/>
          </a:stretch>
        </p:blipFill>
        <p:spPr>
          <a:xfrm>
            <a:off x="9252593" y="2489308"/>
            <a:ext cx="468705" cy="513122"/>
          </a:xfrm>
          <a:prstGeom prst="rect">
            <a:avLst/>
          </a:prstGeom>
        </p:spPr>
      </p:pic>
      <p:pic>
        <p:nvPicPr>
          <p:cNvPr id="9" name="受賞b.png" descr="/Users/meg/Desktop/特研/特研OD/アイコン/受賞b.png"/>
          <p:cNvPicPr>
            <a:picLocks noChangeAspect="1"/>
          </p:cNvPicPr>
          <p:nvPr/>
        </p:nvPicPr>
        <p:blipFill>
          <a:blip r:embed="rId8" r:link="rId9">
            <a:extLst>
              <a:ext uri="{28A0092B-C50C-407E-A947-70E740481C1C}">
                <a14:useLocalDpi xmlns:a14="http://schemas.microsoft.com/office/drawing/2010/main" val="0"/>
              </a:ext>
            </a:extLst>
          </a:blip>
          <a:stretch>
            <a:fillRect/>
          </a:stretch>
        </p:blipFill>
        <p:spPr>
          <a:xfrm>
            <a:off x="5096142" y="2991423"/>
            <a:ext cx="311825" cy="491948"/>
          </a:xfrm>
          <a:prstGeom prst="rect">
            <a:avLst/>
          </a:prstGeom>
        </p:spPr>
      </p:pic>
      <p:pic>
        <p:nvPicPr>
          <p:cNvPr id="12" name="マーカーb.png" descr="/Users/meg/Desktop/特研/特研OD/アイコン/マーカーb.png"/>
          <p:cNvPicPr>
            <a:picLocks noChangeAspect="1"/>
          </p:cNvPicPr>
          <p:nvPr/>
        </p:nvPicPr>
        <p:blipFill>
          <a:blip r:embed="rId10" r:link="rId11">
            <a:extLst>
              <a:ext uri="{28A0092B-C50C-407E-A947-70E740481C1C}">
                <a14:useLocalDpi xmlns:a14="http://schemas.microsoft.com/office/drawing/2010/main" val="0"/>
              </a:ext>
            </a:extLst>
          </a:blip>
          <a:stretch>
            <a:fillRect/>
          </a:stretch>
        </p:blipFill>
        <p:spPr>
          <a:xfrm>
            <a:off x="9238609" y="3510431"/>
            <a:ext cx="482689" cy="494823"/>
          </a:xfrm>
          <a:prstGeom prst="rect">
            <a:avLst/>
          </a:prstGeom>
        </p:spPr>
      </p:pic>
      <p:pic>
        <p:nvPicPr>
          <p:cNvPr id="13" name="拡声器b.png" descr="/Users/meg/Desktop/特研/特研OD/アイコン/拡声器b.png"/>
          <p:cNvPicPr>
            <a:picLocks noChangeAspect="1"/>
          </p:cNvPicPr>
          <p:nvPr/>
        </p:nvPicPr>
        <p:blipFill>
          <a:blip r:embed="rId12" r:link="rId13">
            <a:extLst>
              <a:ext uri="{28A0092B-C50C-407E-A947-70E740481C1C}">
                <a14:useLocalDpi xmlns:a14="http://schemas.microsoft.com/office/drawing/2010/main" val="0"/>
              </a:ext>
            </a:extLst>
          </a:blip>
          <a:stretch>
            <a:fillRect/>
          </a:stretch>
        </p:blipFill>
        <p:spPr>
          <a:xfrm>
            <a:off x="5318939" y="4100623"/>
            <a:ext cx="607356" cy="619883"/>
          </a:xfrm>
          <a:prstGeom prst="rect">
            <a:avLst/>
          </a:prstGeom>
        </p:spPr>
      </p:pic>
      <p:sp>
        <p:nvSpPr>
          <p:cNvPr id="51" name="テキスト ボックス 50"/>
          <p:cNvSpPr txBox="1"/>
          <p:nvPr/>
        </p:nvSpPr>
        <p:spPr>
          <a:xfrm>
            <a:off x="5879507" y="4240144"/>
            <a:ext cx="3557384" cy="400110"/>
          </a:xfrm>
          <a:prstGeom prst="rect">
            <a:avLst/>
          </a:prstGeom>
          <a:noFill/>
        </p:spPr>
        <p:txBody>
          <a:bodyPr vert="horz" wrap="none" rtlCol="0">
            <a:spAutoFit/>
          </a:bodyPr>
          <a:lstStyle/>
          <a:p>
            <a:r>
              <a:rPr lang="ja-JP" altLang="en-US" sz="2000" b="1" dirty="0">
                <a:solidFill>
                  <a:srgbClr val="0E79FF"/>
                </a:solidFill>
                <a:latin typeface="+mn-ea"/>
                <a:cs typeface="フォントポにほんご"/>
              </a:rPr>
              <a:t>プロボノによる地域観光の</a:t>
            </a:r>
            <a:r>
              <a:rPr lang="ja-JP" altLang="en-US" sz="2000" b="1" dirty="0" smtClean="0">
                <a:solidFill>
                  <a:srgbClr val="0E79FF"/>
                </a:solidFill>
                <a:latin typeface="+mn-ea"/>
                <a:cs typeface="フォントポにほんご"/>
              </a:rPr>
              <a:t>振興</a:t>
            </a:r>
            <a:endParaRPr lang="ja-JP" altLang="en-US" sz="2000" b="1" dirty="0">
              <a:solidFill>
                <a:srgbClr val="0E79FF"/>
              </a:solidFill>
              <a:latin typeface="+mn-ea"/>
              <a:cs typeface="フォントポにほんご"/>
            </a:endParaRPr>
          </a:p>
        </p:txBody>
      </p:sp>
      <p:sp>
        <p:nvSpPr>
          <p:cNvPr id="81" name="テキスト ボックス 80"/>
          <p:cNvSpPr txBox="1"/>
          <p:nvPr/>
        </p:nvSpPr>
        <p:spPr>
          <a:xfrm>
            <a:off x="5125332" y="4679268"/>
            <a:ext cx="4613722" cy="1754326"/>
          </a:xfrm>
          <a:prstGeom prst="rect">
            <a:avLst/>
          </a:prstGeom>
          <a:noFill/>
        </p:spPr>
        <p:txBody>
          <a:bodyPr wrap="square" rtlCol="0">
            <a:spAutoFit/>
          </a:bodyPr>
          <a:lstStyle/>
          <a:p>
            <a:r>
              <a:rPr lang="ja-JP" altLang="en-US" sz="1200" dirty="0" smtClean="0">
                <a:latin typeface="+mn-ea"/>
                <a:cs typeface="小塚ゴシック Pr6N L"/>
              </a:rPr>
              <a:t>　地域連携による情報活用を推進するには、異なる</a:t>
            </a:r>
            <a:r>
              <a:rPr lang="ja-JP" altLang="en-US" sz="1200" dirty="0">
                <a:latin typeface="+mn-ea"/>
                <a:cs typeface="小塚ゴシック Pr6N L"/>
              </a:rPr>
              <a:t>ステイクホルダ間の相互連携を円滑に</a:t>
            </a:r>
            <a:r>
              <a:rPr lang="ja-JP" altLang="en-US" sz="1200" dirty="0" smtClean="0">
                <a:latin typeface="+mn-ea"/>
                <a:cs typeface="小塚ゴシック Pr6N L"/>
              </a:rPr>
              <a:t>進めるプロデューサの存在</a:t>
            </a:r>
            <a:r>
              <a:rPr lang="ja-JP" altLang="en-US" sz="1200" dirty="0">
                <a:latin typeface="+mn-ea"/>
                <a:cs typeface="小塚ゴシック Pr6N L"/>
              </a:rPr>
              <a:t>が重要となる。</a:t>
            </a:r>
          </a:p>
          <a:p>
            <a:r>
              <a:rPr lang="ja-JP" altLang="en-US" sz="1200" dirty="0">
                <a:latin typeface="+mn-ea"/>
                <a:cs typeface="小塚ゴシック Pr6N L"/>
              </a:rPr>
              <a:t>　</a:t>
            </a:r>
            <a:r>
              <a:rPr lang="en-US" altLang="ja-JP" sz="1200" dirty="0" smtClean="0">
                <a:latin typeface="+mn-ea"/>
                <a:cs typeface="小塚ゴシック Pr6N L"/>
              </a:rPr>
              <a:t>NPO</a:t>
            </a:r>
            <a:r>
              <a:rPr lang="ja-JP" altLang="en-US" sz="1200" dirty="0">
                <a:latin typeface="+mn-ea"/>
                <a:cs typeface="小塚ゴシック Pr6N L"/>
              </a:rPr>
              <a:t>法人地域情報化モデル</a:t>
            </a:r>
            <a:r>
              <a:rPr lang="ja-JP" altLang="en-US" sz="1200" dirty="0" smtClean="0">
                <a:latin typeface="+mn-ea"/>
                <a:cs typeface="小塚ゴシック Pr6N L"/>
              </a:rPr>
              <a:t>研究会</a:t>
            </a:r>
            <a:r>
              <a:rPr lang="en-US" altLang="ja-JP" sz="1200" dirty="0" smtClean="0">
                <a:latin typeface="+mn-ea"/>
                <a:cs typeface="小塚ゴシック Pr6N L"/>
              </a:rPr>
              <a:t>(2007</a:t>
            </a:r>
            <a:r>
              <a:rPr lang="ja-JP" altLang="en-US" sz="1200" dirty="0" smtClean="0">
                <a:latin typeface="+mn-ea"/>
                <a:cs typeface="小塚ゴシック Pr6N L"/>
              </a:rPr>
              <a:t>年</a:t>
            </a:r>
            <a:r>
              <a:rPr lang="en-US" altLang="ja-JP" sz="1200" dirty="0" smtClean="0">
                <a:latin typeface="+mn-ea"/>
                <a:cs typeface="小塚ゴシック Pr6N L"/>
              </a:rPr>
              <a:t>5</a:t>
            </a:r>
            <a:r>
              <a:rPr lang="ja-JP" altLang="en-US" sz="1200" dirty="0" smtClean="0">
                <a:latin typeface="+mn-ea"/>
                <a:cs typeface="小塚ゴシック Pr6N L"/>
              </a:rPr>
              <a:t>月設立）では、</a:t>
            </a:r>
            <a:r>
              <a:rPr lang="en-US" altLang="ja-JP" sz="1200" dirty="0" smtClean="0">
                <a:latin typeface="+mn-ea"/>
                <a:cs typeface="小塚ゴシック Pr6N L"/>
              </a:rPr>
              <a:t>IT</a:t>
            </a:r>
            <a:r>
              <a:rPr lang="ja-JP" altLang="en-US" sz="1200" dirty="0">
                <a:latin typeface="+mn-ea"/>
                <a:cs typeface="小塚ゴシック Pr6N L"/>
              </a:rPr>
              <a:t>企業や行政関係者の有志がプロボノ（職業上の専門性を活かし無償で社会貢献する活動）として集結し、官民や組織</a:t>
            </a:r>
            <a:r>
              <a:rPr lang="ja-JP" altLang="en-US" sz="1200" dirty="0" smtClean="0">
                <a:latin typeface="+mn-ea"/>
                <a:cs typeface="小塚ゴシック Pr6N L"/>
              </a:rPr>
              <a:t>の枠組</a:t>
            </a:r>
            <a:r>
              <a:rPr lang="ja-JP" altLang="en-US" sz="1200" dirty="0">
                <a:latin typeface="+mn-ea"/>
                <a:cs typeface="小塚ゴシック Pr6N L"/>
              </a:rPr>
              <a:t>を越えた有志</a:t>
            </a:r>
            <a:r>
              <a:rPr lang="ja-JP" altLang="en-US" sz="1200" dirty="0" smtClean="0">
                <a:latin typeface="+mn-ea"/>
                <a:cs typeface="小塚ゴシック Pr6N L"/>
              </a:rPr>
              <a:t>活動により、青森県観光モデルをはじめ、地域</a:t>
            </a:r>
            <a:r>
              <a:rPr lang="en-US" altLang="ja-JP" sz="1200" dirty="0" smtClean="0">
                <a:latin typeface="+mn-ea"/>
                <a:cs typeface="小塚ゴシック Pr6N L"/>
              </a:rPr>
              <a:t>SNS</a:t>
            </a:r>
            <a:r>
              <a:rPr lang="ja-JP" altLang="en-US" sz="1200" dirty="0" smtClean="0">
                <a:latin typeface="+mn-ea"/>
                <a:cs typeface="小塚ゴシック Pr6N L"/>
              </a:rPr>
              <a:t>や商店活性化モデルなど、</a:t>
            </a:r>
            <a:r>
              <a:rPr lang="en-US" altLang="ja-JP" sz="1200" dirty="0" smtClean="0">
                <a:latin typeface="+mn-ea"/>
                <a:cs typeface="小塚ゴシック Pr6N L"/>
              </a:rPr>
              <a:t>ICT</a:t>
            </a:r>
            <a:r>
              <a:rPr lang="ja-JP" altLang="en-US" sz="1200" dirty="0" smtClean="0">
                <a:latin typeface="+mn-ea"/>
                <a:cs typeface="小塚ゴシック Pr6N L"/>
              </a:rPr>
              <a:t>で地域をつなぐ取り組みを行ってきた。</a:t>
            </a:r>
            <a:r>
              <a:rPr lang="en-US" altLang="ja-JP" sz="1200" dirty="0">
                <a:latin typeface="+mn-ea"/>
                <a:cs typeface="小塚ゴシック Pr6N L"/>
              </a:rPr>
              <a:t/>
            </a:r>
            <a:br>
              <a:rPr lang="en-US" altLang="ja-JP" sz="1200" dirty="0">
                <a:latin typeface="+mn-ea"/>
                <a:cs typeface="小塚ゴシック Pr6N L"/>
              </a:rPr>
            </a:br>
            <a:r>
              <a:rPr lang="ja-JP" altLang="en-US" sz="1200" dirty="0" smtClean="0">
                <a:latin typeface="+mn-ea"/>
                <a:cs typeface="小塚ゴシック Pr6N L"/>
              </a:rPr>
              <a:t>　その活動成果が認められ</a:t>
            </a:r>
            <a:r>
              <a:rPr lang="en-US" altLang="ja-JP" sz="1200" dirty="0" smtClean="0">
                <a:latin typeface="+mn-ea"/>
                <a:cs typeface="小塚ゴシック Pr6N L"/>
              </a:rPr>
              <a:t>H26</a:t>
            </a:r>
            <a:r>
              <a:rPr lang="ja-JP" altLang="en-US" sz="1200" dirty="0" smtClean="0">
                <a:latin typeface="+mn-ea"/>
                <a:cs typeface="小塚ゴシック Pr6N L"/>
              </a:rPr>
              <a:t>年度「情報通信月間・電波の日」情報通信月間推進協議会会長表彰</a:t>
            </a:r>
            <a:r>
              <a:rPr lang="en-US" altLang="ja-JP" sz="1200" dirty="0" smtClean="0">
                <a:latin typeface="+mn-ea"/>
                <a:cs typeface="小塚ゴシック Pr6N L"/>
              </a:rPr>
              <a:t> </a:t>
            </a:r>
            <a:r>
              <a:rPr lang="ja-JP" altLang="en-US" sz="1200" dirty="0" smtClean="0">
                <a:latin typeface="+mn-ea"/>
                <a:cs typeface="小塚ゴシック Pr6N L"/>
              </a:rPr>
              <a:t>情報通信功績賞が贈られた。</a:t>
            </a:r>
            <a:endParaRPr lang="ja-JP" altLang="en-US" sz="1200" dirty="0">
              <a:latin typeface="+mn-ea"/>
              <a:cs typeface="小塚ゴシック Pr6N L"/>
            </a:endParaRPr>
          </a:p>
        </p:txBody>
      </p:sp>
      <p:sp>
        <p:nvSpPr>
          <p:cNvPr id="92" name="正方形/長方形 91"/>
          <p:cNvSpPr/>
          <p:nvPr/>
        </p:nvSpPr>
        <p:spPr>
          <a:xfrm>
            <a:off x="5292" y="0"/>
            <a:ext cx="9906000" cy="1252759"/>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MS Gothic" charset="-128"/>
              <a:ea typeface="MS Gothic" charset="-128"/>
              <a:cs typeface="MS Gothic" charset="-128"/>
            </a:endParaRPr>
          </a:p>
        </p:txBody>
      </p:sp>
      <p:grpSp>
        <p:nvGrpSpPr>
          <p:cNvPr id="96" name="図形グループ 24"/>
          <p:cNvGrpSpPr/>
          <p:nvPr/>
        </p:nvGrpSpPr>
        <p:grpSpPr>
          <a:xfrm>
            <a:off x="6255233" y="250008"/>
            <a:ext cx="752743" cy="752743"/>
            <a:chOff x="6255233" y="281179"/>
            <a:chExt cx="752743" cy="752743"/>
          </a:xfrm>
          <a:noFill/>
        </p:grpSpPr>
        <p:sp>
          <p:nvSpPr>
            <p:cNvPr id="97" name="角丸四角形 96"/>
            <p:cNvSpPr/>
            <p:nvPr/>
          </p:nvSpPr>
          <p:spPr>
            <a:xfrm>
              <a:off x="6255233"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S Gothic" charset="-128"/>
                <a:ea typeface="MS Gothic" charset="-128"/>
                <a:cs typeface="MS Gothic" charset="-128"/>
              </a:endParaRPr>
            </a:p>
          </p:txBody>
        </p:sp>
        <p:sp>
          <p:nvSpPr>
            <p:cNvPr id="98" name="テキスト ボックス 97"/>
            <p:cNvSpPr txBox="1"/>
            <p:nvPr/>
          </p:nvSpPr>
          <p:spPr>
            <a:xfrm>
              <a:off x="6308439" y="334385"/>
              <a:ext cx="646331" cy="646331"/>
            </a:xfrm>
            <a:prstGeom prst="rect">
              <a:avLst/>
            </a:prstGeom>
            <a:grpFill/>
            <a:ln>
              <a:noFill/>
            </a:ln>
          </p:spPr>
          <p:txBody>
            <a:bodyPr wrap="none" rtlCol="0">
              <a:spAutoFit/>
            </a:bodyPr>
            <a:lstStyle/>
            <a:p>
              <a:r>
                <a:rPr kumimoji="1" lang="ja-JP" altLang="en-US" dirty="0" smtClean="0">
                  <a:solidFill>
                    <a:srgbClr val="DEFFFF"/>
                  </a:solidFill>
                  <a:latin typeface="MS Gothic" charset="-128"/>
                  <a:ea typeface="MS Gothic" charset="-128"/>
                  <a:cs typeface="MS Gothic" charset="-128"/>
                </a:rPr>
                <a:t>防災</a:t>
              </a:r>
              <a:endParaRPr kumimoji="1" lang="en-US" altLang="ja-JP" dirty="0" smtClean="0">
                <a:solidFill>
                  <a:srgbClr val="DEFFFF"/>
                </a:solidFill>
                <a:latin typeface="MS Gothic" charset="-128"/>
                <a:ea typeface="MS Gothic" charset="-128"/>
                <a:cs typeface="MS Gothic" charset="-128"/>
              </a:endParaRPr>
            </a:p>
            <a:p>
              <a:r>
                <a:rPr lang="ja-JP" altLang="en-US" dirty="0" smtClean="0">
                  <a:solidFill>
                    <a:srgbClr val="DEFFFF"/>
                  </a:solidFill>
                  <a:latin typeface="MS Gothic" charset="-128"/>
                  <a:ea typeface="MS Gothic" charset="-128"/>
                  <a:cs typeface="MS Gothic" charset="-128"/>
                </a:rPr>
                <a:t>減災</a:t>
              </a:r>
              <a:endParaRPr kumimoji="1" lang="ja-JP" altLang="en-US" dirty="0">
                <a:solidFill>
                  <a:srgbClr val="DEFFFF"/>
                </a:solidFill>
                <a:latin typeface="MS Gothic" charset="-128"/>
                <a:ea typeface="MS Gothic" charset="-128"/>
                <a:cs typeface="MS Gothic" charset="-128"/>
              </a:endParaRPr>
            </a:p>
          </p:txBody>
        </p:sp>
      </p:grpSp>
      <p:grpSp>
        <p:nvGrpSpPr>
          <p:cNvPr id="99" name="図形グループ 33"/>
          <p:cNvGrpSpPr/>
          <p:nvPr/>
        </p:nvGrpSpPr>
        <p:grpSpPr>
          <a:xfrm>
            <a:off x="8089329" y="250008"/>
            <a:ext cx="752743" cy="752743"/>
            <a:chOff x="8060984" y="281179"/>
            <a:chExt cx="752743" cy="752743"/>
          </a:xfrm>
          <a:solidFill>
            <a:schemeClr val="bg1"/>
          </a:solidFill>
        </p:grpSpPr>
        <p:sp>
          <p:nvSpPr>
            <p:cNvPr id="100" name="角丸四角形 99"/>
            <p:cNvSpPr/>
            <p:nvPr/>
          </p:nvSpPr>
          <p:spPr>
            <a:xfrm>
              <a:off x="8060984" y="281179"/>
              <a:ext cx="752743" cy="752743"/>
            </a:xfrm>
            <a:prstGeom prst="roundRect">
              <a:avLst/>
            </a:prstGeom>
            <a:grp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S Gothic" charset="-128"/>
                <a:ea typeface="MS Gothic" charset="-128"/>
                <a:cs typeface="MS Gothic" charset="-128"/>
              </a:endParaRPr>
            </a:p>
          </p:txBody>
        </p:sp>
        <p:sp>
          <p:nvSpPr>
            <p:cNvPr id="101" name="テキスト ボックス 100"/>
            <p:cNvSpPr txBox="1"/>
            <p:nvPr/>
          </p:nvSpPr>
          <p:spPr>
            <a:xfrm>
              <a:off x="8114190" y="334385"/>
              <a:ext cx="646331" cy="646331"/>
            </a:xfrm>
            <a:prstGeom prst="rect">
              <a:avLst/>
            </a:prstGeom>
            <a:grpFill/>
            <a:ln>
              <a:solidFill>
                <a:schemeClr val="bg1"/>
              </a:solidFill>
            </a:ln>
          </p:spPr>
          <p:txBody>
            <a:bodyPr wrap="none" rtlCol="0">
              <a:spAutoFit/>
            </a:bodyPr>
            <a:lstStyle/>
            <a:p>
              <a:r>
                <a:rPr lang="ja-JP" altLang="en-US" dirty="0" smtClean="0">
                  <a:solidFill>
                    <a:srgbClr val="4CA6FF"/>
                  </a:solidFill>
                  <a:latin typeface="MS Gothic" charset="-128"/>
                  <a:ea typeface="MS Gothic" charset="-128"/>
                  <a:cs typeface="MS Gothic" charset="-128"/>
                </a:rPr>
                <a:t>産業</a:t>
              </a:r>
              <a:endParaRPr lang="en-US" altLang="ja-JP" dirty="0" smtClean="0">
                <a:solidFill>
                  <a:srgbClr val="4CA6FF"/>
                </a:solidFill>
                <a:latin typeface="MS Gothic" charset="-128"/>
                <a:ea typeface="MS Gothic" charset="-128"/>
                <a:cs typeface="MS Gothic" charset="-128"/>
              </a:endParaRPr>
            </a:p>
            <a:p>
              <a:r>
                <a:rPr lang="ja-JP" altLang="en-US" dirty="0" smtClean="0">
                  <a:solidFill>
                    <a:srgbClr val="4CA6FF"/>
                  </a:solidFill>
                  <a:latin typeface="MS Gothic" charset="-128"/>
                  <a:ea typeface="MS Gothic" charset="-128"/>
                  <a:cs typeface="MS Gothic" charset="-128"/>
                </a:rPr>
                <a:t>創出</a:t>
              </a:r>
              <a:endParaRPr kumimoji="1" lang="en-US" altLang="ja-JP" dirty="0" smtClean="0">
                <a:solidFill>
                  <a:srgbClr val="4CA6FF"/>
                </a:solidFill>
                <a:latin typeface="MS Gothic" charset="-128"/>
                <a:ea typeface="MS Gothic" charset="-128"/>
                <a:cs typeface="MS Gothic" charset="-128"/>
              </a:endParaRPr>
            </a:p>
          </p:txBody>
        </p:sp>
      </p:grpSp>
      <p:grpSp>
        <p:nvGrpSpPr>
          <p:cNvPr id="102" name="図形グループ 36"/>
          <p:cNvGrpSpPr/>
          <p:nvPr/>
        </p:nvGrpSpPr>
        <p:grpSpPr>
          <a:xfrm>
            <a:off x="7172281" y="250008"/>
            <a:ext cx="752743" cy="752743"/>
            <a:chOff x="7154801" y="281179"/>
            <a:chExt cx="752743" cy="752743"/>
          </a:xfrm>
        </p:grpSpPr>
        <p:sp>
          <p:nvSpPr>
            <p:cNvPr id="103" name="角丸四角形 102"/>
            <p:cNvSpPr/>
            <p:nvPr/>
          </p:nvSpPr>
          <p:spPr>
            <a:xfrm>
              <a:off x="7154801" y="281179"/>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S Gothic" charset="-128"/>
                <a:ea typeface="MS Gothic" charset="-128"/>
                <a:cs typeface="MS Gothic" charset="-128"/>
              </a:endParaRPr>
            </a:p>
          </p:txBody>
        </p:sp>
        <p:sp>
          <p:nvSpPr>
            <p:cNvPr id="104" name="テキスト ボックス 103"/>
            <p:cNvSpPr txBox="1"/>
            <p:nvPr/>
          </p:nvSpPr>
          <p:spPr>
            <a:xfrm>
              <a:off x="7208007" y="334385"/>
              <a:ext cx="659155" cy="646331"/>
            </a:xfrm>
            <a:prstGeom prst="rect">
              <a:avLst/>
            </a:prstGeom>
            <a:noFill/>
            <a:ln>
              <a:noFill/>
            </a:ln>
          </p:spPr>
          <p:txBody>
            <a:bodyPr wrap="none" rtlCol="0">
              <a:spAutoFit/>
            </a:bodyPr>
            <a:lstStyle/>
            <a:p>
              <a:r>
                <a:rPr lang="ja-JP" altLang="en-US" dirty="0" smtClean="0">
                  <a:solidFill>
                    <a:srgbClr val="DEFFFF"/>
                  </a:solidFill>
                  <a:latin typeface="MS Gothic" charset="-128"/>
                  <a:ea typeface="MS Gothic" charset="-128"/>
                  <a:cs typeface="MS Gothic" charset="-128"/>
                </a:rPr>
                <a:t>少子</a:t>
              </a:r>
              <a:endParaRPr lang="en-US" altLang="ja-JP" dirty="0" smtClean="0">
                <a:solidFill>
                  <a:srgbClr val="DEFFFF"/>
                </a:solidFill>
                <a:latin typeface="MS Gothic" charset="-128"/>
                <a:ea typeface="MS Gothic" charset="-128"/>
                <a:cs typeface="MS Gothic" charset="-128"/>
              </a:endParaRPr>
            </a:p>
            <a:p>
              <a:r>
                <a:rPr lang="ja-JP" altLang="en-US" dirty="0" smtClean="0">
                  <a:solidFill>
                    <a:srgbClr val="DEFFFF"/>
                  </a:solidFill>
                  <a:latin typeface="MS Gothic" charset="-128"/>
                  <a:ea typeface="MS Gothic" charset="-128"/>
                  <a:cs typeface="MS Gothic" charset="-128"/>
                </a:rPr>
                <a:t>高齢</a:t>
              </a:r>
              <a:endParaRPr lang="en-US" altLang="ja-JP" dirty="0" smtClean="0">
                <a:solidFill>
                  <a:srgbClr val="DEFFFF"/>
                </a:solidFill>
                <a:latin typeface="MS Gothic" charset="-128"/>
                <a:ea typeface="MS Gothic" charset="-128"/>
                <a:cs typeface="MS Gothic" charset="-128"/>
              </a:endParaRPr>
            </a:p>
          </p:txBody>
        </p:sp>
      </p:grpSp>
      <p:sp>
        <p:nvSpPr>
          <p:cNvPr id="105" name="角丸四角形 104"/>
          <p:cNvSpPr/>
          <p:nvPr/>
        </p:nvSpPr>
        <p:spPr>
          <a:xfrm>
            <a:off x="9006672" y="250008"/>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S Gothic" charset="-128"/>
              <a:ea typeface="MS Gothic" charset="-128"/>
              <a:cs typeface="MS Gothic" charset="-128"/>
            </a:endParaRPr>
          </a:p>
        </p:txBody>
      </p:sp>
      <p:sp>
        <p:nvSpPr>
          <p:cNvPr id="106" name="テキスト ボックス 105"/>
          <p:cNvSpPr txBox="1"/>
          <p:nvPr/>
        </p:nvSpPr>
        <p:spPr>
          <a:xfrm>
            <a:off x="9059584" y="259585"/>
            <a:ext cx="684803" cy="738664"/>
          </a:xfrm>
          <a:prstGeom prst="rect">
            <a:avLst/>
          </a:prstGeom>
          <a:noFill/>
        </p:spPr>
        <p:txBody>
          <a:bodyPr wrap="none" rtlCol="0">
            <a:spAutoFit/>
          </a:bodyPr>
          <a:lstStyle/>
          <a:p>
            <a:r>
              <a:rPr lang="ja-JP" altLang="en-US" sz="1400" dirty="0" smtClean="0">
                <a:solidFill>
                  <a:srgbClr val="DEFFFF"/>
                </a:solidFill>
                <a:latin typeface="MS Gothic" charset="-128"/>
                <a:ea typeface="MS Gothic" charset="-128"/>
                <a:cs typeface="MS Gothic" charset="-128"/>
              </a:rPr>
              <a:t>防犯</a:t>
            </a:r>
            <a:endParaRPr lang="en-US" altLang="ja-JP" sz="1400" dirty="0" smtClean="0">
              <a:solidFill>
                <a:srgbClr val="DEFFFF"/>
              </a:solidFill>
              <a:latin typeface="MS Gothic" charset="-128"/>
              <a:ea typeface="MS Gothic" charset="-128"/>
              <a:cs typeface="MS Gothic" charset="-128"/>
            </a:endParaRPr>
          </a:p>
          <a:p>
            <a:r>
              <a:rPr lang="ja-JP" altLang="en-US" sz="1400" dirty="0" smtClean="0">
                <a:solidFill>
                  <a:srgbClr val="DEFFFF"/>
                </a:solidFill>
                <a:latin typeface="MS Gothic" charset="-128"/>
                <a:ea typeface="MS Gothic" charset="-128"/>
                <a:cs typeface="MS Gothic" charset="-128"/>
              </a:rPr>
              <a:t>医療</a:t>
            </a:r>
            <a:endParaRPr lang="en-US" altLang="ja-JP" sz="1400" dirty="0" smtClean="0">
              <a:solidFill>
                <a:srgbClr val="DEFFFF"/>
              </a:solidFill>
              <a:latin typeface="MS Gothic" charset="-128"/>
              <a:ea typeface="MS Gothic" charset="-128"/>
              <a:cs typeface="MS Gothic" charset="-128"/>
            </a:endParaRPr>
          </a:p>
          <a:p>
            <a:r>
              <a:rPr lang="ja-JP" altLang="en-US" sz="1400" dirty="0" smtClean="0">
                <a:solidFill>
                  <a:srgbClr val="DEFFFF"/>
                </a:solidFill>
                <a:latin typeface="MS Gothic" charset="-128"/>
                <a:ea typeface="MS Gothic" charset="-128"/>
                <a:cs typeface="MS Gothic" charset="-128"/>
              </a:rPr>
              <a:t>教育</a:t>
            </a:r>
            <a:r>
              <a:rPr lang="ja-JP" altLang="en-US" sz="1000" dirty="0" smtClean="0">
                <a:solidFill>
                  <a:srgbClr val="DEFFFF"/>
                </a:solidFill>
                <a:latin typeface="MS Gothic" charset="-128"/>
                <a:ea typeface="MS Gothic" charset="-128"/>
                <a:cs typeface="MS Gothic" charset="-128"/>
              </a:rPr>
              <a:t>等</a:t>
            </a:r>
            <a:endParaRPr lang="en-US" altLang="ja-JP" dirty="0" smtClean="0">
              <a:solidFill>
                <a:srgbClr val="DEFFFF"/>
              </a:solidFill>
              <a:latin typeface="MS Gothic" charset="-128"/>
              <a:ea typeface="MS Gothic" charset="-128"/>
              <a:cs typeface="MS Gothic" charset="-128"/>
            </a:endParaRPr>
          </a:p>
        </p:txBody>
      </p:sp>
      <p:sp>
        <p:nvSpPr>
          <p:cNvPr id="109" name="正方形/長方形 108"/>
          <p:cNvSpPr/>
          <p:nvPr/>
        </p:nvSpPr>
        <p:spPr>
          <a:xfrm>
            <a:off x="-73913" y="2062437"/>
            <a:ext cx="4988825" cy="461665"/>
          </a:xfrm>
          <a:prstGeom prst="rect">
            <a:avLst/>
          </a:prstGeom>
        </p:spPr>
        <p:txBody>
          <a:bodyPr wrap="square">
            <a:spAutoFit/>
          </a:bodyPr>
          <a:lstStyle/>
          <a:p>
            <a:r>
              <a:rPr lang="ja-JP" altLang="en-US" sz="1200" dirty="0" smtClean="0">
                <a:latin typeface="小塚ゴシック Pr6N L"/>
              </a:rPr>
              <a:t>　　</a:t>
            </a:r>
            <a:r>
              <a:rPr lang="ja-JP" altLang="ja-JP" sz="1200" dirty="0" smtClean="0">
                <a:latin typeface="MS PGothic" charset="-128"/>
                <a:ea typeface="MS PGothic" charset="-128"/>
                <a:cs typeface="MS PGothic" charset="-128"/>
              </a:rPr>
              <a:t>公共</a:t>
            </a:r>
            <a:r>
              <a:rPr lang="ja-JP" altLang="ja-JP" sz="1200" dirty="0">
                <a:latin typeface="MS PGothic" charset="-128"/>
                <a:ea typeface="MS PGothic" charset="-128"/>
                <a:cs typeface="MS PGothic" charset="-128"/>
              </a:rPr>
              <a:t>団体が保有</a:t>
            </a:r>
            <a:r>
              <a:rPr lang="ja-JP" altLang="ja-JP" sz="1200" dirty="0" smtClean="0">
                <a:latin typeface="MS PGothic" charset="-128"/>
                <a:ea typeface="MS PGothic" charset="-128"/>
                <a:cs typeface="MS PGothic" charset="-128"/>
              </a:rPr>
              <a:t>する</a:t>
            </a:r>
            <a:r>
              <a:rPr lang="ja-JP" altLang="en-US" sz="1200" dirty="0" smtClean="0">
                <a:latin typeface="MS PGothic" charset="-128"/>
                <a:ea typeface="MS PGothic" charset="-128"/>
                <a:cs typeface="MS PGothic" charset="-128"/>
              </a:rPr>
              <a:t>約</a:t>
            </a:r>
            <a:r>
              <a:rPr lang="en-US" altLang="ja-JP" sz="1200" dirty="0" smtClean="0">
                <a:latin typeface="MS PGothic" charset="-128"/>
                <a:ea typeface="MS PGothic" charset="-128"/>
                <a:cs typeface="MS PGothic" charset="-128"/>
              </a:rPr>
              <a:t>3000</a:t>
            </a:r>
            <a:r>
              <a:rPr lang="ja-JP" altLang="en-US" sz="1200" dirty="0" smtClean="0">
                <a:latin typeface="MS PGothic" charset="-128"/>
                <a:ea typeface="MS PGothic" charset="-128"/>
                <a:cs typeface="MS PGothic" charset="-128"/>
              </a:rPr>
              <a:t>件の</a:t>
            </a:r>
            <a:r>
              <a:rPr lang="ja-JP" altLang="ja-JP" sz="1200" dirty="0" smtClean="0">
                <a:latin typeface="MS PGothic" charset="-128"/>
                <a:ea typeface="MS PGothic" charset="-128"/>
                <a:cs typeface="MS PGothic" charset="-128"/>
              </a:rPr>
              <a:t>観光</a:t>
            </a:r>
            <a:r>
              <a:rPr lang="ja-JP" altLang="en-US" sz="1200" dirty="0" smtClean="0">
                <a:latin typeface="MS PGothic" charset="-128"/>
                <a:ea typeface="MS PGothic" charset="-128"/>
                <a:cs typeface="MS PGothic" charset="-128"/>
              </a:rPr>
              <a:t>データ</a:t>
            </a:r>
            <a:r>
              <a:rPr lang="ja-JP" altLang="ja-JP" sz="1200" dirty="0" smtClean="0">
                <a:latin typeface="MS PGothic" charset="-128"/>
                <a:ea typeface="MS PGothic" charset="-128"/>
                <a:cs typeface="MS PGothic" charset="-128"/>
              </a:rPr>
              <a:t>や</a:t>
            </a:r>
            <a:r>
              <a:rPr lang="ja-JP" altLang="en-US" sz="1200" dirty="0" smtClean="0">
                <a:latin typeface="MS PGothic" charset="-128"/>
                <a:ea typeface="MS PGothic" charset="-128"/>
                <a:cs typeface="MS PGothic" charset="-128"/>
              </a:rPr>
              <a:t>、</a:t>
            </a:r>
            <a:r>
              <a:rPr lang="ja-JP" altLang="ja-JP" sz="1200" dirty="0" smtClean="0">
                <a:latin typeface="MS PGothic" charset="-128"/>
                <a:ea typeface="MS PGothic" charset="-128"/>
                <a:cs typeface="MS PGothic" charset="-128"/>
              </a:rPr>
              <a:t>地域</a:t>
            </a:r>
            <a:r>
              <a:rPr lang="ja-JP" altLang="ja-JP" sz="1200" dirty="0">
                <a:latin typeface="MS PGothic" charset="-128"/>
                <a:ea typeface="MS PGothic" charset="-128"/>
                <a:cs typeface="MS PGothic" charset="-128"/>
              </a:rPr>
              <a:t>の</a:t>
            </a:r>
            <a:r>
              <a:rPr lang="ja-JP" altLang="ja-JP" sz="1200" dirty="0" smtClean="0">
                <a:latin typeface="MS PGothic" charset="-128"/>
                <a:ea typeface="MS PGothic" charset="-128"/>
                <a:cs typeface="MS PGothic" charset="-128"/>
              </a:rPr>
              <a:t>飲食店</a:t>
            </a:r>
            <a:r>
              <a:rPr lang="ja-JP" altLang="en-US" sz="1200" dirty="0" smtClean="0">
                <a:latin typeface="MS PGothic" charset="-128"/>
                <a:ea typeface="MS PGothic" charset="-128"/>
                <a:cs typeface="MS PGothic" charset="-128"/>
              </a:rPr>
              <a:t>など</a:t>
            </a:r>
            <a:r>
              <a:rPr lang="en-US" altLang="ja-JP" sz="1200" dirty="0">
                <a:latin typeface="MS PGothic" charset="-128"/>
                <a:ea typeface="MS PGothic" charset="-128"/>
                <a:cs typeface="MS PGothic" charset="-128"/>
              </a:rPr>
              <a:t/>
            </a:r>
            <a:br>
              <a:rPr lang="en-US" altLang="ja-JP" sz="1200" dirty="0">
                <a:latin typeface="MS PGothic" charset="-128"/>
                <a:ea typeface="MS PGothic" charset="-128"/>
                <a:cs typeface="MS PGothic" charset="-128"/>
              </a:rPr>
            </a:br>
            <a:r>
              <a:rPr lang="en-US" altLang="ja-JP" sz="1200" dirty="0" smtClean="0">
                <a:latin typeface="MS PGothic" charset="-128"/>
                <a:ea typeface="MS PGothic" charset="-128"/>
                <a:cs typeface="MS PGothic" charset="-128"/>
              </a:rPr>
              <a:t>  </a:t>
            </a:r>
            <a:r>
              <a:rPr lang="ja-JP" altLang="ja-JP" sz="1200" dirty="0" smtClean="0">
                <a:latin typeface="MS PGothic" charset="-128"/>
                <a:ea typeface="MS PGothic" charset="-128"/>
                <a:cs typeface="MS PGothic" charset="-128"/>
              </a:rPr>
              <a:t>約</a:t>
            </a:r>
            <a:r>
              <a:rPr lang="en-US" altLang="ja-JP" sz="1200" dirty="0">
                <a:latin typeface="MS PGothic" charset="-128"/>
                <a:ea typeface="MS PGothic" charset="-128"/>
                <a:cs typeface="MS PGothic" charset="-128"/>
              </a:rPr>
              <a:t>600</a:t>
            </a:r>
            <a:r>
              <a:rPr lang="ja-JP" altLang="ja-JP" sz="1200" dirty="0">
                <a:latin typeface="MS PGothic" charset="-128"/>
                <a:ea typeface="MS PGothic" charset="-128"/>
                <a:cs typeface="MS PGothic" charset="-128"/>
              </a:rPr>
              <a:t>の</a:t>
            </a:r>
            <a:r>
              <a:rPr lang="ja-JP" altLang="ja-JP" sz="1200" dirty="0" smtClean="0">
                <a:latin typeface="MS PGothic" charset="-128"/>
                <a:ea typeface="MS PGothic" charset="-128"/>
                <a:cs typeface="MS PGothic" charset="-128"/>
              </a:rPr>
              <a:t>事業者</a:t>
            </a:r>
            <a:r>
              <a:rPr lang="ja-JP" altLang="en-US" sz="1200" dirty="0" smtClean="0">
                <a:latin typeface="MS PGothic" charset="-128"/>
                <a:ea typeface="MS PGothic" charset="-128"/>
                <a:cs typeface="MS PGothic" charset="-128"/>
              </a:rPr>
              <a:t>が参加し、官民の</a:t>
            </a:r>
            <a:r>
              <a:rPr lang="ja-JP" altLang="ja-JP" sz="1200" dirty="0" smtClean="0">
                <a:latin typeface="MS PGothic" charset="-128"/>
                <a:ea typeface="MS PGothic" charset="-128"/>
                <a:cs typeface="MS PGothic" charset="-128"/>
              </a:rPr>
              <a:t>観光</a:t>
            </a:r>
            <a:r>
              <a:rPr lang="ja-JP" altLang="en-US" sz="1200" dirty="0" smtClean="0">
                <a:latin typeface="MS PGothic" charset="-128"/>
                <a:ea typeface="MS PGothic" charset="-128"/>
                <a:cs typeface="MS PGothic" charset="-128"/>
              </a:rPr>
              <a:t>データが相互利用されている。</a:t>
            </a:r>
            <a:endParaRPr lang="en-US" altLang="ja-JP" sz="1200" dirty="0" smtClean="0">
              <a:latin typeface="MS PGothic" charset="-128"/>
              <a:ea typeface="MS PGothic" charset="-128"/>
              <a:cs typeface="MS PGothic" charset="-128"/>
            </a:endParaRPr>
          </a:p>
        </p:txBody>
      </p:sp>
      <p:sp>
        <p:nvSpPr>
          <p:cNvPr id="111" name="正方形/長方形 110"/>
          <p:cNvSpPr/>
          <p:nvPr/>
        </p:nvSpPr>
        <p:spPr>
          <a:xfrm>
            <a:off x="98925" y="5593764"/>
            <a:ext cx="4930211" cy="830997"/>
          </a:xfrm>
          <a:prstGeom prst="rect">
            <a:avLst/>
          </a:prstGeom>
        </p:spPr>
        <p:txBody>
          <a:bodyPr wrap="square">
            <a:spAutoFit/>
          </a:bodyPr>
          <a:lstStyle/>
          <a:p>
            <a:r>
              <a:rPr lang="ja-JP" altLang="en-US" sz="1200" dirty="0" smtClean="0">
                <a:latin typeface="MS Gothic" charset="-128"/>
                <a:ea typeface="MS Gothic" charset="-128"/>
                <a:cs typeface="MS Gothic" charset="-128"/>
              </a:rPr>
              <a:t>●自治体職員の</a:t>
            </a:r>
            <a:r>
              <a:rPr lang="ja-JP" altLang="ja-JP" sz="1200" dirty="0" smtClean="0">
                <a:latin typeface="MS Gothic" charset="-128"/>
                <a:ea typeface="MS Gothic" charset="-128"/>
                <a:cs typeface="MS Gothic" charset="-128"/>
              </a:rPr>
              <a:t>観光</a:t>
            </a:r>
            <a:r>
              <a:rPr lang="ja-JP" altLang="en-US" sz="1200" dirty="0" smtClean="0">
                <a:latin typeface="MS Gothic" charset="-128"/>
                <a:ea typeface="MS Gothic" charset="-128"/>
                <a:cs typeface="MS Gothic" charset="-128"/>
              </a:rPr>
              <a:t>データの登録</a:t>
            </a:r>
            <a:r>
              <a:rPr lang="ja-JP" altLang="ja-JP" sz="1200" dirty="0" smtClean="0">
                <a:latin typeface="MS Gothic" charset="-128"/>
                <a:ea typeface="MS Gothic" charset="-128"/>
                <a:cs typeface="MS Gothic" charset="-128"/>
              </a:rPr>
              <a:t>負担</a:t>
            </a:r>
            <a:r>
              <a:rPr lang="ja-JP" altLang="en-US" sz="1200" dirty="0" smtClean="0">
                <a:latin typeface="MS Gothic" charset="-128"/>
                <a:ea typeface="MS Gothic" charset="-128"/>
                <a:cs typeface="MS Gothic" charset="-128"/>
              </a:rPr>
              <a:t>の解消</a:t>
            </a:r>
            <a:endParaRPr lang="ja-JP" altLang="ja-JP" sz="1200" dirty="0">
              <a:latin typeface="MS Gothic" charset="-128"/>
              <a:ea typeface="MS Gothic" charset="-128"/>
              <a:cs typeface="MS Gothic" charset="-128"/>
            </a:endParaRPr>
          </a:p>
          <a:p>
            <a:r>
              <a:rPr lang="ja-JP" altLang="en-US" sz="1200" dirty="0">
                <a:latin typeface="MS Gothic" charset="-128"/>
                <a:ea typeface="MS Gothic" charset="-128"/>
                <a:cs typeface="MS Gothic" charset="-128"/>
              </a:rPr>
              <a:t>　</a:t>
            </a:r>
            <a:r>
              <a:rPr lang="ja-JP" altLang="ja-JP" sz="1200" dirty="0" smtClean="0">
                <a:latin typeface="MS Gothic" charset="-128"/>
                <a:ea typeface="MS Gothic" charset="-128"/>
                <a:cs typeface="MS Gothic" charset="-128"/>
              </a:rPr>
              <a:t>観光</a:t>
            </a:r>
            <a:r>
              <a:rPr lang="ja-JP" altLang="en-US" sz="1200" dirty="0" smtClean="0">
                <a:latin typeface="MS Gothic" charset="-128"/>
                <a:ea typeface="MS Gothic" charset="-128"/>
                <a:cs typeface="MS Gothic" charset="-128"/>
              </a:rPr>
              <a:t>サイト上から観光データを</a:t>
            </a:r>
            <a:r>
              <a:rPr lang="ja-JP" altLang="ja-JP" sz="1200" dirty="0" smtClean="0">
                <a:latin typeface="MS Gothic" charset="-128"/>
                <a:ea typeface="MS Gothic" charset="-128"/>
                <a:cs typeface="MS Gothic" charset="-128"/>
              </a:rPr>
              <a:t>自動的</a:t>
            </a:r>
            <a:r>
              <a:rPr lang="ja-JP" altLang="ja-JP" sz="1200" dirty="0">
                <a:latin typeface="MS Gothic" charset="-128"/>
                <a:ea typeface="MS Gothic" charset="-128"/>
                <a:cs typeface="MS Gothic" charset="-128"/>
              </a:rPr>
              <a:t>に</a:t>
            </a:r>
            <a:r>
              <a:rPr lang="ja-JP" altLang="ja-JP" sz="1200" dirty="0" smtClean="0">
                <a:latin typeface="MS Gothic" charset="-128"/>
                <a:ea typeface="MS Gothic" charset="-128"/>
                <a:cs typeface="MS Gothic" charset="-128"/>
              </a:rPr>
              <a:t>収集</a:t>
            </a:r>
            <a:r>
              <a:rPr lang="ja-JP" altLang="en-US" sz="1200" dirty="0" smtClean="0">
                <a:latin typeface="MS Gothic" charset="-128"/>
                <a:ea typeface="MS Gothic" charset="-128"/>
                <a:cs typeface="MS Gothic" charset="-128"/>
              </a:rPr>
              <a:t>する技術（特許技術）を活用して、自治体職員のデータ負担を解消し、データの最新性の持続にもつながっている。</a:t>
            </a:r>
            <a:endParaRPr lang="en-US" altLang="ja-JP" sz="1200" dirty="0">
              <a:latin typeface="MS Gothic" charset="-128"/>
              <a:ea typeface="MS Gothic" charset="-128"/>
              <a:cs typeface="MS Gothic" charset="-128"/>
            </a:endParaRPr>
          </a:p>
        </p:txBody>
      </p:sp>
      <p:sp>
        <p:nvSpPr>
          <p:cNvPr id="112" name="正方形/長方形 111"/>
          <p:cNvSpPr/>
          <p:nvPr/>
        </p:nvSpPr>
        <p:spPr>
          <a:xfrm>
            <a:off x="86282" y="4524041"/>
            <a:ext cx="4828629" cy="1015663"/>
          </a:xfrm>
          <a:prstGeom prst="rect">
            <a:avLst/>
          </a:prstGeom>
        </p:spPr>
        <p:txBody>
          <a:bodyPr wrap="square">
            <a:spAutoFit/>
          </a:bodyPr>
          <a:lstStyle/>
          <a:p>
            <a:r>
              <a:rPr lang="ja-JP" altLang="en-US" sz="1200" dirty="0" smtClean="0">
                <a:latin typeface="小塚ゴシック Pr6N L"/>
              </a:rPr>
              <a:t>　</a:t>
            </a:r>
            <a:r>
              <a:rPr lang="ja-JP" altLang="en-US" sz="1200" dirty="0" smtClean="0"/>
              <a:t>各自治体が公開している観光情報や民間からの旬な現地情報を収集・結合し、</a:t>
            </a:r>
            <a:r>
              <a:rPr lang="en-US" altLang="ja-JP" sz="1200" dirty="0" smtClean="0"/>
              <a:t>My</a:t>
            </a:r>
            <a:r>
              <a:rPr lang="ja-JP" altLang="en-US" sz="1200" dirty="0" smtClean="0"/>
              <a:t>ルートガイドなど多様な観光情報サービス間で連携活用するモデルを「</a:t>
            </a:r>
            <a:r>
              <a:rPr lang="ja-JP" altLang="en-US" sz="1200" dirty="0" smtClean="0">
                <a:latin typeface="MS PGothic" charset="-128"/>
                <a:ea typeface="MS PGothic" charset="-128"/>
                <a:cs typeface="MS PGothic" charset="-128"/>
              </a:rPr>
              <a:t>観光クラウド」と呼ぶ。現在までに青森県のほか全国</a:t>
            </a:r>
            <a:r>
              <a:rPr lang="en-US" altLang="ja-JP" sz="1200" dirty="0" smtClean="0">
                <a:latin typeface="MS PGothic" charset="-128"/>
                <a:ea typeface="MS PGothic" charset="-128"/>
                <a:cs typeface="MS PGothic" charset="-128"/>
              </a:rPr>
              <a:t>17</a:t>
            </a:r>
            <a:r>
              <a:rPr lang="ja-JP" altLang="en-US" sz="1200" dirty="0" smtClean="0">
                <a:latin typeface="MS PGothic" charset="-128"/>
                <a:ea typeface="MS PGothic" charset="-128"/>
                <a:cs typeface="MS PGothic" charset="-128"/>
              </a:rPr>
              <a:t>県</a:t>
            </a:r>
            <a:r>
              <a:rPr lang="en-US" altLang="ja-JP" sz="1200" dirty="0" smtClean="0">
                <a:latin typeface="MS PGothic" charset="-128"/>
                <a:ea typeface="MS PGothic" charset="-128"/>
                <a:cs typeface="MS PGothic" charset="-128"/>
              </a:rPr>
              <a:t>50</a:t>
            </a:r>
            <a:r>
              <a:rPr lang="ja-JP" altLang="en-US" sz="1200" dirty="0" smtClean="0">
                <a:latin typeface="MS PGothic" charset="-128"/>
                <a:ea typeface="MS PGothic" charset="-128"/>
                <a:cs typeface="MS PGothic" charset="-128"/>
              </a:rPr>
              <a:t>団体へと展開が進み、総務省地域</a:t>
            </a:r>
            <a:r>
              <a:rPr lang="en-US" altLang="ja-JP" sz="1200" dirty="0" err="1" smtClean="0">
                <a:latin typeface="MS PGothic" charset="-128"/>
                <a:ea typeface="MS PGothic" charset="-128"/>
                <a:cs typeface="MS PGothic" charset="-128"/>
              </a:rPr>
              <a:t>IoT</a:t>
            </a:r>
            <a:r>
              <a:rPr lang="ja-JP" altLang="en-US" sz="1200" dirty="0" smtClean="0">
                <a:latin typeface="MS PGothic" charset="-128"/>
                <a:ea typeface="MS PGothic" charset="-128"/>
                <a:cs typeface="MS PGothic" charset="-128"/>
              </a:rPr>
              <a:t>実装推進タスクフォースの推奨モデルとして、</a:t>
            </a:r>
            <a:r>
              <a:rPr lang="en-US" altLang="ja-JP" sz="1200" dirty="0" smtClean="0">
                <a:latin typeface="MS PGothic" charset="-128"/>
                <a:ea typeface="MS PGothic" charset="-128"/>
                <a:cs typeface="MS PGothic" charset="-128"/>
              </a:rPr>
              <a:t>2020</a:t>
            </a:r>
            <a:r>
              <a:rPr lang="ja-JP" altLang="en-US" sz="1200" dirty="0" smtClean="0">
                <a:latin typeface="MS PGothic" charset="-128"/>
                <a:ea typeface="MS PGothic" charset="-128"/>
                <a:cs typeface="MS PGothic" charset="-128"/>
              </a:rPr>
              <a:t>年までに</a:t>
            </a:r>
            <a:r>
              <a:rPr lang="en-US" altLang="ja-JP" sz="1200" dirty="0" smtClean="0">
                <a:latin typeface="MS PGothic" charset="-128"/>
                <a:ea typeface="MS PGothic" charset="-128"/>
                <a:cs typeface="MS PGothic" charset="-128"/>
              </a:rPr>
              <a:t>150</a:t>
            </a:r>
            <a:r>
              <a:rPr lang="ja-JP" altLang="en-US" sz="1200" dirty="0" smtClean="0">
                <a:latin typeface="MS PGothic" charset="-128"/>
                <a:ea typeface="MS PGothic" charset="-128"/>
                <a:cs typeface="MS PGothic" charset="-128"/>
              </a:rPr>
              <a:t>地域への横展開が期待される。</a:t>
            </a:r>
            <a:endParaRPr lang="ja-JP" altLang="en-US" sz="1200" dirty="0">
              <a:latin typeface="MS PGothic" charset="-128"/>
              <a:ea typeface="MS PGothic" charset="-128"/>
              <a:cs typeface="MS PGothic" charset="-128"/>
            </a:endParaRPr>
          </a:p>
        </p:txBody>
      </p:sp>
      <p:sp>
        <p:nvSpPr>
          <p:cNvPr id="53" name="正方形/長方形 52"/>
          <p:cNvSpPr/>
          <p:nvPr/>
        </p:nvSpPr>
        <p:spPr>
          <a:xfrm>
            <a:off x="41574" y="2503899"/>
            <a:ext cx="2392631" cy="1938992"/>
          </a:xfrm>
          <a:prstGeom prst="rect">
            <a:avLst/>
          </a:prstGeom>
        </p:spPr>
        <p:txBody>
          <a:bodyPr wrap="square">
            <a:spAutoFit/>
          </a:bodyPr>
          <a:lstStyle/>
          <a:p>
            <a:r>
              <a:rPr lang="ja-JP" altLang="en-US" sz="1200" dirty="0" smtClean="0">
                <a:solidFill>
                  <a:srgbClr val="FF0000"/>
                </a:solidFill>
                <a:latin typeface="小塚ゴシック Pr6N L"/>
              </a:rPr>
              <a:t>　</a:t>
            </a:r>
            <a:r>
              <a:rPr lang="ja-JP" altLang="en-US" sz="1200" dirty="0">
                <a:latin typeface="小塚ゴシック Pr6N L"/>
              </a:rPr>
              <a:t>二次交通の主な</a:t>
            </a:r>
            <a:r>
              <a:rPr lang="ja-JP" altLang="en-US" sz="1200" dirty="0" smtClean="0">
                <a:latin typeface="小塚ゴシック Pr6N L"/>
              </a:rPr>
              <a:t>手段を提供する地元</a:t>
            </a:r>
            <a:r>
              <a:rPr lang="ja-JP" altLang="en-US" sz="1200" dirty="0">
                <a:latin typeface="小塚ゴシック Pr6N L"/>
              </a:rPr>
              <a:t>レンタカー会社では、官民の観光データと</a:t>
            </a:r>
            <a:r>
              <a:rPr lang="en-US" altLang="ja-JP" sz="1200" dirty="0">
                <a:latin typeface="小塚ゴシック Pr6N L"/>
              </a:rPr>
              <a:t>My</a:t>
            </a:r>
            <a:r>
              <a:rPr lang="ja-JP" altLang="en-US" sz="1200" dirty="0">
                <a:latin typeface="小塚ゴシック Pr6N L"/>
              </a:rPr>
              <a:t>ルートガイドを活用して、スマートフォン向け観光案内サービスを開発し、県内</a:t>
            </a:r>
            <a:r>
              <a:rPr lang="en-US" altLang="ja-JP" sz="1200" dirty="0">
                <a:latin typeface="小塚ゴシック Pr6N L"/>
              </a:rPr>
              <a:t>19</a:t>
            </a:r>
            <a:r>
              <a:rPr lang="ja-JP" altLang="en-US" sz="1200" dirty="0">
                <a:latin typeface="小塚ゴシック Pr6N L"/>
              </a:rPr>
              <a:t>店舗の窓口でも活用している。</a:t>
            </a:r>
            <a:endParaRPr lang="en-US" altLang="ja-JP" sz="1200" dirty="0" smtClean="0">
              <a:latin typeface="小塚ゴシック Pr6N L"/>
            </a:endParaRPr>
          </a:p>
          <a:p>
            <a:r>
              <a:rPr lang="ja-JP" altLang="en-US" sz="1200" dirty="0" smtClean="0">
                <a:latin typeface="小塚ゴシック Pr6N L"/>
              </a:rPr>
              <a:t>　また、県内の複数の自治体観光サイトに</a:t>
            </a:r>
            <a:r>
              <a:rPr lang="en-US" altLang="ja-JP" sz="1200" dirty="0" smtClean="0">
                <a:latin typeface="小塚ゴシック Pr6N L"/>
              </a:rPr>
              <a:t>My</a:t>
            </a:r>
            <a:r>
              <a:rPr lang="ja-JP" altLang="en-US" sz="1200" dirty="0" smtClean="0">
                <a:latin typeface="小塚ゴシック Pr6N L"/>
              </a:rPr>
              <a:t>ルートガイドを実装し広域周遊ルート案内サービスを展開。月平均約</a:t>
            </a:r>
            <a:r>
              <a:rPr lang="en-US" altLang="ja-JP" sz="1200" dirty="0" smtClean="0">
                <a:latin typeface="小塚ゴシック Pr6N L"/>
              </a:rPr>
              <a:t>6,000</a:t>
            </a:r>
            <a:r>
              <a:rPr lang="ja-JP" altLang="en-US" sz="1200" dirty="0" smtClean="0">
                <a:latin typeface="小塚ゴシック Pr6N L"/>
              </a:rPr>
              <a:t>人の利用がある。</a:t>
            </a:r>
            <a:endParaRPr lang="ja-JP" altLang="en-US" sz="1200" dirty="0">
              <a:latin typeface="小塚ゴシック Pr6N L"/>
            </a:endParaRPr>
          </a:p>
        </p:txBody>
      </p:sp>
      <p:sp>
        <p:nvSpPr>
          <p:cNvPr id="54" name="正方形/長方形 53"/>
          <p:cNvSpPr/>
          <p:nvPr/>
        </p:nvSpPr>
        <p:spPr>
          <a:xfrm>
            <a:off x="2627812" y="4276635"/>
            <a:ext cx="2179779" cy="200055"/>
          </a:xfrm>
          <a:prstGeom prst="rect">
            <a:avLst/>
          </a:prstGeom>
        </p:spPr>
        <p:txBody>
          <a:bodyPr wrap="square">
            <a:spAutoFit/>
          </a:bodyPr>
          <a:lstStyle/>
          <a:p>
            <a:r>
              <a:rPr lang="en-US" altLang="ja-JP" sz="700" dirty="0" smtClean="0"/>
              <a:t>Copyright </a:t>
            </a:r>
            <a:r>
              <a:rPr lang="en-US" altLang="ja-JP" sz="700" dirty="0"/>
              <a:t>© </a:t>
            </a:r>
            <a:r>
              <a:rPr lang="en-US" altLang="ja-JP" sz="700" dirty="0" smtClean="0"/>
              <a:t>NPO</a:t>
            </a:r>
            <a:r>
              <a:rPr lang="ja-JP" altLang="en-US" sz="700" dirty="0" smtClean="0"/>
              <a:t>地域情報化モデル研究会</a:t>
            </a:r>
            <a:r>
              <a:rPr lang="en-US" altLang="ja-JP" sz="700" dirty="0"/>
              <a:t> </a:t>
            </a:r>
            <a:r>
              <a:rPr lang="ja-JP" altLang="en-US" sz="700" dirty="0" smtClean="0"/>
              <a:t>　</a:t>
            </a:r>
            <a:r>
              <a:rPr lang="en-US" altLang="ja-JP" sz="700" dirty="0" smtClean="0"/>
              <a:t>2017</a:t>
            </a:r>
            <a:endParaRPr lang="en-US" altLang="ja-JP" sz="700" dirty="0"/>
          </a:p>
        </p:txBody>
      </p:sp>
      <p:sp>
        <p:nvSpPr>
          <p:cNvPr id="48" name="タイトル 1"/>
          <p:cNvSpPr txBox="1">
            <a:spLocks/>
          </p:cNvSpPr>
          <p:nvPr/>
        </p:nvSpPr>
        <p:spPr>
          <a:xfrm>
            <a:off x="173450" y="-26855"/>
            <a:ext cx="4634044"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smtClean="0">
                <a:solidFill>
                  <a:srgbClr val="FFFFFF"/>
                </a:solidFill>
                <a:latin typeface="+mn-ea"/>
                <a:ea typeface="+mn-ea"/>
                <a:cs typeface="小塚ゴシック Pr6N R"/>
              </a:rPr>
              <a:t>オープンデータで</a:t>
            </a:r>
            <a:r>
              <a:rPr lang="ja-JP" altLang="en-US" sz="1400" dirty="0" smtClean="0">
                <a:solidFill>
                  <a:srgbClr val="FFFFFF"/>
                </a:solidFill>
                <a:latin typeface="+mn-ea"/>
                <a:ea typeface="+mn-ea"/>
                <a:cs typeface="小塚ゴシック Pr6N R"/>
              </a:rPr>
              <a:t>地域をつなぐ観光クラウド</a:t>
            </a:r>
            <a:endParaRPr lang="ja-JP" altLang="en-US" sz="1400" dirty="0">
              <a:solidFill>
                <a:srgbClr val="FFFFFF"/>
              </a:solidFill>
              <a:latin typeface="+mn-ea"/>
              <a:ea typeface="+mn-ea"/>
              <a:cs typeface="小塚ゴシック Pr6N R"/>
            </a:endParaRPr>
          </a:p>
        </p:txBody>
      </p:sp>
      <p:sp>
        <p:nvSpPr>
          <p:cNvPr id="55" name="タイトル 1"/>
          <p:cNvSpPr txBox="1">
            <a:spLocks/>
          </p:cNvSpPr>
          <p:nvPr/>
        </p:nvSpPr>
        <p:spPr>
          <a:xfrm>
            <a:off x="173450" y="240696"/>
            <a:ext cx="5828639" cy="744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600" smtClean="0">
                <a:solidFill>
                  <a:schemeClr val="bg1"/>
                </a:solidFill>
                <a:latin typeface="+mn-ea"/>
                <a:ea typeface="+mn-ea"/>
                <a:cs typeface="小塚ゴシック Pro M"/>
              </a:rPr>
              <a:t>My</a:t>
            </a:r>
            <a:r>
              <a:rPr lang="ja-JP" altLang="en-US" sz="3600" dirty="0" smtClean="0">
                <a:solidFill>
                  <a:schemeClr val="bg1"/>
                </a:solidFill>
                <a:latin typeface="+mn-ea"/>
                <a:ea typeface="+mn-ea"/>
                <a:cs typeface="小塚ゴシック Pro M"/>
              </a:rPr>
              <a:t>ルートガイドサービス</a:t>
            </a:r>
            <a:endParaRPr lang="ja-JP" altLang="en-US" sz="3600" dirty="0">
              <a:solidFill>
                <a:schemeClr val="bg1"/>
              </a:solidFill>
              <a:latin typeface="+mn-ea"/>
              <a:ea typeface="+mn-ea"/>
              <a:cs typeface="小塚ゴシック Pro M"/>
            </a:endParaRPr>
          </a:p>
        </p:txBody>
      </p:sp>
      <p:sp>
        <p:nvSpPr>
          <p:cNvPr id="52" name="テキスト ボックス 51"/>
          <p:cNvSpPr txBox="1"/>
          <p:nvPr/>
        </p:nvSpPr>
        <p:spPr>
          <a:xfrm>
            <a:off x="7254290" y="-6186"/>
            <a:ext cx="2664081" cy="307777"/>
          </a:xfrm>
          <a:prstGeom prst="rect">
            <a:avLst/>
          </a:prstGeom>
          <a:noFill/>
        </p:spPr>
        <p:txBody>
          <a:bodyPr wrap="square" rtlCol="0">
            <a:spAutoFit/>
          </a:bodyPr>
          <a:lstStyle/>
          <a:p>
            <a:pPr algn="r"/>
            <a:r>
              <a:rPr lang="ja-JP" altLang="en-US" sz="1400" dirty="0" smtClean="0">
                <a:latin typeface="+mn-ea"/>
              </a:rPr>
              <a:t>平成</a:t>
            </a:r>
            <a:r>
              <a:rPr lang="en-US" altLang="ja-JP" sz="1400" dirty="0" smtClean="0">
                <a:latin typeface="+mn-ea"/>
              </a:rPr>
              <a:t>30</a:t>
            </a:r>
            <a:r>
              <a:rPr lang="ja-JP" altLang="en-US" sz="1400" dirty="0" smtClean="0">
                <a:latin typeface="+mn-ea"/>
              </a:rPr>
              <a:t>年</a:t>
            </a:r>
            <a:r>
              <a:rPr lang="en-US" altLang="ja-JP" sz="1400" dirty="0" smtClean="0">
                <a:latin typeface="+mn-ea"/>
              </a:rPr>
              <a:t>2</a:t>
            </a:r>
            <a:r>
              <a:rPr lang="ja-JP" altLang="en-US" sz="1400" dirty="0" smtClean="0">
                <a:latin typeface="+mn-ea"/>
              </a:rPr>
              <a:t>月</a:t>
            </a:r>
            <a:r>
              <a:rPr lang="en-US" altLang="ja-JP" sz="1400" dirty="0" smtClean="0">
                <a:latin typeface="+mn-ea"/>
              </a:rPr>
              <a:t>21</a:t>
            </a:r>
            <a:r>
              <a:rPr lang="ja-JP" altLang="en-US" sz="1400" dirty="0" smtClean="0">
                <a:latin typeface="+mn-ea"/>
              </a:rPr>
              <a:t>日版</a:t>
            </a:r>
            <a:endParaRPr lang="ja-JP" altLang="en-US" sz="1400" dirty="0">
              <a:latin typeface="+mn-ea"/>
            </a:endParaRPr>
          </a:p>
        </p:txBody>
      </p:sp>
      <p:sp>
        <p:nvSpPr>
          <p:cNvPr id="56" name="テキスト ボックス 55"/>
          <p:cNvSpPr txBox="1"/>
          <p:nvPr/>
        </p:nvSpPr>
        <p:spPr>
          <a:xfrm>
            <a:off x="56320" y="1347208"/>
            <a:ext cx="3868367" cy="707886"/>
          </a:xfrm>
          <a:prstGeom prst="rect">
            <a:avLst/>
          </a:prstGeom>
          <a:noFill/>
        </p:spPr>
        <p:txBody>
          <a:bodyPr wrap="none" rtlCol="0">
            <a:spAutoFit/>
          </a:bodyPr>
          <a:lstStyle/>
          <a:p>
            <a:r>
              <a:rPr lang="ja-JP" altLang="en-US" sz="2000" dirty="0">
                <a:solidFill>
                  <a:srgbClr val="0080FF"/>
                </a:solidFill>
                <a:latin typeface="小塚ゴシック Pro M"/>
                <a:ea typeface="小塚ゴシック Pro M"/>
                <a:cs typeface="小塚ゴシック Pro M"/>
              </a:rPr>
              <a:t>観光</a:t>
            </a:r>
            <a:r>
              <a:rPr lang="ja-JP" altLang="en-US" sz="2000" dirty="0" smtClean="0">
                <a:solidFill>
                  <a:srgbClr val="0080FF"/>
                </a:solidFill>
                <a:latin typeface="小塚ゴシック Pro M"/>
                <a:ea typeface="小塚ゴシック Pro M"/>
                <a:cs typeface="小塚ゴシック Pro M"/>
              </a:rPr>
              <a:t>データの官民連携活用による</a:t>
            </a:r>
            <a:endParaRPr lang="en-US" altLang="ja-JP" sz="2000" dirty="0" smtClean="0">
              <a:solidFill>
                <a:srgbClr val="0080FF"/>
              </a:solidFill>
              <a:latin typeface="小塚ゴシック Pro M"/>
              <a:ea typeface="小塚ゴシック Pro M"/>
              <a:cs typeface="小塚ゴシック Pro M"/>
            </a:endParaRPr>
          </a:p>
          <a:p>
            <a:r>
              <a:rPr lang="ja-JP" altLang="en-US" sz="2000" dirty="0" smtClean="0">
                <a:solidFill>
                  <a:srgbClr val="0080FF"/>
                </a:solidFill>
                <a:latin typeface="小塚ゴシック Pro M"/>
                <a:ea typeface="小塚ゴシック Pro M"/>
                <a:cs typeface="小塚ゴシック Pro M"/>
              </a:rPr>
              <a:t>観光案内サービスの提供</a:t>
            </a:r>
            <a:endParaRPr lang="en-US" altLang="ja-JP" sz="2000" dirty="0" smtClean="0">
              <a:solidFill>
                <a:srgbClr val="0080FF"/>
              </a:solidFill>
              <a:latin typeface="小塚ゴシック Pro M"/>
              <a:ea typeface="小塚ゴシック Pro M"/>
              <a:cs typeface="小塚ゴシック Pro M"/>
            </a:endParaRPr>
          </a:p>
        </p:txBody>
      </p:sp>
      <p:sp>
        <p:nvSpPr>
          <p:cNvPr id="49" name="タイトル 1"/>
          <p:cNvSpPr txBox="1">
            <a:spLocks/>
          </p:cNvSpPr>
          <p:nvPr/>
        </p:nvSpPr>
        <p:spPr>
          <a:xfrm>
            <a:off x="57563" y="827741"/>
            <a:ext cx="7827079"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200" dirty="0" smtClean="0">
                <a:solidFill>
                  <a:srgbClr val="FFFFFF"/>
                </a:solidFill>
                <a:latin typeface="+mn-ea"/>
                <a:ea typeface="+mn-ea"/>
                <a:cs typeface="小塚ゴシック Pr6N R"/>
              </a:rPr>
              <a:t>By</a:t>
            </a:r>
            <a:r>
              <a:rPr lang="ja-JP" altLang="en-US" sz="1200" dirty="0" smtClean="0">
                <a:solidFill>
                  <a:srgbClr val="FFFFFF"/>
                </a:solidFill>
                <a:latin typeface="+mn-ea"/>
                <a:ea typeface="+mn-ea"/>
                <a:cs typeface="小塚ゴシック Pr6N R"/>
              </a:rPr>
              <a:t> </a:t>
            </a:r>
            <a:r>
              <a:rPr lang="en-US" altLang="ja-JP" sz="1200" dirty="0" smtClean="0">
                <a:solidFill>
                  <a:schemeClr val="bg1"/>
                </a:solidFill>
                <a:latin typeface="+mn-ea"/>
                <a:ea typeface="+mn-ea"/>
                <a:cs typeface="小塚ゴシック Pr6N R"/>
              </a:rPr>
              <a:t>NPO</a:t>
            </a:r>
            <a:r>
              <a:rPr lang="ja-JP" altLang="en-US" sz="1200" dirty="0" smtClean="0">
                <a:solidFill>
                  <a:schemeClr val="bg1"/>
                </a:solidFill>
                <a:latin typeface="+mn-ea"/>
                <a:ea typeface="+mn-ea"/>
                <a:cs typeface="小塚ゴシック Pr6N R"/>
              </a:rPr>
              <a:t>法人地域情報化モデル研究会（地域</a:t>
            </a:r>
            <a:r>
              <a:rPr lang="ja-JP" altLang="en-US" sz="1200" dirty="0">
                <a:solidFill>
                  <a:schemeClr val="bg1"/>
                </a:solidFill>
                <a:latin typeface="+mn-ea"/>
                <a:ea typeface="+mn-ea"/>
                <a:cs typeface="小塚ゴシック Pr6N R"/>
              </a:rPr>
              <a:t>プロデュース</a:t>
            </a:r>
            <a:r>
              <a:rPr lang="ja-JP" altLang="en-US" sz="1200" dirty="0" smtClean="0">
                <a:solidFill>
                  <a:schemeClr val="bg1"/>
                </a:solidFill>
                <a:latin typeface="+mn-ea"/>
                <a:ea typeface="+mn-ea"/>
                <a:cs typeface="小塚ゴシック Pr6N R"/>
              </a:rPr>
              <a:t>）</a:t>
            </a:r>
            <a:endParaRPr lang="ja-JP" altLang="en-US" sz="1200" dirty="0">
              <a:solidFill>
                <a:schemeClr val="bg1"/>
              </a:solidFill>
              <a:latin typeface="+mn-ea"/>
              <a:ea typeface="+mn-ea"/>
              <a:cs typeface="小塚ゴシック Pr6N L"/>
            </a:endParaRPr>
          </a:p>
        </p:txBody>
      </p:sp>
      <p:pic>
        <p:nvPicPr>
          <p:cNvPr id="2" name="図 1"/>
          <p:cNvPicPr>
            <a:picLocks noChangeAspect="1"/>
          </p:cNvPicPr>
          <p:nvPr/>
        </p:nvPicPr>
        <p:blipFill rotWithShape="1">
          <a:blip r:embed="rId14"/>
          <a:srcRect l="63207" t="35175" r="11793" b="32625"/>
          <a:stretch/>
        </p:blipFill>
        <p:spPr>
          <a:xfrm>
            <a:off x="2438412" y="2596597"/>
            <a:ext cx="2476500" cy="1714501"/>
          </a:xfrm>
          <a:prstGeom prst="rect">
            <a:avLst/>
          </a:prstGeom>
        </p:spPr>
      </p:pic>
    </p:spTree>
    <p:extLst>
      <p:ext uri="{BB962C8B-B14F-4D97-AF65-F5344CB8AC3E}">
        <p14:creationId xmlns:p14="http://schemas.microsoft.com/office/powerpoint/2010/main" val="2627348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357</Words>
  <Application>Microsoft Office PowerPoint</Application>
  <PresentationFormat>A4 210 x 297 mm</PresentationFormat>
  <Paragraphs>63</Paragraphs>
  <Slides>2</Slides>
  <Notes>0</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vt:i4>
      </vt:variant>
    </vt:vector>
  </HeadingPairs>
  <TitlesOfParts>
    <vt:vector size="16" baseType="lpstr">
      <vt:lpstr>ＭＳ Ｐゴシック</vt:lpstr>
      <vt:lpstr>ＭＳ Ｐゴシック</vt:lpstr>
      <vt:lpstr>MS Gothic</vt:lpstr>
      <vt:lpstr>ヒラギノ角ゴ Pro W3</vt:lpstr>
      <vt:lpstr>フォントポにほんご</vt:lpstr>
      <vt:lpstr>小塚ゴシック Pr6N L</vt:lpstr>
      <vt:lpstr>小塚ゴシック Pr6N M</vt:lpstr>
      <vt:lpstr>小塚ゴシック Pr6N R</vt:lpstr>
      <vt:lpstr>小塚ゴシック Pro M</vt:lpstr>
      <vt:lpstr>Arial</vt:lpstr>
      <vt:lpstr>Calibri</vt:lpstr>
      <vt:lpstr>Corbel</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2018-02-21T07:42:41Z</dcterms:created>
  <dcterms:modified xsi:type="dcterms:W3CDTF">2018-02-21T07:42:51Z</dcterms:modified>
</cp:coreProperties>
</file>