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1"/>
  </p:sldMasterIdLst>
  <p:notesMasterIdLst>
    <p:notesMasterId r:id="rId4"/>
  </p:notesMasterIdLst>
  <p:sldIdLst>
    <p:sldId id="283" r:id="rId2"/>
    <p:sldId id="284" r:id="rId3"/>
  </p:sldIdLst>
  <p:sldSz cx="9906000" cy="6858000" type="A4"/>
  <p:notesSz cx="6735763" cy="9866313"/>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9" userDrawn="1">
          <p15:clr>
            <a:srgbClr val="A4A3A4"/>
          </p15:clr>
        </p15:guide>
        <p15:guide id="2" pos="3143" userDrawn="1">
          <p15:clr>
            <a:srgbClr val="A4A3A4"/>
          </p15:clr>
        </p15:guide>
        <p15:guide id="3" orient="horz" pos="4065" userDrawn="1">
          <p15:clr>
            <a:srgbClr val="A4A3A4"/>
          </p15:clr>
        </p15:guide>
        <p15:guide id="4" orient="horz" pos="2546" userDrawn="1">
          <p15:clr>
            <a:srgbClr val="A4A3A4"/>
          </p15:clr>
        </p15:guide>
        <p15:guide id="5" pos="615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FF"/>
    <a:srgbClr val="3399FF"/>
    <a:srgbClr val="4CA6FF"/>
    <a:srgbClr val="0066FF"/>
    <a:srgbClr val="0033CC"/>
    <a:srgbClr val="0000FF"/>
    <a:srgbClr val="3366FF"/>
    <a:srgbClr val="0099FF"/>
    <a:srgbClr val="00CC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15" autoAdjust="0"/>
    <p:restoredTop sz="94712" autoAdjust="0"/>
  </p:normalViewPr>
  <p:slideViewPr>
    <p:cSldViewPr snapToGrid="0" snapToObjects="1">
      <p:cViewPr varScale="1">
        <p:scale>
          <a:sx n="36" d="100"/>
          <a:sy n="36" d="100"/>
        </p:scale>
        <p:origin x="1458" y="60"/>
      </p:cViewPr>
      <p:guideLst>
        <p:guide orient="horz" pos="1389"/>
        <p:guide pos="3143"/>
        <p:guide orient="horz" pos="4065"/>
        <p:guide orient="horz" pos="2546"/>
        <p:guide pos="6159"/>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snapToGrid="0" snapToObjects="1">
      <p:cViewPr varScale="1">
        <p:scale>
          <a:sx n="65" d="100"/>
          <a:sy n="65" d="100"/>
        </p:scale>
        <p:origin x="337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6F0FDC4F-C9E7-4F3C-9DC1-315A7619A0FD}" type="datetimeFigureOut">
              <a:rPr kumimoji="1" lang="ja-JP" altLang="en-US" smtClean="0"/>
              <a:t>2020/9/3</a:t>
            </a:fld>
            <a:endParaRPr kumimoji="1" lang="ja-JP" altLang="en-US"/>
          </a:p>
        </p:txBody>
      </p:sp>
      <p:sp>
        <p:nvSpPr>
          <p:cNvPr id="4" name="スライド イメージ プレースホルダー 3"/>
          <p:cNvSpPr>
            <a:spLocks noGrp="1" noRot="1" noChangeAspect="1"/>
          </p:cNvSpPr>
          <p:nvPr>
            <p:ph type="sldImg" idx="2"/>
          </p:nvPr>
        </p:nvSpPr>
        <p:spPr>
          <a:xfrm>
            <a:off x="963613" y="1233488"/>
            <a:ext cx="480853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9C5D60A3-9A01-44D6-BE3D-0B0D805AB8D0}" type="slidenum">
              <a:rPr kumimoji="1" lang="ja-JP" altLang="en-US" smtClean="0"/>
              <a:t>‹#›</a:t>
            </a:fld>
            <a:endParaRPr kumimoji="1" lang="ja-JP" altLang="en-US"/>
          </a:p>
        </p:txBody>
      </p:sp>
    </p:spTree>
    <p:extLst>
      <p:ext uri="{BB962C8B-B14F-4D97-AF65-F5344CB8AC3E}">
        <p14:creationId xmlns:p14="http://schemas.microsoft.com/office/powerpoint/2010/main" val="20288456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AE2A957-BF05-47BA-8AA7-32C4F69BD255}" type="datetimeFigureOut">
              <a:rPr lang="ja-JP" altLang="en-US" smtClean="0">
                <a:solidFill>
                  <a:prstClr val="black">
                    <a:tint val="75000"/>
                  </a:prstClr>
                </a:solidFill>
              </a:rPr>
              <a:pPr/>
              <a:t>2020/9/3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C9D6166-B79D-4BAB-B0FD-D6312C2F98A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64781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AE2A957-BF05-47BA-8AA7-32C4F69BD255}" type="datetimeFigureOut">
              <a:rPr lang="ja-JP" altLang="en-US" smtClean="0">
                <a:solidFill>
                  <a:prstClr val="black">
                    <a:tint val="75000"/>
                  </a:prstClr>
                </a:solidFill>
              </a:rPr>
              <a:pPr/>
              <a:t>2020/9/3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C9D6166-B79D-4BAB-B0FD-D6312C2F98A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84818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AE2A957-BF05-47BA-8AA7-32C4F69BD255}" type="datetimeFigureOut">
              <a:rPr lang="ja-JP" altLang="en-US" smtClean="0">
                <a:solidFill>
                  <a:prstClr val="black">
                    <a:tint val="75000"/>
                  </a:prstClr>
                </a:solidFill>
              </a:rPr>
              <a:pPr/>
              <a:t>2020/9/3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C9D6166-B79D-4BAB-B0FD-D6312C2F98A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06374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AE2A957-BF05-47BA-8AA7-32C4F69BD255}" type="datetimeFigureOut">
              <a:rPr lang="ja-JP" altLang="en-US" smtClean="0">
                <a:solidFill>
                  <a:prstClr val="black">
                    <a:tint val="75000"/>
                  </a:prstClr>
                </a:solidFill>
              </a:rPr>
              <a:pPr/>
              <a:t>2020/9/3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C9D6166-B79D-4BAB-B0FD-D6312C2F98A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17401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AE2A957-BF05-47BA-8AA7-32C4F69BD255}" type="datetimeFigureOut">
              <a:rPr lang="ja-JP" altLang="en-US" smtClean="0">
                <a:solidFill>
                  <a:prstClr val="black">
                    <a:tint val="75000"/>
                  </a:prstClr>
                </a:solidFill>
              </a:rPr>
              <a:pPr/>
              <a:t>2020/9/3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C9D6166-B79D-4BAB-B0FD-D6312C2F98A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43110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AE2A957-BF05-47BA-8AA7-32C4F69BD255}" type="datetimeFigureOut">
              <a:rPr lang="ja-JP" altLang="en-US" smtClean="0">
                <a:solidFill>
                  <a:prstClr val="black">
                    <a:tint val="75000"/>
                  </a:prstClr>
                </a:solidFill>
              </a:rPr>
              <a:pPr/>
              <a:t>2020/9/3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C9D6166-B79D-4BAB-B0FD-D6312C2F98A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0110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AE2A957-BF05-47BA-8AA7-32C4F69BD255}" type="datetimeFigureOut">
              <a:rPr lang="ja-JP" altLang="en-US" smtClean="0">
                <a:solidFill>
                  <a:prstClr val="black">
                    <a:tint val="75000"/>
                  </a:prstClr>
                </a:solidFill>
              </a:rPr>
              <a:pPr/>
              <a:t>2020/9/3</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DC9D6166-B79D-4BAB-B0FD-D6312C2F98A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98072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AE2A957-BF05-47BA-8AA7-32C4F69BD255}" type="datetimeFigureOut">
              <a:rPr lang="ja-JP" altLang="en-US" smtClean="0">
                <a:solidFill>
                  <a:prstClr val="black">
                    <a:tint val="75000"/>
                  </a:prstClr>
                </a:solidFill>
              </a:rPr>
              <a:pPr/>
              <a:t>2020/9/3</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DC9D6166-B79D-4BAB-B0FD-D6312C2F98A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15034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AE2A957-BF05-47BA-8AA7-32C4F69BD255}" type="datetimeFigureOut">
              <a:rPr lang="ja-JP" altLang="en-US" smtClean="0">
                <a:solidFill>
                  <a:prstClr val="black">
                    <a:tint val="75000"/>
                  </a:prstClr>
                </a:solidFill>
              </a:rPr>
              <a:pPr/>
              <a:t>2020/9/3</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DC9D6166-B79D-4BAB-B0FD-D6312C2F98A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18688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AE2A957-BF05-47BA-8AA7-32C4F69BD255}" type="datetimeFigureOut">
              <a:rPr lang="ja-JP" altLang="en-US" smtClean="0">
                <a:solidFill>
                  <a:prstClr val="black">
                    <a:tint val="75000"/>
                  </a:prstClr>
                </a:solidFill>
              </a:rPr>
              <a:pPr/>
              <a:t>2020/9/3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C9D6166-B79D-4BAB-B0FD-D6312C2F98A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624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AE2A957-BF05-47BA-8AA7-32C4F69BD255}" type="datetimeFigureOut">
              <a:rPr lang="ja-JP" altLang="en-US" smtClean="0">
                <a:solidFill>
                  <a:prstClr val="black">
                    <a:tint val="75000"/>
                  </a:prstClr>
                </a:solidFill>
              </a:rPr>
              <a:pPr/>
              <a:t>2020/9/3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C9D6166-B79D-4BAB-B0FD-D6312C2F98A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34176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AAE2A957-BF05-47BA-8AA7-32C4F69BD255}" type="datetimeFigureOut">
              <a:rPr lang="ja-JP" altLang="en-US" smtClean="0">
                <a:solidFill>
                  <a:prstClr val="black">
                    <a:tint val="75000"/>
                  </a:prstClr>
                </a:solidFill>
              </a:rPr>
              <a:pPr defTabSz="914400"/>
              <a:t>2020/9/3</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DC9D6166-B79D-4BAB-B0FD-D6312C2F98A7}" type="slidenum">
              <a:rPr lang="ja-JP" altLang="en-US" smtClean="0">
                <a:solidFill>
                  <a:prstClr val="black">
                    <a:tint val="75000"/>
                  </a:prstClr>
                </a:solidFill>
              </a:rPr>
              <a:pPr defTabSz="914400"/>
              <a:t>‹#›</a:t>
            </a:fld>
            <a:endParaRPr lang="ja-JP" altLang="en-US">
              <a:solidFill>
                <a:prstClr val="black">
                  <a:tint val="75000"/>
                </a:prstClr>
              </a:solidFill>
            </a:endParaRPr>
          </a:p>
        </p:txBody>
      </p:sp>
    </p:spTree>
    <p:extLst>
      <p:ext uri="{BB962C8B-B14F-4D97-AF65-F5344CB8AC3E}">
        <p14:creationId xmlns:p14="http://schemas.microsoft.com/office/powerpoint/2010/main" val="35315636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file://localhost/Users/meg/Desktop/%E7%89%B9%E7%A0%94/%E7%89%B9%E7%A0%94OD/%E3%82%A2%E3%82%A4%E3%82%B3%E3%83%B3/%E3%83%8F%E3%82%9A%E3%82%BD%E3%82%B3%E3%83%B3%E4%BD%9C%E6%A5%ADb.png" TargetMode="External"/><Relationship Id="rId13" Type="http://schemas.openxmlformats.org/officeDocument/2006/relationships/image" Target="../media/image10.png"/><Relationship Id="rId3" Type="http://schemas.openxmlformats.org/officeDocument/2006/relationships/image" Target="../media/image5.emf"/><Relationship Id="rId7" Type="http://schemas.openxmlformats.org/officeDocument/2006/relationships/image" Target="../media/image7.png"/><Relationship Id="rId12" Type="http://schemas.openxmlformats.org/officeDocument/2006/relationships/image" Target="file://localhost/Users/meg/Desktop/%E7%89%B9%E7%A0%94/%E7%89%B9%E7%A0%94OD/%E3%82%A2%E3%82%A4%E3%82%B3%E3%83%B3/%E5%8F%97%E8%B3%9Eb.png" TargetMode="Externa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file://localhost/Users/meg/Desktop/%E7%89%B9%E7%A0%94/%E7%89%B9%E7%A0%94OD/%E3%82%A2%E3%82%A4%E3%82%B3%E3%83%B3/%E3%82%A2%E3%82%A4%E3%83%86%E3%82%99%E3%82%A3%E3%82%A2b.png" TargetMode="External"/><Relationship Id="rId11"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image" Target="file://localhost/Users/meg/Desktop/%E7%89%B9%E7%A0%94/%E7%89%B9%E7%A0%94OD/%E3%82%A2%E3%82%A4%E3%82%B3%E3%83%B3/%E3%83%81%E3%83%BC%E3%83%A0b.png" TargetMode="External"/><Relationship Id="rId4" Type="http://schemas.openxmlformats.org/officeDocument/2006/relationships/hyperlink" Target="https://github.com/uedayou/dangerzone-x-dangerpoint-sparql" TargetMode="External"/><Relationship Id="rId9" Type="http://schemas.openxmlformats.org/officeDocument/2006/relationships/image" Target="../media/image8.png"/><Relationship Id="rId14" Type="http://schemas.openxmlformats.org/officeDocument/2006/relationships/image" Target="file://localhost/Users/meg/Desktop/%E7%89%B9%E7%A0%94/%E7%89%B9%E7%A0%94OD/%E3%82%A2%E3%82%A4%E3%82%B3%E3%83%B3/%E3%83%9E%E3%83%BC%E3%82%AB%E3%83%BCb.p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片側の 2 つの角を丸めた四角形 40"/>
          <p:cNvSpPr/>
          <p:nvPr/>
        </p:nvSpPr>
        <p:spPr>
          <a:xfrm>
            <a:off x="4989513" y="4504700"/>
            <a:ext cx="4787901" cy="503242"/>
          </a:xfrm>
          <a:prstGeom prst="round2SameRect">
            <a:avLst>
              <a:gd name="adj1" fmla="val 40827"/>
              <a:gd name="adj2" fmla="val 0"/>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a:xfrm>
            <a:off x="0" y="6577577"/>
            <a:ext cx="9906000" cy="280423"/>
          </a:xfrm>
          <a:prstGeom prst="rect">
            <a:avLst/>
          </a:prstGeom>
          <a:solidFill>
            <a:srgbClr val="40CCFB"/>
          </a:solidFill>
          <a:ln w="9525" cap="flat" cmpd="sng" algn="ctr">
            <a:solidFill>
              <a:srgbClr val="37B5F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sysClr val="window" lastClr="FFFFFF"/>
              </a:solidFill>
              <a:effectLst/>
              <a:uLnTx/>
              <a:uFillTx/>
              <a:latin typeface="Corbel"/>
              <a:ea typeface="ヒラギノ角ゴ Pro W3"/>
              <a:cs typeface="+mn-cs"/>
            </a:endParaRPr>
          </a:p>
        </p:txBody>
      </p:sp>
      <p:sp>
        <p:nvSpPr>
          <p:cNvPr id="54" name="正方形/長方形 53"/>
          <p:cNvSpPr/>
          <p:nvPr/>
        </p:nvSpPr>
        <p:spPr>
          <a:xfrm>
            <a:off x="5292" y="0"/>
            <a:ext cx="9906000" cy="1252759"/>
          </a:xfrm>
          <a:prstGeom prst="rect">
            <a:avLst/>
          </a:prstGeom>
          <a:solidFill>
            <a:srgbClr val="40CCFB"/>
          </a:solidFill>
          <a:ln w="9525" cap="flat" cmpd="sng" algn="ctr">
            <a:solidFill>
              <a:srgbClr val="37B5F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sysClr val="window" lastClr="FFFFFF"/>
              </a:solidFill>
              <a:effectLst/>
              <a:uLnTx/>
              <a:uFillTx/>
              <a:latin typeface="Corbel"/>
              <a:ea typeface="ヒラギノ角ゴ Pro W3"/>
              <a:cs typeface="+mn-cs"/>
            </a:endParaRPr>
          </a:p>
        </p:txBody>
      </p:sp>
      <p:cxnSp>
        <p:nvCxnSpPr>
          <p:cNvPr id="58" name="直線コネクタ 57"/>
          <p:cNvCxnSpPr/>
          <p:nvPr/>
        </p:nvCxnSpPr>
        <p:spPr>
          <a:xfrm flipH="1">
            <a:off x="4372" y="1405574"/>
            <a:ext cx="9901628" cy="0"/>
          </a:xfrm>
          <a:prstGeom prst="line">
            <a:avLst/>
          </a:prstGeom>
          <a:ln w="6350">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63" name="直線コネクタ 62"/>
          <p:cNvCxnSpPr/>
          <p:nvPr/>
        </p:nvCxnSpPr>
        <p:spPr>
          <a:xfrm flipH="1">
            <a:off x="-348" y="2204445"/>
            <a:ext cx="9911640" cy="0"/>
          </a:xfrm>
          <a:prstGeom prst="line">
            <a:avLst/>
          </a:prstGeom>
          <a:ln w="6350">
            <a:solidFill>
              <a:srgbClr val="0080FF"/>
            </a:solidFill>
          </a:ln>
          <a:effectLst/>
        </p:spPr>
        <p:style>
          <a:lnRef idx="2">
            <a:schemeClr val="accent1"/>
          </a:lnRef>
          <a:fillRef idx="0">
            <a:schemeClr val="accent1"/>
          </a:fillRef>
          <a:effectRef idx="1">
            <a:schemeClr val="accent1"/>
          </a:effectRef>
          <a:fontRef idx="minor">
            <a:schemeClr val="tx1"/>
          </a:fontRef>
        </p:style>
      </p:cxnSp>
      <p:sp>
        <p:nvSpPr>
          <p:cNvPr id="27" name="タイトル 1"/>
          <p:cNvSpPr txBox="1">
            <a:spLocks/>
          </p:cNvSpPr>
          <p:nvPr/>
        </p:nvSpPr>
        <p:spPr>
          <a:xfrm>
            <a:off x="45111" y="238812"/>
            <a:ext cx="5828639" cy="7445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600" dirty="0">
                <a:solidFill>
                  <a:schemeClr val="bg1"/>
                </a:solidFill>
                <a:latin typeface="小塚ゴシック Pro M"/>
                <a:ea typeface="小塚ゴシック Pro M"/>
                <a:cs typeface="小塚ゴシック Pro M"/>
              </a:rPr>
              <a:t>大阪市　警察署</a:t>
            </a:r>
            <a:r>
              <a:rPr lang="en-US" altLang="ja-JP" sz="3600" dirty="0">
                <a:solidFill>
                  <a:schemeClr val="bg1"/>
                </a:solidFill>
                <a:latin typeface="小塚ゴシック Pro M"/>
                <a:ea typeface="小塚ゴシック Pro M"/>
                <a:cs typeface="小塚ゴシック Pro M"/>
              </a:rPr>
              <a:t>×</a:t>
            </a:r>
            <a:r>
              <a:rPr lang="ja-JP" altLang="en-US" sz="3600" dirty="0">
                <a:solidFill>
                  <a:schemeClr val="bg1"/>
                </a:solidFill>
                <a:latin typeface="小塚ゴシック Pro M"/>
                <a:ea typeface="小塚ゴシック Pro M"/>
                <a:cs typeface="小塚ゴシック Pro M"/>
              </a:rPr>
              <a:t>犯罪</a:t>
            </a:r>
            <a:r>
              <a:rPr lang="ja-JP" altLang="en-US" sz="3600" dirty="0" smtClean="0">
                <a:solidFill>
                  <a:schemeClr val="bg1"/>
                </a:solidFill>
                <a:latin typeface="小塚ゴシック Pro M"/>
                <a:ea typeface="小塚ゴシック Pro M"/>
                <a:cs typeface="小塚ゴシック Pro M"/>
              </a:rPr>
              <a:t>発生</a:t>
            </a:r>
            <a:endParaRPr lang="ja-JP" altLang="en-US" sz="3600" dirty="0">
              <a:solidFill>
                <a:schemeClr val="bg1"/>
              </a:solidFill>
              <a:latin typeface="小塚ゴシック Pro M"/>
              <a:ea typeface="小塚ゴシック Pro M"/>
              <a:cs typeface="小塚ゴシック Pro M"/>
            </a:endParaRPr>
          </a:p>
        </p:txBody>
      </p:sp>
      <p:sp>
        <p:nvSpPr>
          <p:cNvPr id="28" name="タイトル 1"/>
          <p:cNvSpPr txBox="1">
            <a:spLocks/>
          </p:cNvSpPr>
          <p:nvPr/>
        </p:nvSpPr>
        <p:spPr>
          <a:xfrm>
            <a:off x="57563" y="-26855"/>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400" dirty="0" smtClean="0">
                <a:solidFill>
                  <a:srgbClr val="FFFFFF"/>
                </a:solidFill>
                <a:latin typeface="小塚ゴシック Pr6N R"/>
                <a:ea typeface="小塚ゴシック Pr6N R"/>
                <a:cs typeface="小塚ゴシック Pr6N R"/>
              </a:rPr>
              <a:t>地域</a:t>
            </a:r>
            <a:r>
              <a:rPr lang="ja-JP" altLang="en-US" sz="1400" dirty="0">
                <a:solidFill>
                  <a:srgbClr val="FFFFFF"/>
                </a:solidFill>
                <a:latin typeface="小塚ゴシック Pr6N R"/>
                <a:ea typeface="小塚ゴシック Pr6N R"/>
                <a:cs typeface="小塚ゴシック Pr6N R"/>
              </a:rPr>
              <a:t>における自主的な防犯対策に役立てることが可能に</a:t>
            </a:r>
            <a:r>
              <a:rPr lang="ja-JP" altLang="en-US" sz="1400" dirty="0" smtClean="0">
                <a:solidFill>
                  <a:srgbClr val="FFFFFF"/>
                </a:solidFill>
                <a:latin typeface="小塚ゴシック Pr6N R"/>
                <a:ea typeface="小塚ゴシック Pr6N R"/>
                <a:cs typeface="小塚ゴシック Pr6N R"/>
              </a:rPr>
              <a:t>！</a:t>
            </a:r>
            <a:endParaRPr kumimoji="1" lang="ja-JP" altLang="en-US" sz="1400" dirty="0">
              <a:solidFill>
                <a:srgbClr val="FFFFFF"/>
              </a:solidFill>
              <a:latin typeface="小塚ゴシック Pr6N R"/>
              <a:ea typeface="小塚ゴシック Pr6N R"/>
              <a:cs typeface="小塚ゴシック Pr6N R"/>
            </a:endParaRPr>
          </a:p>
        </p:txBody>
      </p:sp>
      <p:sp>
        <p:nvSpPr>
          <p:cNvPr id="29" name="タイトル 1"/>
          <p:cNvSpPr txBox="1">
            <a:spLocks/>
          </p:cNvSpPr>
          <p:nvPr/>
        </p:nvSpPr>
        <p:spPr>
          <a:xfrm>
            <a:off x="57563" y="827741"/>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400" dirty="0" smtClean="0">
                <a:solidFill>
                  <a:srgbClr val="FFFFFF"/>
                </a:solidFill>
                <a:latin typeface="小塚ゴシック Pr6N R"/>
                <a:ea typeface="小塚ゴシック Pr6N R"/>
                <a:cs typeface="小塚ゴシック Pr6N R"/>
              </a:rPr>
              <a:t>By</a:t>
            </a:r>
            <a:r>
              <a:rPr lang="ja-JP" altLang="en-US" sz="1400" dirty="0" smtClean="0">
                <a:solidFill>
                  <a:srgbClr val="FFFFFF"/>
                </a:solidFill>
                <a:latin typeface="小塚ゴシック Pr6N R"/>
                <a:ea typeface="小塚ゴシック Pr6N R"/>
                <a:cs typeface="小塚ゴシック Pr6N R"/>
              </a:rPr>
              <a:t> </a:t>
            </a:r>
            <a:r>
              <a:rPr lang="ja-JP" altLang="en-US" sz="1400" dirty="0" smtClean="0">
                <a:solidFill>
                  <a:schemeClr val="bg1"/>
                </a:solidFill>
                <a:latin typeface="小塚ゴシック Pr6N L"/>
                <a:ea typeface="小塚ゴシック Pr6N L"/>
                <a:cs typeface="小塚ゴシック Pr6N L"/>
              </a:rPr>
              <a:t>上田</a:t>
            </a:r>
            <a:r>
              <a:rPr lang="ja-JP" altLang="en-US" sz="1400" dirty="0">
                <a:solidFill>
                  <a:schemeClr val="bg1"/>
                </a:solidFill>
                <a:latin typeface="小塚ゴシック Pr6N L"/>
                <a:ea typeface="小塚ゴシック Pr6N L"/>
                <a:cs typeface="小塚ゴシック Pr6N L"/>
              </a:rPr>
              <a:t>洋、</a:t>
            </a:r>
            <a:r>
              <a:rPr lang="ja-JP" altLang="en-US" sz="1400" dirty="0" smtClean="0">
                <a:solidFill>
                  <a:schemeClr val="bg1"/>
                </a:solidFill>
                <a:latin typeface="小塚ゴシック Pr6N L"/>
                <a:ea typeface="小塚ゴシック Pr6N L"/>
                <a:cs typeface="小塚ゴシック Pr6N L"/>
              </a:rPr>
              <a:t>佐藤麻耶</a:t>
            </a:r>
            <a:endParaRPr lang="ja-JP" altLang="en-US" sz="1400" dirty="0">
              <a:solidFill>
                <a:schemeClr val="bg1"/>
              </a:solidFill>
              <a:latin typeface="小塚ゴシック Pr6N L"/>
              <a:ea typeface="小塚ゴシック Pr6N L"/>
              <a:cs typeface="小塚ゴシック Pr6N L"/>
            </a:endParaRPr>
          </a:p>
        </p:txBody>
      </p:sp>
      <p:grpSp>
        <p:nvGrpSpPr>
          <p:cNvPr id="25" name="図形グループ 24"/>
          <p:cNvGrpSpPr/>
          <p:nvPr/>
        </p:nvGrpSpPr>
        <p:grpSpPr>
          <a:xfrm>
            <a:off x="6255233" y="250008"/>
            <a:ext cx="752743" cy="752743"/>
            <a:chOff x="6255233" y="281179"/>
            <a:chExt cx="752743" cy="752743"/>
          </a:xfrm>
          <a:noFill/>
        </p:grpSpPr>
        <p:sp>
          <p:nvSpPr>
            <p:cNvPr id="31" name="角丸四角形 30"/>
            <p:cNvSpPr/>
            <p:nvPr/>
          </p:nvSpPr>
          <p:spPr>
            <a:xfrm>
              <a:off x="6255233" y="281179"/>
              <a:ext cx="752743" cy="752743"/>
            </a:xfrm>
            <a:prstGeom prst="roundRect">
              <a:avLst/>
            </a:prstGeom>
            <a:grp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6308439" y="334385"/>
              <a:ext cx="646331" cy="646331"/>
            </a:xfrm>
            <a:prstGeom prst="rect">
              <a:avLst/>
            </a:prstGeom>
            <a:grpFill/>
            <a:ln>
              <a:noFill/>
            </a:ln>
          </p:spPr>
          <p:txBody>
            <a:bodyPr wrap="none" rtlCol="0">
              <a:spAutoFit/>
            </a:bodyPr>
            <a:lstStyle/>
            <a:p>
              <a:r>
                <a:rPr kumimoji="1" lang="ja-JP" altLang="en-US" dirty="0" smtClean="0">
                  <a:solidFill>
                    <a:srgbClr val="DEFFFF"/>
                  </a:solidFill>
                  <a:latin typeface="小塚ゴシック Pr6N M"/>
                  <a:ea typeface="小塚ゴシック Pr6N M"/>
                  <a:cs typeface="小塚ゴシック Pr6N M"/>
                </a:rPr>
                <a:t>防災</a:t>
              </a:r>
              <a:endParaRPr kumimoji="1" lang="en-US" altLang="ja-JP" dirty="0" smtClean="0">
                <a:solidFill>
                  <a:srgbClr val="DEFFFF"/>
                </a:solidFill>
                <a:latin typeface="小塚ゴシック Pr6N M"/>
                <a:ea typeface="小塚ゴシック Pr6N M"/>
                <a:cs typeface="小塚ゴシック Pr6N M"/>
              </a:endParaRPr>
            </a:p>
            <a:p>
              <a:r>
                <a:rPr lang="ja-JP" altLang="en-US" dirty="0" smtClean="0">
                  <a:solidFill>
                    <a:srgbClr val="DEFFFF"/>
                  </a:solidFill>
                  <a:latin typeface="小塚ゴシック Pr6N M"/>
                  <a:ea typeface="小塚ゴシック Pr6N M"/>
                  <a:cs typeface="小塚ゴシック Pr6N M"/>
                </a:rPr>
                <a:t>減災</a:t>
              </a:r>
              <a:endParaRPr kumimoji="1" lang="ja-JP" altLang="en-US" dirty="0">
                <a:solidFill>
                  <a:srgbClr val="DEFFFF"/>
                </a:solidFill>
                <a:latin typeface="小塚ゴシック Pr6N M"/>
                <a:ea typeface="小塚ゴシック Pr6N M"/>
                <a:cs typeface="小塚ゴシック Pr6N M"/>
              </a:endParaRPr>
            </a:p>
          </p:txBody>
        </p:sp>
      </p:grpSp>
      <p:grpSp>
        <p:nvGrpSpPr>
          <p:cNvPr id="37" name="図形グループ 36"/>
          <p:cNvGrpSpPr/>
          <p:nvPr/>
        </p:nvGrpSpPr>
        <p:grpSpPr>
          <a:xfrm>
            <a:off x="7172281" y="250008"/>
            <a:ext cx="752743" cy="752743"/>
            <a:chOff x="7154801" y="281179"/>
            <a:chExt cx="752743" cy="752743"/>
          </a:xfrm>
        </p:grpSpPr>
        <p:sp>
          <p:nvSpPr>
            <p:cNvPr id="38" name="角丸四角形 37"/>
            <p:cNvSpPr/>
            <p:nvPr/>
          </p:nvSpPr>
          <p:spPr>
            <a:xfrm>
              <a:off x="7154801" y="281179"/>
              <a:ext cx="752743" cy="752743"/>
            </a:xfrm>
            <a:prstGeom prst="roundRect">
              <a:avLst/>
            </a:prstGeom>
            <a:no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7208007" y="334385"/>
              <a:ext cx="659155" cy="646331"/>
            </a:xfrm>
            <a:prstGeom prst="rect">
              <a:avLst/>
            </a:prstGeom>
            <a:noFill/>
            <a:ln>
              <a:noFill/>
            </a:ln>
          </p:spPr>
          <p:txBody>
            <a:bodyPr wrap="none" rtlCol="0">
              <a:spAutoFit/>
            </a:bodyPr>
            <a:lstStyle/>
            <a:p>
              <a:r>
                <a:rPr lang="ja-JP" altLang="en-US" dirty="0" smtClean="0">
                  <a:solidFill>
                    <a:srgbClr val="DEFFFF"/>
                  </a:solidFill>
                  <a:latin typeface="小塚ゴシック Pr6N M"/>
                  <a:ea typeface="小塚ゴシック Pr6N M"/>
                  <a:cs typeface="小塚ゴシック Pr6N M"/>
                </a:rPr>
                <a:t>少子</a:t>
              </a:r>
              <a:endParaRPr lang="en-US" altLang="ja-JP" dirty="0" smtClean="0">
                <a:solidFill>
                  <a:srgbClr val="DEFFFF"/>
                </a:solidFill>
                <a:latin typeface="小塚ゴシック Pr6N M"/>
                <a:ea typeface="小塚ゴシック Pr6N M"/>
                <a:cs typeface="小塚ゴシック Pr6N M"/>
              </a:endParaRPr>
            </a:p>
            <a:p>
              <a:r>
                <a:rPr lang="ja-JP" altLang="en-US" dirty="0" smtClean="0">
                  <a:solidFill>
                    <a:srgbClr val="DEFFFF"/>
                  </a:solidFill>
                  <a:latin typeface="小塚ゴシック Pr6N M"/>
                  <a:ea typeface="小塚ゴシック Pr6N M"/>
                  <a:cs typeface="小塚ゴシック Pr6N M"/>
                </a:rPr>
                <a:t>高齢</a:t>
              </a:r>
              <a:endParaRPr lang="en-US" altLang="ja-JP" dirty="0" smtClean="0">
                <a:solidFill>
                  <a:srgbClr val="DEFFFF"/>
                </a:solidFill>
                <a:latin typeface="小塚ゴシック Pr6N M"/>
                <a:ea typeface="小塚ゴシック Pr6N M"/>
                <a:cs typeface="小塚ゴシック Pr6N M"/>
              </a:endParaRPr>
            </a:p>
          </p:txBody>
        </p:sp>
      </p:grpSp>
      <p:sp>
        <p:nvSpPr>
          <p:cNvPr id="47" name="テキスト ボックス 46"/>
          <p:cNvSpPr txBox="1"/>
          <p:nvPr/>
        </p:nvSpPr>
        <p:spPr>
          <a:xfrm>
            <a:off x="17121" y="1916835"/>
            <a:ext cx="2928904" cy="307777"/>
          </a:xfrm>
          <a:prstGeom prst="rect">
            <a:avLst/>
          </a:prstGeom>
          <a:noFill/>
        </p:spPr>
        <p:txBody>
          <a:bodyPr wrap="square" rtlCol="0">
            <a:spAutoFit/>
          </a:bodyPr>
          <a:lstStyle/>
          <a:p>
            <a:pPr defTabSz="914400"/>
            <a:r>
              <a:rPr lang="ja-JP" altLang="en-US" sz="1400" b="1" dirty="0">
                <a:solidFill>
                  <a:srgbClr val="FF0000"/>
                </a:solidFill>
                <a:effectLst>
                  <a:outerShdw blurRad="38100" dist="38100" dir="2700000" algn="tl">
                    <a:srgbClr val="000000">
                      <a:alpha val="43137"/>
                    </a:srgbClr>
                  </a:outerShdw>
                </a:effectLst>
              </a:rPr>
              <a:t>（</a:t>
            </a:r>
            <a:r>
              <a:rPr lang="en-US" altLang="ja-JP" sz="1400" b="1" dirty="0">
                <a:solidFill>
                  <a:srgbClr val="FF0000"/>
                </a:solidFill>
                <a:effectLst>
                  <a:outerShdw blurRad="38100" dist="38100" dir="2700000" algn="tl">
                    <a:srgbClr val="000000">
                      <a:alpha val="43137"/>
                    </a:srgbClr>
                  </a:outerShdw>
                </a:effectLst>
              </a:rPr>
              <a:t>2014</a:t>
            </a:r>
            <a:r>
              <a:rPr lang="ja-JP" altLang="en-US" sz="1400" b="1" dirty="0">
                <a:solidFill>
                  <a:srgbClr val="FF0000"/>
                </a:solidFill>
                <a:effectLst>
                  <a:outerShdw blurRad="38100" dist="38100" dir="2700000" algn="tl">
                    <a:srgbClr val="000000">
                      <a:alpha val="43137"/>
                    </a:srgbClr>
                  </a:outerShdw>
                </a:effectLst>
              </a:rPr>
              <a:t>年　サービス開始）</a:t>
            </a:r>
          </a:p>
        </p:txBody>
      </p:sp>
      <p:sp>
        <p:nvSpPr>
          <p:cNvPr id="48" name="角丸四角形 47"/>
          <p:cNvSpPr/>
          <p:nvPr/>
        </p:nvSpPr>
        <p:spPr>
          <a:xfrm>
            <a:off x="4989513" y="2350824"/>
            <a:ext cx="4787900" cy="1726251"/>
          </a:xfrm>
          <a:prstGeom prst="roundRect">
            <a:avLst>
              <a:gd name="adj" fmla="val 11133"/>
            </a:avLst>
          </a:prstGeom>
          <a:noFill/>
          <a:ln w="127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sp>
        <p:nvSpPr>
          <p:cNvPr id="50" name="下矢印 49"/>
          <p:cNvSpPr/>
          <p:nvPr/>
        </p:nvSpPr>
        <p:spPr>
          <a:xfrm>
            <a:off x="6895375" y="4118016"/>
            <a:ext cx="403669" cy="332744"/>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sp>
        <p:nvSpPr>
          <p:cNvPr id="51" name="テキスト ボックス 50"/>
          <p:cNvSpPr txBox="1"/>
          <p:nvPr/>
        </p:nvSpPr>
        <p:spPr>
          <a:xfrm>
            <a:off x="5132937" y="2379539"/>
            <a:ext cx="4086143" cy="369332"/>
          </a:xfrm>
          <a:prstGeom prst="rect">
            <a:avLst/>
          </a:prstGeom>
          <a:noFill/>
        </p:spPr>
        <p:txBody>
          <a:bodyPr wrap="square" rtlCol="0">
            <a:spAutoFit/>
          </a:bodyPr>
          <a:lstStyle/>
          <a:p>
            <a:pPr defTabSz="914400"/>
            <a:r>
              <a:rPr lang="ja-JP" altLang="en-US" b="1" dirty="0">
                <a:solidFill>
                  <a:srgbClr val="4F81BD">
                    <a:lumMod val="75000"/>
                  </a:srgbClr>
                </a:solidFill>
              </a:rPr>
              <a:t>警察署</a:t>
            </a:r>
            <a:r>
              <a:rPr lang="en-US" altLang="ja-JP" b="1" dirty="0">
                <a:solidFill>
                  <a:srgbClr val="4F81BD">
                    <a:lumMod val="75000"/>
                  </a:srgbClr>
                </a:solidFill>
              </a:rPr>
              <a:t>×</a:t>
            </a:r>
            <a:r>
              <a:rPr lang="ja-JP" altLang="en-US" b="1" dirty="0">
                <a:solidFill>
                  <a:srgbClr val="4F81BD">
                    <a:lumMod val="75000"/>
                  </a:srgbClr>
                </a:solidFill>
              </a:rPr>
              <a:t>犯罪発生 </a:t>
            </a:r>
            <a:r>
              <a:rPr lang="ja-JP" altLang="en-US" sz="1600" b="1" dirty="0">
                <a:solidFill>
                  <a:srgbClr val="4F81BD">
                    <a:lumMod val="75000"/>
                  </a:srgbClr>
                </a:solidFill>
              </a:rPr>
              <a:t>誕生の</a:t>
            </a:r>
            <a:r>
              <a:rPr lang="ja-JP" altLang="en-US" sz="1200" b="1" dirty="0">
                <a:solidFill>
                  <a:srgbClr val="4F81BD">
                    <a:lumMod val="75000"/>
                  </a:srgbClr>
                </a:solidFill>
              </a:rPr>
              <a:t> </a:t>
            </a:r>
            <a:r>
              <a:rPr lang="ja-JP" altLang="en-US" b="1" dirty="0">
                <a:solidFill>
                  <a:srgbClr val="4F81BD">
                    <a:lumMod val="75000"/>
                  </a:srgbClr>
                </a:solidFill>
              </a:rPr>
              <a:t>キッカケ</a:t>
            </a:r>
          </a:p>
        </p:txBody>
      </p:sp>
      <p:sp>
        <p:nvSpPr>
          <p:cNvPr id="52" name="テキスト ボックス 51"/>
          <p:cNvSpPr txBox="1"/>
          <p:nvPr/>
        </p:nvSpPr>
        <p:spPr>
          <a:xfrm>
            <a:off x="5093765" y="2706117"/>
            <a:ext cx="3967526" cy="461665"/>
          </a:xfrm>
          <a:prstGeom prst="rect">
            <a:avLst/>
          </a:prstGeom>
          <a:noFill/>
        </p:spPr>
        <p:txBody>
          <a:bodyPr wrap="square" rtlCol="0">
            <a:spAutoFit/>
          </a:bodyPr>
          <a:lstStyle/>
          <a:p>
            <a:pPr marL="285750" indent="-285750">
              <a:buFont typeface="Wingdings" panose="05000000000000000000" pitchFamily="2" charset="2"/>
              <a:buChar char="l"/>
            </a:pPr>
            <a:r>
              <a:rPr lang="ja-JP" altLang="en-US" sz="1200" dirty="0" smtClean="0">
                <a:latin typeface="ＭＳ Ｐゴシック" panose="020B0600070205080204" pitchFamily="50" charset="-128"/>
                <a:cs typeface="小塚ゴシック Pr6N L"/>
              </a:rPr>
              <a:t>犯罪</a:t>
            </a:r>
            <a:r>
              <a:rPr lang="ja-JP" altLang="en-US" sz="1200" dirty="0">
                <a:latin typeface="ＭＳ Ｐゴシック" panose="020B0600070205080204" pitchFamily="50" charset="-128"/>
                <a:cs typeface="小塚ゴシック Pr6N L"/>
              </a:rPr>
              <a:t>多発</a:t>
            </a:r>
            <a:r>
              <a:rPr lang="ja-JP" altLang="en-US" sz="1200" dirty="0" smtClean="0">
                <a:latin typeface="ＭＳ Ｐゴシック" panose="020B0600070205080204" pitchFamily="50" charset="-128"/>
                <a:cs typeface="小塚ゴシック Pr6N L"/>
              </a:rPr>
              <a:t>地帯の把握が難しいため、</a:t>
            </a:r>
            <a:r>
              <a:rPr lang="ja-JP" altLang="en-US" sz="1200" dirty="0" smtClean="0"/>
              <a:t>地域ごとの</a:t>
            </a:r>
            <a:r>
              <a:rPr lang="ja-JP" altLang="en-US" sz="1200" dirty="0" smtClean="0">
                <a:latin typeface="ＭＳ Ｐゴシック" panose="020B0600070205080204" pitchFamily="50" charset="-128"/>
                <a:cs typeface="小塚ゴシック Pr6N L"/>
              </a:rPr>
              <a:t>効果的な防犯対策ができていなかった</a:t>
            </a:r>
            <a:endParaRPr lang="ja-JP" altLang="en-US" sz="1200" dirty="0"/>
          </a:p>
        </p:txBody>
      </p:sp>
      <p:sp>
        <p:nvSpPr>
          <p:cNvPr id="53" name="テキスト ボックス 52"/>
          <p:cNvSpPr txBox="1"/>
          <p:nvPr/>
        </p:nvSpPr>
        <p:spPr>
          <a:xfrm>
            <a:off x="5094702" y="3200277"/>
            <a:ext cx="3899232" cy="646331"/>
          </a:xfrm>
          <a:prstGeom prst="rect">
            <a:avLst/>
          </a:prstGeom>
          <a:noFill/>
        </p:spPr>
        <p:txBody>
          <a:bodyPr wrap="square" rtlCol="0">
            <a:spAutoFit/>
          </a:bodyPr>
          <a:lstStyle/>
          <a:p>
            <a:pPr marL="285750" indent="-285750" defTabSz="914400">
              <a:buFont typeface="Wingdings" panose="05000000000000000000" pitchFamily="2" charset="2"/>
              <a:buChar char="l"/>
            </a:pPr>
            <a:r>
              <a:rPr lang="ja-JP" altLang="en-US" sz="1200" dirty="0">
                <a:solidFill>
                  <a:prstClr val="black"/>
                </a:solidFill>
              </a:rPr>
              <a:t>オープンデータとして公開されている警察署・交番の位置情報をその他の情報と掛け合わせることで、</a:t>
            </a:r>
            <a:r>
              <a:rPr lang="ja-JP" altLang="en-US" sz="1200" dirty="0"/>
              <a:t>効果的な</a:t>
            </a:r>
            <a:r>
              <a:rPr lang="ja-JP" altLang="en-US" sz="1200" dirty="0">
                <a:solidFill>
                  <a:prstClr val="black"/>
                </a:solidFill>
              </a:rPr>
              <a:t>防犯対策に活用できないか</a:t>
            </a:r>
            <a:r>
              <a:rPr lang="ja-JP" altLang="en-US" sz="1200" dirty="0"/>
              <a:t>を</a:t>
            </a:r>
            <a:r>
              <a:rPr lang="ja-JP" altLang="en-US" sz="1200" dirty="0">
                <a:solidFill>
                  <a:prstClr val="black"/>
                </a:solidFill>
              </a:rPr>
              <a:t>検討していた</a:t>
            </a:r>
            <a:endParaRPr lang="en-US" altLang="ja-JP" sz="1200" dirty="0">
              <a:solidFill>
                <a:prstClr val="black"/>
              </a:solidFill>
            </a:endParaRPr>
          </a:p>
        </p:txBody>
      </p:sp>
      <p:pic>
        <p:nvPicPr>
          <p:cNvPr id="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4583" y="2812816"/>
            <a:ext cx="643547" cy="1079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 name="角丸四角形 55"/>
          <p:cNvSpPr/>
          <p:nvPr/>
        </p:nvSpPr>
        <p:spPr>
          <a:xfrm>
            <a:off x="4989513" y="4501127"/>
            <a:ext cx="4787900" cy="1726251"/>
          </a:xfrm>
          <a:prstGeom prst="roundRect">
            <a:avLst>
              <a:gd name="adj" fmla="val 11133"/>
            </a:avLst>
          </a:prstGeom>
          <a:noFill/>
          <a:ln w="127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sp>
        <p:nvSpPr>
          <p:cNvPr id="59" name="テキスト ボックス 58"/>
          <p:cNvSpPr txBox="1"/>
          <p:nvPr/>
        </p:nvSpPr>
        <p:spPr>
          <a:xfrm>
            <a:off x="5182415" y="4588046"/>
            <a:ext cx="4086143" cy="369332"/>
          </a:xfrm>
          <a:prstGeom prst="rect">
            <a:avLst/>
          </a:prstGeom>
          <a:noFill/>
        </p:spPr>
        <p:txBody>
          <a:bodyPr wrap="square" rtlCol="0">
            <a:spAutoFit/>
          </a:bodyPr>
          <a:lstStyle/>
          <a:p>
            <a:pPr defTabSz="914400"/>
            <a:r>
              <a:rPr lang="ja-JP" altLang="en-US" b="1" dirty="0">
                <a:solidFill>
                  <a:prstClr val="white"/>
                </a:solidFill>
              </a:rPr>
              <a:t>警察署</a:t>
            </a:r>
            <a:r>
              <a:rPr lang="en-US" altLang="ja-JP" b="1" dirty="0">
                <a:solidFill>
                  <a:prstClr val="white"/>
                </a:solidFill>
              </a:rPr>
              <a:t>×</a:t>
            </a:r>
            <a:r>
              <a:rPr lang="ja-JP" altLang="en-US" b="1" dirty="0">
                <a:solidFill>
                  <a:prstClr val="white"/>
                </a:solidFill>
              </a:rPr>
              <a:t>犯罪発生 </a:t>
            </a:r>
            <a:r>
              <a:rPr lang="ja-JP" altLang="en-US" sz="1600" b="1" dirty="0">
                <a:solidFill>
                  <a:prstClr val="white"/>
                </a:solidFill>
              </a:rPr>
              <a:t>でこう </a:t>
            </a:r>
            <a:r>
              <a:rPr lang="ja-JP" altLang="en-US" b="1" dirty="0">
                <a:solidFill>
                  <a:prstClr val="white"/>
                </a:solidFill>
              </a:rPr>
              <a:t>変わった！</a:t>
            </a:r>
            <a:r>
              <a:rPr lang="ja-JP" altLang="en-US" sz="1200" b="1" dirty="0">
                <a:solidFill>
                  <a:prstClr val="white"/>
                </a:solidFill>
              </a:rPr>
              <a:t> </a:t>
            </a:r>
            <a:endParaRPr lang="ja-JP" altLang="en-US" b="1" dirty="0">
              <a:solidFill>
                <a:prstClr val="white"/>
              </a:solidFill>
            </a:endParaRPr>
          </a:p>
        </p:txBody>
      </p:sp>
      <p:pic>
        <p:nvPicPr>
          <p:cNvPr id="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7407" y="5033125"/>
            <a:ext cx="471646" cy="1166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 name="テキスト ボックス 60"/>
          <p:cNvSpPr txBox="1"/>
          <p:nvPr/>
        </p:nvSpPr>
        <p:spPr>
          <a:xfrm>
            <a:off x="5157691" y="5023771"/>
            <a:ext cx="3684382" cy="646331"/>
          </a:xfrm>
          <a:prstGeom prst="rect">
            <a:avLst/>
          </a:prstGeom>
          <a:noFill/>
        </p:spPr>
        <p:txBody>
          <a:bodyPr wrap="square" rtlCol="0">
            <a:spAutoFit/>
          </a:bodyPr>
          <a:lstStyle/>
          <a:p>
            <a:pPr marL="285750" indent="-285750">
              <a:buFont typeface="Wingdings" panose="05000000000000000000" pitchFamily="2" charset="2"/>
              <a:buChar char="l"/>
            </a:pPr>
            <a:r>
              <a:rPr lang="ja-JP" altLang="en-US" sz="1200" dirty="0"/>
              <a:t>地図上で警察施設の存在しない地域と犯罪</a:t>
            </a:r>
            <a:r>
              <a:rPr lang="ja-JP" altLang="en-US" sz="1200" dirty="0" smtClean="0"/>
              <a:t>発生の傾向を把握する</a:t>
            </a:r>
            <a:r>
              <a:rPr lang="ja-JP" altLang="en-US" sz="1200" dirty="0"/>
              <a:t>こと</a:t>
            </a:r>
            <a:r>
              <a:rPr lang="ja-JP" altLang="en-US" sz="1200" dirty="0" smtClean="0"/>
              <a:t>で、地域での自主的</a:t>
            </a:r>
            <a:r>
              <a:rPr lang="ja-JP" altLang="en-US" sz="1200" dirty="0"/>
              <a:t>な防犯対策に役立てることが</a:t>
            </a:r>
            <a:r>
              <a:rPr lang="ja-JP" altLang="en-US" sz="1200" dirty="0" smtClean="0"/>
              <a:t>可能になった</a:t>
            </a:r>
            <a:endParaRPr lang="ja-JP" altLang="en-US" sz="1200" dirty="0"/>
          </a:p>
        </p:txBody>
      </p:sp>
      <p:sp>
        <p:nvSpPr>
          <p:cNvPr id="62" name="テキスト ボックス 61"/>
          <p:cNvSpPr txBox="1"/>
          <p:nvPr/>
        </p:nvSpPr>
        <p:spPr>
          <a:xfrm>
            <a:off x="5158132" y="5765713"/>
            <a:ext cx="3434992" cy="461665"/>
          </a:xfrm>
          <a:prstGeom prst="rect">
            <a:avLst/>
          </a:prstGeom>
          <a:noFill/>
        </p:spPr>
        <p:txBody>
          <a:bodyPr wrap="square" rtlCol="0">
            <a:spAutoFit/>
          </a:bodyPr>
          <a:lstStyle/>
          <a:p>
            <a:pPr marL="285750" indent="-285750">
              <a:buFont typeface="Wingdings" panose="05000000000000000000" pitchFamily="2" charset="2"/>
              <a:buChar char="l"/>
            </a:pPr>
            <a:r>
              <a:rPr lang="ja-JP" altLang="en-US" sz="1200" dirty="0"/>
              <a:t>地域全体での防犯意識を高めることも可能に</a:t>
            </a:r>
            <a:r>
              <a:rPr lang="ja-JP" altLang="en-US" sz="1200" dirty="0" smtClean="0"/>
              <a:t>なった</a:t>
            </a:r>
            <a:endParaRPr lang="ja-JP" altLang="en-US" sz="1200" dirty="0"/>
          </a:p>
        </p:txBody>
      </p:sp>
      <p:sp>
        <p:nvSpPr>
          <p:cNvPr id="64" name="角丸四角形 63"/>
          <p:cNvSpPr/>
          <p:nvPr/>
        </p:nvSpPr>
        <p:spPr>
          <a:xfrm>
            <a:off x="578625" y="6011506"/>
            <a:ext cx="4044429" cy="453242"/>
          </a:xfrm>
          <a:prstGeom prst="roundRect">
            <a:avLst>
              <a:gd name="adj" fmla="val 50000"/>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prstClr val="white"/>
                </a:solidFill>
              </a:rPr>
              <a:t>警察施設の存在しない地域と犯罪発生の傾向に相関があるかを地図上で視覚的に確認できる！</a:t>
            </a:r>
          </a:p>
        </p:txBody>
      </p:sp>
      <p:pic>
        <p:nvPicPr>
          <p:cNvPr id="65" name="図 64"/>
          <p:cNvPicPr>
            <a:picLocks noChangeAspect="1"/>
          </p:cNvPicPr>
          <p:nvPr/>
        </p:nvPicPr>
        <p:blipFill rotWithShape="1">
          <a:blip r:embed="rId4"/>
          <a:srcRect l="19760" t="16595" r="29957" b="17475"/>
          <a:stretch/>
        </p:blipFill>
        <p:spPr>
          <a:xfrm>
            <a:off x="742745" y="3484827"/>
            <a:ext cx="3471654" cy="2446648"/>
          </a:xfrm>
          <a:prstGeom prst="rect">
            <a:avLst/>
          </a:prstGeom>
        </p:spPr>
      </p:pic>
      <p:sp>
        <p:nvSpPr>
          <p:cNvPr id="66" name="下矢印吹き出し 65"/>
          <p:cNvSpPr/>
          <p:nvPr/>
        </p:nvSpPr>
        <p:spPr>
          <a:xfrm>
            <a:off x="707427" y="2324550"/>
            <a:ext cx="3574198" cy="1482620"/>
          </a:xfrm>
          <a:prstGeom prst="downArrowCallout">
            <a:avLst/>
          </a:prstGeom>
          <a:solidFill>
            <a:srgbClr val="3399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t>・大阪市が公開</a:t>
            </a:r>
            <a:r>
              <a:rPr lang="ja-JP" altLang="en-US" sz="1200" b="1" dirty="0" smtClean="0"/>
              <a:t>する警察</a:t>
            </a:r>
            <a:r>
              <a:rPr lang="ja-JP" altLang="en-US" sz="1200" b="1" dirty="0"/>
              <a:t>署・交番</a:t>
            </a:r>
            <a:r>
              <a:rPr lang="ja-JP" altLang="en-US" sz="1200" b="1" dirty="0" smtClean="0"/>
              <a:t>の位置情報を表示</a:t>
            </a:r>
            <a:endParaRPr lang="en-US" altLang="ja-JP" sz="1200" b="1" dirty="0" smtClean="0"/>
          </a:p>
          <a:p>
            <a:r>
              <a:rPr lang="ja-JP" altLang="en-US" sz="1200" b="1" dirty="0" smtClean="0"/>
              <a:t>・警察</a:t>
            </a:r>
            <a:r>
              <a:rPr lang="ja-JP" altLang="en-US" sz="1200" b="1" dirty="0"/>
              <a:t>署・</a:t>
            </a:r>
            <a:r>
              <a:rPr lang="ja-JP" altLang="en-US" sz="1200" b="1" dirty="0" smtClean="0"/>
              <a:t>交番</a:t>
            </a:r>
            <a:r>
              <a:rPr lang="ja-JP" altLang="en-US" sz="1200" b="1" dirty="0" smtClean="0">
                <a:solidFill>
                  <a:schemeClr val="bg1"/>
                </a:solidFill>
              </a:rPr>
              <a:t>が無い場所を半透明の赤い円で表示</a:t>
            </a:r>
            <a:endParaRPr lang="en-US" altLang="ja-JP" sz="1200" b="1" dirty="0">
              <a:solidFill>
                <a:schemeClr val="bg1"/>
              </a:solidFill>
            </a:endParaRPr>
          </a:p>
          <a:p>
            <a:r>
              <a:rPr lang="ja-JP" altLang="en-US" sz="1200" b="1" dirty="0">
                <a:solidFill>
                  <a:schemeClr val="bg1"/>
                </a:solidFill>
              </a:rPr>
              <a:t>・大阪市の犯罪発生情報をもとに犯罪発生地点</a:t>
            </a:r>
            <a:r>
              <a:rPr lang="ja-JP" altLang="en-US" sz="1200" b="1" dirty="0" smtClean="0">
                <a:solidFill>
                  <a:schemeClr val="bg1"/>
                </a:solidFill>
              </a:rPr>
              <a:t>を各</a:t>
            </a:r>
            <a:endParaRPr lang="en-US" altLang="ja-JP" sz="1200" b="1" dirty="0" smtClean="0">
              <a:solidFill>
                <a:schemeClr val="bg1"/>
              </a:solidFill>
            </a:endParaRPr>
          </a:p>
          <a:p>
            <a:r>
              <a:rPr lang="ja-JP" altLang="en-US" sz="1200" b="1" dirty="0" smtClean="0">
                <a:solidFill>
                  <a:schemeClr val="bg1"/>
                </a:solidFill>
              </a:rPr>
              <a:t>  種アイコン</a:t>
            </a:r>
            <a:r>
              <a:rPr lang="ja-JP" altLang="en-US" sz="1200" b="1" dirty="0">
                <a:solidFill>
                  <a:schemeClr val="bg1"/>
                </a:solidFill>
              </a:rPr>
              <a:t>で表示</a:t>
            </a:r>
          </a:p>
        </p:txBody>
      </p:sp>
      <p:grpSp>
        <p:nvGrpSpPr>
          <p:cNvPr id="68" name="図形グループ 33"/>
          <p:cNvGrpSpPr/>
          <p:nvPr/>
        </p:nvGrpSpPr>
        <p:grpSpPr>
          <a:xfrm>
            <a:off x="8089329" y="273549"/>
            <a:ext cx="752743" cy="752743"/>
            <a:chOff x="8060984" y="281179"/>
            <a:chExt cx="752743" cy="752743"/>
          </a:xfrm>
          <a:noFill/>
        </p:grpSpPr>
        <p:sp>
          <p:nvSpPr>
            <p:cNvPr id="69" name="角丸四角形 68"/>
            <p:cNvSpPr/>
            <p:nvPr/>
          </p:nvSpPr>
          <p:spPr>
            <a:xfrm>
              <a:off x="8060984" y="281179"/>
              <a:ext cx="752743" cy="752743"/>
            </a:xfrm>
            <a:prstGeom prst="roundRect">
              <a:avLst/>
            </a:prstGeom>
            <a:grp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DEFFFF"/>
                </a:solidFill>
              </a:endParaRPr>
            </a:p>
          </p:txBody>
        </p:sp>
        <p:sp>
          <p:nvSpPr>
            <p:cNvPr id="70" name="テキスト ボックス 69"/>
            <p:cNvSpPr txBox="1"/>
            <p:nvPr/>
          </p:nvSpPr>
          <p:spPr>
            <a:xfrm>
              <a:off x="8114190" y="334385"/>
              <a:ext cx="646331" cy="646331"/>
            </a:xfrm>
            <a:prstGeom prst="rect">
              <a:avLst/>
            </a:prstGeom>
            <a:grpFill/>
            <a:ln>
              <a:noFill/>
            </a:ln>
          </p:spPr>
          <p:txBody>
            <a:bodyPr wrap="none" rtlCol="0">
              <a:spAutoFit/>
            </a:bodyPr>
            <a:lstStyle/>
            <a:p>
              <a:r>
                <a:rPr lang="ja-JP" altLang="en-US" dirty="0" smtClean="0">
                  <a:solidFill>
                    <a:srgbClr val="DEFFFF"/>
                  </a:solidFill>
                  <a:latin typeface="小塚ゴシック Pr6N M"/>
                  <a:ea typeface="小塚ゴシック Pr6N M"/>
                  <a:cs typeface="小塚ゴシック Pr6N M"/>
                </a:rPr>
                <a:t>産業</a:t>
              </a:r>
              <a:endParaRPr lang="en-US" altLang="ja-JP" dirty="0" smtClean="0">
                <a:solidFill>
                  <a:srgbClr val="DEFFFF"/>
                </a:solidFill>
                <a:latin typeface="小塚ゴシック Pr6N M"/>
                <a:ea typeface="小塚ゴシック Pr6N M"/>
                <a:cs typeface="小塚ゴシック Pr6N M"/>
              </a:endParaRPr>
            </a:p>
            <a:p>
              <a:r>
                <a:rPr lang="ja-JP" altLang="en-US" dirty="0" smtClean="0">
                  <a:solidFill>
                    <a:srgbClr val="DEFFFF"/>
                  </a:solidFill>
                  <a:latin typeface="小塚ゴシック Pr6N M"/>
                  <a:ea typeface="小塚ゴシック Pr6N M"/>
                  <a:cs typeface="小塚ゴシック Pr6N M"/>
                </a:rPr>
                <a:t>創出</a:t>
              </a:r>
              <a:endParaRPr kumimoji="1" lang="en-US" altLang="ja-JP" dirty="0" smtClean="0">
                <a:solidFill>
                  <a:srgbClr val="DEFFFF"/>
                </a:solidFill>
                <a:latin typeface="小塚ゴシック Pr6N M"/>
                <a:ea typeface="小塚ゴシック Pr6N M"/>
                <a:cs typeface="小塚ゴシック Pr6N M"/>
              </a:endParaRPr>
            </a:p>
          </p:txBody>
        </p:sp>
      </p:grpSp>
      <p:sp>
        <p:nvSpPr>
          <p:cNvPr id="71" name="角丸四角形 70"/>
          <p:cNvSpPr/>
          <p:nvPr/>
        </p:nvSpPr>
        <p:spPr>
          <a:xfrm>
            <a:off x="9006672" y="276860"/>
            <a:ext cx="752743" cy="752743"/>
          </a:xfrm>
          <a:prstGeom prst="roundRect">
            <a:avLst/>
          </a:prstGeom>
          <a:solidFill>
            <a:schemeClr val="bg1"/>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solidFill>
                <a:srgbClr val="40CCFB"/>
              </a:solidFill>
            </a:endParaRPr>
          </a:p>
        </p:txBody>
      </p:sp>
      <p:sp>
        <p:nvSpPr>
          <p:cNvPr id="72" name="テキスト ボックス 71"/>
          <p:cNvSpPr txBox="1"/>
          <p:nvPr/>
        </p:nvSpPr>
        <p:spPr>
          <a:xfrm>
            <a:off x="9011959" y="238812"/>
            <a:ext cx="805029" cy="830997"/>
          </a:xfrm>
          <a:prstGeom prst="rect">
            <a:avLst/>
          </a:prstGeom>
          <a:noFill/>
          <a:ln>
            <a:noFill/>
          </a:ln>
        </p:spPr>
        <p:txBody>
          <a:bodyPr wrap="none" rtlCol="0">
            <a:spAutoFit/>
          </a:bodyPr>
          <a:lstStyle/>
          <a:p>
            <a:r>
              <a:rPr lang="ja-JP" altLang="en-US" sz="1600" dirty="0" smtClean="0">
                <a:solidFill>
                  <a:srgbClr val="4CA6FF"/>
                </a:solidFill>
                <a:latin typeface="小塚ゴシック Pr6N M"/>
                <a:ea typeface="小塚ゴシック Pr6N M"/>
                <a:cs typeface="小塚ゴシック Pr6N M"/>
              </a:rPr>
              <a:t>防犯</a:t>
            </a:r>
            <a:endParaRPr lang="en-US" altLang="ja-JP" sz="1600" dirty="0" smtClean="0">
              <a:solidFill>
                <a:srgbClr val="4CA6FF"/>
              </a:solidFill>
              <a:latin typeface="小塚ゴシック Pr6N M"/>
              <a:ea typeface="小塚ゴシック Pr6N M"/>
              <a:cs typeface="小塚ゴシック Pr6N M"/>
            </a:endParaRPr>
          </a:p>
          <a:p>
            <a:r>
              <a:rPr lang="ja-JP" altLang="en-US" sz="1600" dirty="0" smtClean="0">
                <a:solidFill>
                  <a:srgbClr val="4CA6FF"/>
                </a:solidFill>
                <a:latin typeface="小塚ゴシック Pr6N M"/>
                <a:ea typeface="小塚ゴシック Pr6N M"/>
                <a:cs typeface="小塚ゴシック Pr6N M"/>
              </a:rPr>
              <a:t>医療</a:t>
            </a:r>
            <a:endParaRPr lang="en-US" altLang="ja-JP" sz="1600" dirty="0" smtClean="0">
              <a:solidFill>
                <a:srgbClr val="4CA6FF"/>
              </a:solidFill>
              <a:latin typeface="小塚ゴシック Pr6N M"/>
              <a:ea typeface="小塚ゴシック Pr6N M"/>
              <a:cs typeface="小塚ゴシック Pr6N M"/>
            </a:endParaRPr>
          </a:p>
          <a:p>
            <a:r>
              <a:rPr lang="ja-JP" altLang="en-US" sz="1600" dirty="0" smtClean="0">
                <a:solidFill>
                  <a:srgbClr val="4CA6FF"/>
                </a:solidFill>
                <a:latin typeface="小塚ゴシック Pr6N M"/>
                <a:ea typeface="小塚ゴシック Pr6N M"/>
                <a:cs typeface="小塚ゴシック Pr6N M"/>
              </a:rPr>
              <a:t>教育等</a:t>
            </a:r>
            <a:endParaRPr lang="en-US" altLang="ja-JP" sz="1600" dirty="0" smtClean="0">
              <a:solidFill>
                <a:srgbClr val="4CA6FF"/>
              </a:solidFill>
              <a:latin typeface="小塚ゴシック Pr6N M"/>
              <a:ea typeface="小塚ゴシック Pr6N M"/>
              <a:cs typeface="小塚ゴシック Pr6N M"/>
            </a:endParaRPr>
          </a:p>
        </p:txBody>
      </p:sp>
      <p:sp>
        <p:nvSpPr>
          <p:cNvPr id="40" name="テキスト ボックス 39"/>
          <p:cNvSpPr txBox="1"/>
          <p:nvPr/>
        </p:nvSpPr>
        <p:spPr>
          <a:xfrm>
            <a:off x="7252673" y="-4694"/>
            <a:ext cx="2664081" cy="307777"/>
          </a:xfrm>
          <a:prstGeom prst="rect">
            <a:avLst/>
          </a:prstGeom>
          <a:noFill/>
        </p:spPr>
        <p:txBody>
          <a:bodyPr wrap="square" rtlCol="0">
            <a:spAutoFit/>
          </a:bodyPr>
          <a:lstStyle/>
          <a:p>
            <a:pPr algn="r"/>
            <a:r>
              <a:rPr lang="ja-JP" altLang="en-US" sz="1400" dirty="0"/>
              <a:t>平成</a:t>
            </a:r>
            <a:r>
              <a:rPr lang="en-US" altLang="ja-JP" sz="1400" dirty="0"/>
              <a:t>29</a:t>
            </a:r>
            <a:r>
              <a:rPr lang="ja-JP" altLang="en-US" sz="1400" dirty="0" smtClean="0"/>
              <a:t>年</a:t>
            </a:r>
            <a:r>
              <a:rPr lang="en-US" altLang="ja-JP" sz="1400" dirty="0"/>
              <a:t>8</a:t>
            </a:r>
            <a:r>
              <a:rPr lang="ja-JP" altLang="en-US" sz="1400" dirty="0" smtClean="0"/>
              <a:t>月</a:t>
            </a:r>
            <a:r>
              <a:rPr lang="en-US" altLang="ja-JP" sz="1400" dirty="0" smtClean="0"/>
              <a:t>1</a:t>
            </a:r>
            <a:r>
              <a:rPr lang="ja-JP" altLang="en-US" sz="1400" dirty="0" smtClean="0"/>
              <a:t>日版</a:t>
            </a:r>
            <a:endParaRPr lang="ja-JP" altLang="en-US" sz="1400" dirty="0"/>
          </a:p>
        </p:txBody>
      </p:sp>
      <p:sp>
        <p:nvSpPr>
          <p:cNvPr id="42" name="タイトル 1"/>
          <p:cNvSpPr txBox="1">
            <a:spLocks/>
          </p:cNvSpPr>
          <p:nvPr/>
        </p:nvSpPr>
        <p:spPr>
          <a:xfrm>
            <a:off x="-350" y="1431024"/>
            <a:ext cx="9911641" cy="46618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600" dirty="0" smtClean="0">
                <a:solidFill>
                  <a:srgbClr val="0080FF"/>
                </a:solidFill>
                <a:latin typeface="小塚ゴシック Pr6N R"/>
                <a:ea typeface="小塚ゴシック Pr6N R"/>
                <a:cs typeface="小塚ゴシック Pr6N R"/>
              </a:rPr>
              <a:t>警察</a:t>
            </a:r>
            <a:r>
              <a:rPr lang="ja-JP" altLang="en-US" sz="1600" dirty="0">
                <a:solidFill>
                  <a:srgbClr val="0080FF"/>
                </a:solidFill>
                <a:latin typeface="小塚ゴシック Pr6N R"/>
                <a:ea typeface="小塚ゴシック Pr6N R"/>
                <a:cs typeface="小塚ゴシック Pr6N R"/>
              </a:rPr>
              <a:t>署・交番の位置情報と犯罪発生地点を地図上に重ね合わせて表示。</a:t>
            </a:r>
          </a:p>
          <a:p>
            <a:pPr algn="l"/>
            <a:r>
              <a:rPr lang="ja-JP" altLang="en-US" sz="1600" dirty="0">
                <a:solidFill>
                  <a:srgbClr val="0080FF"/>
                </a:solidFill>
                <a:latin typeface="小塚ゴシック Pr6N R"/>
                <a:ea typeface="小塚ゴシック Pr6N R"/>
                <a:cs typeface="小塚ゴシック Pr6N R"/>
              </a:rPr>
              <a:t>犯罪多発地帯や犯罪の種類による発生場所の傾向を視覚的に把握することが可能</a:t>
            </a:r>
            <a:r>
              <a:rPr lang="ja-JP" altLang="en-US" sz="1600" dirty="0" smtClean="0">
                <a:solidFill>
                  <a:srgbClr val="0080FF"/>
                </a:solidFill>
                <a:latin typeface="小塚ゴシック Pr6N R"/>
                <a:ea typeface="小塚ゴシック Pr6N R"/>
                <a:cs typeface="小塚ゴシック Pr6N R"/>
              </a:rPr>
              <a:t>。</a:t>
            </a:r>
            <a:endParaRPr lang="ja-JP" altLang="en-US" sz="1600" dirty="0">
              <a:solidFill>
                <a:srgbClr val="0080FF"/>
              </a:solidFill>
              <a:latin typeface="小塚ゴシック Pr6N R"/>
              <a:ea typeface="小塚ゴシック Pr6N R"/>
              <a:cs typeface="小塚ゴシック Pr6N R"/>
            </a:endParaRPr>
          </a:p>
        </p:txBody>
      </p:sp>
    </p:spTree>
    <p:extLst>
      <p:ext uri="{BB962C8B-B14F-4D97-AF65-F5344CB8AC3E}">
        <p14:creationId xmlns:p14="http://schemas.microsoft.com/office/powerpoint/2010/main" val="11621104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直線コネクタ 66"/>
          <p:cNvCxnSpPr/>
          <p:nvPr/>
        </p:nvCxnSpPr>
        <p:spPr>
          <a:xfrm flipH="1">
            <a:off x="10565" y="1405574"/>
            <a:ext cx="4922375" cy="0"/>
          </a:xfrm>
          <a:prstGeom prst="line">
            <a:avLst/>
          </a:prstGeom>
          <a:ln w="6350">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68" name="直線コネクタ 67"/>
          <p:cNvCxnSpPr/>
          <p:nvPr/>
        </p:nvCxnSpPr>
        <p:spPr>
          <a:xfrm flipH="1">
            <a:off x="10565" y="2204088"/>
            <a:ext cx="4922375" cy="0"/>
          </a:xfrm>
          <a:prstGeom prst="line">
            <a:avLst/>
          </a:prstGeom>
          <a:ln w="6350">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72" name="直線コネクタ 71"/>
          <p:cNvCxnSpPr/>
          <p:nvPr/>
        </p:nvCxnSpPr>
        <p:spPr>
          <a:xfrm flipH="1">
            <a:off x="10565" y="6428143"/>
            <a:ext cx="4922375" cy="0"/>
          </a:xfrm>
          <a:prstGeom prst="line">
            <a:avLst/>
          </a:prstGeom>
          <a:ln w="6350">
            <a:solidFill>
              <a:srgbClr val="0080FF"/>
            </a:solidFill>
          </a:ln>
          <a:effectLst/>
        </p:spPr>
        <p:style>
          <a:lnRef idx="2">
            <a:schemeClr val="accent1"/>
          </a:lnRef>
          <a:fillRef idx="0">
            <a:schemeClr val="accent1"/>
          </a:fillRef>
          <a:effectRef idx="1">
            <a:schemeClr val="accent1"/>
          </a:effectRef>
          <a:fontRef idx="minor">
            <a:schemeClr val="tx1"/>
          </a:fontRef>
        </p:style>
      </p:cxnSp>
      <p:sp>
        <p:nvSpPr>
          <p:cNvPr id="50" name="正方形/長方形 49"/>
          <p:cNvSpPr/>
          <p:nvPr/>
        </p:nvSpPr>
        <p:spPr>
          <a:xfrm>
            <a:off x="0" y="6577577"/>
            <a:ext cx="9906000" cy="280423"/>
          </a:xfrm>
          <a:prstGeom prst="rect">
            <a:avLst/>
          </a:prstGeom>
          <a:solidFill>
            <a:srgbClr val="40CCFB"/>
          </a:solidFill>
          <a:ln w="9525" cap="flat" cmpd="sng" algn="ctr">
            <a:solidFill>
              <a:srgbClr val="37B5F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sysClr val="window" lastClr="FFFFFF"/>
              </a:solidFill>
              <a:effectLst/>
              <a:uLnTx/>
              <a:uFillTx/>
              <a:latin typeface="Corbel"/>
              <a:ea typeface="ヒラギノ角ゴ Pro W3"/>
              <a:cs typeface="+mn-cs"/>
            </a:endParaRPr>
          </a:p>
        </p:txBody>
      </p:sp>
      <p:sp>
        <p:nvSpPr>
          <p:cNvPr id="48" name="テキスト ボックス 47"/>
          <p:cNvSpPr txBox="1"/>
          <p:nvPr/>
        </p:nvSpPr>
        <p:spPr>
          <a:xfrm>
            <a:off x="51001" y="1450888"/>
            <a:ext cx="4578497" cy="707886"/>
          </a:xfrm>
          <a:prstGeom prst="rect">
            <a:avLst/>
          </a:prstGeom>
          <a:noFill/>
        </p:spPr>
        <p:txBody>
          <a:bodyPr wrap="none" rtlCol="0">
            <a:spAutoFit/>
          </a:bodyPr>
          <a:lstStyle/>
          <a:p>
            <a:r>
              <a:rPr lang="ja-JP" altLang="en-US" sz="2000" dirty="0" smtClean="0">
                <a:solidFill>
                  <a:srgbClr val="4CA6FF"/>
                </a:solidFill>
                <a:latin typeface="小塚ゴシック Pro M"/>
                <a:ea typeface="小塚ゴシック Pro M"/>
                <a:cs typeface="小塚ゴシック Pro M"/>
              </a:rPr>
              <a:t>地域</a:t>
            </a:r>
            <a:r>
              <a:rPr lang="ja-JP" altLang="en-US" sz="2000" dirty="0">
                <a:solidFill>
                  <a:srgbClr val="4CA6FF"/>
                </a:solidFill>
                <a:latin typeface="小塚ゴシック Pro M"/>
                <a:ea typeface="小塚ゴシック Pro M"/>
                <a:cs typeface="小塚ゴシック Pro M"/>
              </a:rPr>
              <a:t>における防犯</a:t>
            </a:r>
            <a:r>
              <a:rPr lang="ja-JP" altLang="en-US" sz="2000" dirty="0" smtClean="0">
                <a:solidFill>
                  <a:srgbClr val="4CA6FF"/>
                </a:solidFill>
                <a:latin typeface="小塚ゴシック Pro M"/>
                <a:ea typeface="小塚ゴシック Pro M"/>
                <a:cs typeface="小塚ゴシック Pro M"/>
              </a:rPr>
              <a:t>対策への</a:t>
            </a:r>
            <a:endParaRPr lang="ja-JP" altLang="en-US" sz="2000" dirty="0">
              <a:solidFill>
                <a:srgbClr val="4CA6FF"/>
              </a:solidFill>
              <a:latin typeface="小塚ゴシック Pro M"/>
              <a:ea typeface="小塚ゴシック Pro M"/>
              <a:cs typeface="小塚ゴシック Pro M"/>
            </a:endParaRPr>
          </a:p>
          <a:p>
            <a:r>
              <a:rPr lang="ja-JP" altLang="en-US" sz="2000" dirty="0">
                <a:solidFill>
                  <a:srgbClr val="4CA6FF"/>
                </a:solidFill>
                <a:latin typeface="小塚ゴシック Pro M"/>
                <a:ea typeface="小塚ゴシック Pro M"/>
                <a:cs typeface="小塚ゴシック Pro M"/>
              </a:rPr>
              <a:t>オープンデータの利活用を積極的に</a:t>
            </a:r>
            <a:r>
              <a:rPr lang="ja-JP" altLang="en-US" sz="2000" dirty="0" smtClean="0">
                <a:solidFill>
                  <a:srgbClr val="4CA6FF"/>
                </a:solidFill>
                <a:latin typeface="小塚ゴシック Pro M"/>
                <a:ea typeface="小塚ゴシック Pro M"/>
                <a:cs typeface="小塚ゴシック Pro M"/>
              </a:rPr>
              <a:t>推進</a:t>
            </a:r>
            <a:endParaRPr lang="ja-JP" altLang="en-US" sz="2000" dirty="0">
              <a:solidFill>
                <a:srgbClr val="4CA6FF"/>
              </a:solidFill>
              <a:latin typeface="小塚ゴシック Pro M"/>
              <a:ea typeface="小塚ゴシック Pro M"/>
              <a:cs typeface="小塚ゴシック Pro M"/>
            </a:endParaRPr>
          </a:p>
        </p:txBody>
      </p:sp>
      <p:sp>
        <p:nvSpPr>
          <p:cNvPr id="45" name="正方形/長方形 44"/>
          <p:cNvSpPr/>
          <p:nvPr/>
        </p:nvSpPr>
        <p:spPr>
          <a:xfrm>
            <a:off x="5292" y="0"/>
            <a:ext cx="9906000" cy="1252759"/>
          </a:xfrm>
          <a:prstGeom prst="rect">
            <a:avLst/>
          </a:prstGeom>
          <a:solidFill>
            <a:srgbClr val="40CCFB"/>
          </a:solidFill>
          <a:ln w="9525" cap="flat" cmpd="sng" algn="ctr">
            <a:solidFill>
              <a:srgbClr val="37B5F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sysClr val="window" lastClr="FFFFFF"/>
              </a:solidFill>
              <a:effectLst/>
              <a:uLnTx/>
              <a:uFillTx/>
              <a:latin typeface="Corbel"/>
              <a:ea typeface="ヒラギノ角ゴ Pro W3"/>
              <a:cs typeface="+mn-cs"/>
            </a:endParaRPr>
          </a:p>
        </p:txBody>
      </p:sp>
      <p:sp>
        <p:nvSpPr>
          <p:cNvPr id="56" name="タイトル 1"/>
          <p:cNvSpPr txBox="1">
            <a:spLocks/>
          </p:cNvSpPr>
          <p:nvPr/>
        </p:nvSpPr>
        <p:spPr>
          <a:xfrm>
            <a:off x="45111" y="238812"/>
            <a:ext cx="5828639" cy="7445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600" dirty="0">
                <a:solidFill>
                  <a:schemeClr val="bg1"/>
                </a:solidFill>
                <a:latin typeface="小塚ゴシック Pro M"/>
                <a:ea typeface="小塚ゴシック Pro M"/>
                <a:cs typeface="小塚ゴシック Pro M"/>
              </a:rPr>
              <a:t>大阪市　警察署</a:t>
            </a:r>
            <a:r>
              <a:rPr lang="en-US" altLang="ja-JP" sz="3600" dirty="0">
                <a:solidFill>
                  <a:schemeClr val="bg1"/>
                </a:solidFill>
                <a:latin typeface="小塚ゴシック Pro M"/>
                <a:ea typeface="小塚ゴシック Pro M"/>
                <a:cs typeface="小塚ゴシック Pro M"/>
              </a:rPr>
              <a:t>×</a:t>
            </a:r>
            <a:r>
              <a:rPr lang="ja-JP" altLang="en-US" sz="3600" dirty="0">
                <a:solidFill>
                  <a:schemeClr val="bg1"/>
                </a:solidFill>
                <a:latin typeface="小塚ゴシック Pro M"/>
                <a:ea typeface="小塚ゴシック Pro M"/>
                <a:cs typeface="小塚ゴシック Pro M"/>
              </a:rPr>
              <a:t>犯罪</a:t>
            </a:r>
            <a:r>
              <a:rPr lang="ja-JP" altLang="en-US" sz="3600" dirty="0" smtClean="0">
                <a:solidFill>
                  <a:schemeClr val="bg1"/>
                </a:solidFill>
                <a:latin typeface="小塚ゴシック Pro M"/>
                <a:ea typeface="小塚ゴシック Pro M"/>
                <a:cs typeface="小塚ゴシック Pro M"/>
              </a:rPr>
              <a:t>発生</a:t>
            </a:r>
            <a:endParaRPr lang="ja-JP" altLang="en-US" sz="3600" dirty="0">
              <a:solidFill>
                <a:schemeClr val="bg1"/>
              </a:solidFill>
              <a:latin typeface="小塚ゴシック Pro M"/>
              <a:ea typeface="小塚ゴシック Pro M"/>
              <a:cs typeface="小塚ゴシック Pro M"/>
            </a:endParaRPr>
          </a:p>
        </p:txBody>
      </p:sp>
      <p:sp>
        <p:nvSpPr>
          <p:cNvPr id="59" name="タイトル 1"/>
          <p:cNvSpPr txBox="1">
            <a:spLocks/>
          </p:cNvSpPr>
          <p:nvPr/>
        </p:nvSpPr>
        <p:spPr>
          <a:xfrm>
            <a:off x="57563" y="-26855"/>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400" dirty="0" smtClean="0">
                <a:solidFill>
                  <a:srgbClr val="FFFFFF"/>
                </a:solidFill>
                <a:latin typeface="小塚ゴシック Pr6N R"/>
                <a:ea typeface="小塚ゴシック Pr6N R"/>
                <a:cs typeface="小塚ゴシック Pr6N R"/>
              </a:rPr>
              <a:t>地域</a:t>
            </a:r>
            <a:r>
              <a:rPr lang="ja-JP" altLang="en-US" sz="1400" dirty="0">
                <a:solidFill>
                  <a:srgbClr val="FFFFFF"/>
                </a:solidFill>
                <a:latin typeface="小塚ゴシック Pr6N R"/>
                <a:ea typeface="小塚ゴシック Pr6N R"/>
                <a:cs typeface="小塚ゴシック Pr6N R"/>
              </a:rPr>
              <a:t>における自主的な防犯対策に役立てることが可能に</a:t>
            </a:r>
            <a:r>
              <a:rPr lang="ja-JP" altLang="en-US" sz="1400" dirty="0" smtClean="0">
                <a:solidFill>
                  <a:srgbClr val="FFFFFF"/>
                </a:solidFill>
                <a:latin typeface="小塚ゴシック Pr6N R"/>
                <a:ea typeface="小塚ゴシック Pr6N R"/>
                <a:cs typeface="小塚ゴシック Pr6N R"/>
              </a:rPr>
              <a:t>！</a:t>
            </a:r>
            <a:endParaRPr kumimoji="1" lang="ja-JP" altLang="en-US" sz="1400" dirty="0">
              <a:solidFill>
                <a:srgbClr val="FFFFFF"/>
              </a:solidFill>
              <a:latin typeface="小塚ゴシック Pr6N R"/>
              <a:ea typeface="小塚ゴシック Pr6N R"/>
              <a:cs typeface="小塚ゴシック Pr6N R"/>
            </a:endParaRPr>
          </a:p>
        </p:txBody>
      </p:sp>
      <p:sp>
        <p:nvSpPr>
          <p:cNvPr id="60" name="タイトル 1"/>
          <p:cNvSpPr txBox="1">
            <a:spLocks/>
          </p:cNvSpPr>
          <p:nvPr/>
        </p:nvSpPr>
        <p:spPr>
          <a:xfrm>
            <a:off x="57563" y="827741"/>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400" dirty="0" smtClean="0">
                <a:solidFill>
                  <a:srgbClr val="FFFFFF"/>
                </a:solidFill>
                <a:latin typeface="小塚ゴシック Pr6N R"/>
                <a:ea typeface="小塚ゴシック Pr6N R"/>
                <a:cs typeface="小塚ゴシック Pr6N R"/>
              </a:rPr>
              <a:t>By</a:t>
            </a:r>
            <a:r>
              <a:rPr lang="ja-JP" altLang="en-US" sz="1400" dirty="0" smtClean="0">
                <a:solidFill>
                  <a:srgbClr val="FFFFFF"/>
                </a:solidFill>
                <a:latin typeface="小塚ゴシック Pr6N R"/>
                <a:ea typeface="小塚ゴシック Pr6N R"/>
                <a:cs typeface="小塚ゴシック Pr6N R"/>
              </a:rPr>
              <a:t> </a:t>
            </a:r>
            <a:r>
              <a:rPr lang="ja-JP" altLang="en-US" sz="1400" dirty="0" smtClean="0">
                <a:solidFill>
                  <a:schemeClr val="bg1"/>
                </a:solidFill>
                <a:latin typeface="小塚ゴシック Pr6N L"/>
                <a:ea typeface="小塚ゴシック Pr6N L"/>
                <a:cs typeface="小塚ゴシック Pr6N L"/>
              </a:rPr>
              <a:t>上田</a:t>
            </a:r>
            <a:r>
              <a:rPr lang="ja-JP" altLang="en-US" sz="1400" dirty="0">
                <a:solidFill>
                  <a:schemeClr val="bg1"/>
                </a:solidFill>
                <a:latin typeface="小塚ゴシック Pr6N L"/>
                <a:ea typeface="小塚ゴシック Pr6N L"/>
                <a:cs typeface="小塚ゴシック Pr6N L"/>
              </a:rPr>
              <a:t>洋、</a:t>
            </a:r>
            <a:r>
              <a:rPr lang="ja-JP" altLang="en-US" sz="1400" dirty="0" smtClean="0">
                <a:solidFill>
                  <a:schemeClr val="bg1"/>
                </a:solidFill>
                <a:latin typeface="小塚ゴシック Pr6N L"/>
                <a:ea typeface="小塚ゴシック Pr6N L"/>
                <a:cs typeface="小塚ゴシック Pr6N L"/>
              </a:rPr>
              <a:t>佐藤麻耶</a:t>
            </a:r>
            <a:endParaRPr lang="ja-JP" altLang="en-US" sz="1400" dirty="0">
              <a:solidFill>
                <a:schemeClr val="bg1"/>
              </a:solidFill>
              <a:latin typeface="小塚ゴシック Pr6N L"/>
              <a:ea typeface="小塚ゴシック Pr6N L"/>
              <a:cs typeface="小塚ゴシック Pr6N L"/>
            </a:endParaRPr>
          </a:p>
        </p:txBody>
      </p:sp>
      <p:grpSp>
        <p:nvGrpSpPr>
          <p:cNvPr id="65" name="図形グループ 24"/>
          <p:cNvGrpSpPr/>
          <p:nvPr/>
        </p:nvGrpSpPr>
        <p:grpSpPr>
          <a:xfrm>
            <a:off x="6255233" y="250008"/>
            <a:ext cx="752743" cy="752743"/>
            <a:chOff x="6255233" y="281179"/>
            <a:chExt cx="752743" cy="752743"/>
          </a:xfrm>
          <a:noFill/>
        </p:grpSpPr>
        <p:sp>
          <p:nvSpPr>
            <p:cNvPr id="66" name="角丸四角形 65"/>
            <p:cNvSpPr/>
            <p:nvPr/>
          </p:nvSpPr>
          <p:spPr>
            <a:xfrm>
              <a:off x="6255233" y="281179"/>
              <a:ext cx="752743" cy="752743"/>
            </a:xfrm>
            <a:prstGeom prst="roundRect">
              <a:avLst/>
            </a:prstGeom>
            <a:grp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2" name="テキスト ボックス 81"/>
            <p:cNvSpPr txBox="1"/>
            <p:nvPr/>
          </p:nvSpPr>
          <p:spPr>
            <a:xfrm>
              <a:off x="6308439" y="334385"/>
              <a:ext cx="646331" cy="646331"/>
            </a:xfrm>
            <a:prstGeom prst="rect">
              <a:avLst/>
            </a:prstGeom>
            <a:grpFill/>
            <a:ln>
              <a:noFill/>
            </a:ln>
          </p:spPr>
          <p:txBody>
            <a:bodyPr wrap="none" rtlCol="0">
              <a:spAutoFit/>
            </a:bodyPr>
            <a:lstStyle/>
            <a:p>
              <a:r>
                <a:rPr kumimoji="1" lang="ja-JP" altLang="en-US" dirty="0" smtClean="0">
                  <a:solidFill>
                    <a:srgbClr val="DEFFFF"/>
                  </a:solidFill>
                  <a:latin typeface="小塚ゴシック Pr6N M"/>
                  <a:ea typeface="小塚ゴシック Pr6N M"/>
                  <a:cs typeface="小塚ゴシック Pr6N M"/>
                </a:rPr>
                <a:t>防災</a:t>
              </a:r>
              <a:endParaRPr kumimoji="1" lang="en-US" altLang="ja-JP" dirty="0" smtClean="0">
                <a:solidFill>
                  <a:srgbClr val="DEFFFF"/>
                </a:solidFill>
                <a:latin typeface="小塚ゴシック Pr6N M"/>
                <a:ea typeface="小塚ゴシック Pr6N M"/>
                <a:cs typeface="小塚ゴシック Pr6N M"/>
              </a:endParaRPr>
            </a:p>
            <a:p>
              <a:r>
                <a:rPr lang="ja-JP" altLang="en-US" dirty="0" smtClean="0">
                  <a:solidFill>
                    <a:srgbClr val="DEFFFF"/>
                  </a:solidFill>
                  <a:latin typeface="小塚ゴシック Pr6N M"/>
                  <a:ea typeface="小塚ゴシック Pr6N M"/>
                  <a:cs typeface="小塚ゴシック Pr6N M"/>
                </a:rPr>
                <a:t>減災</a:t>
              </a:r>
              <a:endParaRPr kumimoji="1" lang="ja-JP" altLang="en-US" dirty="0">
                <a:solidFill>
                  <a:srgbClr val="DEFFFF"/>
                </a:solidFill>
                <a:latin typeface="小塚ゴシック Pr6N M"/>
                <a:ea typeface="小塚ゴシック Pr6N M"/>
                <a:cs typeface="小塚ゴシック Pr6N M"/>
              </a:endParaRPr>
            </a:p>
          </p:txBody>
        </p:sp>
      </p:grpSp>
      <p:grpSp>
        <p:nvGrpSpPr>
          <p:cNvPr id="87" name="図形グループ 36"/>
          <p:cNvGrpSpPr/>
          <p:nvPr/>
        </p:nvGrpSpPr>
        <p:grpSpPr>
          <a:xfrm>
            <a:off x="7172281" y="250008"/>
            <a:ext cx="752743" cy="752743"/>
            <a:chOff x="7154801" y="281179"/>
            <a:chExt cx="752743" cy="752743"/>
          </a:xfrm>
        </p:grpSpPr>
        <p:sp>
          <p:nvSpPr>
            <p:cNvPr id="88" name="角丸四角形 87"/>
            <p:cNvSpPr/>
            <p:nvPr/>
          </p:nvSpPr>
          <p:spPr>
            <a:xfrm>
              <a:off x="7154801" y="281179"/>
              <a:ext cx="752743" cy="752743"/>
            </a:xfrm>
            <a:prstGeom prst="roundRect">
              <a:avLst/>
            </a:prstGeom>
            <a:no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9" name="テキスト ボックス 88"/>
            <p:cNvSpPr txBox="1"/>
            <p:nvPr/>
          </p:nvSpPr>
          <p:spPr>
            <a:xfrm>
              <a:off x="7208007" y="334385"/>
              <a:ext cx="659155" cy="646331"/>
            </a:xfrm>
            <a:prstGeom prst="rect">
              <a:avLst/>
            </a:prstGeom>
            <a:noFill/>
            <a:ln>
              <a:noFill/>
            </a:ln>
          </p:spPr>
          <p:txBody>
            <a:bodyPr wrap="none" rtlCol="0">
              <a:spAutoFit/>
            </a:bodyPr>
            <a:lstStyle/>
            <a:p>
              <a:r>
                <a:rPr lang="ja-JP" altLang="en-US" dirty="0" smtClean="0">
                  <a:solidFill>
                    <a:srgbClr val="DEFFFF"/>
                  </a:solidFill>
                  <a:latin typeface="小塚ゴシック Pr6N M"/>
                  <a:ea typeface="小塚ゴシック Pr6N M"/>
                  <a:cs typeface="小塚ゴシック Pr6N M"/>
                </a:rPr>
                <a:t>少子</a:t>
              </a:r>
              <a:endParaRPr lang="en-US" altLang="ja-JP" dirty="0" smtClean="0">
                <a:solidFill>
                  <a:srgbClr val="DEFFFF"/>
                </a:solidFill>
                <a:latin typeface="小塚ゴシック Pr6N M"/>
                <a:ea typeface="小塚ゴシック Pr6N M"/>
                <a:cs typeface="小塚ゴシック Pr6N M"/>
              </a:endParaRPr>
            </a:p>
            <a:p>
              <a:r>
                <a:rPr lang="ja-JP" altLang="en-US" dirty="0" smtClean="0">
                  <a:solidFill>
                    <a:srgbClr val="DEFFFF"/>
                  </a:solidFill>
                  <a:latin typeface="小塚ゴシック Pr6N M"/>
                  <a:ea typeface="小塚ゴシック Pr6N M"/>
                  <a:cs typeface="小塚ゴシック Pr6N M"/>
                </a:rPr>
                <a:t>高齢</a:t>
              </a:r>
              <a:endParaRPr lang="en-US" altLang="ja-JP" dirty="0" smtClean="0">
                <a:solidFill>
                  <a:srgbClr val="DEFFFF"/>
                </a:solidFill>
                <a:latin typeface="小塚ゴシック Pr6N M"/>
                <a:ea typeface="小塚ゴシック Pr6N M"/>
                <a:cs typeface="小塚ゴシック Pr6N M"/>
              </a:endParaRPr>
            </a:p>
          </p:txBody>
        </p:sp>
      </p:grpSp>
      <p:sp>
        <p:nvSpPr>
          <p:cNvPr id="92" name="テキスト ボックス 91"/>
          <p:cNvSpPr txBox="1"/>
          <p:nvPr/>
        </p:nvSpPr>
        <p:spPr>
          <a:xfrm>
            <a:off x="236504" y="2251940"/>
            <a:ext cx="4570989" cy="3996300"/>
          </a:xfrm>
          <a:prstGeom prst="rect">
            <a:avLst/>
          </a:prstGeom>
          <a:noFill/>
        </p:spPr>
        <p:txBody>
          <a:bodyPr wrap="square" rtlCol="0">
            <a:noAutofit/>
          </a:bodyPr>
          <a:lstStyle/>
          <a:p>
            <a:r>
              <a:rPr lang="ja-JP" altLang="en-US" sz="1200" dirty="0">
                <a:latin typeface="ＭＳ Ｐゴシック" panose="020B0600070205080204" pitchFamily="50" charset="-128"/>
                <a:cs typeface="小塚ゴシック Pr6N L"/>
              </a:rPr>
              <a:t>　大阪市が公開する</a:t>
            </a:r>
            <a:r>
              <a:rPr lang="ja-JP" altLang="en-US" sz="1200" dirty="0" smtClean="0">
                <a:latin typeface="ＭＳ Ｐゴシック" panose="020B0600070205080204" pitchFamily="50" charset="-128"/>
                <a:cs typeface="小塚ゴシック Pr6N L"/>
              </a:rPr>
              <a:t>オープンデータ</a:t>
            </a:r>
            <a:r>
              <a:rPr lang="ja-JP" altLang="en-US" sz="1200" dirty="0">
                <a:latin typeface="ＭＳ Ｐゴシック" panose="020B0600070205080204" pitchFamily="50" charset="-128"/>
                <a:cs typeface="小塚ゴシック Pr6N L"/>
              </a:rPr>
              <a:t>（</a:t>
            </a:r>
            <a:r>
              <a:rPr lang="ja-JP" altLang="en-US" sz="1200" dirty="0" smtClean="0">
                <a:latin typeface="ＭＳ Ｐゴシック" panose="020B0600070205080204" pitchFamily="50" charset="-128"/>
                <a:cs typeface="小塚ゴシック Pr6N L"/>
              </a:rPr>
              <a:t>警察署・交番の位置情報）と、実際</a:t>
            </a:r>
            <a:r>
              <a:rPr lang="ja-JP" altLang="en-US" sz="1200" dirty="0">
                <a:latin typeface="ＭＳ Ｐゴシック" panose="020B0600070205080204" pitchFamily="50" charset="-128"/>
                <a:cs typeface="小塚ゴシック Pr6N L"/>
              </a:rPr>
              <a:t>に犯罪が発生した地点を</a:t>
            </a:r>
            <a:r>
              <a:rPr lang="ja-JP" altLang="en-US" sz="1200" dirty="0" smtClean="0">
                <a:latin typeface="ＭＳ Ｐゴシック" panose="020B0600070205080204" pitchFamily="50" charset="-128"/>
                <a:cs typeface="小塚ゴシック Pr6N L"/>
              </a:rPr>
              <a:t>地図上に重ねて合わせて表示</a:t>
            </a:r>
            <a:r>
              <a:rPr lang="ja-JP" altLang="en-US" sz="1200" dirty="0">
                <a:latin typeface="ＭＳ Ｐゴシック" panose="020B0600070205080204" pitchFamily="50" charset="-128"/>
                <a:cs typeface="小塚ゴシック Pr6N L"/>
              </a:rPr>
              <a:t>することにより</a:t>
            </a:r>
            <a:r>
              <a:rPr lang="ja-JP" altLang="en-US" sz="1200" dirty="0" smtClean="0">
                <a:latin typeface="ＭＳ Ｐゴシック" panose="020B0600070205080204" pitchFamily="50" charset="-128"/>
                <a:cs typeface="小塚ゴシック Pr6N L"/>
              </a:rPr>
              <a:t>、地域で今</a:t>
            </a:r>
            <a:r>
              <a:rPr lang="ja-JP" altLang="en-US" sz="1200" dirty="0">
                <a:latin typeface="ＭＳ Ｐゴシック" panose="020B0600070205080204" pitchFamily="50" charset="-128"/>
                <a:cs typeface="小塚ゴシック Pr6N L"/>
              </a:rPr>
              <a:t>までわからなかった犯罪の</a:t>
            </a:r>
            <a:r>
              <a:rPr lang="ja-JP" altLang="en-US" sz="1200" dirty="0" smtClean="0">
                <a:latin typeface="ＭＳ Ｐゴシック" panose="020B0600070205080204" pitchFamily="50" charset="-128"/>
                <a:cs typeface="小塚ゴシック Pr6N L"/>
              </a:rPr>
              <a:t>種類ごとの発生</a:t>
            </a:r>
            <a:r>
              <a:rPr lang="ja-JP" altLang="en-US" sz="1200" dirty="0">
                <a:latin typeface="ＭＳ Ｐゴシック" panose="020B0600070205080204" pitchFamily="50" charset="-128"/>
                <a:cs typeface="小塚ゴシック Pr6N L"/>
              </a:rPr>
              <a:t>場所の傾向</a:t>
            </a:r>
            <a:r>
              <a:rPr lang="ja-JP" altLang="en-US" sz="1200" dirty="0" smtClean="0">
                <a:latin typeface="ＭＳ Ｐゴシック" panose="020B0600070205080204" pitchFamily="50" charset="-128"/>
                <a:cs typeface="小塚ゴシック Pr6N L"/>
              </a:rPr>
              <a:t>が確認できます。また、地域</a:t>
            </a:r>
            <a:r>
              <a:rPr lang="ja-JP" altLang="en-US" sz="1200" dirty="0">
                <a:latin typeface="ＭＳ Ｐゴシック" panose="020B0600070205080204" pitchFamily="50" charset="-128"/>
                <a:cs typeface="小塚ゴシック Pr6N L"/>
              </a:rPr>
              <a:t>での犯罪に関する仮説</a:t>
            </a:r>
            <a:r>
              <a:rPr lang="en-US" altLang="ja-JP" sz="1200" dirty="0">
                <a:latin typeface="ＭＳ Ｐゴシック" panose="020B0600070205080204" pitchFamily="50" charset="-128"/>
                <a:cs typeface="小塚ゴシック Pr6N L"/>
              </a:rPr>
              <a:t>(</a:t>
            </a:r>
            <a:r>
              <a:rPr lang="ja-JP" altLang="en-US" sz="1200" dirty="0">
                <a:latin typeface="ＭＳ Ｐゴシック" panose="020B0600070205080204" pitchFamily="50" charset="-128"/>
                <a:cs typeface="小塚ゴシック Pr6N L"/>
              </a:rPr>
              <a:t>特定の場所で犯罪に遭いやすいなど</a:t>
            </a:r>
            <a:r>
              <a:rPr lang="en-US" altLang="ja-JP" sz="1200" dirty="0" smtClean="0">
                <a:latin typeface="ＭＳ Ｐゴシック" panose="020B0600070205080204" pitchFamily="50" charset="-128"/>
                <a:cs typeface="小塚ゴシック Pr6N L"/>
              </a:rPr>
              <a:t>)</a:t>
            </a:r>
            <a:r>
              <a:rPr lang="ja-JP" altLang="en-US" sz="1200" dirty="0" smtClean="0">
                <a:latin typeface="ＭＳ Ｐゴシック" panose="020B0600070205080204" pitchFamily="50" charset="-128"/>
                <a:cs typeface="小塚ゴシック Pr6N L"/>
              </a:rPr>
              <a:t>の検証が可能</a:t>
            </a:r>
            <a:r>
              <a:rPr lang="ja-JP" altLang="en-US" sz="1200" dirty="0">
                <a:latin typeface="ＭＳ Ｐゴシック" panose="020B0600070205080204" pitchFamily="50" charset="-128"/>
                <a:cs typeface="小塚ゴシック Pr6N L"/>
              </a:rPr>
              <a:t>になります。</a:t>
            </a:r>
          </a:p>
          <a:p>
            <a:r>
              <a:rPr lang="ja-JP" altLang="en-US" sz="1200" dirty="0">
                <a:latin typeface="ＭＳ Ｐゴシック" panose="020B0600070205080204" pitchFamily="50" charset="-128"/>
                <a:cs typeface="小塚ゴシック Pr6N L"/>
              </a:rPr>
              <a:t>　</a:t>
            </a:r>
            <a:endParaRPr lang="en-US" altLang="ja-JP" sz="1200" dirty="0">
              <a:latin typeface="ＭＳ Ｐゴシック" panose="020B0600070205080204" pitchFamily="50" charset="-128"/>
              <a:cs typeface="小塚ゴシック Pr6N L"/>
            </a:endParaRPr>
          </a:p>
          <a:p>
            <a:r>
              <a:rPr lang="ja-JP" altLang="en-US" sz="1200" dirty="0">
                <a:latin typeface="ＭＳ Ｐゴシック" panose="020B0600070205080204" pitchFamily="50" charset="-128"/>
                <a:cs typeface="小塚ゴシック Pr6N L"/>
              </a:rPr>
              <a:t>　</a:t>
            </a:r>
            <a:r>
              <a:rPr lang="ja-JP" altLang="en-US" sz="1200" dirty="0"/>
              <a:t>　地図上に表示</a:t>
            </a:r>
            <a:r>
              <a:rPr lang="ja-JP" altLang="en-US" sz="1200" dirty="0" smtClean="0"/>
              <a:t>される</a:t>
            </a:r>
            <a:r>
              <a:rPr lang="ja-JP" altLang="en-US" sz="1200" dirty="0"/>
              <a:t>　警察アイコンは</a:t>
            </a:r>
            <a:r>
              <a:rPr lang="ja-JP" altLang="en-US" sz="1200" dirty="0" smtClean="0"/>
              <a:t>、</a:t>
            </a:r>
            <a:endParaRPr lang="en-US" altLang="ja-JP" sz="1200" dirty="0" smtClean="0"/>
          </a:p>
          <a:p>
            <a:r>
              <a:rPr lang="ja-JP" altLang="en-US" sz="1200" dirty="0" smtClean="0"/>
              <a:t>警察</a:t>
            </a:r>
            <a:r>
              <a:rPr lang="ja-JP" altLang="en-US" sz="1200" dirty="0"/>
              <a:t>署・交番の</a:t>
            </a:r>
            <a:r>
              <a:rPr lang="ja-JP" altLang="en-US" sz="1200" dirty="0" smtClean="0"/>
              <a:t>位置</a:t>
            </a:r>
            <a:r>
              <a:rPr lang="ja-JP" altLang="en-US" sz="1200" dirty="0"/>
              <a:t>を示し、赤、黄緑、青</a:t>
            </a:r>
            <a:r>
              <a:rPr lang="ja-JP" altLang="en-US" sz="1200" dirty="0" smtClean="0"/>
              <a:t>、</a:t>
            </a:r>
            <a:endParaRPr lang="en-US" altLang="ja-JP" sz="1200" dirty="0" smtClean="0"/>
          </a:p>
          <a:p>
            <a:r>
              <a:rPr lang="ja-JP" altLang="en-US" sz="1200" dirty="0" smtClean="0"/>
              <a:t>黄色のアイコンは、そこで</a:t>
            </a:r>
            <a:r>
              <a:rPr lang="ja-JP" altLang="en-US" sz="1200" dirty="0"/>
              <a:t>起きた犯罪</a:t>
            </a:r>
            <a:r>
              <a:rPr lang="ja-JP" altLang="en-US" sz="1200" dirty="0" smtClean="0"/>
              <a:t>の</a:t>
            </a:r>
            <a:endParaRPr lang="en-US" altLang="ja-JP" sz="1200" dirty="0" smtClean="0"/>
          </a:p>
          <a:p>
            <a:r>
              <a:rPr lang="ja-JP" altLang="en-US" sz="1200" dirty="0" smtClean="0"/>
              <a:t>種類</a:t>
            </a:r>
            <a:r>
              <a:rPr lang="ja-JP" altLang="en-US" sz="1200" dirty="0"/>
              <a:t>を示します。</a:t>
            </a:r>
            <a:endParaRPr lang="en-US" altLang="ja-JP" sz="1200" dirty="0"/>
          </a:p>
          <a:p>
            <a:r>
              <a:rPr lang="ja-JP" altLang="en-US" sz="1200" dirty="0"/>
              <a:t>　</a:t>
            </a:r>
            <a:r>
              <a:rPr lang="ja-JP" altLang="en-US" sz="1200" dirty="0" smtClean="0"/>
              <a:t>　各アイコンを押す</a:t>
            </a:r>
            <a:r>
              <a:rPr lang="ja-JP" altLang="en-US" sz="1200" dirty="0"/>
              <a:t>と、そのアイコン</a:t>
            </a:r>
            <a:r>
              <a:rPr lang="ja-JP" altLang="en-US" sz="1200" dirty="0" smtClean="0"/>
              <a:t>に</a:t>
            </a:r>
            <a:endParaRPr lang="en-US" altLang="ja-JP" sz="1200" dirty="0" smtClean="0"/>
          </a:p>
          <a:p>
            <a:r>
              <a:rPr lang="ja-JP" altLang="en-US" sz="1200" dirty="0" smtClean="0"/>
              <a:t>関する</a:t>
            </a:r>
            <a:r>
              <a:rPr lang="ja-JP" altLang="en-US" sz="1200" dirty="0"/>
              <a:t>情報</a:t>
            </a:r>
            <a:r>
              <a:rPr lang="ja-JP" altLang="en-US" sz="1200" dirty="0" smtClean="0"/>
              <a:t>が表示</a:t>
            </a:r>
            <a:r>
              <a:rPr lang="ja-JP" altLang="en-US" sz="1200" dirty="0"/>
              <a:t>されます。</a:t>
            </a:r>
            <a:endParaRPr lang="en-US" altLang="ja-JP" sz="1200" dirty="0"/>
          </a:p>
          <a:p>
            <a:endParaRPr lang="en-US" altLang="ja-JP" sz="1200" dirty="0" smtClean="0"/>
          </a:p>
          <a:p>
            <a:endParaRPr lang="en-US" altLang="ja-JP" sz="1200" dirty="0"/>
          </a:p>
          <a:p>
            <a:r>
              <a:rPr lang="ja-JP" altLang="en-US" sz="1200" dirty="0">
                <a:latin typeface="ＭＳ Ｐゴシック" panose="020B0600070205080204" pitchFamily="50" charset="-128"/>
                <a:cs typeface="小塚ゴシック Pr6N L"/>
              </a:rPr>
              <a:t>　</a:t>
            </a:r>
            <a:r>
              <a:rPr lang="ja-JP" altLang="en-US" sz="1200" dirty="0" smtClean="0">
                <a:latin typeface="ＭＳ Ｐゴシック" panose="020B0600070205080204" pitchFamily="50" charset="-128"/>
                <a:cs typeface="小塚ゴシック Pr6N L"/>
              </a:rPr>
              <a:t>本アプリの</a:t>
            </a:r>
            <a:r>
              <a:rPr lang="ja-JP" altLang="en-US" sz="1200" dirty="0">
                <a:latin typeface="ＭＳ Ｐゴシック" panose="020B0600070205080204" pitchFamily="50" charset="-128"/>
                <a:cs typeface="小塚ゴシック Pr6N L"/>
              </a:rPr>
              <a:t>活用により、住民の防犯意識が高まり、地域コミュニティでの自主的な防犯対策の策定や</a:t>
            </a:r>
            <a:r>
              <a:rPr lang="ja-JP" altLang="en-US" sz="1200" dirty="0" smtClean="0">
                <a:latin typeface="ＭＳ Ｐゴシック" panose="020B0600070205080204" pitchFamily="50" charset="-128"/>
                <a:cs typeface="小塚ゴシック Pr6N L"/>
              </a:rPr>
              <a:t>警察署と</a:t>
            </a:r>
            <a:r>
              <a:rPr lang="ja-JP" altLang="en-US" sz="1200" dirty="0">
                <a:latin typeface="ＭＳ Ｐゴシック" panose="020B0600070205080204" pitchFamily="50" charset="-128"/>
                <a:cs typeface="小塚ゴシック Pr6N L"/>
              </a:rPr>
              <a:t>の円滑な連携が図られることが期待されます。</a:t>
            </a:r>
            <a:endParaRPr lang="en-US" altLang="ja-JP" sz="1200" dirty="0">
              <a:latin typeface="ＭＳ Ｐゴシック" panose="020B0600070205080204" pitchFamily="50" charset="-128"/>
              <a:cs typeface="小塚ゴシック Pr6N L"/>
            </a:endParaRPr>
          </a:p>
          <a:p>
            <a:r>
              <a:rPr lang="ja-JP" altLang="en-US" sz="1200" dirty="0">
                <a:latin typeface="ＭＳ Ｐゴシック" panose="020B0600070205080204" pitchFamily="50" charset="-128"/>
                <a:cs typeface="小塚ゴシック Pr6N L"/>
              </a:rPr>
              <a:t>　実際にアプリを利用した方からは、「犯罪が多そうだと思っていたところで、実際に発生していることが地図上で確認できた」「思っても見なかった場所で犯罪が多発していることがわかった」 「警察署以外のデータと犯罪発生地点を重ね合わせると、違った傾向が見えそう」などの声がありました</a:t>
            </a:r>
            <a:r>
              <a:rPr lang="ja-JP" altLang="en-US" sz="1200" dirty="0" smtClean="0">
                <a:latin typeface="ＭＳ Ｐゴシック" panose="020B0600070205080204" pitchFamily="50" charset="-128"/>
                <a:cs typeface="小塚ゴシック Pr6N L"/>
              </a:rPr>
              <a:t>。</a:t>
            </a:r>
            <a:endParaRPr lang="ja-JP" altLang="en-US" sz="1200" dirty="0">
              <a:latin typeface="ＭＳ Ｐゴシック" panose="020B0600070205080204" pitchFamily="50" charset="-128"/>
              <a:cs typeface="小塚ゴシック Pr6N L"/>
            </a:endParaRPr>
          </a:p>
        </p:txBody>
      </p:sp>
      <p:sp>
        <p:nvSpPr>
          <p:cNvPr id="93" name="テキスト ボックス 92"/>
          <p:cNvSpPr txBox="1"/>
          <p:nvPr/>
        </p:nvSpPr>
        <p:spPr>
          <a:xfrm>
            <a:off x="2860182" y="4466641"/>
            <a:ext cx="2005756" cy="229601"/>
          </a:xfrm>
          <a:prstGeom prst="rect">
            <a:avLst/>
          </a:prstGeom>
          <a:noFill/>
        </p:spPr>
        <p:txBody>
          <a:bodyPr wrap="square" rtlCol="0">
            <a:noAutofit/>
          </a:bodyPr>
          <a:lstStyle/>
          <a:p>
            <a:pPr algn="ctr" defTabSz="914400"/>
            <a:r>
              <a:rPr lang="ja-JP" altLang="en-US" sz="900" dirty="0">
                <a:solidFill>
                  <a:prstClr val="black"/>
                </a:solidFill>
                <a:latin typeface="ＭＳ Ｐゴシック" panose="020B0600070205080204" pitchFamily="50" charset="-128"/>
                <a:cs typeface="小塚ゴシック Pr6N L"/>
              </a:rPr>
              <a:t>地図上で表示する各アイコン</a:t>
            </a:r>
            <a:endParaRPr lang="en-US" altLang="ja-JP" sz="900" dirty="0">
              <a:solidFill>
                <a:prstClr val="black"/>
              </a:solidFill>
              <a:latin typeface="ＭＳ Ｐゴシック" panose="020B0600070205080204" pitchFamily="50" charset="-128"/>
              <a:cs typeface="小塚ゴシック Pr6N L"/>
            </a:endParaRPr>
          </a:p>
        </p:txBody>
      </p:sp>
      <p:pic>
        <p:nvPicPr>
          <p:cNvPr id="94" name="図 93"/>
          <p:cNvPicPr>
            <a:picLocks noChangeAspect="1"/>
          </p:cNvPicPr>
          <p:nvPr/>
        </p:nvPicPr>
        <p:blipFill rotWithShape="1">
          <a:blip r:embed="rId2"/>
          <a:srcRect l="42440" t="21871" r="42440" b="56153"/>
          <a:stretch/>
        </p:blipFill>
        <p:spPr>
          <a:xfrm>
            <a:off x="3051697" y="3253779"/>
            <a:ext cx="1562458" cy="1220670"/>
          </a:xfrm>
          <a:prstGeom prst="rect">
            <a:avLst/>
          </a:prstGeom>
        </p:spPr>
      </p:pic>
      <p:sp>
        <p:nvSpPr>
          <p:cNvPr id="96" name="角丸四角形 95"/>
          <p:cNvSpPr/>
          <p:nvPr/>
        </p:nvSpPr>
        <p:spPr>
          <a:xfrm>
            <a:off x="5072899" y="4076700"/>
            <a:ext cx="4625986" cy="2361346"/>
          </a:xfrm>
          <a:prstGeom prst="roundRect">
            <a:avLst>
              <a:gd name="adj" fmla="val 11133"/>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pic>
        <p:nvPicPr>
          <p:cNvPr id="11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5997" y="4201803"/>
            <a:ext cx="659423" cy="567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1" name="テキスト ボックス 110"/>
          <p:cNvSpPr txBox="1"/>
          <p:nvPr/>
        </p:nvSpPr>
        <p:spPr>
          <a:xfrm>
            <a:off x="6165417" y="4189384"/>
            <a:ext cx="2756094" cy="646331"/>
          </a:xfrm>
          <a:prstGeom prst="rect">
            <a:avLst/>
          </a:prstGeom>
          <a:noFill/>
        </p:spPr>
        <p:txBody>
          <a:bodyPr wrap="square" rtlCol="0">
            <a:spAutoFit/>
          </a:bodyPr>
          <a:lstStyle/>
          <a:p>
            <a:pPr defTabSz="914400"/>
            <a:r>
              <a:rPr lang="ja-JP" altLang="en-US" b="1" dirty="0">
                <a:solidFill>
                  <a:srgbClr val="4F81BD">
                    <a:lumMod val="75000"/>
                  </a:srgbClr>
                </a:solidFill>
              </a:rPr>
              <a:t>他の地域・他の分野でも</a:t>
            </a:r>
            <a:endParaRPr lang="en-US" altLang="ja-JP" b="1" dirty="0">
              <a:solidFill>
                <a:srgbClr val="4F81BD">
                  <a:lumMod val="75000"/>
                </a:srgbClr>
              </a:solidFill>
            </a:endParaRPr>
          </a:p>
          <a:p>
            <a:pPr defTabSz="914400"/>
            <a:r>
              <a:rPr lang="ja-JP" altLang="en-US" b="1" dirty="0">
                <a:solidFill>
                  <a:srgbClr val="4F81BD">
                    <a:lumMod val="75000"/>
                  </a:srgbClr>
                </a:solidFill>
              </a:rPr>
              <a:t>活用可能なアプリ！</a:t>
            </a:r>
          </a:p>
        </p:txBody>
      </p:sp>
      <p:sp>
        <p:nvSpPr>
          <p:cNvPr id="119" name="正方形/長方形 118"/>
          <p:cNvSpPr/>
          <p:nvPr/>
        </p:nvSpPr>
        <p:spPr>
          <a:xfrm>
            <a:off x="5105217" y="5003940"/>
            <a:ext cx="4593667" cy="1223412"/>
          </a:xfrm>
          <a:prstGeom prst="rect">
            <a:avLst/>
          </a:prstGeom>
        </p:spPr>
        <p:txBody>
          <a:bodyPr wrap="square">
            <a:spAutoFit/>
          </a:bodyPr>
          <a:lstStyle/>
          <a:p>
            <a:r>
              <a:rPr lang="ja-JP" altLang="en-US" sz="1050" dirty="0">
                <a:solidFill>
                  <a:prstClr val="black"/>
                </a:solidFill>
                <a:latin typeface="ＭＳ Ｐゴシック" panose="020B0600070205080204" pitchFamily="50" charset="-128"/>
              </a:rPr>
              <a:t>　「大阪市　警察署</a:t>
            </a:r>
            <a:r>
              <a:rPr lang="en-US" altLang="ja-JP" sz="1050" dirty="0">
                <a:solidFill>
                  <a:prstClr val="black"/>
                </a:solidFill>
                <a:latin typeface="ＭＳ Ｐゴシック" panose="020B0600070205080204" pitchFamily="50" charset="-128"/>
              </a:rPr>
              <a:t>×</a:t>
            </a:r>
            <a:r>
              <a:rPr lang="ja-JP" altLang="en-US" sz="1050" dirty="0">
                <a:solidFill>
                  <a:prstClr val="black"/>
                </a:solidFill>
                <a:latin typeface="ＭＳ Ｐゴシック" panose="020B0600070205080204" pitchFamily="50" charset="-128"/>
              </a:rPr>
              <a:t>犯罪発生」の可視化手法は、大阪市以外の地域の防犯データや、防犯以外のデータでも活用可能</a:t>
            </a:r>
            <a:r>
              <a:rPr lang="en-US" altLang="ja-JP" sz="1050" dirty="0">
                <a:solidFill>
                  <a:prstClr val="black"/>
                </a:solidFill>
                <a:latin typeface="ＭＳ Ｐゴシック" panose="020B0600070205080204" pitchFamily="50" charset="-128"/>
              </a:rPr>
              <a:t>(</a:t>
            </a:r>
            <a:r>
              <a:rPr lang="ja-JP" altLang="en-US" sz="1050" dirty="0">
                <a:solidFill>
                  <a:prstClr val="black"/>
                </a:solidFill>
                <a:latin typeface="ＭＳ Ｐゴシック" panose="020B0600070205080204" pitchFamily="50" charset="-128"/>
              </a:rPr>
              <a:t>例えば、消防署と火災発生地点など</a:t>
            </a:r>
            <a:r>
              <a:rPr lang="en-US" altLang="ja-JP" sz="1050" dirty="0">
                <a:solidFill>
                  <a:prstClr val="black"/>
                </a:solidFill>
                <a:latin typeface="ＭＳ Ｐゴシック" panose="020B0600070205080204" pitchFamily="50" charset="-128"/>
              </a:rPr>
              <a:t>)</a:t>
            </a:r>
            <a:r>
              <a:rPr lang="ja-JP" altLang="en-US" sz="1050" dirty="0">
                <a:solidFill>
                  <a:prstClr val="black"/>
                </a:solidFill>
                <a:latin typeface="ＭＳ Ｐゴシック" panose="020B0600070205080204" pitchFamily="50" charset="-128"/>
              </a:rPr>
              <a:t>です。そのため、アプリ自体のソースコードをオープンソースとして誰でも利用可能な形で公開しています。</a:t>
            </a:r>
            <a:endParaRPr lang="en-US" altLang="ja-JP" sz="1050" dirty="0">
              <a:solidFill>
                <a:prstClr val="black"/>
              </a:solidFill>
              <a:latin typeface="ＭＳ Ｐゴシック" panose="020B0600070205080204" pitchFamily="50" charset="-128"/>
            </a:endParaRPr>
          </a:p>
          <a:p>
            <a:r>
              <a:rPr lang="ja-JP" altLang="en-US" sz="1050" dirty="0"/>
              <a:t>（</a:t>
            </a:r>
            <a:r>
              <a:rPr lang="en-US" altLang="ja-JP" sz="1050" dirty="0">
                <a:hlinkClick r:id="rId4"/>
              </a:rPr>
              <a:t>https://github.com/uedayou/dangerzone-x-dangerpoint-sparql</a:t>
            </a:r>
            <a:r>
              <a:rPr lang="en-US" altLang="ja-JP" sz="1050" dirty="0"/>
              <a:t>)</a:t>
            </a:r>
          </a:p>
          <a:p>
            <a:r>
              <a:rPr lang="ja-JP" altLang="en-US" sz="1050" dirty="0">
                <a:latin typeface="ＭＳ Ｐゴシック" panose="020B0600070205080204" pitchFamily="50" charset="-128"/>
              </a:rPr>
              <a:t>　これを利用することで、オープンデータの重ね合わせに</a:t>
            </a:r>
            <a:r>
              <a:rPr lang="ja-JP" altLang="en-US" sz="1050" dirty="0" smtClean="0">
                <a:latin typeface="ＭＳ Ｐゴシック" panose="020B0600070205080204" pitchFamily="50" charset="-128"/>
              </a:rPr>
              <a:t>より、さまざま</a:t>
            </a:r>
            <a:r>
              <a:rPr lang="ja-JP" altLang="en-US" sz="1050" dirty="0">
                <a:latin typeface="ＭＳ Ｐゴシック" panose="020B0600070205080204" pitchFamily="50" charset="-128"/>
              </a:rPr>
              <a:t>な</a:t>
            </a:r>
            <a:r>
              <a:rPr lang="ja-JP" altLang="en-US" sz="1050" dirty="0"/>
              <a:t>地域課題を可視化をすることができます。</a:t>
            </a:r>
            <a:endParaRPr lang="en-US" altLang="ja-JP" sz="1050" dirty="0">
              <a:latin typeface="ＭＳ Ｐゴシック" panose="020B0600070205080204" pitchFamily="50" charset="-128"/>
            </a:endParaRPr>
          </a:p>
        </p:txBody>
      </p:sp>
      <p:sp>
        <p:nvSpPr>
          <p:cNvPr id="121" name="正方形/長方形 120"/>
          <p:cNvSpPr/>
          <p:nvPr/>
        </p:nvSpPr>
        <p:spPr>
          <a:xfrm>
            <a:off x="6330054" y="2931889"/>
            <a:ext cx="3368830" cy="654727"/>
          </a:xfrm>
          <a:prstGeom prst="rect">
            <a:avLst/>
          </a:prstGeom>
          <a:noFill/>
          <a:ln>
            <a:solidFill>
              <a:srgbClr val="0080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小塚ゴシック Pr6N L"/>
                <a:ea typeface="小塚ゴシック Pr6N L"/>
                <a:cs typeface="小塚ゴシック Pr6N L"/>
              </a:rPr>
              <a:t>　</a:t>
            </a:r>
            <a:r>
              <a:rPr lang="ja-JP" altLang="en-US" sz="1100" dirty="0" smtClean="0">
                <a:solidFill>
                  <a:schemeClr val="tx1"/>
                </a:solidFill>
                <a:latin typeface="小塚ゴシック Pr6N L"/>
                <a:ea typeface="小塚ゴシック Pr6N L"/>
                <a:cs typeface="小塚ゴシック Pr6N L"/>
              </a:rPr>
              <a:t>　　・</a:t>
            </a:r>
            <a:r>
              <a:rPr lang="en-US" altLang="ja-JP" sz="1100" dirty="0">
                <a:solidFill>
                  <a:schemeClr val="tx1"/>
                </a:solidFill>
                <a:latin typeface="小塚ゴシック Pr6N L"/>
                <a:ea typeface="小塚ゴシック Pr6N L"/>
                <a:cs typeface="小塚ゴシック Pr6N L"/>
              </a:rPr>
              <a:t>LOD</a:t>
            </a:r>
            <a:r>
              <a:rPr lang="ja-JP" altLang="en-US" sz="1100" dirty="0">
                <a:solidFill>
                  <a:schemeClr val="tx1"/>
                </a:solidFill>
                <a:latin typeface="小塚ゴシック Pr6N L"/>
                <a:ea typeface="小塚ゴシック Pr6N L"/>
                <a:cs typeface="小塚ゴシック Pr6N L"/>
              </a:rPr>
              <a:t>チャレンジ</a:t>
            </a:r>
            <a:r>
              <a:rPr lang="en-US" altLang="ja-JP" sz="1100" dirty="0" smtClean="0">
                <a:solidFill>
                  <a:schemeClr val="tx1"/>
                </a:solidFill>
                <a:latin typeface="小塚ゴシック Pr6N L"/>
                <a:ea typeface="小塚ゴシック Pr6N L"/>
                <a:cs typeface="小塚ゴシック Pr6N L"/>
              </a:rPr>
              <a:t>Japan2014</a:t>
            </a:r>
          </a:p>
          <a:p>
            <a:r>
              <a:rPr lang="ja-JP" altLang="en-US" sz="1100" dirty="0" smtClean="0">
                <a:solidFill>
                  <a:schemeClr val="tx1"/>
                </a:solidFill>
                <a:latin typeface="小塚ゴシック Pr6N L"/>
                <a:ea typeface="小塚ゴシック Pr6N L"/>
                <a:cs typeface="小塚ゴシック Pr6N L"/>
              </a:rPr>
              <a:t>　　　　ビジュアライゼーション部門　優秀賞</a:t>
            </a:r>
          </a:p>
          <a:p>
            <a:r>
              <a:rPr lang="ja-JP" altLang="en-US" sz="1100" dirty="0" smtClean="0">
                <a:solidFill>
                  <a:schemeClr val="tx1"/>
                </a:solidFill>
                <a:latin typeface="小塚ゴシック Pr6N L"/>
                <a:ea typeface="小塚ゴシック Pr6N L"/>
                <a:cs typeface="小塚ゴシック Pr6N L"/>
              </a:rPr>
              <a:t>　　　・</a:t>
            </a:r>
            <a:r>
              <a:rPr lang="ja-JP" altLang="en-US" sz="1100" dirty="0">
                <a:solidFill>
                  <a:schemeClr val="tx1"/>
                </a:solidFill>
                <a:latin typeface="小塚ゴシック Pr6N L"/>
                <a:ea typeface="小塚ゴシック Pr6N L"/>
                <a:cs typeface="小塚ゴシック Pr6N L"/>
              </a:rPr>
              <a:t>大阪から考える</a:t>
            </a:r>
            <a:r>
              <a:rPr lang="en-US" altLang="ja-JP" sz="1100" dirty="0" err="1">
                <a:solidFill>
                  <a:schemeClr val="tx1"/>
                </a:solidFill>
                <a:latin typeface="小塚ゴシック Pr6N L"/>
                <a:ea typeface="小塚ゴシック Pr6N L"/>
                <a:cs typeface="小塚ゴシック Pr6N L"/>
              </a:rPr>
              <a:t>CivicTech</a:t>
            </a:r>
            <a:r>
              <a:rPr lang="ja-JP" altLang="en-US" sz="1100" dirty="0">
                <a:solidFill>
                  <a:schemeClr val="tx1"/>
                </a:solidFill>
                <a:latin typeface="小塚ゴシック Pr6N L"/>
                <a:ea typeface="小塚ゴシック Pr6N L"/>
                <a:cs typeface="小塚ゴシック Pr6N L"/>
              </a:rPr>
              <a:t>アプリコンテスト</a:t>
            </a:r>
          </a:p>
          <a:p>
            <a:r>
              <a:rPr lang="ja-JP" altLang="en-US" sz="1100" dirty="0">
                <a:solidFill>
                  <a:schemeClr val="tx1"/>
                </a:solidFill>
                <a:latin typeface="小塚ゴシック Pr6N L"/>
                <a:ea typeface="小塚ゴシック Pr6N L"/>
                <a:cs typeface="小塚ゴシック Pr6N L"/>
              </a:rPr>
              <a:t>　</a:t>
            </a:r>
            <a:r>
              <a:rPr lang="ja-JP" altLang="en-US" sz="1100" dirty="0" smtClean="0">
                <a:solidFill>
                  <a:schemeClr val="tx1"/>
                </a:solidFill>
                <a:latin typeface="小塚ゴシック Pr6N L"/>
                <a:ea typeface="小塚ゴシック Pr6N L"/>
                <a:cs typeface="小塚ゴシック Pr6N L"/>
              </a:rPr>
              <a:t>　　　特別</a:t>
            </a:r>
            <a:r>
              <a:rPr lang="ja-JP" altLang="en-US" sz="1100" dirty="0">
                <a:solidFill>
                  <a:schemeClr val="tx1"/>
                </a:solidFill>
                <a:latin typeface="小塚ゴシック Pr6N L"/>
                <a:ea typeface="小塚ゴシック Pr6N L"/>
                <a:cs typeface="小塚ゴシック Pr6N L"/>
              </a:rPr>
              <a:t>賞（オープンデータ活用賞</a:t>
            </a:r>
            <a:r>
              <a:rPr lang="ja-JP" altLang="en-US" sz="1100" dirty="0" smtClean="0">
                <a:solidFill>
                  <a:schemeClr val="tx1"/>
                </a:solidFill>
                <a:latin typeface="小塚ゴシック Pr6N L"/>
                <a:ea typeface="小塚ゴシック Pr6N L"/>
                <a:cs typeface="小塚ゴシック Pr6N L"/>
              </a:rPr>
              <a:t>）</a:t>
            </a:r>
            <a:endParaRPr lang="ja-JP" altLang="en-US" sz="1100" dirty="0">
              <a:solidFill>
                <a:schemeClr val="tx1"/>
              </a:solidFill>
              <a:latin typeface="小塚ゴシック Pr6N L"/>
              <a:ea typeface="小塚ゴシック Pr6N L"/>
              <a:cs typeface="小塚ゴシック Pr6N L"/>
            </a:endParaRPr>
          </a:p>
        </p:txBody>
      </p:sp>
      <p:sp>
        <p:nvSpPr>
          <p:cNvPr id="122" name="角丸四角形 121"/>
          <p:cNvSpPr/>
          <p:nvPr/>
        </p:nvSpPr>
        <p:spPr>
          <a:xfrm>
            <a:off x="5588407" y="2926415"/>
            <a:ext cx="1053693" cy="670967"/>
          </a:xfrm>
          <a:prstGeom prst="roundRect">
            <a:avLst>
              <a:gd name="adj" fmla="val 50000"/>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smtClean="0">
                <a:latin typeface="フォントポにほんご"/>
                <a:ea typeface="フォントポにほんご"/>
                <a:cs typeface="フォントポにほんご"/>
              </a:rPr>
              <a:t>受賞歴</a:t>
            </a:r>
            <a:endParaRPr kumimoji="1" lang="ja-JP" altLang="en-US" sz="1400" dirty="0">
              <a:latin typeface="フォントポにほんご"/>
              <a:ea typeface="フォントポにほんご"/>
              <a:cs typeface="フォントポにほんご"/>
            </a:endParaRPr>
          </a:p>
        </p:txBody>
      </p:sp>
      <p:sp>
        <p:nvSpPr>
          <p:cNvPr id="123" name="正方形/長方形 122"/>
          <p:cNvSpPr/>
          <p:nvPr/>
        </p:nvSpPr>
        <p:spPr>
          <a:xfrm>
            <a:off x="5749101" y="3624830"/>
            <a:ext cx="3396089" cy="351689"/>
          </a:xfrm>
          <a:prstGeom prst="rect">
            <a:avLst/>
          </a:prstGeom>
          <a:noFill/>
          <a:ln>
            <a:solidFill>
              <a:srgbClr val="008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smtClean="0">
                <a:solidFill>
                  <a:schemeClr val="tx1"/>
                </a:solidFill>
                <a:latin typeface="小塚ゴシック Pr6N L"/>
                <a:ea typeface="小塚ゴシック Pr6N L"/>
                <a:cs typeface="小塚ゴシック Pr6N L"/>
              </a:rPr>
              <a:t>大阪市</a:t>
            </a:r>
            <a:endParaRPr lang="en-US" altLang="ja-JP" sz="1200" dirty="0" smtClean="0">
              <a:solidFill>
                <a:schemeClr val="tx1"/>
              </a:solidFill>
              <a:latin typeface="小塚ゴシック Pr6N L"/>
              <a:ea typeface="小塚ゴシック Pr6N L"/>
              <a:cs typeface="小塚ゴシック Pr6N L"/>
            </a:endParaRPr>
          </a:p>
        </p:txBody>
      </p:sp>
      <p:sp>
        <p:nvSpPr>
          <p:cNvPr id="124" name="角丸四角形 123"/>
          <p:cNvSpPr/>
          <p:nvPr/>
        </p:nvSpPr>
        <p:spPr>
          <a:xfrm>
            <a:off x="5096143" y="3606639"/>
            <a:ext cx="950821" cy="384470"/>
          </a:xfrm>
          <a:prstGeom prst="roundRect">
            <a:avLst>
              <a:gd name="adj" fmla="val 50000"/>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smtClean="0">
                <a:latin typeface="フォントポにほんご"/>
                <a:ea typeface="フォントポにほんご"/>
                <a:cs typeface="フォントポにほんご"/>
              </a:rPr>
              <a:t>地域</a:t>
            </a:r>
            <a:endParaRPr kumimoji="1" lang="ja-JP" altLang="en-US" sz="1400" dirty="0">
              <a:latin typeface="フォントポにほんご"/>
              <a:ea typeface="フォントポにほんご"/>
              <a:cs typeface="フォントポにほんご"/>
            </a:endParaRPr>
          </a:p>
        </p:txBody>
      </p:sp>
      <p:sp>
        <p:nvSpPr>
          <p:cNvPr id="125" name="正方形/長方形 124"/>
          <p:cNvSpPr/>
          <p:nvPr/>
        </p:nvSpPr>
        <p:spPr>
          <a:xfrm>
            <a:off x="5767506" y="1499638"/>
            <a:ext cx="3396089" cy="351689"/>
          </a:xfrm>
          <a:prstGeom prst="rect">
            <a:avLst/>
          </a:prstGeom>
          <a:noFill/>
          <a:ln>
            <a:solidFill>
              <a:srgbClr val="0080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200" dirty="0" smtClean="0">
                <a:solidFill>
                  <a:schemeClr val="tx1"/>
                </a:solidFill>
                <a:latin typeface="小塚ゴシック Pr6N L"/>
                <a:ea typeface="小塚ゴシック Pr6N L"/>
                <a:cs typeface="小塚ゴシック Pr6N L"/>
              </a:rPr>
              <a:t>　　　　　　　</a:t>
            </a:r>
            <a:r>
              <a:rPr lang="zh-TW" altLang="en-US" sz="1200" dirty="0" smtClean="0">
                <a:solidFill>
                  <a:schemeClr val="tx1"/>
                </a:solidFill>
                <a:latin typeface="小塚ゴシック Pr6N L"/>
                <a:ea typeface="小塚ゴシック Pr6N L"/>
                <a:cs typeface="小塚ゴシック Pr6N L"/>
              </a:rPr>
              <a:t>①</a:t>
            </a:r>
            <a:r>
              <a:rPr lang="zh-TW" altLang="en-US" sz="1200" dirty="0">
                <a:solidFill>
                  <a:schemeClr val="tx1"/>
                </a:solidFill>
                <a:latin typeface="小塚ゴシック Pr6N L"/>
                <a:ea typeface="小塚ゴシック Pr6N L"/>
                <a:cs typeface="小塚ゴシック Pr6N L"/>
              </a:rPr>
              <a:t>地図情報</a:t>
            </a:r>
            <a:r>
              <a:rPr lang="zh-TW" altLang="en-US" sz="1200" dirty="0" smtClean="0">
                <a:solidFill>
                  <a:schemeClr val="tx1"/>
                </a:solidFill>
                <a:latin typeface="小塚ゴシック Pr6N L"/>
                <a:ea typeface="小塚ゴシック Pr6N L"/>
                <a:cs typeface="小塚ゴシック Pr6N L"/>
              </a:rPr>
              <a:t>（</a:t>
            </a:r>
            <a:r>
              <a:rPr lang="ja-JP" altLang="en-US" sz="1200" dirty="0" smtClean="0">
                <a:solidFill>
                  <a:schemeClr val="tx1"/>
                </a:solidFill>
                <a:latin typeface="小塚ゴシック Pr6N L"/>
                <a:ea typeface="小塚ゴシック Pr6N L"/>
                <a:cs typeface="小塚ゴシック Pr6N L"/>
              </a:rPr>
              <a:t>警察署、交番</a:t>
            </a:r>
            <a:r>
              <a:rPr lang="zh-TW" altLang="en-US" sz="1200" dirty="0" smtClean="0">
                <a:solidFill>
                  <a:schemeClr val="tx1"/>
                </a:solidFill>
                <a:latin typeface="小塚ゴシック Pr6N L"/>
                <a:ea typeface="小塚ゴシック Pr6N L"/>
                <a:cs typeface="小塚ゴシック Pr6N L"/>
              </a:rPr>
              <a:t>）</a:t>
            </a:r>
            <a:r>
              <a:rPr lang="zh-TW" altLang="en-US" sz="1200" dirty="0">
                <a:solidFill>
                  <a:schemeClr val="tx1"/>
                </a:solidFill>
                <a:latin typeface="小塚ゴシック Pr6N L"/>
                <a:ea typeface="小塚ゴシック Pr6N L"/>
                <a:cs typeface="小塚ゴシック Pr6N L"/>
              </a:rPr>
              <a:t>　</a:t>
            </a:r>
            <a:endParaRPr lang="en-US" altLang="zh-TW" sz="1200" dirty="0" smtClean="0">
              <a:solidFill>
                <a:schemeClr val="tx1"/>
              </a:solidFill>
              <a:latin typeface="小塚ゴシック Pr6N L"/>
              <a:ea typeface="小塚ゴシック Pr6N L"/>
              <a:cs typeface="小塚ゴシック Pr6N L"/>
            </a:endParaRPr>
          </a:p>
          <a:p>
            <a:r>
              <a:rPr lang="ja-JP" altLang="en-US" sz="1200" dirty="0" smtClean="0">
                <a:solidFill>
                  <a:schemeClr val="tx1"/>
                </a:solidFill>
                <a:latin typeface="小塚ゴシック Pr6N L"/>
                <a:ea typeface="小塚ゴシック Pr6N L"/>
                <a:cs typeface="小塚ゴシック Pr6N L"/>
              </a:rPr>
              <a:t>　　　　　　　</a:t>
            </a:r>
            <a:r>
              <a:rPr lang="zh-TW" altLang="en-US" sz="1200" dirty="0" smtClean="0">
                <a:solidFill>
                  <a:schemeClr val="tx1"/>
                </a:solidFill>
                <a:latin typeface="小塚ゴシック Pr6N L"/>
                <a:ea typeface="小塚ゴシック Pr6N L"/>
                <a:cs typeface="小塚ゴシック Pr6N L"/>
              </a:rPr>
              <a:t>②</a:t>
            </a:r>
            <a:r>
              <a:rPr lang="zh-TW" altLang="en-US" sz="1200" dirty="0">
                <a:solidFill>
                  <a:schemeClr val="tx1"/>
                </a:solidFill>
                <a:latin typeface="小塚ゴシック Pr6N L"/>
                <a:ea typeface="小塚ゴシック Pr6N L"/>
                <a:cs typeface="小塚ゴシック Pr6N L"/>
              </a:rPr>
              <a:t>犯罪</a:t>
            </a:r>
            <a:r>
              <a:rPr lang="zh-TW" altLang="en-US" sz="1200" dirty="0" smtClean="0">
                <a:solidFill>
                  <a:schemeClr val="tx1"/>
                </a:solidFill>
                <a:latin typeface="小塚ゴシック Pr6N L"/>
                <a:ea typeface="小塚ゴシック Pr6N L"/>
                <a:cs typeface="小塚ゴシック Pr6N L"/>
              </a:rPr>
              <a:t>発生</a:t>
            </a:r>
            <a:r>
              <a:rPr lang="ja-JP" altLang="en-US" sz="1200" dirty="0" smtClean="0">
                <a:solidFill>
                  <a:schemeClr val="tx1"/>
                </a:solidFill>
                <a:latin typeface="小塚ゴシック Pr6N L"/>
                <a:ea typeface="小塚ゴシック Pr6N L"/>
                <a:cs typeface="小塚ゴシック Pr6N L"/>
              </a:rPr>
              <a:t>場所</a:t>
            </a:r>
            <a:r>
              <a:rPr lang="zh-TW" altLang="en-US" sz="1200" dirty="0" smtClean="0">
                <a:solidFill>
                  <a:schemeClr val="tx1"/>
                </a:solidFill>
                <a:latin typeface="小塚ゴシック Pr6N L"/>
                <a:ea typeface="小塚ゴシック Pr6N L"/>
                <a:cs typeface="小塚ゴシック Pr6N L"/>
              </a:rPr>
              <a:t>情報</a:t>
            </a:r>
            <a:r>
              <a:rPr lang="ja-JP" altLang="en-US" sz="1200" dirty="0" smtClean="0">
                <a:solidFill>
                  <a:schemeClr val="tx1"/>
                </a:solidFill>
                <a:latin typeface="小塚ゴシック Pr6N L"/>
                <a:ea typeface="小塚ゴシック Pr6N L"/>
                <a:cs typeface="小塚ゴシック Pr6N L"/>
              </a:rPr>
              <a:t>　</a:t>
            </a:r>
            <a:endParaRPr kumimoji="1" lang="ja-JP" altLang="en-US" sz="1200" dirty="0">
              <a:solidFill>
                <a:schemeClr val="tx1"/>
              </a:solidFill>
              <a:latin typeface="小塚ゴシック Pr6N L"/>
              <a:ea typeface="小塚ゴシック Pr6N L"/>
              <a:cs typeface="小塚ゴシック Pr6N L"/>
            </a:endParaRPr>
          </a:p>
        </p:txBody>
      </p:sp>
      <p:sp>
        <p:nvSpPr>
          <p:cNvPr id="126" name="角丸四角形 125"/>
          <p:cNvSpPr/>
          <p:nvPr/>
        </p:nvSpPr>
        <p:spPr>
          <a:xfrm>
            <a:off x="5114549" y="1494164"/>
            <a:ext cx="1228416" cy="367840"/>
          </a:xfrm>
          <a:prstGeom prst="roundRect">
            <a:avLst>
              <a:gd name="adj" fmla="val 50000"/>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smtClean="0">
                <a:latin typeface="フォントポにほんご"/>
                <a:ea typeface="フォントポにほんご"/>
                <a:cs typeface="フォントポにほんご"/>
              </a:rPr>
              <a:t>使用データ</a:t>
            </a:r>
            <a:endParaRPr kumimoji="1" lang="ja-JP" altLang="en-US" sz="1400" dirty="0">
              <a:latin typeface="フォントポにほんご"/>
              <a:ea typeface="フォントポにほんご"/>
              <a:cs typeface="フォントポにほんご"/>
            </a:endParaRPr>
          </a:p>
        </p:txBody>
      </p:sp>
      <p:sp>
        <p:nvSpPr>
          <p:cNvPr id="127" name="正方形/長方形 126"/>
          <p:cNvSpPr/>
          <p:nvPr/>
        </p:nvSpPr>
        <p:spPr>
          <a:xfrm>
            <a:off x="6342965" y="1989141"/>
            <a:ext cx="3355919" cy="351689"/>
          </a:xfrm>
          <a:prstGeom prst="rect">
            <a:avLst/>
          </a:prstGeom>
          <a:noFill/>
          <a:ln>
            <a:solidFill>
              <a:srgbClr val="0080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200" dirty="0" smtClean="0">
                <a:solidFill>
                  <a:schemeClr val="tx1"/>
                </a:solidFill>
                <a:latin typeface="小塚ゴシック Pr6N L"/>
                <a:ea typeface="小塚ゴシック Pr6N L"/>
                <a:cs typeface="小塚ゴシック Pr6N L"/>
              </a:rPr>
              <a:t>　　　　　　</a:t>
            </a:r>
            <a:r>
              <a:rPr lang="en-US" altLang="ja-JP" sz="1200" dirty="0" smtClean="0">
                <a:solidFill>
                  <a:schemeClr val="tx1"/>
                </a:solidFill>
                <a:latin typeface="小塚ゴシック Pr6N L"/>
                <a:ea typeface="小塚ゴシック Pr6N L"/>
                <a:cs typeface="小塚ゴシック Pr6N L"/>
              </a:rPr>
              <a:t>①</a:t>
            </a:r>
            <a:r>
              <a:rPr lang="en-US" altLang="ja-JP" sz="1200" dirty="0">
                <a:solidFill>
                  <a:schemeClr val="tx1"/>
                </a:solidFill>
                <a:latin typeface="小塚ゴシック Pr6N L"/>
                <a:ea typeface="小塚ゴシック Pr6N L"/>
                <a:cs typeface="小塚ゴシック Pr6N L"/>
              </a:rPr>
              <a:t>JSON(RDF)</a:t>
            </a:r>
            <a:r>
              <a:rPr lang="ja-JP" altLang="en-US" sz="1200" dirty="0">
                <a:solidFill>
                  <a:schemeClr val="tx1"/>
                </a:solidFill>
                <a:latin typeface="小塚ゴシック Pr6N L"/>
                <a:ea typeface="小塚ゴシック Pr6N L"/>
                <a:cs typeface="小塚ゴシック Pr6N L"/>
              </a:rPr>
              <a:t>　②</a:t>
            </a:r>
            <a:r>
              <a:rPr lang="en-US" altLang="ja-JP" sz="1200" dirty="0">
                <a:solidFill>
                  <a:schemeClr val="tx1"/>
                </a:solidFill>
                <a:latin typeface="小塚ゴシック Pr6N L"/>
                <a:ea typeface="小塚ゴシック Pr6N L"/>
                <a:cs typeface="小塚ゴシック Pr6N L"/>
              </a:rPr>
              <a:t>CSV</a:t>
            </a:r>
          </a:p>
          <a:p>
            <a:r>
              <a:rPr lang="ja-JP" altLang="en-US" sz="1200" dirty="0" smtClean="0">
                <a:solidFill>
                  <a:schemeClr val="tx1"/>
                </a:solidFill>
                <a:latin typeface="小塚ゴシック Pr6N L"/>
                <a:ea typeface="小塚ゴシック Pr6N L"/>
                <a:cs typeface="小塚ゴシック Pr6N L"/>
              </a:rPr>
              <a:t>　　　　　　</a:t>
            </a:r>
            <a:r>
              <a:rPr lang="en-US" altLang="ja-JP" sz="1200" dirty="0" smtClean="0">
                <a:solidFill>
                  <a:schemeClr val="tx1"/>
                </a:solidFill>
                <a:latin typeface="小塚ゴシック Pr6N L"/>
                <a:ea typeface="小塚ゴシック Pr6N L"/>
                <a:cs typeface="小塚ゴシック Pr6N L"/>
              </a:rPr>
              <a:t>※</a:t>
            </a:r>
            <a:r>
              <a:rPr lang="ja-JP" altLang="en-US" sz="1200" dirty="0">
                <a:solidFill>
                  <a:schemeClr val="tx1"/>
                </a:solidFill>
                <a:latin typeface="小塚ゴシック Pr6N L"/>
                <a:ea typeface="小塚ゴシック Pr6N L"/>
                <a:cs typeface="小塚ゴシック Pr6N L"/>
              </a:rPr>
              <a:t>大阪市公開の</a:t>
            </a:r>
            <a:r>
              <a:rPr lang="en-US" altLang="ja-JP" sz="1200" dirty="0">
                <a:solidFill>
                  <a:schemeClr val="tx1"/>
                </a:solidFill>
                <a:latin typeface="小塚ゴシック Pr6N L"/>
                <a:ea typeface="小塚ゴシック Pr6N L"/>
                <a:cs typeface="小塚ゴシック Pr6N L"/>
              </a:rPr>
              <a:t>Web API</a:t>
            </a:r>
            <a:r>
              <a:rPr lang="ja-JP" altLang="en-US" sz="1200" dirty="0">
                <a:solidFill>
                  <a:schemeClr val="tx1"/>
                </a:solidFill>
                <a:latin typeface="小塚ゴシック Pr6N L"/>
                <a:ea typeface="小塚ゴシック Pr6N L"/>
                <a:cs typeface="小塚ゴシック Pr6N L"/>
              </a:rPr>
              <a:t>を</a:t>
            </a:r>
            <a:r>
              <a:rPr lang="ja-JP" altLang="en-US" sz="1200" dirty="0" smtClean="0">
                <a:solidFill>
                  <a:schemeClr val="tx1"/>
                </a:solidFill>
                <a:latin typeface="小塚ゴシック Pr6N L"/>
                <a:ea typeface="小塚ゴシック Pr6N L"/>
                <a:cs typeface="小塚ゴシック Pr6N L"/>
              </a:rPr>
              <a:t>利用</a:t>
            </a:r>
            <a:endParaRPr lang="ja-JP" altLang="en-US" sz="1200" dirty="0">
              <a:solidFill>
                <a:schemeClr val="tx1"/>
              </a:solidFill>
              <a:latin typeface="小塚ゴシック Pr6N L"/>
              <a:ea typeface="小塚ゴシック Pr6N L"/>
              <a:cs typeface="小塚ゴシック Pr6N L"/>
            </a:endParaRPr>
          </a:p>
        </p:txBody>
      </p:sp>
      <p:sp>
        <p:nvSpPr>
          <p:cNvPr id="128" name="角丸四角形 127"/>
          <p:cNvSpPr/>
          <p:nvPr/>
        </p:nvSpPr>
        <p:spPr>
          <a:xfrm>
            <a:off x="5690006" y="1974689"/>
            <a:ext cx="1274749" cy="372296"/>
          </a:xfrm>
          <a:prstGeom prst="roundRect">
            <a:avLst>
              <a:gd name="adj" fmla="val 50000"/>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smtClean="0">
                <a:latin typeface="フォントポにほんご"/>
                <a:ea typeface="フォントポにほんご"/>
                <a:cs typeface="フォントポにほんご"/>
              </a:rPr>
              <a:t>データ形式</a:t>
            </a:r>
            <a:endParaRPr kumimoji="1" lang="ja-JP" altLang="en-US" sz="1400" dirty="0">
              <a:latin typeface="フォントポにほんご"/>
              <a:ea typeface="フォントポにほんご"/>
              <a:cs typeface="フォントポにほんご"/>
            </a:endParaRPr>
          </a:p>
        </p:txBody>
      </p:sp>
      <p:sp>
        <p:nvSpPr>
          <p:cNvPr id="129" name="正方形/長方形 128"/>
          <p:cNvSpPr/>
          <p:nvPr/>
        </p:nvSpPr>
        <p:spPr>
          <a:xfrm>
            <a:off x="5993643" y="2485379"/>
            <a:ext cx="3297067" cy="351689"/>
          </a:xfrm>
          <a:prstGeom prst="rect">
            <a:avLst/>
          </a:prstGeom>
          <a:noFill/>
          <a:ln>
            <a:solidFill>
              <a:srgbClr val="0080FF"/>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r>
              <a:rPr lang="ja-JP" altLang="en-US" sz="1100" dirty="0" smtClean="0">
                <a:solidFill>
                  <a:schemeClr val="tx1"/>
                </a:solidFill>
                <a:latin typeface="小塚ゴシック Pr6N L"/>
                <a:ea typeface="小塚ゴシック Pr6N L"/>
                <a:cs typeface="小塚ゴシック Pr6N L"/>
              </a:rPr>
              <a:t>　　　アプリ</a:t>
            </a:r>
            <a:r>
              <a:rPr lang="en-US" altLang="ja-JP" sz="1100" dirty="0">
                <a:solidFill>
                  <a:schemeClr val="tx1"/>
                </a:solidFill>
                <a:latin typeface="小塚ゴシック Pr6N L"/>
                <a:ea typeface="小塚ゴシック Pr6N L"/>
                <a:cs typeface="小塚ゴシック Pr6N L"/>
              </a:rPr>
              <a:t>Web</a:t>
            </a:r>
            <a:r>
              <a:rPr lang="ja-JP" altLang="en-US" sz="1100" dirty="0" smtClean="0">
                <a:solidFill>
                  <a:schemeClr val="tx1"/>
                </a:solidFill>
                <a:latin typeface="小塚ゴシック Pr6N L"/>
                <a:ea typeface="小塚ゴシック Pr6N L"/>
                <a:cs typeface="小塚ゴシック Pr6N L"/>
              </a:rPr>
              <a:t>アプリケーション</a:t>
            </a:r>
            <a:endParaRPr lang="en-US" altLang="ja-JP" sz="1100" dirty="0">
              <a:solidFill>
                <a:schemeClr val="tx1"/>
              </a:solidFill>
              <a:latin typeface="小塚ゴシック Pr6N L"/>
              <a:ea typeface="小塚ゴシック Pr6N L"/>
              <a:cs typeface="小塚ゴシック Pr6N L"/>
            </a:endParaRPr>
          </a:p>
        </p:txBody>
      </p:sp>
      <p:sp>
        <p:nvSpPr>
          <p:cNvPr id="130" name="角丸四角形 129"/>
          <p:cNvSpPr/>
          <p:nvPr/>
        </p:nvSpPr>
        <p:spPr>
          <a:xfrm>
            <a:off x="5096142" y="2479905"/>
            <a:ext cx="1159091" cy="370782"/>
          </a:xfrm>
          <a:prstGeom prst="roundRect">
            <a:avLst>
              <a:gd name="adj" fmla="val 50000"/>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smtClean="0">
                <a:latin typeface="フォントポにほんご"/>
                <a:ea typeface="フォントポにほんご"/>
                <a:cs typeface="フォントポにほんご"/>
              </a:rPr>
              <a:t>提供形態</a:t>
            </a:r>
            <a:endParaRPr kumimoji="1" lang="ja-JP" altLang="en-US" sz="1400" dirty="0">
              <a:latin typeface="フォントポにほんご"/>
              <a:ea typeface="フォントポにほんご"/>
              <a:cs typeface="フォントポにほんご"/>
            </a:endParaRPr>
          </a:p>
        </p:txBody>
      </p:sp>
      <p:pic>
        <p:nvPicPr>
          <p:cNvPr id="131" name="アイディアb.png" descr="/Users/meg/Desktop/特研/特研OD/アイコン/アイディアb.png"/>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9264860" y="1395606"/>
            <a:ext cx="434025" cy="522660"/>
          </a:xfrm>
          <a:prstGeom prst="rect">
            <a:avLst/>
          </a:prstGeom>
        </p:spPr>
      </p:pic>
      <p:pic>
        <p:nvPicPr>
          <p:cNvPr id="132" name="パソコン作業b.png" descr="/Users/meg/Desktop/特研/特研OD/アイコン/パソコン作業b.png"/>
          <p:cNvPicPr>
            <a:picLocks noChangeAspect="1"/>
          </p:cNvPicPr>
          <p:nvPr/>
        </p:nvPicPr>
        <p:blipFill>
          <a:blip r:embed="rId7" r:link="rId8">
            <a:extLst>
              <a:ext uri="{28A0092B-C50C-407E-A947-70E740481C1C}">
                <a14:useLocalDpi xmlns:a14="http://schemas.microsoft.com/office/drawing/2010/main" val="0"/>
              </a:ext>
            </a:extLst>
          </a:blip>
          <a:stretch>
            <a:fillRect/>
          </a:stretch>
        </p:blipFill>
        <p:spPr>
          <a:xfrm>
            <a:off x="5098870" y="1921582"/>
            <a:ext cx="526486" cy="440796"/>
          </a:xfrm>
          <a:prstGeom prst="rect">
            <a:avLst/>
          </a:prstGeom>
        </p:spPr>
      </p:pic>
      <p:pic>
        <p:nvPicPr>
          <p:cNvPr id="133" name="チームb.png" descr="/Users/meg/Desktop/特研/特研OD/アイコン/チームb.png"/>
          <p:cNvPicPr>
            <a:picLocks noChangeAspect="1"/>
          </p:cNvPicPr>
          <p:nvPr/>
        </p:nvPicPr>
        <p:blipFill>
          <a:blip r:embed="rId9" r:link="rId10">
            <a:extLst>
              <a:ext uri="{28A0092B-C50C-407E-A947-70E740481C1C}">
                <a14:useLocalDpi xmlns:a14="http://schemas.microsoft.com/office/drawing/2010/main" val="0"/>
              </a:ext>
            </a:extLst>
          </a:blip>
          <a:stretch>
            <a:fillRect/>
          </a:stretch>
        </p:blipFill>
        <p:spPr>
          <a:xfrm>
            <a:off x="9290710" y="2372445"/>
            <a:ext cx="468705" cy="513122"/>
          </a:xfrm>
          <a:prstGeom prst="rect">
            <a:avLst/>
          </a:prstGeom>
        </p:spPr>
      </p:pic>
      <p:pic>
        <p:nvPicPr>
          <p:cNvPr id="134" name="受賞b.png" descr="/Users/meg/Desktop/特研/特研OD/アイコン/受賞b.png"/>
          <p:cNvPicPr>
            <a:picLocks noChangeAspect="1"/>
          </p:cNvPicPr>
          <p:nvPr/>
        </p:nvPicPr>
        <p:blipFill>
          <a:blip r:embed="rId11" r:link="rId12">
            <a:extLst>
              <a:ext uri="{28A0092B-C50C-407E-A947-70E740481C1C}">
                <a14:useLocalDpi xmlns:a14="http://schemas.microsoft.com/office/drawing/2010/main" val="0"/>
              </a:ext>
            </a:extLst>
          </a:blip>
          <a:stretch>
            <a:fillRect/>
          </a:stretch>
        </p:blipFill>
        <p:spPr>
          <a:xfrm>
            <a:off x="5092837" y="2982689"/>
            <a:ext cx="311825" cy="491948"/>
          </a:xfrm>
          <a:prstGeom prst="rect">
            <a:avLst/>
          </a:prstGeom>
        </p:spPr>
      </p:pic>
      <p:pic>
        <p:nvPicPr>
          <p:cNvPr id="135" name="マーカーb.png" descr="/Users/meg/Desktop/特研/特研OD/アイコン/マーカーb.png"/>
          <p:cNvPicPr>
            <a:picLocks noChangeAspect="1"/>
          </p:cNvPicPr>
          <p:nvPr/>
        </p:nvPicPr>
        <p:blipFill>
          <a:blip r:embed="rId13" r:link="rId14">
            <a:extLst>
              <a:ext uri="{28A0092B-C50C-407E-A947-70E740481C1C}">
                <a14:useLocalDpi xmlns:a14="http://schemas.microsoft.com/office/drawing/2010/main" val="0"/>
              </a:ext>
            </a:extLst>
          </a:blip>
          <a:stretch>
            <a:fillRect/>
          </a:stretch>
        </p:blipFill>
        <p:spPr>
          <a:xfrm>
            <a:off x="9238609" y="3612394"/>
            <a:ext cx="482689" cy="431224"/>
          </a:xfrm>
          <a:prstGeom prst="rect">
            <a:avLst/>
          </a:prstGeom>
        </p:spPr>
      </p:pic>
      <p:grpSp>
        <p:nvGrpSpPr>
          <p:cNvPr id="136" name="図形グループ 33"/>
          <p:cNvGrpSpPr/>
          <p:nvPr/>
        </p:nvGrpSpPr>
        <p:grpSpPr>
          <a:xfrm>
            <a:off x="8089329" y="273549"/>
            <a:ext cx="752743" cy="752743"/>
            <a:chOff x="8060984" y="281179"/>
            <a:chExt cx="752743" cy="752743"/>
          </a:xfrm>
          <a:noFill/>
        </p:grpSpPr>
        <p:sp>
          <p:nvSpPr>
            <p:cNvPr id="137" name="角丸四角形 136"/>
            <p:cNvSpPr/>
            <p:nvPr/>
          </p:nvSpPr>
          <p:spPr>
            <a:xfrm>
              <a:off x="8060984" y="281179"/>
              <a:ext cx="752743" cy="752743"/>
            </a:xfrm>
            <a:prstGeom prst="roundRect">
              <a:avLst/>
            </a:prstGeom>
            <a:grp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DEFFFF"/>
                </a:solidFill>
              </a:endParaRPr>
            </a:p>
          </p:txBody>
        </p:sp>
        <p:sp>
          <p:nvSpPr>
            <p:cNvPr id="138" name="テキスト ボックス 137"/>
            <p:cNvSpPr txBox="1"/>
            <p:nvPr/>
          </p:nvSpPr>
          <p:spPr>
            <a:xfrm>
              <a:off x="8114190" y="334385"/>
              <a:ext cx="646331" cy="646331"/>
            </a:xfrm>
            <a:prstGeom prst="rect">
              <a:avLst/>
            </a:prstGeom>
            <a:grpFill/>
            <a:ln>
              <a:noFill/>
            </a:ln>
          </p:spPr>
          <p:txBody>
            <a:bodyPr wrap="none" rtlCol="0">
              <a:spAutoFit/>
            </a:bodyPr>
            <a:lstStyle/>
            <a:p>
              <a:r>
                <a:rPr lang="ja-JP" altLang="en-US" dirty="0" smtClean="0">
                  <a:solidFill>
                    <a:srgbClr val="DEFFFF"/>
                  </a:solidFill>
                  <a:latin typeface="小塚ゴシック Pr6N M"/>
                  <a:ea typeface="小塚ゴシック Pr6N M"/>
                  <a:cs typeface="小塚ゴシック Pr6N M"/>
                </a:rPr>
                <a:t>産業</a:t>
              </a:r>
              <a:endParaRPr lang="en-US" altLang="ja-JP" dirty="0" smtClean="0">
                <a:solidFill>
                  <a:srgbClr val="DEFFFF"/>
                </a:solidFill>
                <a:latin typeface="小塚ゴシック Pr6N M"/>
                <a:ea typeface="小塚ゴシック Pr6N M"/>
                <a:cs typeface="小塚ゴシック Pr6N M"/>
              </a:endParaRPr>
            </a:p>
            <a:p>
              <a:r>
                <a:rPr lang="ja-JP" altLang="en-US" dirty="0" smtClean="0">
                  <a:solidFill>
                    <a:srgbClr val="DEFFFF"/>
                  </a:solidFill>
                  <a:latin typeface="小塚ゴシック Pr6N M"/>
                  <a:ea typeface="小塚ゴシック Pr6N M"/>
                  <a:cs typeface="小塚ゴシック Pr6N M"/>
                </a:rPr>
                <a:t>創出</a:t>
              </a:r>
              <a:endParaRPr kumimoji="1" lang="en-US" altLang="ja-JP" dirty="0" smtClean="0">
                <a:solidFill>
                  <a:srgbClr val="DEFFFF"/>
                </a:solidFill>
                <a:latin typeface="小塚ゴシック Pr6N M"/>
                <a:ea typeface="小塚ゴシック Pr6N M"/>
                <a:cs typeface="小塚ゴシック Pr6N M"/>
              </a:endParaRPr>
            </a:p>
          </p:txBody>
        </p:sp>
      </p:grpSp>
      <p:sp>
        <p:nvSpPr>
          <p:cNvPr id="44" name="角丸四角形 43"/>
          <p:cNvSpPr/>
          <p:nvPr/>
        </p:nvSpPr>
        <p:spPr>
          <a:xfrm>
            <a:off x="9006672" y="278093"/>
            <a:ext cx="752743" cy="752743"/>
          </a:xfrm>
          <a:prstGeom prst="roundRect">
            <a:avLst/>
          </a:prstGeom>
          <a:solidFill>
            <a:schemeClr val="bg1"/>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solidFill>
                <a:srgbClr val="40CCFB"/>
              </a:solidFill>
            </a:endParaRPr>
          </a:p>
        </p:txBody>
      </p:sp>
      <p:sp>
        <p:nvSpPr>
          <p:cNvPr id="46" name="テキスト ボックス 45"/>
          <p:cNvSpPr txBox="1"/>
          <p:nvPr/>
        </p:nvSpPr>
        <p:spPr>
          <a:xfrm>
            <a:off x="9011959" y="240045"/>
            <a:ext cx="805029" cy="830997"/>
          </a:xfrm>
          <a:prstGeom prst="rect">
            <a:avLst/>
          </a:prstGeom>
          <a:noFill/>
          <a:ln>
            <a:noFill/>
          </a:ln>
        </p:spPr>
        <p:txBody>
          <a:bodyPr wrap="none" rtlCol="0">
            <a:spAutoFit/>
          </a:bodyPr>
          <a:lstStyle/>
          <a:p>
            <a:r>
              <a:rPr lang="ja-JP" altLang="en-US" sz="1600" dirty="0" smtClean="0">
                <a:solidFill>
                  <a:srgbClr val="4CA6FF"/>
                </a:solidFill>
                <a:latin typeface="小塚ゴシック Pr6N M"/>
                <a:ea typeface="小塚ゴシック Pr6N M"/>
                <a:cs typeface="小塚ゴシック Pr6N M"/>
              </a:rPr>
              <a:t>防犯</a:t>
            </a:r>
            <a:endParaRPr lang="en-US" altLang="ja-JP" sz="1600" dirty="0" smtClean="0">
              <a:solidFill>
                <a:srgbClr val="4CA6FF"/>
              </a:solidFill>
              <a:latin typeface="小塚ゴシック Pr6N M"/>
              <a:ea typeface="小塚ゴシック Pr6N M"/>
              <a:cs typeface="小塚ゴシック Pr6N M"/>
            </a:endParaRPr>
          </a:p>
          <a:p>
            <a:r>
              <a:rPr lang="ja-JP" altLang="en-US" sz="1600" dirty="0" smtClean="0">
                <a:solidFill>
                  <a:srgbClr val="4CA6FF"/>
                </a:solidFill>
                <a:latin typeface="小塚ゴシック Pr6N M"/>
                <a:ea typeface="小塚ゴシック Pr6N M"/>
                <a:cs typeface="小塚ゴシック Pr6N M"/>
              </a:rPr>
              <a:t>医療</a:t>
            </a:r>
            <a:endParaRPr lang="en-US" altLang="ja-JP" sz="1600" dirty="0" smtClean="0">
              <a:solidFill>
                <a:srgbClr val="4CA6FF"/>
              </a:solidFill>
              <a:latin typeface="小塚ゴシック Pr6N M"/>
              <a:ea typeface="小塚ゴシック Pr6N M"/>
              <a:cs typeface="小塚ゴシック Pr6N M"/>
            </a:endParaRPr>
          </a:p>
          <a:p>
            <a:r>
              <a:rPr lang="ja-JP" altLang="en-US" sz="1600" dirty="0" smtClean="0">
                <a:solidFill>
                  <a:srgbClr val="4CA6FF"/>
                </a:solidFill>
                <a:latin typeface="小塚ゴシック Pr6N M"/>
                <a:ea typeface="小塚ゴシック Pr6N M"/>
                <a:cs typeface="小塚ゴシック Pr6N M"/>
              </a:rPr>
              <a:t>教育等</a:t>
            </a:r>
            <a:endParaRPr lang="en-US" altLang="ja-JP" sz="1600" dirty="0" smtClean="0">
              <a:solidFill>
                <a:srgbClr val="4CA6FF"/>
              </a:solidFill>
              <a:latin typeface="小塚ゴシック Pr6N M"/>
              <a:ea typeface="小塚ゴシック Pr6N M"/>
              <a:cs typeface="小塚ゴシック Pr6N M"/>
            </a:endParaRPr>
          </a:p>
        </p:txBody>
      </p:sp>
      <p:sp>
        <p:nvSpPr>
          <p:cNvPr id="47" name="テキスト ボックス 46"/>
          <p:cNvSpPr txBox="1"/>
          <p:nvPr/>
        </p:nvSpPr>
        <p:spPr>
          <a:xfrm>
            <a:off x="7252673" y="-4694"/>
            <a:ext cx="2664081" cy="307777"/>
          </a:xfrm>
          <a:prstGeom prst="rect">
            <a:avLst/>
          </a:prstGeom>
          <a:noFill/>
        </p:spPr>
        <p:txBody>
          <a:bodyPr wrap="square" rtlCol="0">
            <a:spAutoFit/>
          </a:bodyPr>
          <a:lstStyle/>
          <a:p>
            <a:pPr algn="r"/>
            <a:r>
              <a:rPr lang="ja-JP" altLang="en-US" sz="1400" dirty="0"/>
              <a:t>平成</a:t>
            </a:r>
            <a:r>
              <a:rPr lang="en-US" altLang="ja-JP" sz="1400" dirty="0"/>
              <a:t>29</a:t>
            </a:r>
            <a:r>
              <a:rPr lang="ja-JP" altLang="en-US" sz="1400" dirty="0" smtClean="0"/>
              <a:t>年</a:t>
            </a:r>
            <a:r>
              <a:rPr lang="en-US" altLang="ja-JP" sz="1400" dirty="0" smtClean="0"/>
              <a:t>8</a:t>
            </a:r>
            <a:r>
              <a:rPr lang="ja-JP" altLang="en-US" sz="1400" dirty="0" smtClean="0"/>
              <a:t>月</a:t>
            </a:r>
            <a:r>
              <a:rPr lang="en-US" altLang="ja-JP" sz="1400" dirty="0" smtClean="0"/>
              <a:t>1</a:t>
            </a:r>
            <a:r>
              <a:rPr lang="ja-JP" altLang="en-US" sz="1400" dirty="0" smtClean="0"/>
              <a:t>日版</a:t>
            </a:r>
            <a:endParaRPr lang="ja-JP" altLang="en-US" sz="1400" dirty="0"/>
          </a:p>
        </p:txBody>
      </p:sp>
    </p:spTree>
    <p:extLst>
      <p:ext uri="{BB962C8B-B14F-4D97-AF65-F5344CB8AC3E}">
        <p14:creationId xmlns:p14="http://schemas.microsoft.com/office/powerpoint/2010/main" val="1796120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813</Words>
  <Application>Microsoft Office PowerPoint</Application>
  <PresentationFormat>A4 210 x 297 mm</PresentationFormat>
  <Paragraphs>75</Paragraphs>
  <Slides>2</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vt:i4>
      </vt:variant>
    </vt:vector>
  </HeadingPairs>
  <TitlesOfParts>
    <vt:vector size="14" baseType="lpstr">
      <vt:lpstr>ＭＳ Ｐゴシック</vt:lpstr>
      <vt:lpstr>ヒラギノ角ゴ Pro W3</vt:lpstr>
      <vt:lpstr>フォントポにほんご</vt:lpstr>
      <vt:lpstr>小塚ゴシック Pr6N L</vt:lpstr>
      <vt:lpstr>小塚ゴシック Pr6N M</vt:lpstr>
      <vt:lpstr>小塚ゴシック Pr6N R</vt:lpstr>
      <vt:lpstr>小塚ゴシック Pro M</vt:lpstr>
      <vt:lpstr>Arial</vt:lpstr>
      <vt:lpstr>Calibri</vt:lpstr>
      <vt:lpstr>Corbel</vt:lpstr>
      <vt:lpstr>Wingdings</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2017-08-28T02:53:25Z</dcterms:created>
  <dcterms:modified xsi:type="dcterms:W3CDTF">2020-09-03T09:16:41Z</dcterms:modified>
</cp:coreProperties>
</file>