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4"/>
  </p:notesMasterIdLst>
  <p:sldIdLst>
    <p:sldId id="279" r:id="rId2"/>
    <p:sldId id="280"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143" userDrawn="1">
          <p15:clr>
            <a:srgbClr val="A4A3A4"/>
          </p15:clr>
        </p15:guide>
        <p15:guide id="3" orient="horz" pos="4065" userDrawn="1">
          <p15:clr>
            <a:srgbClr val="A4A3A4"/>
          </p15:clr>
        </p15:guide>
        <p15:guide id="4" orient="horz" pos="2546" userDrawn="1">
          <p15:clr>
            <a:srgbClr val="A4A3A4"/>
          </p15:clr>
        </p15:guide>
        <p15:guide id="5" pos="61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3399FF"/>
    <a:srgbClr val="4CA6FF"/>
    <a:srgbClr val="0066FF"/>
    <a:srgbClr val="0033CC"/>
    <a:srgbClr val="0000FF"/>
    <a:srgbClr val="3366FF"/>
    <a:srgbClr val="0099FF"/>
    <a:srgbClr val="00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712" autoAdjust="0"/>
  </p:normalViewPr>
  <p:slideViewPr>
    <p:cSldViewPr snapToGrid="0" snapToObjects="1">
      <p:cViewPr varScale="1">
        <p:scale>
          <a:sx n="71" d="100"/>
          <a:sy n="71" d="100"/>
        </p:scale>
        <p:origin x="1242" y="78"/>
      </p:cViewPr>
      <p:guideLst>
        <p:guide orient="horz" pos="1389"/>
        <p:guide pos="3143"/>
        <p:guide orient="horz" pos="4065"/>
        <p:guide orient="horz" pos="2546"/>
        <p:guide pos="6159"/>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snapToObjects="1">
      <p:cViewPr varScale="1">
        <p:scale>
          <a:sx n="65" d="100"/>
          <a:sy n="65" d="100"/>
        </p:scale>
        <p:origin x="337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F0FDC4F-C9E7-4F3C-9DC1-315A7619A0FD}" type="datetimeFigureOut">
              <a:rPr kumimoji="1" lang="ja-JP" altLang="en-US" smtClean="0"/>
              <a:t>2017/8/28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C5D60A3-9A01-44D6-BE3D-0B0D805AB8D0}" type="slidenum">
              <a:rPr kumimoji="1" lang="ja-JP" altLang="en-US" smtClean="0"/>
              <a:t>‹#›</a:t>
            </a:fld>
            <a:endParaRPr kumimoji="1" lang="ja-JP" altLang="en-US"/>
          </a:p>
        </p:txBody>
      </p:sp>
    </p:spTree>
    <p:extLst>
      <p:ext uri="{BB962C8B-B14F-4D97-AF65-F5344CB8AC3E}">
        <p14:creationId xmlns:p14="http://schemas.microsoft.com/office/powerpoint/2010/main" val="2028845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478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481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06374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1740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3110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011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807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503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68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24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AE2A957-BF05-47BA-8AA7-32C4F69BD255}" type="datetimeFigureOut">
              <a:rPr lang="ja-JP" altLang="en-US" smtClean="0">
                <a:solidFill>
                  <a:prstClr val="black">
                    <a:tint val="75000"/>
                  </a:prstClr>
                </a:solidFill>
              </a:rPr>
              <a:pPr/>
              <a:t>2017/8/28</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DC9D6166-B79D-4BAB-B0FD-D6312C2F98A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3417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AE2A957-BF05-47BA-8AA7-32C4F69BD255}" type="datetimeFigureOut">
              <a:rPr lang="ja-JP" altLang="en-US" smtClean="0">
                <a:solidFill>
                  <a:prstClr val="black">
                    <a:tint val="75000"/>
                  </a:prstClr>
                </a:solidFill>
              </a:rPr>
              <a:pPr defTabSz="914400"/>
              <a:t>2017/8/28</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C9D6166-B79D-4BAB-B0FD-D6312C2F98A7}" type="slidenum">
              <a:rPr lang="ja-JP" altLang="en-US" smtClean="0">
                <a:solidFill>
                  <a:prstClr val="black">
                    <a:tint val="75000"/>
                  </a:prstClr>
                </a:solidFill>
              </a:rPr>
              <a:pPr defTabSz="914400"/>
              <a:t>‹#›</a:t>
            </a:fld>
            <a:endParaRPr lang="ja-JP" altLang="en-US">
              <a:solidFill>
                <a:prstClr val="black">
                  <a:tint val="75000"/>
                </a:prstClr>
              </a:solidFill>
            </a:endParaRPr>
          </a:p>
        </p:txBody>
      </p:sp>
    </p:spTree>
    <p:extLst>
      <p:ext uri="{BB962C8B-B14F-4D97-AF65-F5344CB8AC3E}">
        <p14:creationId xmlns:p14="http://schemas.microsoft.com/office/powerpoint/2010/main" val="3531563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片側の 2 つの角を丸めた四角形 44"/>
          <p:cNvSpPr/>
          <p:nvPr/>
        </p:nvSpPr>
        <p:spPr>
          <a:xfrm>
            <a:off x="5000022" y="4502905"/>
            <a:ext cx="4769901"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31024"/>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0080FF"/>
                </a:solidFill>
                <a:latin typeface="小塚ゴシック Pr6N R"/>
                <a:ea typeface="小塚ゴシック Pr6N R"/>
                <a:cs typeface="小塚ゴシック Pr6N R"/>
              </a:rPr>
              <a:t>普段</a:t>
            </a:r>
            <a:r>
              <a:rPr lang="ja-JP" altLang="en-US" sz="1600" dirty="0">
                <a:solidFill>
                  <a:srgbClr val="0080FF"/>
                </a:solidFill>
                <a:latin typeface="小塚ゴシック Pr6N R"/>
                <a:ea typeface="小塚ゴシック Pr6N R"/>
                <a:cs typeface="小塚ゴシック Pr6N R"/>
              </a:rPr>
              <a:t>使う地下鉄の</a:t>
            </a:r>
            <a:r>
              <a:rPr lang="ja-JP" altLang="en-US" sz="1600" dirty="0" smtClean="0">
                <a:solidFill>
                  <a:srgbClr val="0080FF"/>
                </a:solidFill>
                <a:latin typeface="小塚ゴシック Pr6N R"/>
                <a:ea typeface="小塚ゴシック Pr6N R"/>
                <a:cs typeface="小塚ゴシック Pr6N R"/>
              </a:rPr>
              <a:t>経路の中から</a:t>
            </a:r>
            <a:r>
              <a:rPr lang="ja-JP" altLang="en-US" sz="1600" dirty="0">
                <a:solidFill>
                  <a:srgbClr val="0080FF"/>
                </a:solidFill>
                <a:latin typeface="小塚ゴシック Pr6N R"/>
                <a:ea typeface="小塚ゴシック Pr6N R"/>
                <a:cs typeface="小塚ゴシック Pr6N R"/>
              </a:rPr>
              <a:t>最適な徒歩ルートの提案を受け、街を知りながら歩くことで健康になれる</a:t>
            </a:r>
            <a:r>
              <a:rPr lang="ja-JP" altLang="en-US" sz="1600" dirty="0" smtClean="0">
                <a:solidFill>
                  <a:srgbClr val="0080FF"/>
                </a:solidFill>
                <a:latin typeface="小塚ゴシック Pr6N R"/>
                <a:ea typeface="小塚ゴシック Pr6N R"/>
                <a:cs typeface="小塚ゴシック Pr6N R"/>
              </a:rPr>
              <a:t>。</a:t>
            </a:r>
            <a:endParaRPr lang="ja-JP" altLang="en-US" sz="1600" dirty="0">
              <a:solidFill>
                <a:srgbClr val="0080FF"/>
              </a:solidFill>
              <a:latin typeface="小塚ゴシック Pr6N R"/>
              <a:ea typeface="小塚ゴシック Pr6N R"/>
              <a:cs typeface="小塚ゴシック Pr6N R"/>
            </a:endParaRPr>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8077"/>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なごや</a:t>
            </a:r>
            <a:r>
              <a:rPr lang="ja-JP" altLang="en-US" sz="3600" dirty="0">
                <a:solidFill>
                  <a:schemeClr val="bg1"/>
                </a:solidFill>
                <a:latin typeface="小塚ゴシック Pro M"/>
                <a:ea typeface="小塚ゴシック Pro M"/>
                <a:cs typeface="小塚ゴシック Pro M"/>
              </a:rPr>
              <a:t>健康</a:t>
            </a:r>
            <a:r>
              <a:rPr lang="ja-JP" altLang="en-US" sz="3600" dirty="0" smtClean="0">
                <a:solidFill>
                  <a:schemeClr val="bg1"/>
                </a:solidFill>
                <a:latin typeface="小塚ゴシック Pro M"/>
                <a:ea typeface="小塚ゴシック Pro M"/>
                <a:cs typeface="小塚ゴシック Pro M"/>
              </a:rPr>
              <a:t>のりかえ</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日常</a:t>
            </a:r>
            <a:r>
              <a:rPr lang="ja-JP" altLang="en-US" sz="1400" dirty="0">
                <a:solidFill>
                  <a:srgbClr val="FFFFFF"/>
                </a:solidFill>
                <a:latin typeface="小塚ゴシック Pr6N R"/>
                <a:ea typeface="小塚ゴシック Pr6N R"/>
                <a:cs typeface="小塚ゴシック Pr6N R"/>
              </a:rPr>
              <a:t>の通勤通学の中で、自分の街を知りながら健康になる！　</a:t>
            </a: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ja-JP" altLang="en-US" sz="1400" dirty="0" smtClean="0">
                <a:solidFill>
                  <a:schemeClr val="bg1"/>
                </a:solidFill>
                <a:latin typeface="小塚ゴシック Pr6N L"/>
                <a:ea typeface="小塚ゴシック Pr6N L"/>
                <a:cs typeface="小塚ゴシック Pr6N L"/>
              </a:rPr>
              <a:t>名古屋</a:t>
            </a:r>
            <a:r>
              <a:rPr lang="ja-JP" altLang="en-US" sz="1400" dirty="0">
                <a:solidFill>
                  <a:schemeClr val="bg1"/>
                </a:solidFill>
                <a:latin typeface="小塚ゴシック Pr6N L"/>
                <a:ea typeface="小塚ゴシック Pr6N L"/>
                <a:cs typeface="小塚ゴシック Pr6N L"/>
              </a:rPr>
              <a:t>大学大学院情報学研究科　安田・遠藤</a:t>
            </a:r>
            <a:r>
              <a:rPr lang="ja-JP" altLang="en-US" sz="1400" dirty="0" smtClean="0">
                <a:solidFill>
                  <a:schemeClr val="bg1"/>
                </a:solidFill>
                <a:latin typeface="小塚ゴシック Pr6N L"/>
                <a:ea typeface="小塚ゴシック Pr6N L"/>
                <a:cs typeface="小塚ゴシック Pr6N L"/>
              </a:rPr>
              <a:t>研究室</a:t>
            </a:r>
            <a:endParaRPr lang="ja-JP" altLang="en-US" sz="1400" dirty="0">
              <a:solidFill>
                <a:schemeClr val="bg1"/>
              </a:solidFill>
              <a:latin typeface="小塚ゴシック Pr6N L"/>
              <a:ea typeface="小塚ゴシック Pr6N L"/>
              <a:cs typeface="小塚ゴシック Pr6N L"/>
            </a:endParaRPr>
          </a:p>
        </p:txBody>
      </p:sp>
      <p:sp>
        <p:nvSpPr>
          <p:cNvPr id="47" name="角丸四角形 46"/>
          <p:cNvSpPr/>
          <p:nvPr/>
        </p:nvSpPr>
        <p:spPr>
          <a:xfrm>
            <a:off x="5010531" y="2350822"/>
            <a:ext cx="4748884" cy="1726251"/>
          </a:xfrm>
          <a:prstGeom prst="roundRect">
            <a:avLst>
              <a:gd name="adj" fmla="val 11133"/>
            </a:avLst>
          </a:pr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48" name="下矢印 47"/>
          <p:cNvSpPr/>
          <p:nvPr/>
        </p:nvSpPr>
        <p:spPr>
          <a:xfrm>
            <a:off x="7002205" y="4118016"/>
            <a:ext cx="437308" cy="33274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0" name="テキスト ボックス 49"/>
          <p:cNvSpPr txBox="1"/>
          <p:nvPr/>
        </p:nvSpPr>
        <p:spPr>
          <a:xfrm>
            <a:off x="5092897" y="2379539"/>
            <a:ext cx="4426655" cy="369332"/>
          </a:xfrm>
          <a:prstGeom prst="rect">
            <a:avLst/>
          </a:prstGeom>
          <a:noFill/>
        </p:spPr>
        <p:txBody>
          <a:bodyPr wrap="square" rtlCol="0">
            <a:spAutoFit/>
          </a:bodyPr>
          <a:lstStyle/>
          <a:p>
            <a:pPr defTabSz="914400"/>
            <a:r>
              <a:rPr lang="ja-JP" altLang="en-US" b="1" dirty="0" smtClean="0">
                <a:solidFill>
                  <a:srgbClr val="4F81BD">
                    <a:lumMod val="75000"/>
                  </a:srgbClr>
                </a:solidFill>
              </a:rPr>
              <a:t>なごや健康のりかえ </a:t>
            </a:r>
            <a:r>
              <a:rPr lang="ja-JP" altLang="en-US" sz="1600" b="1" dirty="0">
                <a:solidFill>
                  <a:srgbClr val="4F81BD">
                    <a:lumMod val="75000"/>
                  </a:srgbClr>
                </a:solidFill>
              </a:rPr>
              <a:t>誕生の</a:t>
            </a:r>
            <a:r>
              <a:rPr lang="ja-JP" altLang="en-US" sz="1200" b="1" dirty="0">
                <a:solidFill>
                  <a:srgbClr val="4F81BD">
                    <a:lumMod val="75000"/>
                  </a:srgbClr>
                </a:solidFill>
              </a:rPr>
              <a:t> </a:t>
            </a:r>
            <a:r>
              <a:rPr lang="ja-JP" altLang="en-US" b="1" dirty="0">
                <a:solidFill>
                  <a:srgbClr val="4F81BD">
                    <a:lumMod val="75000"/>
                  </a:srgbClr>
                </a:solidFill>
              </a:rPr>
              <a:t>キッカケ</a:t>
            </a:r>
          </a:p>
        </p:txBody>
      </p:sp>
      <p:sp>
        <p:nvSpPr>
          <p:cNvPr id="51" name="テキスト ボックス 50"/>
          <p:cNvSpPr txBox="1"/>
          <p:nvPr/>
        </p:nvSpPr>
        <p:spPr>
          <a:xfrm>
            <a:off x="5050462" y="2706115"/>
            <a:ext cx="4298153"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運動不足な人々にとって、日々の忙しさの</a:t>
            </a:r>
            <a:r>
              <a:rPr lang="ja-JP" altLang="en-US" sz="1200" dirty="0"/>
              <a:t>中</a:t>
            </a:r>
            <a:r>
              <a:rPr lang="ja-JP" altLang="en-US" sz="1200" dirty="0" smtClean="0"/>
              <a:t>で運動</a:t>
            </a:r>
            <a:r>
              <a:rPr lang="ja-JP" altLang="en-US" sz="1200" dirty="0"/>
              <a:t>するまとまった時間</a:t>
            </a:r>
            <a:r>
              <a:rPr lang="ja-JP" altLang="en-US" sz="1200" dirty="0" smtClean="0"/>
              <a:t>を確保することは難しい</a:t>
            </a:r>
            <a:endParaRPr lang="ja-JP" altLang="en-US" sz="1200" dirty="0"/>
          </a:p>
        </p:txBody>
      </p:sp>
      <p:sp>
        <p:nvSpPr>
          <p:cNvPr id="52" name="テキスト ボックス 51"/>
          <p:cNvSpPr txBox="1"/>
          <p:nvPr/>
        </p:nvSpPr>
        <p:spPr>
          <a:xfrm>
            <a:off x="5051475" y="3325150"/>
            <a:ext cx="3573933"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日常生活</a:t>
            </a:r>
            <a:r>
              <a:rPr lang="ja-JP" altLang="en-US" sz="1200" dirty="0"/>
              <a:t>の中</a:t>
            </a:r>
            <a:r>
              <a:rPr lang="ja-JP" altLang="en-US" sz="1200" dirty="0" smtClean="0"/>
              <a:t>で、健康のために歩くことができる適度な距離や区間、経路を見つけることもなかなか難しい</a:t>
            </a:r>
            <a:endParaRPr lang="en-US" altLang="ja-JP" sz="1200" dirty="0"/>
          </a:p>
        </p:txBody>
      </p:sp>
      <p:pic>
        <p:nvPicPr>
          <p:cNvPr id="5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802" y="3186650"/>
            <a:ext cx="540924" cy="837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5010531" y="4501125"/>
            <a:ext cx="4748884" cy="1726251"/>
          </a:xfrm>
          <a:prstGeom prst="roundRect">
            <a:avLst>
              <a:gd name="adj" fmla="val 11133"/>
            </a:avLst>
          </a:prstGeom>
          <a:noFill/>
          <a:ln w="127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57" name="テキスト ボックス 56"/>
          <p:cNvSpPr txBox="1"/>
          <p:nvPr/>
        </p:nvSpPr>
        <p:spPr>
          <a:xfrm>
            <a:off x="5092896" y="4569860"/>
            <a:ext cx="4426655" cy="369332"/>
          </a:xfrm>
          <a:prstGeom prst="rect">
            <a:avLst/>
          </a:prstGeom>
          <a:noFill/>
        </p:spPr>
        <p:txBody>
          <a:bodyPr wrap="square" rtlCol="0">
            <a:spAutoFit/>
          </a:bodyPr>
          <a:lstStyle/>
          <a:p>
            <a:pPr defTabSz="914400"/>
            <a:r>
              <a:rPr lang="ja-JP" altLang="en-US" b="1" dirty="0" smtClean="0">
                <a:solidFill>
                  <a:prstClr val="white"/>
                </a:solidFill>
              </a:rPr>
              <a:t>なごや健康のりかえ </a:t>
            </a:r>
            <a:r>
              <a:rPr lang="ja-JP" altLang="en-US" sz="1600" b="1" dirty="0">
                <a:solidFill>
                  <a:prstClr val="white"/>
                </a:solidFill>
              </a:rPr>
              <a:t>でこう </a:t>
            </a:r>
            <a:r>
              <a:rPr lang="ja-JP" altLang="en-US" b="1" dirty="0">
                <a:solidFill>
                  <a:prstClr val="white"/>
                </a:solidFill>
              </a:rPr>
              <a:t>変わった！</a:t>
            </a:r>
            <a:r>
              <a:rPr lang="ja-JP" altLang="en-US" sz="1200" b="1" dirty="0">
                <a:solidFill>
                  <a:prstClr val="white"/>
                </a:solidFill>
              </a:rPr>
              <a:t> </a:t>
            </a:r>
            <a:endParaRPr lang="ja-JP" altLang="en-US" b="1" dirty="0">
              <a:solidFill>
                <a:prstClr val="white"/>
              </a:solidFill>
            </a:endParaRPr>
          </a:p>
        </p:txBody>
      </p:sp>
      <p:pic>
        <p:nvPicPr>
          <p:cNvPr id="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3249" y="5016752"/>
            <a:ext cx="536363" cy="113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テキスト ボックス 59"/>
          <p:cNvSpPr txBox="1"/>
          <p:nvPr/>
        </p:nvSpPr>
        <p:spPr>
          <a:xfrm>
            <a:off x="5119715" y="5023769"/>
            <a:ext cx="3577164"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普段使う地下鉄の経路から、歩くことができる最適な徒歩ルートの提案を受け、日常生活の中で運動する時間を確保することができる</a:t>
            </a:r>
            <a:endParaRPr lang="ja-JP" altLang="en-US" sz="1200" dirty="0"/>
          </a:p>
        </p:txBody>
      </p:sp>
      <p:sp>
        <p:nvSpPr>
          <p:cNvPr id="61" name="テキスト ボックス 60"/>
          <p:cNvSpPr txBox="1"/>
          <p:nvPr/>
        </p:nvSpPr>
        <p:spPr>
          <a:xfrm>
            <a:off x="5120193" y="5646343"/>
            <a:ext cx="3721241" cy="461665"/>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普段地下鉄に乗っている区間を歩くことで、街の違った一面を発見することができる</a:t>
            </a:r>
            <a:endParaRPr lang="ja-JP" altLang="en-US" sz="1200" dirty="0"/>
          </a:p>
        </p:txBody>
      </p:sp>
      <p:sp>
        <p:nvSpPr>
          <p:cNvPr id="62" name="角丸四角形 61"/>
          <p:cNvSpPr/>
          <p:nvPr/>
        </p:nvSpPr>
        <p:spPr>
          <a:xfrm>
            <a:off x="3690014" y="4812942"/>
            <a:ext cx="1156372" cy="1331324"/>
          </a:xfrm>
          <a:prstGeom prst="roundRect">
            <a:avLst>
              <a:gd name="adj" fmla="val 11155"/>
            </a:avLst>
          </a:prstGeom>
          <a:solidFill>
            <a:srgbClr val="3399FF"/>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4" name="テキスト ボックス 63"/>
          <p:cNvSpPr txBox="1"/>
          <p:nvPr/>
        </p:nvSpPr>
        <p:spPr>
          <a:xfrm>
            <a:off x="3734628" y="4897799"/>
            <a:ext cx="1129525" cy="1200329"/>
          </a:xfrm>
          <a:prstGeom prst="rect">
            <a:avLst/>
          </a:prstGeom>
          <a:noFill/>
        </p:spPr>
        <p:txBody>
          <a:bodyPr vert="horz" wrap="square" rtlCol="0">
            <a:spAutoFit/>
          </a:bodyPr>
          <a:lstStyle/>
          <a:p>
            <a:pPr defTabSz="914400"/>
            <a:r>
              <a:rPr lang="ja-JP" altLang="en-US" sz="1200" b="1" dirty="0">
                <a:solidFill>
                  <a:prstClr val="white"/>
                </a:solidFill>
              </a:rPr>
              <a:t>地</a:t>
            </a:r>
            <a:r>
              <a:rPr lang="ja-JP" altLang="en-US" sz="1200" b="1" dirty="0" smtClean="0">
                <a:solidFill>
                  <a:prstClr val="white"/>
                </a:solidFill>
              </a:rPr>
              <a:t>図</a:t>
            </a:r>
            <a:r>
              <a:rPr lang="ja-JP" altLang="en-US" sz="1200" b="1" dirty="0">
                <a:solidFill>
                  <a:prstClr val="white"/>
                </a:solidFill>
              </a:rPr>
              <a:t>上</a:t>
            </a:r>
            <a:r>
              <a:rPr lang="ja-JP" altLang="en-US" sz="1200" b="1" dirty="0" smtClean="0">
                <a:solidFill>
                  <a:prstClr val="white"/>
                </a:solidFill>
              </a:rPr>
              <a:t>に最適な徒歩ルートが表示</a:t>
            </a:r>
            <a:r>
              <a:rPr lang="ja-JP" altLang="en-US" sz="1200" b="1" dirty="0">
                <a:solidFill>
                  <a:prstClr val="white"/>
                </a:solidFill>
              </a:rPr>
              <a:t>され、ナビと連携して歩くことを</a:t>
            </a:r>
            <a:r>
              <a:rPr lang="ja-JP" altLang="en-US" sz="1200" b="1" dirty="0" smtClean="0">
                <a:solidFill>
                  <a:prstClr val="white"/>
                </a:solidFill>
              </a:rPr>
              <a:t>サポート</a:t>
            </a:r>
            <a:r>
              <a:rPr lang="en-US" altLang="ja-JP" sz="1200" b="1" dirty="0" smtClean="0">
                <a:solidFill>
                  <a:prstClr val="white"/>
                </a:solidFill>
              </a:rPr>
              <a:t>!</a:t>
            </a:r>
            <a:endParaRPr lang="ja-JP" altLang="en-US" sz="1200" b="1" dirty="0">
              <a:solidFill>
                <a:prstClr val="white"/>
              </a:solidFill>
            </a:endParaRPr>
          </a:p>
        </p:txBody>
      </p:sp>
      <p:pic>
        <p:nvPicPr>
          <p:cNvPr id="65" name="図 64"/>
          <p:cNvPicPr>
            <a:picLocks noChangeAspect="1"/>
          </p:cNvPicPr>
          <p:nvPr/>
        </p:nvPicPr>
        <p:blipFill rotWithShape="1">
          <a:blip r:embed="rId4"/>
          <a:srcRect l="16449" t="9312" r="17174"/>
          <a:stretch/>
        </p:blipFill>
        <p:spPr>
          <a:xfrm>
            <a:off x="595313" y="2808064"/>
            <a:ext cx="2237355" cy="1643036"/>
          </a:xfrm>
          <a:prstGeom prst="rect">
            <a:avLst/>
          </a:prstGeom>
        </p:spPr>
      </p:pic>
      <p:pic>
        <p:nvPicPr>
          <p:cNvPr id="66" name="図 65"/>
          <p:cNvPicPr>
            <a:picLocks noChangeAspect="1"/>
          </p:cNvPicPr>
          <p:nvPr/>
        </p:nvPicPr>
        <p:blipFill rotWithShape="1">
          <a:blip r:embed="rId5"/>
          <a:srcRect l="37711" t="10315" r="37051" b="18634"/>
          <a:stretch/>
        </p:blipFill>
        <p:spPr>
          <a:xfrm>
            <a:off x="3034904" y="2815638"/>
            <a:ext cx="1070371" cy="1619694"/>
          </a:xfrm>
          <a:prstGeom prst="rect">
            <a:avLst/>
          </a:prstGeom>
        </p:spPr>
      </p:pic>
      <p:sp>
        <p:nvSpPr>
          <p:cNvPr id="67" name="角丸四角形 66"/>
          <p:cNvSpPr/>
          <p:nvPr/>
        </p:nvSpPr>
        <p:spPr>
          <a:xfrm>
            <a:off x="805212" y="2279589"/>
            <a:ext cx="3546047" cy="469282"/>
          </a:xfrm>
          <a:prstGeom prst="roundRect">
            <a:avLst>
              <a:gd name="adj" fmla="val 50000"/>
            </a:avLst>
          </a:prstGeom>
          <a:solidFill>
            <a:srgbClr val="3399FF"/>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8" name="テキスト ボックス 67"/>
          <p:cNvSpPr txBox="1"/>
          <p:nvPr/>
        </p:nvSpPr>
        <p:spPr>
          <a:xfrm>
            <a:off x="962609" y="2293068"/>
            <a:ext cx="3210850" cy="461665"/>
          </a:xfrm>
          <a:prstGeom prst="rect">
            <a:avLst/>
          </a:prstGeom>
          <a:noFill/>
        </p:spPr>
        <p:txBody>
          <a:bodyPr wrap="square" rtlCol="0">
            <a:spAutoFit/>
          </a:bodyPr>
          <a:lstStyle/>
          <a:p>
            <a:pPr defTabSz="914400"/>
            <a:r>
              <a:rPr lang="ja-JP" altLang="en-US" sz="1200" b="1" dirty="0" smtClean="0">
                <a:solidFill>
                  <a:prstClr val="white"/>
                </a:solidFill>
              </a:rPr>
              <a:t>普段使う</a:t>
            </a:r>
            <a:r>
              <a:rPr lang="ja-JP" altLang="en-US" sz="1200" b="1" dirty="0" smtClean="0">
                <a:solidFill>
                  <a:schemeClr val="bg1"/>
                </a:solidFill>
              </a:rPr>
              <a:t>名古屋市の地下鉄</a:t>
            </a:r>
            <a:r>
              <a:rPr lang="ja-JP" altLang="en-US" sz="1200" b="1" dirty="0">
                <a:solidFill>
                  <a:schemeClr val="bg1"/>
                </a:solidFill>
              </a:rPr>
              <a:t>の経路</a:t>
            </a:r>
            <a:r>
              <a:rPr lang="ja-JP" altLang="en-US" sz="1200" b="1" dirty="0">
                <a:solidFill>
                  <a:prstClr val="white"/>
                </a:solidFill>
              </a:rPr>
              <a:t>を入力すると</a:t>
            </a:r>
            <a:r>
              <a:rPr lang="ja-JP" altLang="en-US" sz="1200" b="1" dirty="0" smtClean="0">
                <a:solidFill>
                  <a:prstClr val="white"/>
                </a:solidFill>
              </a:rPr>
              <a:t>、徒歩で移動できる最適な徒歩ルートを提案。</a:t>
            </a:r>
            <a:endParaRPr lang="en-US" altLang="ja-JP" sz="1200" b="1" dirty="0" smtClean="0">
              <a:solidFill>
                <a:prstClr val="white"/>
              </a:solidFill>
            </a:endParaRPr>
          </a:p>
        </p:txBody>
      </p:sp>
      <p:pic>
        <p:nvPicPr>
          <p:cNvPr id="69" name="図 68"/>
          <p:cNvPicPr>
            <a:picLocks noChangeAspect="1"/>
          </p:cNvPicPr>
          <p:nvPr/>
        </p:nvPicPr>
        <p:blipFill rotWithShape="1">
          <a:blip r:embed="rId6"/>
          <a:srcRect t="16744" r="24270" b="7131"/>
          <a:stretch/>
        </p:blipFill>
        <p:spPr>
          <a:xfrm>
            <a:off x="600488" y="4668447"/>
            <a:ext cx="3061594" cy="1654179"/>
          </a:xfrm>
          <a:prstGeom prst="rect">
            <a:avLst/>
          </a:prstGeom>
        </p:spPr>
      </p:pic>
      <p:sp>
        <p:nvSpPr>
          <p:cNvPr id="70" name="下矢印 69"/>
          <p:cNvSpPr/>
          <p:nvPr/>
        </p:nvSpPr>
        <p:spPr>
          <a:xfrm>
            <a:off x="2407533" y="4463025"/>
            <a:ext cx="840491" cy="145161"/>
          </a:xfrm>
          <a:prstGeom prst="downArrow">
            <a:avLst/>
          </a:prstGeom>
          <a:solidFill>
            <a:srgbClr val="4CA6FF"/>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4131" y="1780906"/>
            <a:ext cx="3172979" cy="307777"/>
          </a:xfrm>
          <a:prstGeom prst="rect">
            <a:avLst/>
          </a:prstGeom>
          <a:noFill/>
        </p:spPr>
        <p:txBody>
          <a:bodyPr wrap="square" rtlCol="0">
            <a:spAutoFit/>
          </a:bodyPr>
          <a:lstStyle/>
          <a:p>
            <a:pP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a:solidFill>
                  <a:srgbClr val="FF0000"/>
                </a:solidFill>
                <a:effectLst>
                  <a:outerShdw blurRad="38100" dist="38100" dir="2700000" algn="tl">
                    <a:srgbClr val="000000">
                      <a:alpha val="43137"/>
                    </a:srgbClr>
                  </a:outerShdw>
                </a:effectLst>
              </a:rPr>
              <a:t>2015</a:t>
            </a:r>
            <a:r>
              <a:rPr lang="ja-JP" altLang="en-US" sz="1400" b="1" dirty="0">
                <a:solidFill>
                  <a:srgbClr val="FF0000"/>
                </a:solidFill>
                <a:effectLst>
                  <a:outerShdw blurRad="38100" dist="38100" dir="2700000" algn="tl">
                    <a:srgbClr val="000000">
                      <a:alpha val="43137"/>
                    </a:srgbClr>
                  </a:outerShdw>
                </a:effectLst>
              </a:rPr>
              <a:t>年　サービス開始）</a:t>
            </a:r>
          </a:p>
        </p:txBody>
      </p:sp>
      <p:sp>
        <p:nvSpPr>
          <p:cNvPr id="44" name="テキスト ボックス 43"/>
          <p:cNvSpPr txBox="1"/>
          <p:nvPr/>
        </p:nvSpPr>
        <p:spPr>
          <a:xfrm>
            <a:off x="7252673" y="-4694"/>
            <a:ext cx="2664081" cy="307777"/>
          </a:xfrm>
          <a:prstGeom prst="rect">
            <a:avLst/>
          </a:prstGeom>
          <a:noFill/>
        </p:spPr>
        <p:txBody>
          <a:bodyPr wrap="square" rtlCol="0">
            <a:spAutoFit/>
          </a:bodyPr>
          <a:lstStyle/>
          <a:p>
            <a:pPr algn="r"/>
            <a:r>
              <a:rPr lang="ja-JP" altLang="en-US" sz="1400" dirty="0"/>
              <a:t>平成</a:t>
            </a:r>
            <a:r>
              <a:rPr lang="en-US" altLang="ja-JP" sz="1400" dirty="0"/>
              <a:t>29</a:t>
            </a:r>
            <a:r>
              <a:rPr lang="ja-JP" altLang="en-US" sz="1400" dirty="0" smtClean="0"/>
              <a:t>年</a:t>
            </a:r>
            <a:r>
              <a:rPr lang="en-US" altLang="ja-JP" sz="1400" dirty="0"/>
              <a:t>8</a:t>
            </a:r>
            <a:r>
              <a:rPr lang="ja-JP" altLang="en-US" sz="1400" dirty="0" smtClean="0"/>
              <a:t>月</a:t>
            </a:r>
            <a:r>
              <a:rPr lang="en-US" altLang="ja-JP" sz="1400" dirty="0" smtClean="0"/>
              <a:t>1</a:t>
            </a:r>
            <a:r>
              <a:rPr lang="ja-JP" altLang="en-US" sz="1400" dirty="0" smtClean="0"/>
              <a:t>日版</a:t>
            </a:r>
            <a:endParaRPr lang="ja-JP" altLang="en-US" sz="1400" dirty="0"/>
          </a:p>
        </p:txBody>
      </p:sp>
      <p:grpSp>
        <p:nvGrpSpPr>
          <p:cNvPr id="75" name="図形グループ 24"/>
          <p:cNvGrpSpPr/>
          <p:nvPr/>
        </p:nvGrpSpPr>
        <p:grpSpPr>
          <a:xfrm>
            <a:off x="6255233" y="250008"/>
            <a:ext cx="752743" cy="752743"/>
            <a:chOff x="6255233" y="281179"/>
            <a:chExt cx="752743" cy="752743"/>
          </a:xfrm>
          <a:noFill/>
        </p:grpSpPr>
        <p:sp>
          <p:nvSpPr>
            <p:cNvPr id="76" name="角丸四角形 75"/>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78" name="図形グループ 36"/>
          <p:cNvGrpSpPr/>
          <p:nvPr/>
        </p:nvGrpSpPr>
        <p:grpSpPr>
          <a:xfrm>
            <a:off x="7172281" y="250008"/>
            <a:ext cx="752743" cy="752743"/>
            <a:chOff x="7154801" y="281179"/>
            <a:chExt cx="752743" cy="752743"/>
          </a:xfrm>
        </p:grpSpPr>
        <p:sp>
          <p:nvSpPr>
            <p:cNvPr id="79" name="角丸四角形 78"/>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grpSp>
        <p:nvGrpSpPr>
          <p:cNvPr id="81" name="図形グループ 33"/>
          <p:cNvGrpSpPr/>
          <p:nvPr/>
        </p:nvGrpSpPr>
        <p:grpSpPr>
          <a:xfrm>
            <a:off x="8089329" y="273549"/>
            <a:ext cx="752743" cy="752743"/>
            <a:chOff x="8060984" y="281179"/>
            <a:chExt cx="752743" cy="752743"/>
          </a:xfrm>
          <a:noFill/>
        </p:grpSpPr>
        <p:sp>
          <p:nvSpPr>
            <p:cNvPr id="82" name="角丸四角形 81"/>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83" name="テキスト ボックス 82"/>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84" name="角丸四角形 83"/>
          <p:cNvSpPr/>
          <p:nvPr/>
        </p:nvSpPr>
        <p:spPr>
          <a:xfrm>
            <a:off x="9006672" y="268046"/>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85" name="テキスト ボックス 84"/>
          <p:cNvSpPr txBox="1"/>
          <p:nvPr/>
        </p:nvSpPr>
        <p:spPr>
          <a:xfrm>
            <a:off x="8995457" y="229319"/>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spTree>
    <p:extLst>
      <p:ext uri="{BB962C8B-B14F-4D97-AF65-F5344CB8AC3E}">
        <p14:creationId xmlns:p14="http://schemas.microsoft.com/office/powerpoint/2010/main" val="2532073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77663" y="1402192"/>
            <a:ext cx="4948791" cy="800219"/>
          </a:xfrm>
          <a:prstGeom prst="rect">
            <a:avLst/>
          </a:prstGeom>
          <a:noFill/>
        </p:spPr>
        <p:txBody>
          <a:bodyPr wrap="none" rtlCol="0">
            <a:spAutoFit/>
          </a:bodyPr>
          <a:lstStyle/>
          <a:p>
            <a:r>
              <a:rPr lang="ja-JP" altLang="en-US" sz="2300" dirty="0">
                <a:solidFill>
                  <a:srgbClr val="0080FF"/>
                </a:solidFill>
                <a:latin typeface="小塚ゴシック Pro M"/>
                <a:ea typeface="小塚ゴシック Pro M"/>
                <a:cs typeface="小塚ゴシック Pro M"/>
              </a:rPr>
              <a:t>普段使う</a:t>
            </a:r>
            <a:r>
              <a:rPr lang="ja-JP" altLang="en-US" sz="2300" dirty="0" smtClean="0">
                <a:solidFill>
                  <a:srgbClr val="0080FF"/>
                </a:solidFill>
                <a:latin typeface="小塚ゴシック Pro M"/>
                <a:ea typeface="小塚ゴシック Pro M"/>
                <a:cs typeface="小塚ゴシック Pro M"/>
              </a:rPr>
              <a:t>地下鉄を利用した経路の中で</a:t>
            </a:r>
            <a:endParaRPr lang="ja-JP" altLang="en-US" sz="2300" dirty="0">
              <a:solidFill>
                <a:srgbClr val="0080FF"/>
              </a:solidFill>
              <a:latin typeface="小塚ゴシック Pro M"/>
              <a:ea typeface="小塚ゴシック Pro M"/>
              <a:cs typeface="小塚ゴシック Pro M"/>
            </a:endParaRPr>
          </a:p>
          <a:p>
            <a:r>
              <a:rPr lang="ja-JP" altLang="en-US" sz="2300" dirty="0">
                <a:solidFill>
                  <a:srgbClr val="0080FF"/>
                </a:solidFill>
                <a:latin typeface="小塚ゴシック Pro M"/>
                <a:ea typeface="小塚ゴシック Pro M"/>
                <a:cs typeface="小塚ゴシック Pro M"/>
              </a:rPr>
              <a:t>自分の街を知りながら健康になれる！</a:t>
            </a:r>
          </a:p>
        </p:txBody>
      </p:sp>
      <p:sp>
        <p:nvSpPr>
          <p:cNvPr id="45" name="テキスト ボックス 44"/>
          <p:cNvSpPr txBox="1"/>
          <p:nvPr/>
        </p:nvSpPr>
        <p:spPr>
          <a:xfrm>
            <a:off x="112280" y="2251940"/>
            <a:ext cx="4561659" cy="3996300"/>
          </a:xfrm>
          <a:prstGeom prst="rect">
            <a:avLst/>
          </a:prstGeom>
          <a:noFill/>
        </p:spPr>
        <p:txBody>
          <a:bodyPr wrap="square" rtlCol="0">
            <a:noAutofit/>
          </a:bodyPr>
          <a:lstStyle/>
          <a:p>
            <a:pPr defTabSz="914400"/>
            <a:r>
              <a:rPr lang="ja-JP" altLang="en-US" sz="1200" dirty="0">
                <a:latin typeface="ＭＳ Ｐゴシック" panose="020B0600070205080204" pitchFamily="50" charset="-128"/>
                <a:cs typeface="小塚ゴシック Pr6N L"/>
              </a:rPr>
              <a:t>　</a:t>
            </a:r>
            <a:r>
              <a:rPr lang="ja-JP" altLang="en-US" sz="1200" dirty="0" smtClean="0"/>
              <a:t>運動</a:t>
            </a:r>
            <a:r>
              <a:rPr lang="ja-JP" altLang="en-US" sz="1200" dirty="0"/>
              <a:t>不足を認識しているものの、日々の忙しさの中で運動するまとまった時間を取り入れるのは難しいと</a:t>
            </a:r>
            <a:r>
              <a:rPr lang="ja-JP" altLang="en-US" sz="1200" dirty="0" smtClean="0"/>
              <a:t>いう</a:t>
            </a:r>
            <a:r>
              <a:rPr lang="ja-JP" altLang="en-US" sz="1200" dirty="0"/>
              <a:t>人々</a:t>
            </a:r>
            <a:r>
              <a:rPr lang="ja-JP" altLang="en-US" sz="1200" dirty="0" smtClean="0"/>
              <a:t>に</a:t>
            </a:r>
            <a:r>
              <a:rPr lang="ja-JP" altLang="en-US" sz="1200" dirty="0"/>
              <a:t>向けて</a:t>
            </a:r>
            <a:r>
              <a:rPr lang="ja-JP" altLang="en-US" sz="1200" dirty="0" smtClean="0"/>
              <a:t>作成された</a:t>
            </a:r>
            <a:r>
              <a:rPr lang="ja-JP" altLang="en-US" sz="1200" dirty="0"/>
              <a:t>アプリです</a:t>
            </a:r>
            <a:r>
              <a:rPr lang="ja-JP" altLang="en-US" sz="1200" dirty="0" smtClean="0"/>
              <a:t>。名古屋市</a:t>
            </a:r>
            <a:r>
              <a:rPr lang="ja-JP" altLang="en-US" sz="1200" dirty="0"/>
              <a:t>の普段使う地下鉄の経路を入力すると</a:t>
            </a:r>
            <a:r>
              <a:rPr lang="ja-JP" altLang="en-US" sz="1200" dirty="0" smtClean="0"/>
              <a:t>、最適な徒歩ルート</a:t>
            </a:r>
            <a:r>
              <a:rPr lang="ja-JP" altLang="en-US" sz="1200" dirty="0"/>
              <a:t>を提案し、ナビと連携して歩くことをサポートします。３つのソースから</a:t>
            </a:r>
            <a:r>
              <a:rPr lang="ja-JP" altLang="en-US" sz="1200" dirty="0" smtClean="0"/>
              <a:t>５つのオープンデータ</a:t>
            </a:r>
            <a:r>
              <a:rPr lang="ja-JP" altLang="en-US" sz="1200" dirty="0"/>
              <a:t>を利用し、自分の街を</a:t>
            </a:r>
            <a:r>
              <a:rPr lang="ja-JP" altLang="en-US" sz="1200" dirty="0" smtClean="0"/>
              <a:t>知りながら歩くことで健康</a:t>
            </a:r>
            <a:r>
              <a:rPr lang="ja-JP" altLang="en-US" sz="1200" dirty="0"/>
              <a:t>になる</a:t>
            </a:r>
            <a:r>
              <a:rPr lang="ja-JP" altLang="en-US" sz="1200" dirty="0" smtClean="0"/>
              <a:t>一石二鳥</a:t>
            </a:r>
            <a:r>
              <a:rPr lang="ja-JP" altLang="en-US" sz="1200" dirty="0"/>
              <a:t>のアプリです</a:t>
            </a:r>
            <a:r>
              <a:rPr lang="ja-JP" altLang="en-US" sz="1200" dirty="0" smtClean="0"/>
              <a:t>。</a:t>
            </a:r>
            <a:endParaRPr lang="en-US" altLang="ja-JP" sz="1200" dirty="0" smtClean="0"/>
          </a:p>
          <a:p>
            <a:pPr defTabSz="914400"/>
            <a:endParaRPr lang="en-US" altLang="ja-JP" sz="1200" dirty="0" smtClean="0"/>
          </a:p>
          <a:p>
            <a:pPr defTabSz="914400"/>
            <a:r>
              <a:rPr lang="ja-JP" altLang="en-US" sz="1200" dirty="0"/>
              <a:t>　開発</a:t>
            </a:r>
            <a:r>
              <a:rPr lang="ja-JP" altLang="en-US" sz="1200" dirty="0" smtClean="0"/>
              <a:t>当時（</a:t>
            </a:r>
            <a:r>
              <a:rPr lang="en-US" altLang="ja-JP" sz="1200" dirty="0" smtClean="0"/>
              <a:t>2015</a:t>
            </a:r>
            <a:r>
              <a:rPr lang="ja-JP" altLang="en-US" sz="1200" dirty="0"/>
              <a:t>年</a:t>
            </a:r>
            <a:r>
              <a:rPr lang="en-US" altLang="ja-JP" sz="1200" dirty="0"/>
              <a:t>9</a:t>
            </a:r>
            <a:r>
              <a:rPr lang="ja-JP" altLang="en-US" sz="1200" dirty="0" smtClean="0"/>
              <a:t>月頃）、名古屋市が公開するオープンデータは、機械可読</a:t>
            </a:r>
            <a:r>
              <a:rPr lang="ja-JP" altLang="en-US" sz="1200" dirty="0"/>
              <a:t>性が高くない形式</a:t>
            </a:r>
            <a:r>
              <a:rPr lang="ja-JP" altLang="en-US" sz="1200" dirty="0" smtClean="0"/>
              <a:t>でした。そのため、データ</a:t>
            </a:r>
            <a:r>
              <a:rPr lang="ja-JP" altLang="en-US" sz="1200" dirty="0"/>
              <a:t>を利用しやすい形に変換</a:t>
            </a:r>
            <a:r>
              <a:rPr lang="ja-JP" altLang="en-US" sz="1200" dirty="0" smtClean="0"/>
              <a:t>し、アプリケーション内</a:t>
            </a:r>
            <a:r>
              <a:rPr lang="ja-JP" altLang="en-US" sz="1200" dirty="0"/>
              <a:t>に</a:t>
            </a:r>
            <a:r>
              <a:rPr lang="ja-JP" altLang="en-US" sz="1200" dirty="0" smtClean="0"/>
              <a:t>組み込むなどの工夫により、データの流通の促進に向けた取り組みを進めてきました。</a:t>
            </a:r>
            <a:endParaRPr lang="en-US" altLang="ja-JP" sz="1200" dirty="0" smtClean="0"/>
          </a:p>
          <a:p>
            <a:pPr defTabSz="914400"/>
            <a:endParaRPr lang="en-US" altLang="ja-JP" sz="1200" dirty="0" smtClean="0"/>
          </a:p>
          <a:p>
            <a:pPr defTabSz="914400"/>
            <a:r>
              <a:rPr lang="ja-JP" altLang="en-US" sz="1200" dirty="0">
                <a:latin typeface="ＭＳ Ｐゴシック" panose="020B0600070205080204" pitchFamily="50" charset="-128"/>
                <a:cs typeface="小塚ゴシック Pr6N L"/>
              </a:rPr>
              <a:t>　</a:t>
            </a:r>
            <a:r>
              <a:rPr lang="ja-JP" altLang="en-US" sz="1200" dirty="0" smtClean="0">
                <a:latin typeface="ＭＳ Ｐゴシック" panose="020B0600070205080204" pitchFamily="50" charset="-128"/>
                <a:cs typeface="小塚ゴシック Pr6N L"/>
              </a:rPr>
              <a:t>また、「なごや健康のりかえ」は、</a:t>
            </a:r>
            <a:endParaRPr lang="en-US" altLang="ja-JP" sz="1200" dirty="0" smtClean="0">
              <a:latin typeface="ＭＳ Ｐゴシック" panose="020B0600070205080204" pitchFamily="50" charset="-128"/>
              <a:cs typeface="小塚ゴシック Pr6N L"/>
            </a:endParaRPr>
          </a:p>
          <a:p>
            <a:pPr defTabSz="914400"/>
            <a:r>
              <a:rPr lang="ja-JP" altLang="en-US" sz="1200" dirty="0" smtClean="0">
                <a:latin typeface="ＭＳ Ｐゴシック" panose="020B0600070205080204" pitchFamily="50" charset="-128"/>
                <a:cs typeface="小塚ゴシック Pr6N L"/>
              </a:rPr>
              <a:t>東海地域における豊かなコミュニ</a:t>
            </a:r>
            <a:endParaRPr lang="en-US" altLang="ja-JP" sz="1200" dirty="0" smtClean="0">
              <a:latin typeface="ＭＳ Ｐゴシック" panose="020B0600070205080204" pitchFamily="50" charset="-128"/>
              <a:cs typeface="小塚ゴシック Pr6N L"/>
            </a:endParaRPr>
          </a:p>
          <a:p>
            <a:pPr defTabSz="914400"/>
            <a:r>
              <a:rPr lang="ja-JP" altLang="en-US" sz="1200" dirty="0" smtClean="0">
                <a:latin typeface="ＭＳ Ｐゴシック" panose="020B0600070205080204" pitchFamily="50" charset="-128"/>
                <a:cs typeface="小塚ゴシック Pr6N L"/>
              </a:rPr>
              <a:t>ケーション文化</a:t>
            </a:r>
            <a:r>
              <a:rPr lang="ja-JP" altLang="en-US" sz="1200" dirty="0">
                <a:latin typeface="ＭＳ Ｐゴシック" panose="020B0600070205080204" pitchFamily="50" charset="-128"/>
                <a:cs typeface="小塚ゴシック Pr6N L"/>
              </a:rPr>
              <a:t>の</a:t>
            </a:r>
            <a:r>
              <a:rPr lang="ja-JP" altLang="en-US" sz="1200" dirty="0" smtClean="0">
                <a:latin typeface="ＭＳ Ｐゴシック" panose="020B0600070205080204" pitchFamily="50" charset="-128"/>
                <a:cs typeface="小塚ゴシック Pr6N L"/>
              </a:rPr>
              <a:t>創造を目指す産</a:t>
            </a:r>
            <a:endParaRPr lang="en-US" altLang="ja-JP" sz="1200" dirty="0" smtClean="0">
              <a:latin typeface="ＭＳ Ｐゴシック" panose="020B0600070205080204" pitchFamily="50" charset="-128"/>
              <a:cs typeface="小塚ゴシック Pr6N L"/>
            </a:endParaRPr>
          </a:p>
          <a:p>
            <a:pPr defTabSz="914400"/>
            <a:r>
              <a:rPr lang="ja-JP" altLang="en-US" sz="1200" dirty="0" smtClean="0">
                <a:latin typeface="ＭＳ Ｐゴシック" panose="020B0600070205080204" pitchFamily="50" charset="-128"/>
                <a:cs typeface="小塚ゴシック Pr6N L"/>
              </a:rPr>
              <a:t>官学連携フォーラムである「</a:t>
            </a:r>
            <a:r>
              <a:rPr lang="en-US" altLang="ja-JP" sz="1200" dirty="0" smtClean="0">
                <a:latin typeface="ＭＳ Ｐゴシック" panose="020B0600070205080204" pitchFamily="50" charset="-128"/>
                <a:cs typeface="小塚ゴシック Pr6N L"/>
              </a:rPr>
              <a:t>NEXT </a:t>
            </a:r>
          </a:p>
          <a:p>
            <a:pPr defTabSz="914400"/>
            <a:r>
              <a:rPr lang="en-US" altLang="ja-JP" sz="1200" dirty="0" smtClean="0">
                <a:latin typeface="ＭＳ Ｐゴシック" panose="020B0600070205080204" pitchFamily="50" charset="-128"/>
                <a:cs typeface="小塚ゴシック Pr6N L"/>
              </a:rPr>
              <a:t>COMMUNICATION FORUM 2015</a:t>
            </a:r>
            <a:r>
              <a:rPr lang="ja-JP" altLang="en-US" sz="1200" dirty="0" smtClean="0">
                <a:latin typeface="ＭＳ Ｐゴシック" panose="020B0600070205080204" pitchFamily="50" charset="-128"/>
                <a:cs typeface="小塚ゴシック Pr6N L"/>
              </a:rPr>
              <a:t>」</a:t>
            </a:r>
            <a:endParaRPr lang="en-US" altLang="ja-JP" sz="1200" dirty="0" smtClean="0">
              <a:latin typeface="ＭＳ Ｐゴシック" panose="020B0600070205080204" pitchFamily="50" charset="-128"/>
              <a:cs typeface="小塚ゴシック Pr6N L"/>
            </a:endParaRPr>
          </a:p>
          <a:p>
            <a:pPr defTabSz="914400"/>
            <a:r>
              <a:rPr lang="ja-JP" altLang="en-US" sz="1200" dirty="0" smtClean="0">
                <a:latin typeface="ＭＳ Ｐゴシック" panose="020B0600070205080204" pitchFamily="50" charset="-128"/>
                <a:cs typeface="小塚ゴシック Pr6N L"/>
              </a:rPr>
              <a:t>のアプリ開発フリー部門にてグラ</a:t>
            </a:r>
            <a:endParaRPr lang="en-US" altLang="ja-JP" sz="1200" dirty="0" smtClean="0">
              <a:latin typeface="ＭＳ Ｐゴシック" panose="020B0600070205080204" pitchFamily="50" charset="-128"/>
              <a:cs typeface="小塚ゴシック Pr6N L"/>
            </a:endParaRPr>
          </a:p>
          <a:p>
            <a:pPr defTabSz="914400"/>
            <a:r>
              <a:rPr lang="ja-JP" altLang="en-US" sz="1200" dirty="0" smtClean="0">
                <a:latin typeface="ＭＳ Ｐゴシック" panose="020B0600070205080204" pitchFamily="50" charset="-128"/>
                <a:cs typeface="小塚ゴシック Pr6N L"/>
              </a:rPr>
              <a:t>ンプリを受賞しました。</a:t>
            </a:r>
            <a:endParaRPr lang="en-US" altLang="ja-JP" sz="1200" dirty="0" smtClean="0">
              <a:latin typeface="ＭＳ Ｐゴシック" panose="020B0600070205080204" pitchFamily="50" charset="-128"/>
              <a:cs typeface="小塚ゴシック Pr6N L"/>
            </a:endParaRPr>
          </a:p>
        </p:txBody>
      </p:sp>
      <p:sp>
        <p:nvSpPr>
          <p:cNvPr id="56" name="テキスト ボックス 55"/>
          <p:cNvSpPr txBox="1"/>
          <p:nvPr/>
        </p:nvSpPr>
        <p:spPr>
          <a:xfrm>
            <a:off x="2285494" y="5787245"/>
            <a:ext cx="2722421" cy="186268"/>
          </a:xfrm>
          <a:prstGeom prst="rect">
            <a:avLst/>
          </a:prstGeom>
          <a:noFill/>
        </p:spPr>
        <p:txBody>
          <a:bodyPr wrap="square" rtlCol="0">
            <a:noAutofit/>
          </a:bodyPr>
          <a:lstStyle/>
          <a:p>
            <a:pPr algn="ctr" defTabSz="914400"/>
            <a:r>
              <a:rPr lang="en-US" altLang="ja-JP" sz="900" dirty="0" smtClean="0">
                <a:solidFill>
                  <a:prstClr val="black"/>
                </a:solidFill>
                <a:latin typeface="ＭＳ Ｐゴシック" panose="020B0600070205080204" pitchFamily="50" charset="-128"/>
                <a:cs typeface="小塚ゴシック Pr6N L"/>
              </a:rPr>
              <a:t>NEXT COMMUNICATION FORUM </a:t>
            </a:r>
            <a:r>
              <a:rPr lang="en-US" altLang="ja-JP" sz="900" dirty="0">
                <a:solidFill>
                  <a:prstClr val="black"/>
                </a:solidFill>
                <a:latin typeface="ＭＳ Ｐゴシック" panose="020B0600070205080204" pitchFamily="50" charset="-128"/>
                <a:cs typeface="小塚ゴシック Pr6N L"/>
              </a:rPr>
              <a:t>2015</a:t>
            </a:r>
            <a:r>
              <a:rPr lang="ja-JP" altLang="en-US" sz="900" dirty="0" smtClean="0">
                <a:solidFill>
                  <a:prstClr val="black"/>
                </a:solidFill>
                <a:latin typeface="ＭＳ Ｐゴシック" panose="020B0600070205080204" pitchFamily="50" charset="-128"/>
                <a:cs typeface="小塚ゴシック Pr6N L"/>
              </a:rPr>
              <a:t>の</a:t>
            </a:r>
            <a:r>
              <a:rPr lang="ja-JP" altLang="en-US" sz="900" dirty="0">
                <a:solidFill>
                  <a:prstClr val="black"/>
                </a:solidFill>
                <a:latin typeface="ＭＳ Ｐゴシック" panose="020B0600070205080204" pitchFamily="50" charset="-128"/>
                <a:cs typeface="小塚ゴシック Pr6N L"/>
              </a:rPr>
              <a:t>様子</a:t>
            </a:r>
            <a:endParaRPr lang="en-US" altLang="ja-JP" sz="900" dirty="0">
              <a:solidFill>
                <a:prstClr val="black"/>
              </a:solidFill>
              <a:latin typeface="ＭＳ Ｐゴシック" panose="020B0600070205080204" pitchFamily="50" charset="-128"/>
              <a:cs typeface="小塚ゴシック Pr6N L"/>
            </a:endParaRPr>
          </a:p>
        </p:txBody>
      </p:sp>
      <p:pic>
        <p:nvPicPr>
          <p:cNvPr id="59" name="図 58"/>
          <p:cNvPicPr>
            <a:picLocks noChangeAspect="1"/>
          </p:cNvPicPr>
          <p:nvPr/>
        </p:nvPicPr>
        <p:blipFill rotWithShape="1">
          <a:blip r:embed="rId2"/>
          <a:srcRect l="11925" t="28724" r="41325" b="35462"/>
          <a:stretch/>
        </p:blipFill>
        <p:spPr>
          <a:xfrm>
            <a:off x="2488902" y="4812767"/>
            <a:ext cx="2280830" cy="939165"/>
          </a:xfrm>
          <a:prstGeom prst="rect">
            <a:avLst/>
          </a:prstGeom>
        </p:spPr>
      </p:pic>
      <p:sp>
        <p:nvSpPr>
          <p:cNvPr id="60" name="正方形/長方形 59"/>
          <p:cNvSpPr/>
          <p:nvPr/>
        </p:nvSpPr>
        <p:spPr>
          <a:xfrm>
            <a:off x="5517592" y="1522500"/>
            <a:ext cx="3436793" cy="549473"/>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5" name="角丸四角形 64"/>
          <p:cNvSpPr/>
          <p:nvPr/>
        </p:nvSpPr>
        <p:spPr>
          <a:xfrm>
            <a:off x="5082891" y="4149081"/>
            <a:ext cx="4379028" cy="2287688"/>
          </a:xfrm>
          <a:prstGeom prst="roundRect">
            <a:avLst>
              <a:gd name="adj" fmla="val 111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66" name="角丸四角形 65"/>
          <p:cNvSpPr/>
          <p:nvPr/>
        </p:nvSpPr>
        <p:spPr>
          <a:xfrm>
            <a:off x="5121354" y="1519090"/>
            <a:ext cx="1284961" cy="575921"/>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2" name="テキスト ボックス 81"/>
          <p:cNvSpPr txBox="1"/>
          <p:nvPr/>
        </p:nvSpPr>
        <p:spPr>
          <a:xfrm>
            <a:off x="5245184" y="1639122"/>
            <a:ext cx="1637744" cy="338554"/>
          </a:xfrm>
          <a:prstGeom prst="rect">
            <a:avLst/>
          </a:prstGeom>
          <a:noFill/>
        </p:spPr>
        <p:txBody>
          <a:bodyPr wrap="square" rtlCol="0">
            <a:spAutoFit/>
          </a:bodyPr>
          <a:lstStyle/>
          <a:p>
            <a:pPr defTabSz="914400"/>
            <a:r>
              <a:rPr lang="ja-JP" altLang="en-US" sz="1600" b="1" dirty="0">
                <a:solidFill>
                  <a:prstClr val="white"/>
                </a:solidFill>
              </a:rPr>
              <a:t>使用データ</a:t>
            </a:r>
          </a:p>
        </p:txBody>
      </p:sp>
      <p:sp>
        <p:nvSpPr>
          <p:cNvPr id="83" name="正方形/長方形 82"/>
          <p:cNvSpPr/>
          <p:nvPr/>
        </p:nvSpPr>
        <p:spPr>
          <a:xfrm>
            <a:off x="6066312" y="2119305"/>
            <a:ext cx="3436793" cy="3482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5" name="角丸四角形 84"/>
          <p:cNvSpPr/>
          <p:nvPr/>
        </p:nvSpPr>
        <p:spPr>
          <a:xfrm>
            <a:off x="5599734" y="2115896"/>
            <a:ext cx="1434731" cy="364980"/>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6" name="テキスト ボックス 85"/>
          <p:cNvSpPr txBox="1"/>
          <p:nvPr/>
        </p:nvSpPr>
        <p:spPr>
          <a:xfrm>
            <a:off x="5723564" y="2125192"/>
            <a:ext cx="1637744" cy="338554"/>
          </a:xfrm>
          <a:prstGeom prst="rect">
            <a:avLst/>
          </a:prstGeom>
          <a:noFill/>
        </p:spPr>
        <p:txBody>
          <a:bodyPr wrap="square" rtlCol="0">
            <a:spAutoFit/>
          </a:bodyPr>
          <a:lstStyle/>
          <a:p>
            <a:pPr defTabSz="914400"/>
            <a:r>
              <a:rPr lang="ja-JP" altLang="en-US" sz="1600" b="1" dirty="0">
                <a:solidFill>
                  <a:prstClr val="white"/>
                </a:solidFill>
              </a:rPr>
              <a:t>データ形式</a:t>
            </a:r>
          </a:p>
        </p:txBody>
      </p:sp>
      <p:sp>
        <p:nvSpPr>
          <p:cNvPr id="87" name="正方形/長方形 86"/>
          <p:cNvSpPr/>
          <p:nvPr/>
        </p:nvSpPr>
        <p:spPr>
          <a:xfrm>
            <a:off x="5558664" y="2586736"/>
            <a:ext cx="3436793" cy="48866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8" name="角丸四角形 87"/>
          <p:cNvSpPr/>
          <p:nvPr/>
        </p:nvSpPr>
        <p:spPr>
          <a:xfrm>
            <a:off x="5162426" y="2583326"/>
            <a:ext cx="1304306" cy="501019"/>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89" name="テキスト ボックス 88"/>
          <p:cNvSpPr txBox="1"/>
          <p:nvPr/>
        </p:nvSpPr>
        <p:spPr>
          <a:xfrm>
            <a:off x="5286256" y="2669742"/>
            <a:ext cx="1637744" cy="338554"/>
          </a:xfrm>
          <a:prstGeom prst="rect">
            <a:avLst/>
          </a:prstGeom>
          <a:noFill/>
        </p:spPr>
        <p:txBody>
          <a:bodyPr wrap="square" rtlCol="0">
            <a:spAutoFit/>
          </a:bodyPr>
          <a:lstStyle/>
          <a:p>
            <a:pPr defTabSz="914400"/>
            <a:r>
              <a:rPr lang="ja-JP" altLang="en-US" sz="1600" b="1" dirty="0">
                <a:solidFill>
                  <a:prstClr val="white"/>
                </a:solidFill>
              </a:rPr>
              <a:t>提供形態</a:t>
            </a:r>
          </a:p>
        </p:txBody>
      </p:sp>
      <p:pic>
        <p:nvPicPr>
          <p:cNvPr id="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892" y="2102484"/>
            <a:ext cx="52387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6987" y="2597615"/>
            <a:ext cx="485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テキスト ボックス 92"/>
          <p:cNvSpPr txBox="1"/>
          <p:nvPr/>
        </p:nvSpPr>
        <p:spPr>
          <a:xfrm>
            <a:off x="6395299" y="2612074"/>
            <a:ext cx="2924917" cy="492443"/>
          </a:xfrm>
          <a:prstGeom prst="rect">
            <a:avLst/>
          </a:prstGeom>
          <a:noFill/>
        </p:spPr>
        <p:txBody>
          <a:bodyPr wrap="square" rtlCol="0">
            <a:spAutoFit/>
          </a:bodyPr>
          <a:lstStyle/>
          <a:p>
            <a:pPr defTabSz="914400"/>
            <a:r>
              <a:rPr lang="en-US" altLang="ja-JP" sz="1400" dirty="0"/>
              <a:t>Web</a:t>
            </a:r>
            <a:r>
              <a:rPr lang="ja-JP" altLang="en-US" sz="1400" dirty="0" smtClean="0"/>
              <a:t>アプリケーション</a:t>
            </a:r>
            <a:endParaRPr lang="en-US" altLang="ja-JP" sz="1400" dirty="0" smtClean="0"/>
          </a:p>
          <a:p>
            <a:pPr defTabSz="914400"/>
            <a:r>
              <a:rPr lang="ja-JP" altLang="en-US" sz="1200" dirty="0" smtClean="0"/>
              <a:t>（スマートフォン</a:t>
            </a:r>
            <a:r>
              <a:rPr lang="ja-JP" altLang="en-US" sz="1200" dirty="0"/>
              <a:t>や</a:t>
            </a:r>
            <a:r>
              <a:rPr lang="en-US" altLang="ja-JP" sz="1200" dirty="0"/>
              <a:t>PC</a:t>
            </a:r>
            <a:r>
              <a:rPr lang="ja-JP" altLang="en-US" sz="1200" dirty="0"/>
              <a:t>のブラウザに</a:t>
            </a:r>
            <a:r>
              <a:rPr lang="ja-JP" altLang="en-US" sz="1200" dirty="0" smtClean="0"/>
              <a:t>対応）</a:t>
            </a:r>
            <a:endParaRPr lang="ja-JP" altLang="en-US" sz="1200" dirty="0"/>
          </a:p>
        </p:txBody>
      </p:sp>
      <p:sp>
        <p:nvSpPr>
          <p:cNvPr id="94" name="テキスト ボックス 93"/>
          <p:cNvSpPr txBox="1"/>
          <p:nvPr/>
        </p:nvSpPr>
        <p:spPr>
          <a:xfrm>
            <a:off x="6942641" y="2137005"/>
            <a:ext cx="2324589" cy="307777"/>
          </a:xfrm>
          <a:prstGeom prst="rect">
            <a:avLst/>
          </a:prstGeom>
          <a:noFill/>
        </p:spPr>
        <p:txBody>
          <a:bodyPr wrap="square" rtlCol="0">
            <a:spAutoFit/>
          </a:bodyPr>
          <a:lstStyle/>
          <a:p>
            <a:pPr algn="ctr" defTabSz="914400"/>
            <a:r>
              <a:rPr lang="ja-JP" altLang="en-US" sz="1400" dirty="0" smtClean="0"/>
              <a:t>①</a:t>
            </a:r>
            <a:r>
              <a:rPr lang="ja-JP" altLang="en-US" sz="1400" dirty="0"/>
              <a:t>②</a:t>
            </a:r>
            <a:r>
              <a:rPr lang="en-US" altLang="ja-JP" sz="1400" dirty="0" err="1" smtClean="0"/>
              <a:t>xls</a:t>
            </a:r>
            <a:r>
              <a:rPr lang="ja-JP" altLang="en-US" sz="1400" dirty="0" err="1" smtClean="0"/>
              <a:t>、</a:t>
            </a:r>
            <a:r>
              <a:rPr lang="ja-JP" altLang="en-US" sz="1400" dirty="0" smtClean="0"/>
              <a:t>③</a:t>
            </a:r>
            <a:r>
              <a:rPr lang="en-US" altLang="ja-JP" sz="1400" dirty="0" smtClean="0"/>
              <a:t>CSV</a:t>
            </a:r>
            <a:endParaRPr lang="ja-JP" altLang="en-US" sz="1400" dirty="0"/>
          </a:p>
        </p:txBody>
      </p:sp>
      <p:sp>
        <p:nvSpPr>
          <p:cNvPr id="95" name="テキスト ボックス 94"/>
          <p:cNvSpPr txBox="1"/>
          <p:nvPr/>
        </p:nvSpPr>
        <p:spPr>
          <a:xfrm>
            <a:off x="6364441" y="1515019"/>
            <a:ext cx="2693617" cy="553998"/>
          </a:xfrm>
          <a:prstGeom prst="rect">
            <a:avLst/>
          </a:prstGeom>
          <a:noFill/>
        </p:spPr>
        <p:txBody>
          <a:bodyPr wrap="square" rtlCol="0">
            <a:spAutoFit/>
          </a:bodyPr>
          <a:lstStyle/>
          <a:p>
            <a:pPr defTabSz="914400"/>
            <a:r>
              <a:rPr lang="ja-JP" altLang="en-US" sz="1000" dirty="0" smtClean="0">
                <a:latin typeface="+mn-ea"/>
              </a:rPr>
              <a:t>①地下鉄区間区数</a:t>
            </a:r>
            <a:r>
              <a:rPr lang="ja-JP" altLang="en-US" sz="1000" dirty="0">
                <a:latin typeface="+mn-ea"/>
              </a:rPr>
              <a:t>距離表（名古屋市</a:t>
            </a:r>
            <a:r>
              <a:rPr lang="ja-JP" altLang="en-US" sz="1000" dirty="0" smtClean="0">
                <a:latin typeface="+mn-ea"/>
              </a:rPr>
              <a:t>交通局）</a:t>
            </a:r>
            <a:endParaRPr lang="en-US" altLang="ja-JP" sz="1000" dirty="0" smtClean="0">
              <a:latin typeface="+mn-ea"/>
            </a:endParaRPr>
          </a:p>
          <a:p>
            <a:pPr defTabSz="914400"/>
            <a:r>
              <a:rPr lang="ja-JP" altLang="en-US" sz="1000" dirty="0">
                <a:latin typeface="+mn-ea"/>
              </a:rPr>
              <a:t>②名古屋の観光施設情報（</a:t>
            </a:r>
            <a:r>
              <a:rPr lang="en-US" altLang="ja-JP" sz="1000" dirty="0" err="1">
                <a:latin typeface="+mn-ea"/>
              </a:rPr>
              <a:t>LinkData</a:t>
            </a:r>
            <a:r>
              <a:rPr lang="ja-JP" altLang="en-US" sz="1000" dirty="0">
                <a:latin typeface="+mn-ea"/>
              </a:rPr>
              <a:t>）</a:t>
            </a:r>
          </a:p>
          <a:p>
            <a:pPr defTabSz="914400"/>
            <a:r>
              <a:rPr lang="ja-JP" altLang="en-US" sz="1000" dirty="0" smtClean="0">
                <a:latin typeface="+mn-ea"/>
              </a:rPr>
              <a:t>③</a:t>
            </a:r>
            <a:r>
              <a:rPr lang="ja-JP" altLang="en-US" sz="1000" dirty="0">
                <a:latin typeface="+mn-ea"/>
              </a:rPr>
              <a:t>路線、駅、接続駅データ（駅データ</a:t>
            </a:r>
            <a:r>
              <a:rPr lang="en-US" altLang="ja-JP" sz="1000" dirty="0">
                <a:latin typeface="+mn-ea"/>
              </a:rPr>
              <a:t>.</a:t>
            </a:r>
            <a:r>
              <a:rPr lang="en-US" altLang="ja-JP" sz="1000" dirty="0" err="1">
                <a:latin typeface="+mn-ea"/>
              </a:rPr>
              <a:t>jp</a:t>
            </a:r>
            <a:r>
              <a:rPr lang="ja-JP" altLang="en-US" sz="1000" dirty="0" smtClean="0">
                <a:latin typeface="+mn-ea"/>
              </a:rPr>
              <a:t>）</a:t>
            </a:r>
            <a:endParaRPr lang="en-US" altLang="ja-JP" sz="1000" dirty="0">
              <a:latin typeface="+mn-ea"/>
            </a:endParaRPr>
          </a:p>
        </p:txBody>
      </p:sp>
      <p:sp>
        <p:nvSpPr>
          <p:cNvPr id="96" name="正方形/長方形 95"/>
          <p:cNvSpPr/>
          <p:nvPr/>
        </p:nvSpPr>
        <p:spPr>
          <a:xfrm>
            <a:off x="5162427" y="5080880"/>
            <a:ext cx="4223891" cy="1223412"/>
          </a:xfrm>
          <a:prstGeom prst="rect">
            <a:avLst/>
          </a:prstGeom>
        </p:spPr>
        <p:txBody>
          <a:bodyPr wrap="square">
            <a:spAutoFit/>
          </a:bodyPr>
          <a:lstStyle/>
          <a:p>
            <a:pPr defTabSz="914400"/>
            <a:r>
              <a:rPr lang="ja-JP" altLang="en-US" sz="1050" dirty="0">
                <a:latin typeface="ＭＳ Ｐゴシック" panose="020B0600070205080204" pitchFamily="50" charset="-128"/>
              </a:rPr>
              <a:t>　</a:t>
            </a:r>
            <a:r>
              <a:rPr lang="ja-JP" altLang="en-US" sz="1050" dirty="0" smtClean="0">
                <a:latin typeface="ＭＳ Ｐゴシック" panose="020B0600070205080204" pitchFamily="50" charset="-128"/>
              </a:rPr>
              <a:t>なごや健康のりかえは、</a:t>
            </a:r>
            <a:r>
              <a:rPr lang="ja-JP" altLang="en-US" sz="1050" dirty="0"/>
              <a:t>名古屋市交通局からの「地下鉄区間区数距離表」 、</a:t>
            </a:r>
            <a:r>
              <a:rPr lang="en-US" altLang="ja-JP" sz="1050" dirty="0"/>
              <a:t> </a:t>
            </a:r>
            <a:r>
              <a:rPr lang="en-US" altLang="ja-JP" sz="1050" dirty="0" err="1"/>
              <a:t>LinkData</a:t>
            </a:r>
            <a:r>
              <a:rPr lang="ja-JP" altLang="en-US" sz="1050" dirty="0"/>
              <a:t>からの「名古屋の観光施設情報」、</a:t>
            </a:r>
            <a:r>
              <a:rPr lang="ja-JP" altLang="en-US" sz="1050" dirty="0">
                <a:latin typeface="ＭＳ Ｐゴシック" panose="020B0600070205080204" pitchFamily="50" charset="-128"/>
              </a:rPr>
              <a:t>駅データ</a:t>
            </a:r>
            <a:r>
              <a:rPr lang="en-US" altLang="ja-JP" sz="1050" dirty="0">
                <a:latin typeface="ＭＳ Ｐゴシック" panose="020B0600070205080204" pitchFamily="50" charset="-128"/>
              </a:rPr>
              <a:t>.</a:t>
            </a:r>
            <a:r>
              <a:rPr lang="en-US" altLang="ja-JP" sz="1050" dirty="0" err="1">
                <a:latin typeface="ＭＳ Ｐゴシック" panose="020B0600070205080204" pitchFamily="50" charset="-128"/>
              </a:rPr>
              <a:t>jp</a:t>
            </a:r>
            <a:r>
              <a:rPr lang="ja-JP" altLang="en-US" sz="1050" dirty="0">
                <a:latin typeface="ＭＳ Ｐゴシック" panose="020B0600070205080204" pitchFamily="50" charset="-128"/>
              </a:rPr>
              <a:t>からの「路線データ」・「駅データ」・「接続駅データ」</a:t>
            </a:r>
            <a:r>
              <a:rPr lang="ja-JP" altLang="en-US" sz="1050" dirty="0"/>
              <a:t>の５つの</a:t>
            </a:r>
            <a:r>
              <a:rPr lang="ja-JP" altLang="en-US" sz="1050" dirty="0" smtClean="0"/>
              <a:t>オープンデータが使用されており、名古屋市のよう</a:t>
            </a:r>
            <a:r>
              <a:rPr lang="ja-JP" altLang="en-US" sz="1050" dirty="0"/>
              <a:t>な</a:t>
            </a:r>
            <a:r>
              <a:rPr lang="ja-JP" altLang="en-US" sz="1050" dirty="0" smtClean="0"/>
              <a:t>地下鉄等の公共</a:t>
            </a:r>
            <a:r>
              <a:rPr lang="ja-JP" altLang="en-US" sz="1050" dirty="0" smtClean="0">
                <a:latin typeface="ＭＳ Ｐゴシック" panose="020B0600070205080204" pitchFamily="50" charset="-128"/>
              </a:rPr>
              <a:t>交通機関が発展している地域で、運動不足な人々の</a:t>
            </a:r>
            <a:r>
              <a:rPr lang="ja-JP" altLang="en-US" sz="1050" dirty="0" smtClean="0"/>
              <a:t>活用が期待できるアプリです。</a:t>
            </a:r>
            <a:endParaRPr lang="en-US" altLang="ja-JP" sz="1050" dirty="0" smtClean="0">
              <a:latin typeface="ＭＳ Ｐゴシック" panose="020B0600070205080204" pitchFamily="50" charset="-128"/>
            </a:endParaRPr>
          </a:p>
          <a:p>
            <a:pPr defTabSz="914400"/>
            <a:r>
              <a:rPr lang="ja-JP" altLang="en-US" sz="1050" dirty="0" smtClean="0">
                <a:latin typeface="ＭＳ Ｐゴシック" panose="020B0600070205080204" pitchFamily="50" charset="-128"/>
              </a:rPr>
              <a:t>　各地域</a:t>
            </a:r>
            <a:r>
              <a:rPr lang="ja-JP" altLang="en-US" sz="1050" dirty="0">
                <a:latin typeface="ＭＳ Ｐゴシック" panose="020B0600070205080204" pitchFamily="50" charset="-128"/>
              </a:rPr>
              <a:t>のスポット</a:t>
            </a:r>
            <a:r>
              <a:rPr lang="ja-JP" altLang="en-US" sz="1050" dirty="0" smtClean="0">
                <a:latin typeface="ＭＳ Ｐゴシック" panose="020B0600070205080204" pitchFamily="50" charset="-128"/>
              </a:rPr>
              <a:t>のオープンデータなどを利用</a:t>
            </a:r>
            <a:r>
              <a:rPr lang="ja-JP" altLang="en-US" sz="1050" dirty="0">
                <a:latin typeface="ＭＳ Ｐゴシック" panose="020B0600070205080204" pitchFamily="50" charset="-128"/>
              </a:rPr>
              <a:t>すれば、その土地に合わせた健康な乗換案内が作成</a:t>
            </a:r>
            <a:r>
              <a:rPr lang="ja-JP" altLang="en-US" sz="1050" dirty="0" smtClean="0">
                <a:latin typeface="ＭＳ Ｐゴシック" panose="020B0600070205080204" pitchFamily="50" charset="-128"/>
              </a:rPr>
              <a:t>できます。</a:t>
            </a:r>
            <a:endParaRPr lang="en-US" altLang="ja-JP" sz="1050" dirty="0">
              <a:latin typeface="ＭＳ Ｐゴシック" panose="020B0600070205080204" pitchFamily="50" charset="-128"/>
            </a:endParaRPr>
          </a:p>
        </p:txBody>
      </p:sp>
      <p:sp>
        <p:nvSpPr>
          <p:cNvPr id="97" name="テキスト ボックス 96"/>
          <p:cNvSpPr txBox="1"/>
          <p:nvPr/>
        </p:nvSpPr>
        <p:spPr>
          <a:xfrm>
            <a:off x="5873750" y="4263524"/>
            <a:ext cx="3321823" cy="646331"/>
          </a:xfrm>
          <a:prstGeom prst="rect">
            <a:avLst/>
          </a:prstGeom>
          <a:noFill/>
        </p:spPr>
        <p:txBody>
          <a:bodyPr wrap="square" rtlCol="0">
            <a:spAutoFit/>
          </a:bodyPr>
          <a:lstStyle/>
          <a:p>
            <a:pPr defTabSz="914400"/>
            <a:r>
              <a:rPr lang="ja-JP" altLang="en-US" b="1" dirty="0" smtClean="0">
                <a:solidFill>
                  <a:srgbClr val="4F81BD">
                    <a:lumMod val="75000"/>
                  </a:srgbClr>
                </a:solidFill>
              </a:rPr>
              <a:t>各地域に合わせた</a:t>
            </a:r>
            <a:endParaRPr lang="en-US" altLang="ja-JP" b="1" dirty="0" smtClean="0">
              <a:solidFill>
                <a:srgbClr val="4F81BD">
                  <a:lumMod val="75000"/>
                </a:srgbClr>
              </a:solidFill>
            </a:endParaRPr>
          </a:p>
          <a:p>
            <a:pPr defTabSz="914400"/>
            <a:r>
              <a:rPr lang="ja-JP" altLang="en-US" b="1" dirty="0" smtClean="0">
                <a:solidFill>
                  <a:srgbClr val="4F81BD">
                    <a:lumMod val="75000"/>
                  </a:srgbClr>
                </a:solidFill>
              </a:rPr>
              <a:t>健康</a:t>
            </a:r>
            <a:r>
              <a:rPr lang="ja-JP" altLang="en-US" b="1" dirty="0">
                <a:solidFill>
                  <a:srgbClr val="4F81BD">
                    <a:lumMod val="75000"/>
                  </a:srgbClr>
                </a:solidFill>
              </a:rPr>
              <a:t>な乗換</a:t>
            </a:r>
            <a:r>
              <a:rPr lang="ja-JP" altLang="en-US" b="1" dirty="0" smtClean="0">
                <a:solidFill>
                  <a:srgbClr val="4F81BD">
                    <a:lumMod val="75000"/>
                  </a:srgbClr>
                </a:solidFill>
              </a:rPr>
              <a:t>案内ができる！</a:t>
            </a:r>
            <a:endParaRPr lang="ja-JP" altLang="en-US" b="1" dirty="0">
              <a:solidFill>
                <a:srgbClr val="4F81BD">
                  <a:lumMod val="75000"/>
                </a:srgbClr>
              </a:solidFill>
            </a:endParaRPr>
          </a:p>
        </p:txBody>
      </p:sp>
      <p:sp>
        <p:nvSpPr>
          <p:cNvPr id="98" name="正方形/長方形 97"/>
          <p:cNvSpPr/>
          <p:nvPr/>
        </p:nvSpPr>
        <p:spPr>
          <a:xfrm>
            <a:off x="5970843" y="3158651"/>
            <a:ext cx="3436793" cy="48288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角丸四角形 98"/>
          <p:cNvSpPr/>
          <p:nvPr/>
        </p:nvSpPr>
        <p:spPr>
          <a:xfrm>
            <a:off x="5504265" y="3152228"/>
            <a:ext cx="970127" cy="502663"/>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5582728" y="3221108"/>
            <a:ext cx="967168" cy="338554"/>
          </a:xfrm>
          <a:prstGeom prst="rect">
            <a:avLst/>
          </a:prstGeom>
          <a:noFill/>
        </p:spPr>
        <p:txBody>
          <a:bodyPr wrap="square" rtlCol="0">
            <a:spAutoFit/>
          </a:bodyPr>
          <a:lstStyle/>
          <a:p>
            <a:r>
              <a:rPr lang="ja-JP" altLang="en-US" sz="1600" b="1" dirty="0">
                <a:solidFill>
                  <a:schemeClr val="bg1"/>
                </a:solidFill>
              </a:rPr>
              <a:t>受賞歴</a:t>
            </a:r>
            <a:endParaRPr kumimoji="1" lang="ja-JP" altLang="en-US" sz="1600" b="1" dirty="0">
              <a:solidFill>
                <a:schemeClr val="bg1"/>
              </a:solidFill>
            </a:endParaRPr>
          </a:p>
        </p:txBody>
      </p:sp>
      <p:sp>
        <p:nvSpPr>
          <p:cNvPr id="101" name="正方形/長方形 100"/>
          <p:cNvSpPr/>
          <p:nvPr/>
        </p:nvSpPr>
        <p:spPr>
          <a:xfrm>
            <a:off x="5504139" y="3727699"/>
            <a:ext cx="3436793" cy="34821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角丸四角形 101"/>
          <p:cNvSpPr/>
          <p:nvPr/>
        </p:nvSpPr>
        <p:spPr>
          <a:xfrm>
            <a:off x="5107901" y="3724291"/>
            <a:ext cx="1434731" cy="364980"/>
          </a:xfrm>
          <a:prstGeom prst="roundRect">
            <a:avLst>
              <a:gd name="adj" fmla="val 50000"/>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テキスト ボックス 102"/>
          <p:cNvSpPr txBox="1"/>
          <p:nvPr/>
        </p:nvSpPr>
        <p:spPr>
          <a:xfrm>
            <a:off x="5492754" y="3733587"/>
            <a:ext cx="1032462" cy="338554"/>
          </a:xfrm>
          <a:prstGeom prst="rect">
            <a:avLst/>
          </a:prstGeom>
          <a:noFill/>
        </p:spPr>
        <p:txBody>
          <a:bodyPr wrap="square" rtlCol="0">
            <a:spAutoFit/>
          </a:bodyPr>
          <a:lstStyle/>
          <a:p>
            <a:r>
              <a:rPr lang="ja-JP" altLang="en-US" sz="1600" b="1" dirty="0">
                <a:solidFill>
                  <a:schemeClr val="bg1"/>
                </a:solidFill>
              </a:rPr>
              <a:t>地域</a:t>
            </a:r>
            <a:endParaRPr kumimoji="1" lang="ja-JP" altLang="en-US" sz="1600" b="1" dirty="0">
              <a:solidFill>
                <a:schemeClr val="bg1"/>
              </a:solidFill>
            </a:endParaRPr>
          </a:p>
        </p:txBody>
      </p:sp>
      <p:pic>
        <p:nvPicPr>
          <p:cNvPr id="10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9820" y="3153008"/>
            <a:ext cx="3333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4776" y="3672831"/>
            <a:ext cx="485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テキスト ボックス 105"/>
          <p:cNvSpPr txBox="1"/>
          <p:nvPr/>
        </p:nvSpPr>
        <p:spPr>
          <a:xfrm>
            <a:off x="7074001" y="3760883"/>
            <a:ext cx="1556864" cy="307777"/>
          </a:xfrm>
          <a:prstGeom prst="rect">
            <a:avLst/>
          </a:prstGeom>
          <a:noFill/>
        </p:spPr>
        <p:txBody>
          <a:bodyPr wrap="square" rtlCol="0">
            <a:spAutoFit/>
          </a:bodyPr>
          <a:lstStyle/>
          <a:p>
            <a:r>
              <a:rPr lang="ja-JP" altLang="en-US" sz="1400" dirty="0" smtClean="0"/>
              <a:t>愛知県名古屋</a:t>
            </a:r>
            <a:r>
              <a:rPr kumimoji="1" lang="ja-JP" altLang="en-US" sz="1400" dirty="0" smtClean="0"/>
              <a:t>市</a:t>
            </a:r>
            <a:endParaRPr kumimoji="1" lang="ja-JP" altLang="en-US" sz="1400" dirty="0"/>
          </a:p>
        </p:txBody>
      </p:sp>
      <p:sp>
        <p:nvSpPr>
          <p:cNvPr id="107" name="テキスト ボックス 106"/>
          <p:cNvSpPr txBox="1"/>
          <p:nvPr/>
        </p:nvSpPr>
        <p:spPr>
          <a:xfrm>
            <a:off x="6438455" y="3126449"/>
            <a:ext cx="3091084" cy="553998"/>
          </a:xfrm>
          <a:prstGeom prst="rect">
            <a:avLst/>
          </a:prstGeom>
          <a:noFill/>
        </p:spPr>
        <p:txBody>
          <a:bodyPr wrap="square" rtlCol="0">
            <a:spAutoFit/>
          </a:bodyPr>
          <a:lstStyle/>
          <a:p>
            <a:r>
              <a:rPr lang="ja-JP" altLang="en-US" sz="1000" dirty="0" smtClean="0">
                <a:latin typeface="+mn-ea"/>
              </a:rPr>
              <a:t>・</a:t>
            </a:r>
            <a:r>
              <a:rPr lang="en-US" altLang="ja-JP" sz="1000" dirty="0" smtClean="0">
                <a:latin typeface="+mn-ea"/>
              </a:rPr>
              <a:t>NEXT COMMUNICATION FORUM 2015</a:t>
            </a:r>
          </a:p>
          <a:p>
            <a:r>
              <a:rPr lang="ja-JP" altLang="en-US" sz="1000" dirty="0" smtClean="0">
                <a:latin typeface="+mn-ea"/>
              </a:rPr>
              <a:t>　アプリ開発　フリー部門　グランプリ</a:t>
            </a:r>
            <a:endParaRPr lang="en-US" altLang="ja-JP" sz="1000" dirty="0" smtClean="0">
              <a:latin typeface="+mn-ea"/>
            </a:endParaRPr>
          </a:p>
          <a:p>
            <a:r>
              <a:rPr lang="ja-JP" altLang="en-US" sz="1000" dirty="0" smtClean="0">
                <a:latin typeface="+mn-ea"/>
              </a:rPr>
              <a:t>・</a:t>
            </a:r>
            <a:r>
              <a:rPr lang="en-US" altLang="ja-JP" sz="1000" dirty="0" smtClean="0">
                <a:latin typeface="+mn-ea"/>
              </a:rPr>
              <a:t>LOD </a:t>
            </a:r>
            <a:r>
              <a:rPr lang="en-US" altLang="ja-JP" sz="1000" dirty="0">
                <a:latin typeface="+mn-ea"/>
              </a:rPr>
              <a:t>Challenge2015 </a:t>
            </a:r>
            <a:r>
              <a:rPr lang="ja-JP" altLang="en-US" sz="1000" dirty="0">
                <a:latin typeface="+mn-ea"/>
              </a:rPr>
              <a:t>審査員特別賞学生奨励賞</a:t>
            </a:r>
            <a:endParaRPr kumimoji="1" lang="ja-JP" altLang="en-US" sz="1000" dirty="0">
              <a:latin typeface="+mn-ea"/>
            </a:endParaRPr>
          </a:p>
        </p:txBody>
      </p:sp>
      <p:pic>
        <p:nvPicPr>
          <p:cNvPr id="10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3127" y="4259856"/>
            <a:ext cx="714375" cy="63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正方形/長方形 108"/>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10"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なごや</a:t>
            </a:r>
            <a:r>
              <a:rPr lang="ja-JP" altLang="en-US" sz="3600" dirty="0">
                <a:solidFill>
                  <a:schemeClr val="bg1"/>
                </a:solidFill>
                <a:latin typeface="小塚ゴシック Pro M"/>
                <a:ea typeface="小塚ゴシック Pro M"/>
                <a:cs typeface="小塚ゴシック Pro M"/>
              </a:rPr>
              <a:t>健康</a:t>
            </a:r>
            <a:r>
              <a:rPr lang="ja-JP" altLang="en-US" sz="3600" dirty="0" smtClean="0">
                <a:solidFill>
                  <a:schemeClr val="bg1"/>
                </a:solidFill>
                <a:latin typeface="小塚ゴシック Pro M"/>
                <a:ea typeface="小塚ゴシック Pro M"/>
                <a:cs typeface="小塚ゴシック Pro M"/>
              </a:rPr>
              <a:t>のりかえ</a:t>
            </a:r>
            <a:endParaRPr lang="ja-JP" altLang="en-US" sz="3600" dirty="0">
              <a:solidFill>
                <a:schemeClr val="bg1"/>
              </a:solidFill>
              <a:latin typeface="小塚ゴシック Pro M"/>
              <a:ea typeface="小塚ゴシック Pro M"/>
              <a:cs typeface="小塚ゴシック Pro M"/>
            </a:endParaRPr>
          </a:p>
        </p:txBody>
      </p:sp>
      <p:sp>
        <p:nvSpPr>
          <p:cNvPr id="111"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日常</a:t>
            </a:r>
            <a:r>
              <a:rPr lang="ja-JP" altLang="en-US" sz="1400" dirty="0">
                <a:solidFill>
                  <a:srgbClr val="FFFFFF"/>
                </a:solidFill>
                <a:latin typeface="小塚ゴシック Pr6N R"/>
                <a:ea typeface="小塚ゴシック Pr6N R"/>
                <a:cs typeface="小塚ゴシック Pr6N R"/>
              </a:rPr>
              <a:t>の通勤通学の中で、自分の街を知りながら健康になる！　</a:t>
            </a:r>
          </a:p>
        </p:txBody>
      </p:sp>
      <p:sp>
        <p:nvSpPr>
          <p:cNvPr id="112"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smtClean="0">
                <a:solidFill>
                  <a:srgbClr val="FFFFFF"/>
                </a:solidFill>
                <a:latin typeface="小塚ゴシック Pr6N R"/>
                <a:ea typeface="小塚ゴシック Pr6N R"/>
                <a:cs typeface="小塚ゴシック Pr6N R"/>
              </a:rPr>
              <a:t> </a:t>
            </a:r>
            <a:r>
              <a:rPr lang="ja-JP" altLang="en-US" sz="1400" dirty="0" smtClean="0">
                <a:solidFill>
                  <a:schemeClr val="bg1"/>
                </a:solidFill>
                <a:latin typeface="小塚ゴシック Pr6N L"/>
                <a:ea typeface="小塚ゴシック Pr6N L"/>
                <a:cs typeface="小塚ゴシック Pr6N L"/>
              </a:rPr>
              <a:t>名古屋</a:t>
            </a:r>
            <a:r>
              <a:rPr lang="ja-JP" altLang="en-US" sz="1400" dirty="0">
                <a:solidFill>
                  <a:schemeClr val="bg1"/>
                </a:solidFill>
                <a:latin typeface="小塚ゴシック Pr6N L"/>
                <a:ea typeface="小塚ゴシック Pr6N L"/>
                <a:cs typeface="小塚ゴシック Pr6N L"/>
              </a:rPr>
              <a:t>大学大学院情報学研究科　安田・遠藤</a:t>
            </a:r>
            <a:r>
              <a:rPr lang="ja-JP" altLang="en-US" sz="1400" dirty="0" smtClean="0">
                <a:solidFill>
                  <a:schemeClr val="bg1"/>
                </a:solidFill>
                <a:latin typeface="小塚ゴシック Pr6N L"/>
                <a:ea typeface="小塚ゴシック Pr6N L"/>
                <a:cs typeface="小塚ゴシック Pr6N L"/>
              </a:rPr>
              <a:t>研究室</a:t>
            </a:r>
            <a:endParaRPr lang="ja-JP" altLang="en-US" sz="1400" dirty="0">
              <a:solidFill>
                <a:schemeClr val="bg1"/>
              </a:solidFill>
              <a:latin typeface="小塚ゴシック Pr6N L"/>
              <a:ea typeface="小塚ゴシック Pr6N L"/>
              <a:cs typeface="小塚ゴシック Pr6N L"/>
            </a:endParaRPr>
          </a:p>
        </p:txBody>
      </p:sp>
      <p:grpSp>
        <p:nvGrpSpPr>
          <p:cNvPr id="113" name="図形グループ 24"/>
          <p:cNvGrpSpPr/>
          <p:nvPr/>
        </p:nvGrpSpPr>
        <p:grpSpPr>
          <a:xfrm>
            <a:off x="6255233" y="250008"/>
            <a:ext cx="752743" cy="752743"/>
            <a:chOff x="6255233" y="281179"/>
            <a:chExt cx="752743" cy="752743"/>
          </a:xfrm>
          <a:noFill/>
        </p:grpSpPr>
        <p:sp>
          <p:nvSpPr>
            <p:cNvPr id="114" name="角丸四角形 113"/>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5" name="テキスト ボックス 114"/>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119" name="図形グループ 36"/>
          <p:cNvGrpSpPr/>
          <p:nvPr/>
        </p:nvGrpSpPr>
        <p:grpSpPr>
          <a:xfrm>
            <a:off x="7172281" y="250008"/>
            <a:ext cx="752743" cy="752743"/>
            <a:chOff x="7154801" y="281179"/>
            <a:chExt cx="752743" cy="752743"/>
          </a:xfrm>
        </p:grpSpPr>
        <p:sp>
          <p:nvSpPr>
            <p:cNvPr id="120" name="角丸四角形 119"/>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grpSp>
        <p:nvGrpSpPr>
          <p:cNvPr id="124" name="図形グループ 33"/>
          <p:cNvGrpSpPr/>
          <p:nvPr/>
        </p:nvGrpSpPr>
        <p:grpSpPr>
          <a:xfrm>
            <a:off x="8089329" y="273549"/>
            <a:ext cx="752743" cy="752743"/>
            <a:chOff x="8060984" y="281179"/>
            <a:chExt cx="752743" cy="752743"/>
          </a:xfrm>
          <a:noFill/>
        </p:grpSpPr>
        <p:sp>
          <p:nvSpPr>
            <p:cNvPr id="125" name="角丸四角形 124"/>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126" name="テキスト ボックス 125"/>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54" name="角丸四角形 53"/>
          <p:cNvSpPr/>
          <p:nvPr/>
        </p:nvSpPr>
        <p:spPr>
          <a:xfrm>
            <a:off x="9006672" y="268046"/>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55" name="テキスト ボックス 54"/>
          <p:cNvSpPr txBox="1"/>
          <p:nvPr/>
        </p:nvSpPr>
        <p:spPr>
          <a:xfrm>
            <a:off x="8995457" y="229319"/>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sp>
        <p:nvSpPr>
          <p:cNvPr id="57" name="テキスト ボックス 56"/>
          <p:cNvSpPr txBox="1"/>
          <p:nvPr/>
        </p:nvSpPr>
        <p:spPr>
          <a:xfrm>
            <a:off x="7252673" y="-4694"/>
            <a:ext cx="2664081" cy="307777"/>
          </a:xfrm>
          <a:prstGeom prst="rect">
            <a:avLst/>
          </a:prstGeom>
          <a:noFill/>
        </p:spPr>
        <p:txBody>
          <a:bodyPr wrap="square" rtlCol="0">
            <a:spAutoFit/>
          </a:bodyPr>
          <a:lstStyle/>
          <a:p>
            <a:pPr algn="r"/>
            <a:r>
              <a:rPr lang="ja-JP" altLang="en-US" sz="1400" dirty="0"/>
              <a:t>平成</a:t>
            </a:r>
            <a:r>
              <a:rPr lang="en-US" altLang="ja-JP" sz="1400" dirty="0"/>
              <a:t>29</a:t>
            </a:r>
            <a:r>
              <a:rPr lang="ja-JP" altLang="en-US" sz="1400" dirty="0" smtClean="0"/>
              <a:t>年</a:t>
            </a:r>
            <a:r>
              <a:rPr lang="en-US" altLang="ja-JP" sz="1400" dirty="0" smtClean="0"/>
              <a:t>8</a:t>
            </a:r>
            <a:r>
              <a:rPr lang="ja-JP" altLang="en-US" sz="1400" dirty="0" smtClean="0"/>
              <a:t>月</a:t>
            </a:r>
            <a:r>
              <a:rPr lang="en-US" altLang="ja-JP" sz="1400" dirty="0" smtClean="0"/>
              <a:t>1</a:t>
            </a:r>
            <a:r>
              <a:rPr lang="ja-JP" altLang="en-US" sz="1400" dirty="0" smtClean="0"/>
              <a:t>日版</a:t>
            </a:r>
            <a:endParaRPr lang="ja-JP" altLang="en-US" sz="1400" dirty="0"/>
          </a:p>
        </p:txBody>
      </p:sp>
    </p:spTree>
    <p:extLst>
      <p:ext uri="{BB962C8B-B14F-4D97-AF65-F5344CB8AC3E}">
        <p14:creationId xmlns:p14="http://schemas.microsoft.com/office/powerpoint/2010/main" val="649675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Words>
  <Application>Microsoft Office PowerPoint</Application>
  <PresentationFormat>A4 210 x 297 mm</PresentationFormat>
  <Paragraphs>69</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ＭＳ Ｐゴシック</vt:lpstr>
      <vt:lpstr>ヒラギノ角ゴ Pro W3</vt:lpstr>
      <vt:lpstr>小塚ゴシック Pr6N L</vt:lpstr>
      <vt:lpstr>小塚ゴシック Pr6N M</vt:lpstr>
      <vt:lpstr>小塚ゴシック Pr6N R</vt:lpstr>
      <vt:lpstr>小塚ゴシック Pro M</vt:lpstr>
      <vt:lpstr>Arial</vt:lpstr>
      <vt:lpstr>Calibri</vt:lpstr>
      <vt:lpstr>Corbel</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2017-08-28T02:52:21Z</dcterms:created>
  <dcterms:modified xsi:type="dcterms:W3CDTF">2017-08-28T02:52:26Z</dcterms:modified>
</cp:coreProperties>
</file>