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69" r:id="rId2"/>
    <p:sldId id="270" r:id="rId3"/>
  </p:sldIdLst>
  <p:sldSz cx="9906000" cy="6858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40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6FF"/>
    <a:srgbClr val="40CCFB"/>
    <a:srgbClr val="DEFFFF"/>
    <a:srgbClr val="0080FF"/>
    <a:srgbClr val="0959FF"/>
    <a:srgbClr val="0E79FF"/>
    <a:srgbClr val="0854F2"/>
    <a:srgbClr val="375AD0"/>
    <a:srgbClr val="37B5FC"/>
    <a:srgbClr val="49C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6" autoAdjust="0"/>
    <p:restoredTop sz="97192" autoAdjust="0"/>
  </p:normalViewPr>
  <p:slideViewPr>
    <p:cSldViewPr snapToGrid="0" snapToObjects="1">
      <p:cViewPr varScale="1">
        <p:scale>
          <a:sx n="76" d="100"/>
          <a:sy n="76" d="100"/>
        </p:scale>
        <p:origin x="1116" y="78"/>
      </p:cViewPr>
      <p:guideLst>
        <p:guide orient="horz" pos="1389"/>
        <p:guide pos="3120"/>
        <p:guide orient="horz" pos="40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8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eg/Desktop/%E7%89%B9%E7%A0%94/%E7%89%B9%E7%A0%94OD/%E3%82%A2%E3%82%A4%E3%82%B3%E3%83%B3/%E3%83%8F%E3%83%86%E3%83%8A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file://localhost/Users/meg/Desktop/%E7%89%B9%E7%A0%94/%E7%89%B9%E7%A0%94OD/%E3%82%A2%E3%82%A4%E3%82%B3%E3%83%B3/%E3%81%B2%E3%82%89%E3%82%81%E3%81%8D.pn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FF6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 smtClean="0">
              <a:solidFill>
                <a:sysClr val="window" lastClr="FFFFFF"/>
              </a:solidFill>
              <a:latin typeface="Corbel"/>
              <a:ea typeface="ヒラギノ角ゴ Pro W3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FF6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 dirty="0" smtClean="0">
              <a:solidFill>
                <a:sysClr val="window" lastClr="FFFFFF"/>
              </a:solidFill>
              <a:latin typeface="Corbel"/>
              <a:ea typeface="ヒラギノ角ゴ Pro W3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-350" y="1496340"/>
            <a:ext cx="9911641" cy="46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500" dirty="0" smtClean="0">
                <a:solidFill>
                  <a:srgbClr val="308007"/>
                </a:solidFill>
                <a:latin typeface="小塚ゴシック Pr6N R"/>
                <a:ea typeface="小塚ゴシック Pr6N R"/>
                <a:cs typeface="小塚ゴシック Pr6N R"/>
              </a:rPr>
              <a:t>個々</a:t>
            </a:r>
            <a:r>
              <a:rPr lang="ja-JP" altLang="en-US" sz="1500" dirty="0">
                <a:solidFill>
                  <a:srgbClr val="308007"/>
                </a:solidFill>
                <a:latin typeface="小塚ゴシック Pr6N R"/>
                <a:ea typeface="小塚ゴシック Pr6N R"/>
                <a:cs typeface="小塚ゴシック Pr6N R"/>
              </a:rPr>
              <a:t>の利用者のニーズにフィットした京都の観光、防災情報をトータルに多言語で提供！</a:t>
            </a:r>
          </a:p>
          <a:p>
            <a:pPr algn="l"/>
            <a:r>
              <a:rPr lang="ja-JP" altLang="en-US" sz="1500" dirty="0">
                <a:solidFill>
                  <a:srgbClr val="308007"/>
                </a:solidFill>
                <a:latin typeface="小塚ゴシック Pr6N R"/>
                <a:ea typeface="小塚ゴシック Pr6N R"/>
                <a:cs typeface="小塚ゴシック Pr6N R"/>
              </a:rPr>
              <a:t>旅行者が安心・快適に京都旅行を楽しんでもらうためのスマートフォンアプリです</a:t>
            </a:r>
            <a:r>
              <a:rPr lang="ja-JP" altLang="en-US" sz="1500" dirty="0" smtClean="0">
                <a:solidFill>
                  <a:srgbClr val="308007"/>
                </a:solidFill>
                <a:latin typeface="小塚ゴシック Pr6N R"/>
                <a:ea typeface="小塚ゴシック Pr6N R"/>
                <a:cs typeface="小塚ゴシック Pr6N R"/>
              </a:rPr>
              <a:t>。</a:t>
            </a:r>
            <a:endParaRPr lang="ja-JP" altLang="en-US" sz="1500" dirty="0">
              <a:solidFill>
                <a:srgbClr val="308007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-348" y="2204445"/>
            <a:ext cx="9911640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タイトル 1"/>
          <p:cNvSpPr txBox="1">
            <a:spLocks/>
          </p:cNvSpPr>
          <p:nvPr/>
        </p:nvSpPr>
        <p:spPr>
          <a:xfrm>
            <a:off x="57563" y="-26855"/>
            <a:ext cx="5443257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個々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の利用者のニーズにフィットした京都の観光・防災情報を多言語で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提供</a:t>
            </a:r>
            <a:endParaRPr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京都府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・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京都市</a:t>
            </a:r>
            <a:endParaRPr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37" name="タイトル 1"/>
          <p:cNvSpPr>
            <a:spLocks noGrp="1"/>
          </p:cNvSpPr>
          <p:nvPr>
            <p:ph type="ctrTitle"/>
          </p:nvPr>
        </p:nvSpPr>
        <p:spPr>
          <a:xfrm>
            <a:off x="45112" y="222937"/>
            <a:ext cx="5415888" cy="744513"/>
          </a:xfrm>
        </p:spPr>
        <p:txBody>
          <a:bodyPr>
            <a:noAutofit/>
          </a:bodyPr>
          <a:lstStyle/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KYOTO </a:t>
            </a:r>
            <a:r>
              <a:rPr lang="en-US" altLang="ja-JP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Trip</a:t>
            </a:r>
            <a:r>
              <a:rPr lang="en-US" altLang="ja-JP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+</a:t>
            </a:r>
            <a:endParaRPr kumimoji="1"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5044579" y="4623485"/>
            <a:ext cx="4378908" cy="1561084"/>
          </a:xfrm>
          <a:prstGeom prst="roundRect">
            <a:avLst>
              <a:gd name="adj" fmla="val 10424"/>
            </a:avLst>
          </a:prstGeom>
          <a:noFill/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44" name="片側の 2 つの角を丸めた四角形 43"/>
          <p:cNvSpPr/>
          <p:nvPr/>
        </p:nvSpPr>
        <p:spPr>
          <a:xfrm>
            <a:off x="5044579" y="4614108"/>
            <a:ext cx="4378908" cy="464531"/>
          </a:xfrm>
          <a:prstGeom prst="round2SameRect">
            <a:avLst>
              <a:gd name="adj1" fmla="val 40827"/>
              <a:gd name="adj2" fmla="val 0"/>
            </a:avLst>
          </a:prstGeom>
          <a:solidFill>
            <a:srgbClr val="3080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46" name="下矢印 45"/>
          <p:cNvSpPr/>
          <p:nvPr/>
        </p:nvSpPr>
        <p:spPr>
          <a:xfrm>
            <a:off x="7092664" y="4264000"/>
            <a:ext cx="279196" cy="293009"/>
          </a:xfrm>
          <a:prstGeom prst="downArrow">
            <a:avLst>
              <a:gd name="adj1" fmla="val 30686"/>
              <a:gd name="adj2" fmla="val 50000"/>
            </a:avLst>
          </a:prstGeom>
          <a:solidFill>
            <a:srgbClr val="3080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pic>
        <p:nvPicPr>
          <p:cNvPr id="48" name="ハテナ.png" descr="/Users/meg/Desktop/特研/特研OD/アイコン/ハテナ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01" y="3215838"/>
            <a:ext cx="844901" cy="844901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5150465" y="2453254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308007"/>
                </a:solidFill>
                <a:latin typeface="+mn-ea"/>
                <a:cs typeface="小塚ゴシック Pr6N M"/>
              </a:rPr>
              <a:t>KYOTO Trip+ </a:t>
            </a:r>
            <a:r>
              <a:rPr lang="ja-JP" altLang="en-US" b="1" dirty="0">
                <a:solidFill>
                  <a:srgbClr val="308007"/>
                </a:solidFill>
                <a:latin typeface="+mn-ea"/>
                <a:cs typeface="小塚ゴシック Pr6N M"/>
              </a:rPr>
              <a:t>誕生の</a:t>
            </a:r>
            <a:r>
              <a:rPr lang="en-US" altLang="ja-JP" b="1" dirty="0">
                <a:solidFill>
                  <a:srgbClr val="308007"/>
                </a:solidFill>
                <a:latin typeface="+mn-ea"/>
                <a:cs typeface="小塚ゴシック Pr6N M"/>
              </a:rPr>
              <a:t> </a:t>
            </a:r>
            <a:r>
              <a:rPr lang="ja-JP" altLang="en-US" b="1" dirty="0">
                <a:solidFill>
                  <a:srgbClr val="308007"/>
                </a:solidFill>
                <a:latin typeface="+mn-ea"/>
                <a:cs typeface="小塚ゴシック Pr6N M"/>
              </a:rPr>
              <a:t>キッカケ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060986" y="2830277"/>
            <a:ext cx="3947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265" indent="-158265">
              <a:buFont typeface="Wingdings" charset="2"/>
              <a:buChar char="l"/>
            </a:pPr>
            <a:r>
              <a:rPr lang="ja-JP" altLang="en-US" sz="1100" dirty="0">
                <a:latin typeface="+mn-ea"/>
                <a:cs typeface="小塚ゴシック Pr6N L"/>
              </a:rPr>
              <a:t>旅行者の現地での情報収集手段としてスマートフォンの利用が急増し、行政機関や観光振興団体においてもスマートフォン利用者に向けた情報提供チャネルが必要となっていた。</a:t>
            </a:r>
          </a:p>
          <a:p>
            <a:endParaRPr lang="en-US" altLang="ja-JP" sz="1100" dirty="0">
              <a:latin typeface="+mn-ea"/>
              <a:cs typeface="小塚ゴシック Pr6N L"/>
            </a:endParaRPr>
          </a:p>
          <a:p>
            <a:pPr marL="158265" indent="-158265">
              <a:buFont typeface="Wingdings" charset="2"/>
              <a:buChar char="l"/>
            </a:pPr>
            <a:r>
              <a:rPr lang="ja-JP" altLang="en-US" sz="1100" dirty="0">
                <a:latin typeface="+mn-ea"/>
                <a:cs typeface="小塚ゴシック Pr6N L"/>
              </a:rPr>
              <a:t>京都への訪日旅行者は年間</a:t>
            </a:r>
            <a:r>
              <a:rPr lang="en-US" altLang="ja-JP" sz="1100" dirty="0">
                <a:latin typeface="+mn-ea"/>
                <a:cs typeface="小塚ゴシック Pr6N L"/>
              </a:rPr>
              <a:t>138</a:t>
            </a:r>
            <a:r>
              <a:rPr lang="ja-JP" altLang="en-US" sz="1100" dirty="0">
                <a:latin typeface="+mn-ea"/>
                <a:cs typeface="小塚ゴシック Pr6N L"/>
              </a:rPr>
              <a:t>万人（</a:t>
            </a:r>
            <a:r>
              <a:rPr lang="ja-JP" altLang="en-US" sz="1100" dirty="0" smtClean="0">
                <a:latin typeface="+mn-ea"/>
                <a:cs typeface="小塚ゴシック Pr6N L"/>
              </a:rPr>
              <a:t>日平均では約</a:t>
            </a:r>
            <a:r>
              <a:rPr lang="en-US" altLang="ja-JP" sz="1100" dirty="0" smtClean="0">
                <a:latin typeface="+mn-ea"/>
                <a:cs typeface="小塚ゴシック Pr6N L"/>
              </a:rPr>
              <a:t>4</a:t>
            </a:r>
            <a:r>
              <a:rPr lang="ja-JP" altLang="en-US" sz="1100" dirty="0" smtClean="0">
                <a:latin typeface="+mn-ea"/>
                <a:cs typeface="小塚ゴシック Pr6N L"/>
              </a:rPr>
              <a:t>千人・平成</a:t>
            </a:r>
            <a:r>
              <a:rPr lang="en-US" altLang="ja-JP" sz="1100" dirty="0" smtClean="0">
                <a:latin typeface="+mn-ea"/>
                <a:cs typeface="小塚ゴシック Pr6N L"/>
              </a:rPr>
              <a:t>22</a:t>
            </a:r>
            <a:r>
              <a:rPr lang="ja-JP" altLang="en-US" sz="1100" dirty="0" smtClean="0">
                <a:latin typeface="+mn-ea"/>
                <a:cs typeface="小塚ゴシック Pr6N L"/>
              </a:rPr>
              <a:t>年）</a:t>
            </a:r>
            <a:r>
              <a:rPr lang="ja-JP" altLang="en-US" sz="1100" dirty="0">
                <a:latin typeface="+mn-ea"/>
                <a:cs typeface="小塚ゴシック Pr6N L"/>
              </a:rPr>
              <a:t>に達し、観光情報と合わせて防災情報を訪日旅行者に対してスムーズに提供することが防災上益々重要となっていた。</a:t>
            </a:r>
            <a:endParaRPr lang="en-US" altLang="ja-JP" sz="1100" dirty="0">
              <a:latin typeface="+mn-ea"/>
              <a:cs typeface="小塚ゴシック Pr6N L"/>
            </a:endParaRPr>
          </a:p>
        </p:txBody>
      </p:sp>
      <p:pic>
        <p:nvPicPr>
          <p:cNvPr id="52" name="ひらめき.png" descr="/Users/meg/Desktop/特研/特研OD/アイコン/ひらめき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01" y="5236655"/>
            <a:ext cx="844901" cy="844901"/>
          </a:xfrm>
          <a:prstGeom prst="rect">
            <a:avLst/>
          </a:prstGeom>
          <a:noFill/>
        </p:spPr>
      </p:pic>
      <p:sp>
        <p:nvSpPr>
          <p:cNvPr id="53" name="テキスト ボックス 52"/>
          <p:cNvSpPr txBox="1"/>
          <p:nvPr/>
        </p:nvSpPr>
        <p:spPr>
          <a:xfrm>
            <a:off x="5150465" y="4673757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+mn-ea"/>
                <a:cs typeface="小塚ゴシック Pr6N M"/>
              </a:rPr>
              <a:t>KYOTO Trip+ </a:t>
            </a:r>
            <a:r>
              <a:rPr lang="ja-JP" altLang="en-US" b="1" dirty="0">
                <a:solidFill>
                  <a:schemeClr val="bg1"/>
                </a:solidFill>
                <a:latin typeface="+mn-ea"/>
                <a:cs typeface="小塚ゴシック Pr6N M"/>
              </a:rPr>
              <a:t>でこう</a:t>
            </a:r>
            <a:r>
              <a:rPr lang="en-US" altLang="ja-JP" b="1" dirty="0">
                <a:solidFill>
                  <a:schemeClr val="bg1"/>
                </a:solidFill>
                <a:latin typeface="+mn-ea"/>
                <a:cs typeface="小塚ゴシック Pr6N M"/>
              </a:rPr>
              <a:t> </a:t>
            </a:r>
            <a:r>
              <a:rPr lang="ja-JP" altLang="en-US" b="1" dirty="0">
                <a:solidFill>
                  <a:schemeClr val="bg1"/>
                </a:solidFill>
                <a:latin typeface="+mn-ea"/>
                <a:cs typeface="小塚ゴシック Pr6N M"/>
              </a:rPr>
              <a:t>変わった！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099504" y="5366912"/>
            <a:ext cx="37424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265" indent="-158265">
              <a:buFont typeface="Wingdings" charset="2"/>
              <a:buChar char="l"/>
            </a:pPr>
            <a:r>
              <a:rPr lang="ja-JP" altLang="en-US" sz="1100" dirty="0">
                <a:latin typeface="+mn-ea"/>
                <a:cs typeface="小塚ゴシック Pr6N L"/>
              </a:rPr>
              <a:t>旅行者が気になる情報である観光情報、防災情報、気象情報等をトータルで提供することで旅行者の情報収集を容易にし、安心・快適な旅行を支援。</a:t>
            </a:r>
            <a:endParaRPr lang="en-US" altLang="ja-JP" sz="1100" dirty="0">
              <a:latin typeface="+mn-ea"/>
              <a:cs typeface="小塚ゴシック Pr6N L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5042808" y="2412663"/>
            <a:ext cx="4378908" cy="1864164"/>
          </a:xfrm>
          <a:prstGeom prst="roundRect">
            <a:avLst>
              <a:gd name="adj" fmla="val 10424"/>
            </a:avLst>
          </a:prstGeom>
          <a:noFill/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60" name="角丸四角形 59"/>
          <p:cNvSpPr/>
          <p:nvPr/>
        </p:nvSpPr>
        <p:spPr>
          <a:xfrm>
            <a:off x="456585" y="2399664"/>
            <a:ext cx="4362103" cy="670336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15" dirty="0">
                <a:latin typeface="+mn-ea"/>
                <a:cs typeface="フォントポにほんご"/>
              </a:rPr>
              <a:t>京都の観光・防災等に係る情報を、個々の利用者のニーズに応じて多言語で提供。観光では地域や関心事項の設定が行え、防災では種類や地域を選択し、</a:t>
            </a:r>
            <a:r>
              <a:rPr lang="en-US" altLang="ja-JP" sz="1015" dirty="0">
                <a:latin typeface="+mn-ea"/>
                <a:cs typeface="フォントポにほんご"/>
              </a:rPr>
              <a:t>PUSH</a:t>
            </a:r>
            <a:r>
              <a:rPr lang="ja-JP" altLang="en-US" sz="1015" dirty="0">
                <a:latin typeface="+mn-ea"/>
                <a:cs typeface="フォントポにほんご"/>
              </a:rPr>
              <a:t>情報の受信の</a:t>
            </a:r>
            <a:r>
              <a:rPr lang="en-US" altLang="ja-JP" sz="1015" dirty="0">
                <a:latin typeface="+mn-ea"/>
                <a:cs typeface="フォントポにほんご"/>
              </a:rPr>
              <a:t>ON/OFF</a:t>
            </a:r>
            <a:r>
              <a:rPr lang="ja-JP" altLang="en-US" sz="1015" dirty="0">
                <a:latin typeface="+mn-ea"/>
                <a:cs typeface="フォントポにほんご"/>
              </a:rPr>
              <a:t>などの設定が行える。</a:t>
            </a:r>
            <a:endParaRPr lang="en-US" altLang="ja-JP" sz="1015" dirty="0">
              <a:latin typeface="+mn-ea"/>
              <a:cs typeface="フォントポにほんご"/>
            </a:endParaRPr>
          </a:p>
        </p:txBody>
      </p:sp>
      <p:pic>
        <p:nvPicPr>
          <p:cNvPr id="64" name="Picture 2" descr="C:\Users\fr021409\Desktop\appima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4" y="3125406"/>
            <a:ext cx="4052682" cy="22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テキスト ボックス 67"/>
          <p:cNvSpPr txBox="1"/>
          <p:nvPr/>
        </p:nvSpPr>
        <p:spPr>
          <a:xfrm>
            <a:off x="611294" y="5325192"/>
            <a:ext cx="73434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38" dirty="0">
                <a:latin typeface="小塚ゴシック Pr6N L"/>
                <a:ea typeface="小塚ゴシック Pr6N L"/>
                <a:cs typeface="小塚ゴシック Pr6N L"/>
              </a:rPr>
              <a:t>観光情報</a:t>
            </a:r>
            <a:endParaRPr lang="en-US" altLang="ja-JP" sz="738" dirty="0">
              <a:latin typeface="小塚ゴシック Pr6N L"/>
              <a:ea typeface="小塚ゴシック Pr6N L"/>
              <a:cs typeface="小塚ゴシック Pr6N L"/>
            </a:endParaRPr>
          </a:p>
          <a:p>
            <a:pPr algn="ctr"/>
            <a:r>
              <a:rPr lang="ja-JP" altLang="en-US" sz="738" dirty="0">
                <a:latin typeface="小塚ゴシック Pr6N L"/>
                <a:ea typeface="小塚ゴシック Pr6N L"/>
                <a:cs typeface="小塚ゴシック Pr6N L"/>
              </a:rPr>
              <a:t>（日本語）</a:t>
            </a:r>
            <a:endParaRPr lang="en-US" altLang="ja-JP" sz="738" dirty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564975" y="5325192"/>
            <a:ext cx="73434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38" dirty="0">
                <a:latin typeface="小塚ゴシック Pr6N L"/>
                <a:ea typeface="小塚ゴシック Pr6N L"/>
                <a:cs typeface="小塚ゴシック Pr6N L"/>
              </a:rPr>
              <a:t>観光情報</a:t>
            </a:r>
            <a:endParaRPr lang="en-US" altLang="ja-JP" sz="738" dirty="0">
              <a:latin typeface="小塚ゴシック Pr6N L"/>
              <a:ea typeface="小塚ゴシック Pr6N L"/>
              <a:cs typeface="小塚ゴシック Pr6N L"/>
            </a:endParaRPr>
          </a:p>
          <a:p>
            <a:pPr algn="ctr"/>
            <a:r>
              <a:rPr lang="ja-JP" altLang="en-US" sz="738" dirty="0">
                <a:latin typeface="小塚ゴシック Pr6N L"/>
                <a:ea typeface="小塚ゴシック Pr6N L"/>
                <a:cs typeface="小塚ゴシック Pr6N L"/>
              </a:rPr>
              <a:t>（英語）</a:t>
            </a:r>
            <a:endParaRPr lang="en-US" altLang="ja-JP" sz="738" dirty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506853" y="5326004"/>
            <a:ext cx="734348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38" dirty="0">
                <a:latin typeface="小塚ゴシック Pr6N L"/>
                <a:ea typeface="小塚ゴシック Pr6N L"/>
                <a:cs typeface="小塚ゴシック Pr6N L"/>
              </a:rPr>
              <a:t>防災情報</a:t>
            </a:r>
            <a:endParaRPr lang="en-US" altLang="ja-JP" sz="738" dirty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813739" y="5325223"/>
            <a:ext cx="734348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38" dirty="0">
                <a:latin typeface="小塚ゴシック Pr6N L"/>
                <a:ea typeface="小塚ゴシック Pr6N L"/>
                <a:cs typeface="小塚ゴシック Pr6N L"/>
              </a:rPr>
              <a:t>気象情報</a:t>
            </a:r>
            <a:endParaRPr lang="en-US" altLang="ja-JP" sz="738" dirty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456585" y="5637182"/>
            <a:ext cx="4362103" cy="547389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15" dirty="0">
                <a:latin typeface="+mn-ea"/>
                <a:cs typeface="フォントポにほんご"/>
              </a:rPr>
              <a:t>住民・旅行者自身が身の回りの気象状況や減災に役立つ情報など</a:t>
            </a:r>
            <a:r>
              <a:rPr lang="ja-JP" altLang="en-US" sz="1015" dirty="0" smtClean="0">
                <a:latin typeface="+mn-ea"/>
                <a:cs typeface="フォントポにほんご"/>
              </a:rPr>
              <a:t>を投稿</a:t>
            </a:r>
            <a:r>
              <a:rPr lang="ja-JP" altLang="en-US" sz="1015" dirty="0">
                <a:latin typeface="+mn-ea"/>
                <a:cs typeface="フォントポにほんご"/>
              </a:rPr>
              <a:t>して共有できる機能も提供。</a:t>
            </a:r>
            <a:endParaRPr lang="en-US" altLang="ja-JP" sz="1015" dirty="0">
              <a:latin typeface="+mn-ea"/>
              <a:cs typeface="フォントポにほんご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0096" y="1918453"/>
            <a:ext cx="343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　サービス開始）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233506" y="-6186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平成</a:t>
            </a:r>
            <a:r>
              <a:rPr lang="en-US" altLang="ja-JP" sz="1400" dirty="0"/>
              <a:t>29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8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日版</a:t>
            </a:r>
            <a:endParaRPr lang="ja-JP" altLang="en-US" sz="1400" dirty="0"/>
          </a:p>
        </p:txBody>
      </p:sp>
      <p:grpSp>
        <p:nvGrpSpPr>
          <p:cNvPr id="41" name="図形グループ 13"/>
          <p:cNvGrpSpPr/>
          <p:nvPr/>
        </p:nvGrpSpPr>
        <p:grpSpPr>
          <a:xfrm>
            <a:off x="6255086" y="250008"/>
            <a:ext cx="752743" cy="752743"/>
            <a:chOff x="6255233" y="281179"/>
            <a:chExt cx="752743" cy="752743"/>
          </a:xfrm>
          <a:solidFill>
            <a:schemeClr val="bg1"/>
          </a:solidFill>
        </p:grpSpPr>
        <p:sp>
          <p:nvSpPr>
            <p:cNvPr id="42" name="角丸四角形 41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1BD41E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lang="en-US" altLang="ja-JP" dirty="0" smtClean="0">
                <a:solidFill>
                  <a:srgbClr val="1BD41E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1BD41E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lang="ja-JP" altLang="en-US" dirty="0">
                <a:solidFill>
                  <a:srgbClr val="1BD41E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47" name="図形グループ 18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55" name="角丸四角形 54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CCFF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7208007" y="33438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61" name="角丸四角形 60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noFill/>
          <a:ln w="38100"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AFFFBD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AFFFBD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AFFFBD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AFFFBD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AFFFBD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AFFFBD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AFFFBD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grpSp>
        <p:nvGrpSpPr>
          <p:cNvPr id="66" name="図形グループ 13"/>
          <p:cNvGrpSpPr/>
          <p:nvPr/>
        </p:nvGrpSpPr>
        <p:grpSpPr>
          <a:xfrm>
            <a:off x="8118428" y="283741"/>
            <a:ext cx="694840" cy="694840"/>
            <a:chOff x="6255233" y="281179"/>
            <a:chExt cx="752743" cy="752743"/>
          </a:xfrm>
          <a:solidFill>
            <a:schemeClr val="bg1"/>
          </a:solidFill>
        </p:grpSpPr>
        <p:sp>
          <p:nvSpPr>
            <p:cNvPr id="78" name="角丸四角形 77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6289389" y="323747"/>
              <a:ext cx="700192" cy="70019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1BD41E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>
                <a:solidFill>
                  <a:srgbClr val="1BD41E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>
                  <a:solidFill>
                    <a:srgbClr val="1BD41E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lang="en-US" altLang="ja-JP" dirty="0">
                <a:solidFill>
                  <a:srgbClr val="1BD41E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7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FF6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 smtClean="0">
              <a:solidFill>
                <a:sysClr val="window" lastClr="FFFFFF"/>
              </a:solidFill>
              <a:latin typeface="Corbel"/>
              <a:ea typeface="ヒラギノ角ゴ Pro W3"/>
            </a:endParaRPr>
          </a:p>
        </p:txBody>
      </p:sp>
      <p:cxnSp>
        <p:nvCxnSpPr>
          <p:cNvPr id="72" name="直線コネクタ 71"/>
          <p:cNvCxnSpPr/>
          <p:nvPr/>
        </p:nvCxnSpPr>
        <p:spPr>
          <a:xfrm flipH="1">
            <a:off x="-20602" y="6717788"/>
            <a:ext cx="4922375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204022" y="1429894"/>
            <a:ext cx="4254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旅</a:t>
            </a:r>
            <a:r>
              <a:rPr lang="ja-JP" altLang="en-US" sz="1600" dirty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行者への情報提供と合わせて</a:t>
            </a:r>
            <a:r>
              <a:rPr lang="ja-JP" altLang="en-US" sz="1600" dirty="0" smtClean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、</a:t>
            </a:r>
            <a:endParaRPr lang="en-US" altLang="ja-JP" sz="1600" dirty="0" smtClean="0">
              <a:solidFill>
                <a:srgbClr val="008000"/>
              </a:solidFill>
              <a:latin typeface="小塚ゴシック Pro M"/>
              <a:ea typeface="小塚ゴシック Pro M"/>
              <a:cs typeface="小塚ゴシック Pro M"/>
            </a:endParaRPr>
          </a:p>
          <a:p>
            <a:r>
              <a:rPr lang="ja-JP" altLang="en-US" sz="1600" dirty="0" smtClean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市民</a:t>
            </a:r>
            <a:r>
              <a:rPr lang="ja-JP" altLang="en-US" sz="1600" dirty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と行政機関の情報共有ツールとしても</a:t>
            </a:r>
            <a:r>
              <a:rPr lang="ja-JP" altLang="en-US" sz="1600" dirty="0" smtClean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活用</a:t>
            </a:r>
            <a:endParaRPr lang="ja-JP" altLang="en-US" sz="1600" dirty="0">
              <a:solidFill>
                <a:srgbClr val="008000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FF6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 dirty="0" smtClean="0">
              <a:solidFill>
                <a:sysClr val="window" lastClr="FFFFFF"/>
              </a:solidFill>
              <a:latin typeface="Corbel"/>
              <a:ea typeface="ヒラギノ角ゴ Pro W3"/>
            </a:endParaRPr>
          </a:p>
        </p:txBody>
      </p:sp>
      <p:grpSp>
        <p:nvGrpSpPr>
          <p:cNvPr id="65" name="図形グループ 13"/>
          <p:cNvGrpSpPr/>
          <p:nvPr/>
        </p:nvGrpSpPr>
        <p:grpSpPr>
          <a:xfrm>
            <a:off x="6255086" y="250008"/>
            <a:ext cx="752743" cy="752743"/>
            <a:chOff x="6255233" y="281179"/>
            <a:chExt cx="752743" cy="752743"/>
          </a:xfrm>
          <a:solidFill>
            <a:schemeClr val="bg1"/>
          </a:solidFill>
        </p:grpSpPr>
        <p:sp>
          <p:nvSpPr>
            <p:cNvPr id="66" name="角丸四角形 65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1BD41E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lang="en-US" altLang="ja-JP" dirty="0" smtClean="0">
                <a:solidFill>
                  <a:srgbClr val="1BD41E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1BD41E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lang="ja-JP" altLang="en-US" dirty="0">
                <a:solidFill>
                  <a:srgbClr val="1BD41E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79" name="図形グループ 18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80" name="角丸四角形 79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CCFF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7208007" y="33438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CCFFCC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CCFFCC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82" name="角丸四角形 81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noFill/>
          <a:ln w="38100"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AFFFBD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AFFFBD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AFFFBD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AFFFBD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AFFFBD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AFFFBD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AFFFBD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84" name="タイトル 1"/>
          <p:cNvSpPr txBox="1">
            <a:spLocks/>
          </p:cNvSpPr>
          <p:nvPr/>
        </p:nvSpPr>
        <p:spPr>
          <a:xfrm>
            <a:off x="57563" y="-26855"/>
            <a:ext cx="5443257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個々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の利用者のニーズにフィットした京都の観光・防災情報を多言語で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提供</a:t>
            </a:r>
            <a:endParaRPr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85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京都府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・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京都市</a:t>
            </a:r>
            <a:endParaRPr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86" name="タイトル 1"/>
          <p:cNvSpPr>
            <a:spLocks noGrp="1"/>
          </p:cNvSpPr>
          <p:nvPr>
            <p:ph type="ctrTitle"/>
          </p:nvPr>
        </p:nvSpPr>
        <p:spPr>
          <a:xfrm>
            <a:off x="45112" y="222937"/>
            <a:ext cx="5415888" cy="744513"/>
          </a:xfrm>
        </p:spPr>
        <p:txBody>
          <a:bodyPr>
            <a:noAutofit/>
          </a:bodyPr>
          <a:lstStyle/>
          <a:p>
            <a:pPr algn="l"/>
            <a:r>
              <a:rPr lang="en-US" altLang="ja-JP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KYOTO </a:t>
            </a:r>
            <a:r>
              <a:rPr lang="en-US" altLang="ja-JP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Trip</a:t>
            </a:r>
            <a:r>
              <a:rPr lang="en-US" altLang="ja-JP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+</a:t>
            </a:r>
            <a:endParaRPr kumimoji="1"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233506" y="-6186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平成</a:t>
            </a:r>
            <a:r>
              <a:rPr lang="en-US" altLang="ja-JP" sz="1400" dirty="0"/>
              <a:t>29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8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日版</a:t>
            </a:r>
            <a:endParaRPr lang="ja-JP" altLang="en-US" sz="1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5823" y="2077741"/>
            <a:ext cx="4497257" cy="3550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200" dirty="0">
                <a:latin typeface="+mn-ea"/>
                <a:cs typeface="小塚ゴシック Pr6N L"/>
              </a:rPr>
              <a:t>　</a:t>
            </a:r>
            <a:r>
              <a:rPr lang="en-US" altLang="ja-JP" sz="1200" dirty="0">
                <a:latin typeface="+mn-ea"/>
                <a:cs typeface="小塚ゴシック Pr6N L"/>
              </a:rPr>
              <a:t>KYOTO Trip+</a:t>
            </a:r>
            <a:r>
              <a:rPr lang="ja-JP" altLang="en-US" sz="1200" dirty="0">
                <a:latin typeface="+mn-ea"/>
                <a:cs typeface="小塚ゴシック Pr6N L"/>
              </a:rPr>
              <a:t>は、国際観光都</a:t>
            </a:r>
            <a:endParaRPr lang="en-US" altLang="ja-JP" sz="1200" dirty="0">
              <a:latin typeface="+mn-ea"/>
              <a:cs typeface="小塚ゴシック Pr6N L"/>
            </a:endParaRPr>
          </a:p>
          <a:p>
            <a:r>
              <a:rPr lang="ja-JP" altLang="en-US" sz="1200" dirty="0">
                <a:latin typeface="+mn-ea"/>
                <a:cs typeface="小塚ゴシック Pr6N L"/>
              </a:rPr>
              <a:t>市京都を訪れる多数の国外の</a:t>
            </a:r>
            <a:endParaRPr lang="en-US" altLang="ja-JP" sz="1200" dirty="0">
              <a:latin typeface="+mn-ea"/>
              <a:cs typeface="小塚ゴシック Pr6N L"/>
            </a:endParaRPr>
          </a:p>
          <a:p>
            <a:r>
              <a:rPr lang="ja-JP" altLang="en-US" sz="1200" dirty="0">
                <a:latin typeface="+mn-ea"/>
                <a:cs typeface="小塚ゴシック Pr6N L"/>
              </a:rPr>
              <a:t>観光客へ観光情報と合わせて</a:t>
            </a:r>
            <a:endParaRPr lang="en-US" altLang="ja-JP" sz="1200" dirty="0">
              <a:latin typeface="+mn-ea"/>
              <a:cs typeface="小塚ゴシック Pr6N L"/>
            </a:endParaRPr>
          </a:p>
          <a:p>
            <a:r>
              <a:rPr lang="ja-JP" altLang="en-US" sz="1200" dirty="0">
                <a:latin typeface="+mn-ea"/>
                <a:cs typeface="小塚ゴシック Pr6N L"/>
              </a:rPr>
              <a:t>防災情報、気象情報といった</a:t>
            </a:r>
            <a:endParaRPr lang="en-US" altLang="ja-JP" sz="1200" dirty="0">
              <a:latin typeface="+mn-ea"/>
              <a:cs typeface="小塚ゴシック Pr6N L"/>
            </a:endParaRPr>
          </a:p>
          <a:p>
            <a:r>
              <a:rPr lang="ja-JP" altLang="en-US" sz="1200" dirty="0">
                <a:latin typeface="+mn-ea"/>
                <a:cs typeface="小塚ゴシック Pr6N L"/>
              </a:rPr>
              <a:t>旅行者の関心が高い情報</a:t>
            </a:r>
            <a:r>
              <a:rPr lang="ja-JP" altLang="en-US" sz="1200" dirty="0" smtClean="0">
                <a:latin typeface="+mn-ea"/>
                <a:cs typeface="小塚ゴシック Pr6N L"/>
              </a:rPr>
              <a:t>を</a:t>
            </a:r>
            <a:endParaRPr lang="en-US" altLang="ja-JP" sz="1200" dirty="0" smtClean="0">
              <a:latin typeface="+mn-ea"/>
              <a:cs typeface="小塚ゴシック Pr6N L"/>
            </a:endParaRPr>
          </a:p>
          <a:p>
            <a:r>
              <a:rPr lang="ja-JP" altLang="en-US" sz="1200" dirty="0" smtClean="0">
                <a:latin typeface="+mn-ea"/>
                <a:cs typeface="小塚ゴシック Pr6N L"/>
              </a:rPr>
              <a:t>多言語で合わせて提供している</a:t>
            </a:r>
            <a:endParaRPr lang="en-US" altLang="ja-JP" sz="1200" dirty="0" smtClean="0">
              <a:latin typeface="+mn-ea"/>
              <a:cs typeface="小塚ゴシック Pr6N L"/>
            </a:endParaRPr>
          </a:p>
          <a:p>
            <a:r>
              <a:rPr lang="ja-JP" altLang="en-US" sz="1200" dirty="0" smtClean="0">
                <a:latin typeface="+mn-ea"/>
                <a:cs typeface="小塚ゴシック Pr6N L"/>
              </a:rPr>
              <a:t>点</a:t>
            </a:r>
            <a:r>
              <a:rPr lang="ja-JP" altLang="en-US" sz="1200" dirty="0">
                <a:latin typeface="+mn-ea"/>
                <a:cs typeface="小塚ゴシック Pr6N L"/>
              </a:rPr>
              <a:t>が特徴のひとつである。</a:t>
            </a:r>
            <a:endParaRPr lang="en-US" altLang="ja-JP" sz="1200" dirty="0">
              <a:latin typeface="+mn-ea"/>
              <a:cs typeface="小塚ゴシック Pr6N L"/>
            </a:endParaRPr>
          </a:p>
          <a:p>
            <a:endParaRPr lang="en-US" altLang="ja-JP" sz="1200" dirty="0">
              <a:latin typeface="+mn-ea"/>
              <a:cs typeface="小塚ゴシック Pr6N L"/>
            </a:endParaRPr>
          </a:p>
          <a:p>
            <a:r>
              <a:rPr lang="ja-JP" altLang="en-US" sz="1200" dirty="0">
                <a:latin typeface="+mn-ea"/>
                <a:cs typeface="小塚ゴシック Pr6N L"/>
              </a:rPr>
              <a:t>　また、情報の</a:t>
            </a:r>
            <a:r>
              <a:rPr lang="ja-JP" altLang="en-US" sz="1200" dirty="0" smtClean="0">
                <a:latin typeface="+mn-ea"/>
                <a:cs typeface="小塚ゴシック Pr6N L"/>
              </a:rPr>
              <a:t>投稿連携機能に</a:t>
            </a:r>
            <a:endParaRPr lang="en-US" altLang="ja-JP" sz="1200" dirty="0" smtClean="0">
              <a:latin typeface="+mn-ea"/>
              <a:cs typeface="小塚ゴシック Pr6N L"/>
            </a:endParaRPr>
          </a:p>
          <a:p>
            <a:r>
              <a:rPr lang="ja-JP" altLang="en-US" sz="1200" dirty="0" smtClean="0">
                <a:latin typeface="+mn-ea"/>
                <a:cs typeface="小塚ゴシック Pr6N L"/>
              </a:rPr>
              <a:t>より、旅行者間</a:t>
            </a:r>
            <a:r>
              <a:rPr lang="ja-JP" altLang="en-US" sz="1200" dirty="0">
                <a:latin typeface="+mn-ea"/>
                <a:cs typeface="小塚ゴシック Pr6N L"/>
              </a:rPr>
              <a:t>で口コミなどが</a:t>
            </a:r>
            <a:r>
              <a:rPr lang="ja-JP" altLang="en-US" sz="1200" dirty="0" smtClean="0">
                <a:latin typeface="+mn-ea"/>
                <a:cs typeface="小塚ゴシック Pr6N L"/>
              </a:rPr>
              <a:t>共</a:t>
            </a:r>
            <a:endParaRPr lang="en-US" altLang="ja-JP" sz="1200" dirty="0" smtClean="0">
              <a:latin typeface="+mn-ea"/>
              <a:cs typeface="小塚ゴシック Pr6N L"/>
            </a:endParaRPr>
          </a:p>
          <a:p>
            <a:r>
              <a:rPr lang="ja-JP" altLang="en-US" sz="1200" dirty="0" smtClean="0">
                <a:latin typeface="+mn-ea"/>
                <a:cs typeface="小塚ゴシック Pr6N L"/>
              </a:rPr>
              <a:t>有できる</a:t>
            </a:r>
            <a:r>
              <a:rPr lang="ja-JP" altLang="en-US" sz="1200" dirty="0">
                <a:latin typeface="+mn-ea"/>
                <a:cs typeface="小塚ゴシック Pr6N L"/>
              </a:rPr>
              <a:t>だけでなく</a:t>
            </a:r>
            <a:r>
              <a:rPr lang="ja-JP" altLang="en-US" sz="1200" dirty="0" smtClean="0">
                <a:latin typeface="+mn-ea"/>
                <a:cs typeface="小塚ゴシック Pr6N L"/>
              </a:rPr>
              <a:t>、住民</a:t>
            </a:r>
            <a:r>
              <a:rPr lang="ja-JP" altLang="en-US" sz="1200" dirty="0">
                <a:latin typeface="+mn-ea"/>
                <a:cs typeface="小塚ゴシック Pr6N L"/>
              </a:rPr>
              <a:t>、</a:t>
            </a:r>
            <a:r>
              <a:rPr lang="ja-JP" altLang="en-US" sz="1200" dirty="0" smtClean="0">
                <a:latin typeface="+mn-ea"/>
                <a:cs typeface="小塚ゴシック Pr6N L"/>
              </a:rPr>
              <a:t>旅行</a:t>
            </a:r>
            <a:endParaRPr lang="en-US" altLang="ja-JP" sz="1200" dirty="0" smtClean="0">
              <a:latin typeface="+mn-ea"/>
              <a:cs typeface="小塚ゴシック Pr6N L"/>
            </a:endParaRPr>
          </a:p>
          <a:p>
            <a:r>
              <a:rPr lang="ja-JP" altLang="en-US" sz="1200" dirty="0" smtClean="0">
                <a:latin typeface="+mn-ea"/>
                <a:cs typeface="小塚ゴシック Pr6N L"/>
              </a:rPr>
              <a:t>者自身</a:t>
            </a:r>
            <a:r>
              <a:rPr lang="ja-JP" altLang="en-US" sz="1200" dirty="0">
                <a:latin typeface="+mn-ea"/>
                <a:cs typeface="小塚ゴシック Pr6N L"/>
              </a:rPr>
              <a:t>が身の回りの気象状況</a:t>
            </a:r>
            <a:r>
              <a:rPr lang="ja-JP" altLang="en-US" sz="1200" dirty="0" smtClean="0">
                <a:latin typeface="+mn-ea"/>
                <a:cs typeface="小塚ゴシック Pr6N L"/>
              </a:rPr>
              <a:t>や</a:t>
            </a:r>
            <a:endParaRPr lang="en-US" altLang="ja-JP" sz="1200" dirty="0" smtClean="0">
              <a:latin typeface="+mn-ea"/>
              <a:cs typeface="小塚ゴシック Pr6N L"/>
            </a:endParaRPr>
          </a:p>
          <a:p>
            <a:r>
              <a:rPr lang="ja-JP" altLang="en-US" sz="1200" dirty="0" smtClean="0">
                <a:latin typeface="+mn-ea"/>
                <a:cs typeface="小塚ゴシック Pr6N L"/>
              </a:rPr>
              <a:t>減災に</a:t>
            </a:r>
            <a:r>
              <a:rPr lang="ja-JP" altLang="en-US" sz="1200" dirty="0">
                <a:latin typeface="+mn-ea"/>
                <a:cs typeface="小塚ゴシック Pr6N L"/>
              </a:rPr>
              <a:t>役立つ情報を投稿して共有</a:t>
            </a:r>
            <a:r>
              <a:rPr lang="ja-JP" altLang="en-US" sz="1200" dirty="0" smtClean="0">
                <a:latin typeface="+mn-ea"/>
                <a:cs typeface="小塚ゴシック Pr6N L"/>
              </a:rPr>
              <a:t>できる</a:t>
            </a:r>
            <a:r>
              <a:rPr lang="ja-JP" altLang="en-US" sz="1200" dirty="0">
                <a:latin typeface="+mn-ea"/>
                <a:cs typeface="小塚ゴシック Pr6N L"/>
              </a:rPr>
              <a:t>ようにしている点も特徴のひとつとして挙げられる。</a:t>
            </a:r>
            <a:endParaRPr lang="en-US" altLang="ja-JP" sz="1200" dirty="0">
              <a:latin typeface="+mn-ea"/>
              <a:cs typeface="小塚ゴシック Pr6N L"/>
            </a:endParaRPr>
          </a:p>
          <a:p>
            <a:endParaRPr lang="en-US" altLang="ja-JP" sz="1200" dirty="0">
              <a:latin typeface="+mn-ea"/>
              <a:cs typeface="小塚ゴシック Pr6N L"/>
            </a:endParaRPr>
          </a:p>
          <a:p>
            <a:r>
              <a:rPr lang="ja-JP" altLang="en-US" sz="1200" dirty="0">
                <a:latin typeface="+mn-ea"/>
                <a:cs typeface="小塚ゴシック Pr6N L"/>
              </a:rPr>
              <a:t>　こういった複数の異なる情報をトータルで提供するためには、行政機関が保有する観光情報</a:t>
            </a:r>
            <a:r>
              <a:rPr lang="en-US" altLang="ja-JP" sz="1200" dirty="0">
                <a:latin typeface="+mn-ea"/>
                <a:cs typeface="小塚ゴシック Pr6N L"/>
              </a:rPr>
              <a:t>DB</a:t>
            </a:r>
            <a:r>
              <a:rPr lang="ja-JP" altLang="en-US" sz="1200" dirty="0" err="1">
                <a:latin typeface="+mn-ea"/>
                <a:cs typeface="小塚ゴシック Pr6N L"/>
              </a:rPr>
              <a:t>、</a:t>
            </a:r>
            <a:r>
              <a:rPr lang="ja-JP" altLang="en-US" sz="1200" dirty="0">
                <a:latin typeface="+mn-ea"/>
                <a:cs typeface="小塚ゴシック Pr6N L"/>
              </a:rPr>
              <a:t>防災情報コントロールシステム、</a:t>
            </a:r>
            <a:r>
              <a:rPr lang="en-US" altLang="ja-JP" sz="1200" dirty="0">
                <a:latin typeface="+mn-ea"/>
                <a:cs typeface="小塚ゴシック Pr6N L"/>
              </a:rPr>
              <a:t>GIS</a:t>
            </a:r>
            <a:r>
              <a:rPr lang="ja-JP" altLang="en-US" sz="1200" dirty="0">
                <a:latin typeface="+mn-ea"/>
                <a:cs typeface="小塚ゴシック Pr6N L"/>
              </a:rPr>
              <a:t>といったシステムを相互に連携するためのプラットフォームの整備が重要となる</a:t>
            </a:r>
            <a:r>
              <a:rPr lang="ja-JP" altLang="en-US" sz="1200" dirty="0" smtClean="0">
                <a:latin typeface="+mn-ea"/>
                <a:cs typeface="小塚ゴシック Pr6N L"/>
              </a:rPr>
              <a:t>。</a:t>
            </a:r>
            <a:endParaRPr lang="en-US" altLang="ja-JP" sz="1200" dirty="0" smtClean="0">
              <a:latin typeface="+mn-ea"/>
              <a:cs typeface="小塚ゴシック Pr6N L"/>
            </a:endParaRPr>
          </a:p>
          <a:p>
            <a:endParaRPr lang="en-US" altLang="ja-JP" sz="1200" dirty="0">
              <a:latin typeface="+mn-ea"/>
              <a:cs typeface="小塚ゴシック Pr6N L"/>
            </a:endParaRPr>
          </a:p>
          <a:p>
            <a:r>
              <a:rPr lang="ja-JP" altLang="en-US" sz="1200" dirty="0">
                <a:latin typeface="+mn-ea"/>
                <a:cs typeface="小塚ゴシック Pr6N L"/>
              </a:rPr>
              <a:t>　</a:t>
            </a:r>
            <a:r>
              <a:rPr lang="en-US" altLang="ja-JP" sz="1200" dirty="0">
                <a:latin typeface="+mn-ea"/>
                <a:cs typeface="小塚ゴシック Pr6N L"/>
              </a:rPr>
              <a:t>KYOTO </a:t>
            </a:r>
            <a:r>
              <a:rPr lang="en-US" altLang="ja-JP" sz="1200" dirty="0" smtClean="0">
                <a:latin typeface="+mn-ea"/>
                <a:cs typeface="小塚ゴシック Pr6N L"/>
              </a:rPr>
              <a:t>Trip+</a:t>
            </a:r>
            <a:r>
              <a:rPr lang="ja-JP" altLang="en-US" sz="1200" dirty="0" smtClean="0">
                <a:latin typeface="+mn-ea"/>
                <a:cs typeface="小塚ゴシック Pr6N L"/>
              </a:rPr>
              <a:t>では</a:t>
            </a:r>
            <a:r>
              <a:rPr lang="ja-JP" altLang="en-US" sz="1200" dirty="0">
                <a:latin typeface="+mn-ea"/>
                <a:cs typeface="小塚ゴシック Pr6N L"/>
              </a:rPr>
              <a:t>、複数のシステムから自動的にデータを収集して標準フォーマットに変換するプラットフォームを構築することで、既存システムへの影響や担当者への負担を一切</a:t>
            </a:r>
            <a:r>
              <a:rPr lang="ja-JP" altLang="en-US" sz="1200" dirty="0" smtClean="0">
                <a:latin typeface="+mn-ea"/>
                <a:cs typeface="小塚ゴシック Pr6N L"/>
              </a:rPr>
              <a:t>必要</a:t>
            </a:r>
            <a:r>
              <a:rPr lang="ja-JP" altLang="en-US" sz="1200" dirty="0">
                <a:latin typeface="+mn-ea"/>
                <a:cs typeface="小塚ゴシック Pr6N L"/>
              </a:rPr>
              <a:t>と</a:t>
            </a:r>
            <a:r>
              <a:rPr lang="ja-JP" altLang="en-US" sz="1200" dirty="0" smtClean="0">
                <a:latin typeface="+mn-ea"/>
                <a:cs typeface="小塚ゴシック Pr6N L"/>
              </a:rPr>
              <a:t>しない</a:t>
            </a:r>
            <a:r>
              <a:rPr lang="ja-JP" altLang="en-US" sz="1200" dirty="0">
                <a:latin typeface="+mn-ea"/>
                <a:cs typeface="小塚ゴシック Pr6N L"/>
              </a:rPr>
              <a:t>かたちでサービスを実現させている。</a:t>
            </a:r>
            <a:endParaRPr lang="en-US" altLang="ja-JP" sz="1200" dirty="0">
              <a:latin typeface="+mn-ea"/>
              <a:cs typeface="小塚ゴシック Pr6N L"/>
            </a:endParaRPr>
          </a:p>
          <a:p>
            <a:endParaRPr lang="en-US" altLang="ja-JP" sz="1200" dirty="0">
              <a:latin typeface="+mn-ea"/>
              <a:cs typeface="小塚ゴシック Pr6N L"/>
            </a:endParaRPr>
          </a:p>
          <a:p>
            <a:endParaRPr lang="en-US" altLang="ja-JP" sz="1200" dirty="0">
              <a:latin typeface="+mn-ea"/>
              <a:cs typeface="小塚ゴシック Pr6N L"/>
            </a:endParaRPr>
          </a:p>
          <a:p>
            <a:endParaRPr lang="en-US" altLang="ja-JP" sz="1200" dirty="0">
              <a:latin typeface="+mn-ea"/>
              <a:cs typeface="小塚ゴシック Pr6N L"/>
            </a:endParaRPr>
          </a:p>
          <a:p>
            <a:endParaRPr lang="en-US" altLang="ja-JP" sz="1200" dirty="0">
              <a:latin typeface="+mn-ea"/>
              <a:cs typeface="小塚ゴシック Pr6N L"/>
            </a:endParaRPr>
          </a:p>
          <a:p>
            <a:r>
              <a:rPr lang="ja-JP" altLang="en-US" sz="1200" dirty="0">
                <a:latin typeface="+mn-ea"/>
                <a:cs typeface="小塚ゴシック Pr6N L"/>
              </a:rPr>
              <a:t>　</a:t>
            </a:r>
            <a:endParaRPr lang="en-US" altLang="ja-JP" sz="1200" dirty="0">
              <a:latin typeface="+mn-ea"/>
              <a:cs typeface="小塚ゴシック Pr6N L"/>
            </a:endParaRPr>
          </a:p>
          <a:p>
            <a:r>
              <a:rPr lang="ja-JP" altLang="en-US" sz="1200" dirty="0">
                <a:latin typeface="+mn-ea"/>
                <a:cs typeface="小塚ゴシック Pr6N L"/>
              </a:rPr>
              <a:t>　</a:t>
            </a:r>
            <a:endParaRPr lang="en-US" altLang="ja-JP" sz="1200" dirty="0">
              <a:latin typeface="+mn-ea"/>
              <a:cs typeface="小塚ゴシック Pr6N L"/>
            </a:endParaRPr>
          </a:p>
          <a:p>
            <a:endParaRPr lang="en-US" altLang="ja-JP" sz="1200" dirty="0">
              <a:latin typeface="+mn-ea"/>
              <a:cs typeface="小塚ゴシック Pr6N L"/>
            </a:endParaRPr>
          </a:p>
          <a:p>
            <a:r>
              <a:rPr lang="ja-JP" altLang="en-US" sz="1200" dirty="0">
                <a:latin typeface="+mn-ea"/>
                <a:cs typeface="小塚ゴシック Pr6N L"/>
              </a:rPr>
              <a:t>　</a:t>
            </a:r>
            <a:endParaRPr lang="en-US" altLang="ja-JP" sz="1200" dirty="0">
              <a:latin typeface="+mn-ea"/>
              <a:cs typeface="小塚ゴシック Pr6N L"/>
            </a:endParaRPr>
          </a:p>
        </p:txBody>
      </p:sp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50" y="2053076"/>
            <a:ext cx="2405474" cy="206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テキスト ボックス 90"/>
          <p:cNvSpPr txBox="1"/>
          <p:nvPr/>
        </p:nvSpPr>
        <p:spPr>
          <a:xfrm>
            <a:off x="2762569" y="4027552"/>
            <a:ext cx="1661491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8" dirty="0">
                <a:latin typeface="+mn-ea"/>
                <a:cs typeface="小塚ゴシック Pr6N L"/>
              </a:rPr>
              <a:t>KYOTO Trip+</a:t>
            </a:r>
            <a:r>
              <a:rPr lang="ja-JP" altLang="en-US" sz="1108" dirty="0">
                <a:latin typeface="+mn-ea"/>
                <a:cs typeface="小塚ゴシック Pr6N L"/>
              </a:rPr>
              <a:t>のイメージ</a:t>
            </a:r>
            <a:endParaRPr lang="en-US" altLang="ja-JP" sz="1108" dirty="0">
              <a:latin typeface="+mn-ea"/>
              <a:cs typeface="小塚ゴシック Pr6N L"/>
            </a:endParaRPr>
          </a:p>
        </p:txBody>
      </p:sp>
      <p:sp>
        <p:nvSpPr>
          <p:cNvPr id="101" name="角丸四角形 100"/>
          <p:cNvSpPr/>
          <p:nvPr/>
        </p:nvSpPr>
        <p:spPr>
          <a:xfrm>
            <a:off x="5074185" y="3993517"/>
            <a:ext cx="4514315" cy="2419823"/>
          </a:xfrm>
          <a:prstGeom prst="roundRect">
            <a:avLst>
              <a:gd name="adj" fmla="val 9905"/>
            </a:avLst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pic>
        <p:nvPicPr>
          <p:cNvPr id="105" name="図 104" descr="拡声器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5" y="3977794"/>
            <a:ext cx="833632" cy="833632"/>
          </a:xfrm>
          <a:prstGeom prst="rect">
            <a:avLst/>
          </a:prstGeom>
        </p:spPr>
      </p:pic>
      <p:sp>
        <p:nvSpPr>
          <p:cNvPr id="112" name="テキスト ボックス 111"/>
          <p:cNvSpPr txBox="1"/>
          <p:nvPr/>
        </p:nvSpPr>
        <p:spPr>
          <a:xfrm>
            <a:off x="6302114" y="4183492"/>
            <a:ext cx="256382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008000"/>
                </a:solidFill>
                <a:latin typeface="+mn-ea"/>
                <a:cs typeface="フォントポにほんご"/>
              </a:rPr>
              <a:t>利用者</a:t>
            </a:r>
            <a:r>
              <a:rPr lang="ja-JP" altLang="en-US" sz="2400" dirty="0">
                <a:solidFill>
                  <a:srgbClr val="008000"/>
                </a:solidFill>
                <a:latin typeface="+mn-ea"/>
                <a:cs typeface="フォントポにほんご"/>
              </a:rPr>
              <a:t>の声</a:t>
            </a:r>
            <a:endParaRPr lang="en-US" altLang="ja-JP" sz="2400" dirty="0">
              <a:solidFill>
                <a:srgbClr val="008000"/>
              </a:solidFill>
              <a:latin typeface="+mn-ea"/>
              <a:cs typeface="フォントポにほんご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196315" y="4753842"/>
            <a:ext cx="4295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  <a:cs typeface="小塚ゴシック Pr6N L"/>
              </a:rPr>
              <a:t>　</a:t>
            </a:r>
            <a:r>
              <a:rPr lang="en-US" altLang="ja-JP" sz="1200" dirty="0">
                <a:latin typeface="+mn-ea"/>
                <a:cs typeface="小塚ゴシック Pr6N L"/>
              </a:rPr>
              <a:t>KYOTO Trip+</a:t>
            </a:r>
            <a:r>
              <a:rPr lang="ja-JP" altLang="en-US" sz="1200" dirty="0">
                <a:latin typeface="+mn-ea"/>
                <a:cs typeface="小塚ゴシック Pr6N L"/>
              </a:rPr>
              <a:t>の利用者に対して任意のアンケート調査（</a:t>
            </a:r>
            <a:r>
              <a:rPr lang="en-US" altLang="ja-JP" sz="1200" dirty="0">
                <a:latin typeface="+mn-ea"/>
                <a:cs typeface="小塚ゴシック Pr6N L"/>
              </a:rPr>
              <a:t>N=50</a:t>
            </a:r>
            <a:r>
              <a:rPr lang="ja-JP" altLang="en-US" sz="1200" dirty="0">
                <a:latin typeface="+mn-ea"/>
                <a:cs typeface="小塚ゴシック Pr6N L"/>
              </a:rPr>
              <a:t>）を実施したところ、「コンセプトについて」という質問に対して約</a:t>
            </a:r>
            <a:r>
              <a:rPr lang="en-US" altLang="ja-JP" sz="1200" dirty="0">
                <a:latin typeface="+mn-ea"/>
                <a:cs typeface="小塚ゴシック Pr6N L"/>
              </a:rPr>
              <a:t>80%</a:t>
            </a:r>
            <a:r>
              <a:rPr lang="ja-JP" altLang="en-US" sz="1200" dirty="0">
                <a:latin typeface="+mn-ea"/>
                <a:cs typeface="小塚ゴシック Pr6N L"/>
              </a:rPr>
              <a:t>の利用者が「良い」と回答し、また、「今後の利用意向について」という質問に対して約</a:t>
            </a:r>
            <a:r>
              <a:rPr lang="en-US" altLang="ja-JP" sz="1200" dirty="0">
                <a:latin typeface="+mn-ea"/>
                <a:cs typeface="小塚ゴシック Pr6N L"/>
              </a:rPr>
              <a:t>70%</a:t>
            </a:r>
            <a:r>
              <a:rPr lang="ja-JP" altLang="en-US" sz="1200" dirty="0">
                <a:latin typeface="+mn-ea"/>
                <a:cs typeface="小塚ゴシック Pr6N L"/>
              </a:rPr>
              <a:t>の利用者が「今後も利用したい」と回答した</a:t>
            </a:r>
            <a:r>
              <a:rPr lang="ja-JP" altLang="en-US" sz="1200" dirty="0" smtClean="0">
                <a:latin typeface="+mn-ea"/>
                <a:cs typeface="小塚ゴシック Pr6N L"/>
              </a:rPr>
              <a:t>。</a:t>
            </a:r>
            <a:r>
              <a:rPr lang="en-US" altLang="ja-JP" sz="1200" dirty="0" smtClean="0">
                <a:latin typeface="+mn-ea"/>
                <a:cs typeface="小塚ゴシック Pr6N L"/>
              </a:rPr>
              <a:t>(</a:t>
            </a:r>
            <a:r>
              <a:rPr lang="ja-JP" altLang="en-US" sz="1200" dirty="0" smtClean="0">
                <a:latin typeface="+mn-ea"/>
                <a:cs typeface="小塚ゴシック Pr6N L"/>
              </a:rPr>
              <a:t>開発時（</a:t>
            </a:r>
            <a:r>
              <a:rPr lang="en-US" altLang="ja-JP" sz="1200" dirty="0" smtClean="0">
                <a:latin typeface="+mn-ea"/>
                <a:cs typeface="小塚ゴシック Pr6N L"/>
              </a:rPr>
              <a:t>H25.2</a:t>
            </a:r>
            <a:r>
              <a:rPr lang="ja-JP" altLang="en-US" sz="1200" dirty="0" smtClean="0">
                <a:latin typeface="+mn-ea"/>
                <a:cs typeface="小塚ゴシック Pr6N L"/>
              </a:rPr>
              <a:t>）の調査</a:t>
            </a:r>
            <a:r>
              <a:rPr lang="en-US" altLang="ja-JP" sz="1200" dirty="0" smtClean="0">
                <a:latin typeface="+mn-ea"/>
                <a:cs typeface="小塚ゴシック Pr6N L"/>
              </a:rPr>
              <a:t>) </a:t>
            </a:r>
            <a:endParaRPr lang="en-US" altLang="ja-JP" sz="1200" dirty="0">
              <a:latin typeface="+mn-ea"/>
              <a:cs typeface="小塚ゴシック Pr6N L"/>
            </a:endParaRPr>
          </a:p>
          <a:p>
            <a:r>
              <a:rPr lang="ja-JP" altLang="en-US" sz="1200" dirty="0">
                <a:latin typeface="+mn-ea"/>
                <a:cs typeface="小塚ゴシック Pr6N L"/>
              </a:rPr>
              <a:t>　今後は、アンケート調査の結果等を踏まえ、ユーザーインタフェースのさらなる改善や</a:t>
            </a:r>
            <a:r>
              <a:rPr lang="ja-JP" altLang="en-US" sz="1200" dirty="0" smtClean="0">
                <a:latin typeface="+mn-ea"/>
                <a:cs typeface="小塚ゴシック Pr6N L"/>
              </a:rPr>
              <a:t>、提供情報の拡充について</a:t>
            </a:r>
            <a:r>
              <a:rPr lang="ja-JP" altLang="en-US" sz="1200" dirty="0">
                <a:latin typeface="+mn-ea"/>
                <a:cs typeface="小塚ゴシック Pr6N L"/>
              </a:rPr>
              <a:t>検討していく予定である。</a:t>
            </a:r>
            <a:endParaRPr lang="ja-JP" altLang="en-US" sz="1050" dirty="0">
              <a:latin typeface="+mn-ea"/>
              <a:cs typeface="小塚ゴシック Pr6N L"/>
            </a:endParaRPr>
          </a:p>
        </p:txBody>
      </p:sp>
      <p:pic>
        <p:nvPicPr>
          <p:cNvPr id="119" name="図 118" descr="受賞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73" y="2841696"/>
            <a:ext cx="643434" cy="643434"/>
          </a:xfrm>
          <a:prstGeom prst="rect">
            <a:avLst/>
          </a:prstGeom>
        </p:spPr>
      </p:pic>
      <p:pic>
        <p:nvPicPr>
          <p:cNvPr id="120" name="図 119" descr="チーム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96" y="2333781"/>
            <a:ext cx="643434" cy="643434"/>
          </a:xfrm>
          <a:prstGeom prst="rect">
            <a:avLst/>
          </a:prstGeom>
        </p:spPr>
      </p:pic>
      <p:pic>
        <p:nvPicPr>
          <p:cNvPr id="121" name="図 120" descr="パソコン作業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67" y="1745423"/>
            <a:ext cx="643434" cy="643434"/>
          </a:xfrm>
          <a:prstGeom prst="rect">
            <a:avLst/>
          </a:prstGeom>
        </p:spPr>
      </p:pic>
      <p:pic>
        <p:nvPicPr>
          <p:cNvPr id="122" name="図 121" descr="マーカー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96" y="3334378"/>
            <a:ext cx="643434" cy="643434"/>
          </a:xfrm>
          <a:prstGeom prst="rect">
            <a:avLst/>
          </a:prstGeom>
        </p:spPr>
      </p:pic>
      <p:sp>
        <p:nvSpPr>
          <p:cNvPr id="123" name="正方形/長方形 122"/>
          <p:cNvSpPr/>
          <p:nvPr/>
        </p:nvSpPr>
        <p:spPr>
          <a:xfrm>
            <a:off x="6431654" y="2982689"/>
            <a:ext cx="3307400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en-US" altLang="ja-JP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  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ー</a:t>
            </a:r>
            <a:endParaRPr lang="en-US" altLang="ja-JP" sz="11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24" name="角丸四角形 123"/>
          <p:cNvSpPr/>
          <p:nvPr/>
        </p:nvSpPr>
        <p:spPr>
          <a:xfrm>
            <a:off x="5690007" y="2988936"/>
            <a:ext cx="950821" cy="359847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受賞歴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5749101" y="3485130"/>
            <a:ext cx="3396089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京都全域</a:t>
            </a:r>
            <a:endParaRPr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26" name="角丸四角形 125"/>
          <p:cNvSpPr/>
          <p:nvPr/>
        </p:nvSpPr>
        <p:spPr>
          <a:xfrm>
            <a:off x="5096143" y="3479656"/>
            <a:ext cx="950821" cy="367265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地域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5767506" y="1409700"/>
            <a:ext cx="3396089" cy="441627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　　　　 観光</a:t>
            </a:r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スポット、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避難所、</a:t>
            </a: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　　　　救急医療機関、</a:t>
            </a:r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AED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設置場所の情報</a:t>
            </a:r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28" name="角丸四角形 127"/>
          <p:cNvSpPr/>
          <p:nvPr/>
        </p:nvSpPr>
        <p:spPr>
          <a:xfrm>
            <a:off x="5114549" y="1409700"/>
            <a:ext cx="1228416" cy="441627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使用データ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6342965" y="1989141"/>
            <a:ext cx="3396089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</a:t>
            </a:r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CSV</a:t>
            </a:r>
            <a:endParaRPr lang="en-US" altLang="ja-JP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30" name="角丸四角形 129"/>
          <p:cNvSpPr/>
          <p:nvPr/>
        </p:nvSpPr>
        <p:spPr>
          <a:xfrm>
            <a:off x="5690006" y="1983667"/>
            <a:ext cx="1274749" cy="365365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データ形式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6095243" y="2485379"/>
            <a:ext cx="3049947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スマートフォンアプリ</a:t>
            </a:r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32" name="角丸四角形 131"/>
          <p:cNvSpPr/>
          <p:nvPr/>
        </p:nvSpPr>
        <p:spPr>
          <a:xfrm>
            <a:off x="5096142" y="2479905"/>
            <a:ext cx="1246823" cy="361791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提供形態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cxnSp>
        <p:nvCxnSpPr>
          <p:cNvPr id="133" name="直線コネクタ 132"/>
          <p:cNvCxnSpPr/>
          <p:nvPr/>
        </p:nvCxnSpPr>
        <p:spPr>
          <a:xfrm flipH="1">
            <a:off x="10565" y="1405574"/>
            <a:ext cx="4922375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flipH="1">
            <a:off x="10565" y="2038988"/>
            <a:ext cx="4922375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5" name="図 134" descr="アイディア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05" y="1355149"/>
            <a:ext cx="593939" cy="593939"/>
          </a:xfrm>
          <a:prstGeom prst="rect">
            <a:avLst/>
          </a:prstGeom>
        </p:spPr>
      </p:pic>
      <p:grpSp>
        <p:nvGrpSpPr>
          <p:cNvPr id="136" name="図形グループ 13"/>
          <p:cNvGrpSpPr/>
          <p:nvPr/>
        </p:nvGrpSpPr>
        <p:grpSpPr>
          <a:xfrm>
            <a:off x="8118428" y="283741"/>
            <a:ext cx="694840" cy="694840"/>
            <a:chOff x="6255233" y="281179"/>
            <a:chExt cx="752743" cy="752743"/>
          </a:xfrm>
          <a:solidFill>
            <a:schemeClr val="bg1"/>
          </a:solidFill>
        </p:grpSpPr>
        <p:sp>
          <p:nvSpPr>
            <p:cNvPr id="137" name="角丸四角形 136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>
              <a:off x="6289389" y="323747"/>
              <a:ext cx="700192" cy="70019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1BD41E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>
                <a:solidFill>
                  <a:srgbClr val="1BD41E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>
                  <a:solidFill>
                    <a:srgbClr val="1BD41E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lang="en-US" altLang="ja-JP" dirty="0">
                <a:solidFill>
                  <a:srgbClr val="1BD41E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4351303" y="3127375"/>
            <a:ext cx="503553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4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A4 210 x 297 mm</PresentationFormat>
  <Paragraphs>85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ヒラギノ角ゴ Pro W3</vt:lpstr>
      <vt:lpstr>フォントポにほんご</vt:lpstr>
      <vt:lpstr>小塚ゴシック Pr6N L</vt:lpstr>
      <vt:lpstr>小塚ゴシック Pr6N M</vt:lpstr>
      <vt:lpstr>小塚ゴシック Pr6N R</vt:lpstr>
      <vt:lpstr>小塚ゴシック Pro M</vt:lpstr>
      <vt:lpstr>Arial</vt:lpstr>
      <vt:lpstr>Calibri</vt:lpstr>
      <vt:lpstr>Corbel</vt:lpstr>
      <vt:lpstr>Wingdings</vt:lpstr>
      <vt:lpstr>ホワイト</vt:lpstr>
      <vt:lpstr>KYOTO Trip+</vt:lpstr>
      <vt:lpstr>KYOTO Trip+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2017-08-28T02:52:00Z</dcterms:modified>
</cp:coreProperties>
</file>