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57" r:id="rId2"/>
    <p:sldId id="256" r:id="rId3"/>
  </p:sldIdLst>
  <p:sldSz cx="9906000" cy="6858000" type="A4"/>
  <p:notesSz cx="6807200" cy="9939338"/>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4ED762"/>
    <a:srgbClr val="99FF99"/>
    <a:srgbClr val="6633FF"/>
    <a:srgbClr val="663399"/>
    <a:srgbClr val="6633CC"/>
    <a:srgbClr val="6600FF"/>
    <a:srgbClr val="9933FF"/>
    <a:srgbClr val="CC6666"/>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29" autoAdjust="0"/>
    <p:restoredTop sz="94660"/>
  </p:normalViewPr>
  <p:slideViewPr>
    <p:cSldViewPr snapToGrid="0" snapToObjects="1">
      <p:cViewPr varScale="1">
        <p:scale>
          <a:sx n="68" d="100"/>
          <a:sy n="68" d="100"/>
        </p:scale>
        <p:origin x="1464" y="6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file://localhost/Users/meg/Desktop/%E7%89%B9%E7%A0%94/%E7%89%B9%E7%A0%94OD/%E3%82%A2%E3%82%A4%E3%82%B3%E3%83%B3/%E3%83%8F%E3%83%86%E3%83%8A.png" TargetMode="External"/><Relationship Id="rId7"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file://localhost/Users/meg/Desktop/%E7%89%B9%E7%A0%94/%E7%89%B9%E7%A0%94OD/%E3%82%A2%E3%82%A4%E3%82%B3%E3%83%B3/%E3%81%B2%E3%82%89%E3%82%81%E3%81%8D.png" TargetMode="External"/><Relationship Id="rId4" Type="http://schemas.openxmlformats.org/officeDocument/2006/relationships/image" Target="../media/image2.png"/><Relationship Id="rId9" Type="http://schemas.openxmlformats.org/officeDocument/2006/relationships/image" Target="../media/image6.jpg"/></Relationships>
</file>

<file path=ppt/slides/_rels/slide2.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8.png"/><Relationship Id="rId7" Type="http://schemas.openxmlformats.org/officeDocument/2006/relationships/image" Target="../media/image12.jp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正方形/長方形 48"/>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smtClean="0">
              <a:ln>
                <a:noFill/>
              </a:ln>
              <a:solidFill>
                <a:sysClr val="window" lastClr="FFFFFF"/>
              </a:solidFill>
              <a:effectLst/>
              <a:uLnTx/>
              <a:uFillTx/>
              <a:latin typeface="Corbel"/>
              <a:ea typeface="ヒラギノ角ゴ Pro W3"/>
              <a:cs typeface="+mn-cs"/>
            </a:endParaRPr>
          </a:p>
        </p:txBody>
      </p:sp>
      <p:sp>
        <p:nvSpPr>
          <p:cNvPr id="43"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kumimoji="1" lang="ja-JP" altLang="en-US" sz="1400" dirty="0" smtClean="0">
                <a:solidFill>
                  <a:srgbClr val="FFFFFF"/>
                </a:solidFill>
                <a:latin typeface="小塚ゴシック Pr6N R"/>
                <a:ea typeface="小塚ゴシック Pr6N R"/>
                <a:cs typeface="小塚ゴシック Pr6N R"/>
              </a:rPr>
              <a:t>防災情報可視化ＡＲアプリ</a:t>
            </a:r>
            <a:endParaRPr kumimoji="1" lang="ja-JP" altLang="en-US" sz="1400" dirty="0">
              <a:solidFill>
                <a:srgbClr val="FFFFFF"/>
              </a:solidFill>
              <a:latin typeface="小塚ゴシック Pr6N R"/>
              <a:ea typeface="小塚ゴシック Pr6N R"/>
              <a:cs typeface="小塚ゴシック Pr6N R"/>
            </a:endParaRPr>
          </a:p>
        </p:txBody>
      </p:sp>
      <p:sp>
        <p:nvSpPr>
          <p:cNvPr id="44"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rgbClr val="FFFFFF"/>
                </a:solidFill>
                <a:latin typeface="小塚ゴシック Pr6N R"/>
                <a:ea typeface="小塚ゴシック Pr6N R"/>
                <a:cs typeface="小塚ゴシック Pr6N R"/>
              </a:rPr>
              <a:t>By</a:t>
            </a:r>
            <a:r>
              <a:rPr lang="ja-JP" altLang="en-US" sz="1400" dirty="0" smtClean="0">
                <a:solidFill>
                  <a:srgbClr val="FFFFFF"/>
                </a:solidFill>
                <a:latin typeface="小塚ゴシック Pr6N R"/>
                <a:ea typeface="小塚ゴシック Pr6N R"/>
                <a:cs typeface="小塚ゴシック Pr6N R"/>
              </a:rPr>
              <a:t> 葛飾区・株式会社キャドセンター</a:t>
            </a:r>
            <a:endParaRPr kumimoji="1" lang="ja-JP" altLang="en-US" sz="1400" dirty="0">
              <a:solidFill>
                <a:srgbClr val="FFFFFF"/>
              </a:solidFill>
              <a:latin typeface="小塚ゴシック Pr6N R"/>
              <a:ea typeface="小塚ゴシック Pr6N R"/>
              <a:cs typeface="小塚ゴシック Pr6N R"/>
            </a:endParaRPr>
          </a:p>
        </p:txBody>
      </p:sp>
      <p:sp>
        <p:nvSpPr>
          <p:cNvPr id="48" name="正方形/長方形 47"/>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97" name="角丸四角形 96"/>
          <p:cNvSpPr/>
          <p:nvPr/>
        </p:nvSpPr>
        <p:spPr>
          <a:xfrm>
            <a:off x="5052210" y="4442481"/>
            <a:ext cx="4743817" cy="1982613"/>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8" name="片側の 2 つの角を丸めた四角形 97"/>
          <p:cNvSpPr/>
          <p:nvPr/>
        </p:nvSpPr>
        <p:spPr>
          <a:xfrm>
            <a:off x="5052210" y="4442481"/>
            <a:ext cx="4743817" cy="503242"/>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9" name="下矢印 98"/>
          <p:cNvSpPr/>
          <p:nvPr/>
        </p:nvSpPr>
        <p:spPr>
          <a:xfrm>
            <a:off x="7241356" y="3996116"/>
            <a:ext cx="377535" cy="396213"/>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100" name="ハテナ.png" descr="/Users/meg/Desktop/特研/特研OD/アイコン/ハテナ.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8990691" y="3204730"/>
            <a:ext cx="915309" cy="915309"/>
          </a:xfrm>
          <a:prstGeom prst="rect">
            <a:avLst/>
          </a:prstGeom>
        </p:spPr>
      </p:pic>
      <p:sp>
        <p:nvSpPr>
          <p:cNvPr id="101" name="テキスト ボックス 100"/>
          <p:cNvSpPr txBox="1"/>
          <p:nvPr/>
        </p:nvSpPr>
        <p:spPr>
          <a:xfrm>
            <a:off x="5217611" y="2409264"/>
            <a:ext cx="3706464" cy="369332"/>
          </a:xfrm>
          <a:prstGeom prst="rect">
            <a:avLst/>
          </a:prstGeom>
          <a:noFill/>
        </p:spPr>
        <p:txBody>
          <a:bodyPr wrap="none" rtlCol="0">
            <a:spAutoFit/>
          </a:bodyPr>
          <a:lstStyle/>
          <a:p>
            <a:r>
              <a:rPr lang="ja-JP" altLang="en-US" dirty="0" smtClean="0">
                <a:solidFill>
                  <a:srgbClr val="308007"/>
                </a:solidFill>
                <a:latin typeface="小塚ゴシック Pr6N M"/>
                <a:ea typeface="小塚ゴシック Pr6N M"/>
                <a:cs typeface="小塚ゴシック Pr6N M"/>
              </a:rPr>
              <a:t>天サイ！まなぶくん　</a:t>
            </a:r>
            <a:r>
              <a:rPr kumimoji="1" lang="ja-JP" altLang="en-US" sz="1600" dirty="0" smtClean="0">
                <a:solidFill>
                  <a:srgbClr val="308007"/>
                </a:solidFill>
                <a:latin typeface="小塚ゴシック Pr6N M"/>
                <a:ea typeface="小塚ゴシック Pr6N M"/>
                <a:cs typeface="小塚ゴシック Pr6N M"/>
              </a:rPr>
              <a:t>誕生の</a:t>
            </a:r>
            <a:r>
              <a:rPr kumimoji="1" lang="en-US" altLang="ja-JP" dirty="0" smtClean="0">
                <a:solidFill>
                  <a:srgbClr val="308007"/>
                </a:solidFill>
                <a:latin typeface="小塚ゴシック Pr6N M"/>
                <a:ea typeface="小塚ゴシック Pr6N M"/>
                <a:cs typeface="小塚ゴシック Pr6N M"/>
              </a:rPr>
              <a:t> </a:t>
            </a:r>
            <a:r>
              <a:rPr kumimoji="1" lang="ja-JP" altLang="en-US" dirty="0" smtClean="0">
                <a:solidFill>
                  <a:srgbClr val="308007"/>
                </a:solidFill>
                <a:latin typeface="小塚ゴシック Pr6N M"/>
                <a:ea typeface="小塚ゴシック Pr6N M"/>
                <a:cs typeface="小塚ゴシック Pr6N M"/>
              </a:rPr>
              <a:t>キッカケ</a:t>
            </a:r>
            <a:endParaRPr kumimoji="1" lang="ja-JP" altLang="en-US" dirty="0">
              <a:solidFill>
                <a:srgbClr val="308007"/>
              </a:solidFill>
              <a:latin typeface="小塚ゴシック Pr6N M"/>
              <a:ea typeface="小塚ゴシック Pr6N M"/>
              <a:cs typeface="小塚ゴシック Pr6N M"/>
            </a:endParaRPr>
          </a:p>
        </p:txBody>
      </p:sp>
      <p:sp>
        <p:nvSpPr>
          <p:cNvPr id="102" name="テキスト ボックス 101"/>
          <p:cNvSpPr txBox="1"/>
          <p:nvPr/>
        </p:nvSpPr>
        <p:spPr>
          <a:xfrm>
            <a:off x="5069983" y="2829653"/>
            <a:ext cx="4175617" cy="1200329"/>
          </a:xfrm>
          <a:prstGeom prst="rect">
            <a:avLst/>
          </a:prstGeom>
          <a:noFill/>
        </p:spPr>
        <p:txBody>
          <a:bodyPr wrap="square" rtlCol="0">
            <a:spAutoFit/>
          </a:bodyPr>
          <a:lstStyle/>
          <a:p>
            <a:pPr marL="171450" indent="-171450">
              <a:buFont typeface="Wingdings" charset="2"/>
              <a:buChar char="l"/>
            </a:pPr>
            <a:r>
              <a:rPr lang="ja-JP" altLang="en-US" sz="1200" dirty="0" smtClean="0">
                <a:latin typeface="小塚ゴシック Pr6N L"/>
              </a:rPr>
              <a:t>東京都葛飾区新小岩北地区は、昭和</a:t>
            </a:r>
            <a:r>
              <a:rPr lang="en-US" altLang="ja-JP" sz="1200" dirty="0" smtClean="0">
                <a:latin typeface="小塚ゴシック Pr6N L"/>
              </a:rPr>
              <a:t>22</a:t>
            </a:r>
            <a:r>
              <a:rPr lang="ja-JP" altLang="en-US" sz="1200" dirty="0" smtClean="0">
                <a:latin typeface="小塚ゴシック Pr6N L"/>
              </a:rPr>
              <a:t>年カスリーン台風襲来時に、利根川決壊による広域大規模水害を経験。</a:t>
            </a:r>
            <a:endParaRPr lang="en-US" altLang="ja-JP" sz="1200" dirty="0" smtClean="0">
              <a:latin typeface="小塚ゴシック Pr6N L"/>
            </a:endParaRPr>
          </a:p>
          <a:p>
            <a:pPr marL="171450" indent="-171450">
              <a:buFont typeface="Wingdings" charset="2"/>
              <a:buChar char="l"/>
            </a:pPr>
            <a:endParaRPr lang="en-US" altLang="ja-JP" sz="1200" dirty="0" smtClean="0">
              <a:latin typeface="小塚ゴシック Pr6N L"/>
            </a:endParaRPr>
          </a:p>
          <a:p>
            <a:pPr marL="171450" indent="-171450">
              <a:buFont typeface="Wingdings" charset="2"/>
              <a:buChar char="l"/>
            </a:pPr>
            <a:r>
              <a:rPr lang="ja-JP" altLang="en-US" sz="1200" dirty="0" smtClean="0">
                <a:latin typeface="小塚ゴシック Pr6N L"/>
              </a:rPr>
              <a:t>水害のシンポジウムを開催するなど、地域住民の防災意識の高揚を図ることを目的に、防災アプリ「天サイ！まなぶくん」を開発（東京大学等に依頼）。</a:t>
            </a:r>
            <a:endParaRPr lang="en-US" altLang="ja-JP" sz="1200" dirty="0">
              <a:latin typeface="小塚ゴシック Pr6N L"/>
              <a:ea typeface="小塚ゴシック Pr6N L"/>
              <a:cs typeface="小塚ゴシック Pr6N L"/>
            </a:endParaRPr>
          </a:p>
        </p:txBody>
      </p:sp>
      <p:pic>
        <p:nvPicPr>
          <p:cNvPr id="103" name="ひらめき.png" descr="/Users/meg/Desktop/特研/特研OD/アイコン/ひらめき.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9090963" y="5390367"/>
            <a:ext cx="915309" cy="915309"/>
          </a:xfrm>
          <a:prstGeom prst="rect">
            <a:avLst/>
          </a:prstGeom>
          <a:noFill/>
        </p:spPr>
      </p:pic>
      <p:sp>
        <p:nvSpPr>
          <p:cNvPr id="104" name="テキスト ボックス 103"/>
          <p:cNvSpPr txBox="1"/>
          <p:nvPr/>
        </p:nvSpPr>
        <p:spPr>
          <a:xfrm>
            <a:off x="5166303" y="4518001"/>
            <a:ext cx="3881191" cy="369332"/>
          </a:xfrm>
          <a:prstGeom prst="rect">
            <a:avLst/>
          </a:prstGeom>
          <a:no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天サイ！まなぶくん　</a:t>
            </a:r>
            <a:r>
              <a:rPr lang="ja-JP" altLang="en-US" sz="1600" dirty="0" smtClean="0">
                <a:solidFill>
                  <a:schemeClr val="bg1"/>
                </a:solidFill>
                <a:latin typeface="小塚ゴシック Pr6N M"/>
                <a:ea typeface="小塚ゴシック Pr6N M"/>
                <a:cs typeface="小塚ゴシック Pr6N M"/>
              </a:rPr>
              <a:t>でこう</a:t>
            </a:r>
            <a:r>
              <a:rPr kumimoji="1" lang="en-US" altLang="ja-JP" dirty="0" smtClean="0">
                <a:solidFill>
                  <a:schemeClr val="bg1"/>
                </a:solidFill>
                <a:latin typeface="小塚ゴシック Pr6N M"/>
                <a:ea typeface="小塚ゴシック Pr6N M"/>
                <a:cs typeface="小塚ゴシック Pr6N M"/>
              </a:rPr>
              <a:t> </a:t>
            </a:r>
            <a:r>
              <a:rPr lang="ja-JP" altLang="en-US" dirty="0" smtClean="0">
                <a:solidFill>
                  <a:schemeClr val="bg1"/>
                </a:solidFill>
                <a:latin typeface="小塚ゴシック Pr6N M"/>
                <a:ea typeface="小塚ゴシック Pr6N M"/>
                <a:cs typeface="小塚ゴシック Pr6N M"/>
              </a:rPr>
              <a:t>変わった！</a:t>
            </a:r>
            <a:endParaRPr kumimoji="1" lang="ja-JP" altLang="en-US" dirty="0">
              <a:solidFill>
                <a:schemeClr val="bg1"/>
              </a:solidFill>
              <a:latin typeface="小塚ゴシック Pr6N M"/>
              <a:ea typeface="小塚ゴシック Pr6N M"/>
              <a:cs typeface="小塚ゴシック Pr6N M"/>
            </a:endParaRPr>
          </a:p>
        </p:txBody>
      </p:sp>
      <p:sp>
        <p:nvSpPr>
          <p:cNvPr id="105" name="テキスト ボックス 104"/>
          <p:cNvSpPr txBox="1"/>
          <p:nvPr/>
        </p:nvSpPr>
        <p:spPr>
          <a:xfrm>
            <a:off x="5069986" y="5001551"/>
            <a:ext cx="4020978" cy="1384995"/>
          </a:xfrm>
          <a:prstGeom prst="rect">
            <a:avLst/>
          </a:prstGeom>
          <a:noFill/>
        </p:spPr>
        <p:txBody>
          <a:bodyPr wrap="square" rtlCol="0">
            <a:spAutoFit/>
          </a:bodyPr>
          <a:lstStyle/>
          <a:p>
            <a:pPr marL="171450" indent="-171450">
              <a:buFont typeface="Wingdings" charset="2"/>
              <a:buChar char="l"/>
            </a:pPr>
            <a:r>
              <a:rPr lang="ja-JP" altLang="en-US" sz="1200" dirty="0" smtClean="0">
                <a:latin typeface="小塚ゴシック Pr6N L"/>
                <a:ea typeface="小塚ゴシック Pr6N L"/>
                <a:cs typeface="小塚ゴシック Pr6N L"/>
              </a:rPr>
              <a:t>地元の小学校などで、「天サイまなぶくん」をインストールした</a:t>
            </a:r>
            <a:r>
              <a:rPr lang="en-US" altLang="ja-JP" sz="1200" dirty="0" err="1" smtClean="0">
                <a:latin typeface="小塚ゴシック Pr6N L"/>
                <a:ea typeface="小塚ゴシック Pr6N L"/>
                <a:cs typeface="小塚ゴシック Pr6N L"/>
              </a:rPr>
              <a:t>i</a:t>
            </a:r>
            <a:r>
              <a:rPr lang="en-US" altLang="ja-JP" sz="1200" dirty="0" smtClean="0">
                <a:latin typeface="小塚ゴシック Pr6N L"/>
                <a:ea typeface="小塚ゴシック Pr6N L"/>
                <a:cs typeface="小塚ゴシック Pr6N L"/>
              </a:rPr>
              <a:t>-Pad</a:t>
            </a:r>
            <a:r>
              <a:rPr lang="ja-JP" altLang="en-US" sz="1200" dirty="0" smtClean="0">
                <a:latin typeface="小塚ゴシック Pr6N L"/>
                <a:ea typeface="小塚ゴシック Pr6N L"/>
                <a:cs typeface="小塚ゴシック Pr6N L"/>
              </a:rPr>
              <a:t>で学校周辺の浸水状況や水害時の疑似体験をすることで防災意識が高まった。</a:t>
            </a:r>
            <a:endParaRPr lang="en-US" altLang="ja-JP" sz="1200" dirty="0" smtClean="0">
              <a:latin typeface="小塚ゴシック Pr6N L"/>
              <a:ea typeface="小塚ゴシック Pr6N L"/>
              <a:cs typeface="小塚ゴシック Pr6N L"/>
            </a:endParaRPr>
          </a:p>
          <a:p>
            <a:pPr marL="171450" indent="-171450">
              <a:buFont typeface="Wingdings" charset="2"/>
              <a:buChar char="l"/>
            </a:pPr>
            <a:endParaRPr lang="en-US" altLang="ja-JP" sz="1200" dirty="0" smtClean="0">
              <a:latin typeface="小塚ゴシック Pr6N L"/>
              <a:ea typeface="小塚ゴシック Pr6N L"/>
              <a:cs typeface="小塚ゴシック Pr6N L"/>
            </a:endParaRPr>
          </a:p>
          <a:p>
            <a:pPr marL="171450" indent="-171450">
              <a:buFont typeface="Wingdings" charset="2"/>
              <a:buChar char="l"/>
            </a:pPr>
            <a:r>
              <a:rPr lang="ja-JP" altLang="en-US" sz="1200" dirty="0" smtClean="0">
                <a:latin typeface="小塚ゴシック Pr6N L"/>
                <a:ea typeface="小塚ゴシック Pr6N L"/>
                <a:cs typeface="小塚ゴシック Pr6N L"/>
              </a:rPr>
              <a:t>アプリのプレスリリース後、複数のメディアにて報道され、葛飾区が取り組んでいる防災活動の注目度が向上した。</a:t>
            </a:r>
            <a:endParaRPr lang="en-US" altLang="ja-JP" sz="1200" dirty="0" smtClean="0">
              <a:latin typeface="小塚ゴシック Pr6N L"/>
              <a:ea typeface="小塚ゴシック Pr6N L"/>
              <a:cs typeface="小塚ゴシック Pr6N L"/>
            </a:endParaRPr>
          </a:p>
          <a:p>
            <a:r>
              <a:rPr lang="ja-JP" altLang="en-US" sz="1200" dirty="0" smtClean="0">
                <a:latin typeface="小塚ゴシック Pr6N L"/>
                <a:ea typeface="小塚ゴシック Pr6N L"/>
                <a:cs typeface="小塚ゴシック Pr6N L"/>
              </a:rPr>
              <a:t>　　</a:t>
            </a:r>
            <a:endParaRPr lang="en-US" altLang="ja-JP" sz="1200" dirty="0" smtClean="0">
              <a:latin typeface="小塚ゴシック Pr6N L"/>
              <a:ea typeface="小塚ゴシック Pr6N L"/>
              <a:cs typeface="小塚ゴシック Pr6N L"/>
            </a:endParaRPr>
          </a:p>
        </p:txBody>
      </p:sp>
      <p:sp>
        <p:nvSpPr>
          <p:cNvPr id="35"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600" dirty="0" smtClean="0">
                <a:solidFill>
                  <a:srgbClr val="308007"/>
                </a:solidFill>
                <a:latin typeface="小塚ゴシック Pr6N R"/>
                <a:ea typeface="小塚ゴシック Pr6N R"/>
                <a:cs typeface="小塚ゴシック Pr6N R"/>
              </a:rPr>
              <a:t>GPS</a:t>
            </a:r>
            <a:r>
              <a:rPr lang="ja-JP" altLang="en-US" sz="1600" dirty="0">
                <a:solidFill>
                  <a:srgbClr val="308007"/>
                </a:solidFill>
                <a:latin typeface="小塚ゴシック Pr6N R"/>
                <a:ea typeface="小塚ゴシック Pr6N R"/>
                <a:cs typeface="小塚ゴシック Pr6N R"/>
              </a:rPr>
              <a:t>情報と連動して、カメラで撮影された実写の映像に、現在地の防災情報が合成</a:t>
            </a:r>
            <a:r>
              <a:rPr lang="ja-JP" altLang="en-US" sz="1600" dirty="0" smtClean="0">
                <a:solidFill>
                  <a:srgbClr val="308007"/>
                </a:solidFill>
                <a:latin typeface="小塚ゴシック Pr6N R"/>
                <a:ea typeface="小塚ゴシック Pr6N R"/>
                <a:cs typeface="小塚ゴシック Pr6N R"/>
              </a:rPr>
              <a:t>されます。</a:t>
            </a:r>
            <a:endParaRPr lang="en-US" altLang="ja-JP" sz="1600" dirty="0" smtClean="0">
              <a:solidFill>
                <a:srgbClr val="308007"/>
              </a:solidFill>
              <a:latin typeface="小塚ゴシック Pr6N R"/>
              <a:ea typeface="小塚ゴシック Pr6N R"/>
              <a:cs typeface="小塚ゴシック Pr6N R"/>
            </a:endParaRPr>
          </a:p>
          <a:p>
            <a:pPr algn="l"/>
            <a:r>
              <a:rPr lang="ja-JP" altLang="en-US" sz="1600" dirty="0" smtClean="0">
                <a:solidFill>
                  <a:srgbClr val="308007"/>
                </a:solidFill>
                <a:latin typeface="小塚ゴシック Pr6N R"/>
                <a:ea typeface="小塚ゴシック Pr6N R"/>
                <a:cs typeface="小塚ゴシック Pr6N R"/>
              </a:rPr>
              <a:t>（</a:t>
            </a:r>
            <a:r>
              <a:rPr lang="en-US" altLang="ja-JP" sz="1600" dirty="0" smtClean="0">
                <a:solidFill>
                  <a:srgbClr val="308007"/>
                </a:solidFill>
                <a:latin typeface="小塚ゴシック Pr6N R"/>
                <a:ea typeface="小塚ゴシック Pr6N R"/>
                <a:cs typeface="小塚ゴシック Pr6N R"/>
              </a:rPr>
              <a:t>2013</a:t>
            </a:r>
            <a:r>
              <a:rPr lang="ja-JP" altLang="en-US" sz="1600" dirty="0" smtClean="0">
                <a:solidFill>
                  <a:srgbClr val="308007"/>
                </a:solidFill>
                <a:latin typeface="小塚ゴシック Pr6N R"/>
                <a:ea typeface="小塚ゴシック Pr6N R"/>
                <a:cs typeface="小塚ゴシック Pr6N R"/>
              </a:rPr>
              <a:t>年</a:t>
            </a:r>
            <a:r>
              <a:rPr lang="en-US" altLang="ja-JP" sz="1600" dirty="0" smtClean="0">
                <a:solidFill>
                  <a:srgbClr val="308007"/>
                </a:solidFill>
                <a:latin typeface="小塚ゴシック Pr6N R"/>
                <a:ea typeface="小塚ゴシック Pr6N R"/>
                <a:cs typeface="小塚ゴシック Pr6N R"/>
              </a:rPr>
              <a:t>1</a:t>
            </a:r>
            <a:r>
              <a:rPr lang="ja-JP" altLang="en-US" sz="1600" dirty="0" smtClean="0">
                <a:solidFill>
                  <a:srgbClr val="308007"/>
                </a:solidFill>
                <a:latin typeface="小塚ゴシック Pr6N R"/>
                <a:ea typeface="小塚ゴシック Pr6N R"/>
                <a:cs typeface="小塚ゴシック Pr6N R"/>
              </a:rPr>
              <a:t>月サービス開始）</a:t>
            </a:r>
            <a:endParaRPr lang="en-US" altLang="ja-JP" sz="1600" dirty="0">
              <a:solidFill>
                <a:srgbClr val="308007"/>
              </a:solidFill>
              <a:latin typeface="小塚ゴシック Pr6N R"/>
              <a:ea typeface="小塚ゴシック Pr6N R"/>
              <a:cs typeface="小塚ゴシック Pr6N R"/>
            </a:endParaRPr>
          </a:p>
        </p:txBody>
      </p:sp>
      <p:cxnSp>
        <p:nvCxnSpPr>
          <p:cNvPr id="36" name="直線コネクタ 35"/>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直線コネクタ 36"/>
          <p:cNvCxnSpPr/>
          <p:nvPr/>
        </p:nvCxnSpPr>
        <p:spPr>
          <a:xfrm flipH="1">
            <a:off x="-348" y="2077445"/>
            <a:ext cx="9911640"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38" name="角丸四角形 37"/>
          <p:cNvSpPr/>
          <p:nvPr/>
        </p:nvSpPr>
        <p:spPr>
          <a:xfrm>
            <a:off x="5050292" y="2327966"/>
            <a:ext cx="4743817" cy="1840961"/>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45" name="図形グループ 55"/>
          <p:cNvGrpSpPr/>
          <p:nvPr/>
        </p:nvGrpSpPr>
        <p:grpSpPr>
          <a:xfrm>
            <a:off x="7172281" y="250008"/>
            <a:ext cx="752743" cy="752743"/>
            <a:chOff x="7154801" y="281179"/>
            <a:chExt cx="752743" cy="752743"/>
          </a:xfrm>
        </p:grpSpPr>
        <p:sp>
          <p:nvSpPr>
            <p:cNvPr id="47" name="角丸四角形 46"/>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7208007"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少子</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高齢</a:t>
              </a:r>
              <a:endParaRPr lang="en-US" altLang="ja-JP" dirty="0" smtClean="0">
                <a:solidFill>
                  <a:srgbClr val="CCFFCC"/>
                </a:solidFill>
                <a:latin typeface="小塚ゴシック Pr6N M"/>
                <a:ea typeface="小塚ゴシック Pr6N M"/>
                <a:cs typeface="小塚ゴシック Pr6N M"/>
              </a:endParaRPr>
            </a:p>
          </p:txBody>
        </p:sp>
      </p:grpSp>
      <p:sp>
        <p:nvSpPr>
          <p:cNvPr id="33" name="タイトル 1"/>
          <p:cNvSpPr txBox="1">
            <a:spLocks/>
          </p:cNvSpPr>
          <p:nvPr/>
        </p:nvSpPr>
        <p:spPr>
          <a:xfrm>
            <a:off x="45112" y="223283"/>
            <a:ext cx="5644894" cy="744513"/>
          </a:xfrm>
          <a:prstGeom prst="rect">
            <a:avLst/>
          </a:prstGeom>
        </p:spPr>
        <p:txBody>
          <a:bodyPr vert="horz" lIns="91440" tIns="45720" rIns="91440" bIns="45720" rtlCol="0" anchor="ctr">
            <a:normAutofit fontScale="77500" lnSpcReduction="20000"/>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4000" dirty="0" smtClean="0">
                <a:solidFill>
                  <a:schemeClr val="bg1"/>
                </a:solidFill>
                <a:latin typeface="小塚ゴシック Pro M"/>
                <a:ea typeface="小塚ゴシック Pro M"/>
                <a:cs typeface="小塚ゴシック Pro M"/>
              </a:rPr>
              <a:t>天サイ！まなぶくん（葛飾区版）</a:t>
            </a:r>
            <a:endParaRPr lang="ja-JP" altLang="en-US" sz="4000" dirty="0">
              <a:solidFill>
                <a:schemeClr val="bg1"/>
              </a:solidFill>
              <a:latin typeface="小塚ゴシック Pro M"/>
              <a:ea typeface="小塚ゴシック Pro M"/>
              <a:cs typeface="小塚ゴシック Pro M"/>
            </a:endParaRPr>
          </a:p>
        </p:txBody>
      </p:sp>
      <p:pic>
        <p:nvPicPr>
          <p:cNvPr id="3" name="図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6270" y="2714320"/>
            <a:ext cx="1471491" cy="2611896"/>
          </a:xfrm>
          <a:prstGeom prst="rect">
            <a:avLst/>
          </a:prstGeom>
        </p:spPr>
      </p:pic>
      <p:pic>
        <p:nvPicPr>
          <p:cNvPr id="4" name="図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64362" y="3245126"/>
            <a:ext cx="1471491" cy="2611896"/>
          </a:xfrm>
          <a:prstGeom prst="rect">
            <a:avLst/>
          </a:prstGeom>
        </p:spPr>
      </p:pic>
      <p:pic>
        <p:nvPicPr>
          <p:cNvPr id="5" name="図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12098" y="3761499"/>
            <a:ext cx="1471491" cy="2611896"/>
          </a:xfrm>
          <a:prstGeom prst="rect">
            <a:avLst/>
          </a:prstGeom>
        </p:spPr>
      </p:pic>
      <p:sp>
        <p:nvSpPr>
          <p:cNvPr id="34" name="角丸四角形 33"/>
          <p:cNvSpPr/>
          <p:nvPr/>
        </p:nvSpPr>
        <p:spPr>
          <a:xfrm>
            <a:off x="180356" y="2371687"/>
            <a:ext cx="1463318" cy="450629"/>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100" dirty="0" smtClean="0">
                <a:latin typeface="フォントポにほんご"/>
                <a:ea typeface="フォントポにほんご"/>
                <a:cs typeface="フォントポにほんご"/>
              </a:rPr>
              <a:t>天サイ！まなぶくん</a:t>
            </a:r>
            <a:endParaRPr kumimoji="1" lang="en-US" altLang="ja-JP" sz="1100" dirty="0" smtClean="0">
              <a:latin typeface="フォントポにほんご"/>
              <a:ea typeface="フォントポにほんご"/>
              <a:cs typeface="フォントポにほんご"/>
            </a:endParaRPr>
          </a:p>
          <a:p>
            <a:pPr algn="ctr"/>
            <a:r>
              <a:rPr kumimoji="1" lang="ja-JP" altLang="en-US" sz="1100" dirty="0" smtClean="0">
                <a:latin typeface="フォントポにほんご"/>
                <a:ea typeface="フォントポにほんご"/>
                <a:cs typeface="フォントポにほんご"/>
              </a:rPr>
              <a:t>利用画面</a:t>
            </a:r>
            <a:endParaRPr kumimoji="1" lang="en-US" altLang="ja-JP" sz="1100" dirty="0" smtClean="0">
              <a:latin typeface="フォントポにほんご"/>
              <a:ea typeface="フォントポにほんご"/>
              <a:cs typeface="フォントポにほんご"/>
            </a:endParaRPr>
          </a:p>
        </p:txBody>
      </p:sp>
      <p:sp>
        <p:nvSpPr>
          <p:cNvPr id="51" name="角丸四角形 50"/>
          <p:cNvSpPr/>
          <p:nvPr/>
        </p:nvSpPr>
        <p:spPr>
          <a:xfrm>
            <a:off x="1768448" y="2904889"/>
            <a:ext cx="1463318" cy="450629"/>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100" dirty="0" smtClean="0">
                <a:latin typeface="フォントポにほんご"/>
                <a:ea typeface="フォントポにほんご"/>
                <a:cs typeface="フォントポにほんご"/>
              </a:rPr>
              <a:t>最寄りの避難所</a:t>
            </a:r>
            <a:endParaRPr kumimoji="1" lang="en-US" altLang="ja-JP" sz="1100" dirty="0" smtClean="0">
              <a:latin typeface="フォントポにほんご"/>
              <a:ea typeface="フォントポにほんご"/>
              <a:cs typeface="フォントポにほんご"/>
            </a:endParaRPr>
          </a:p>
          <a:p>
            <a:pPr algn="ctr"/>
            <a:r>
              <a:rPr kumimoji="1" lang="ja-JP" altLang="en-US" sz="1100" dirty="0" smtClean="0">
                <a:latin typeface="フォントポにほんご"/>
                <a:ea typeface="フォントポにほんご"/>
                <a:cs typeface="フォントポにほんご"/>
              </a:rPr>
              <a:t>最短方向と距離</a:t>
            </a:r>
            <a:endParaRPr kumimoji="1" lang="en-US" altLang="ja-JP" sz="1100" dirty="0" smtClean="0">
              <a:latin typeface="フォントポにほんご"/>
              <a:ea typeface="フォントポにほんご"/>
              <a:cs typeface="フォントポにほんご"/>
            </a:endParaRPr>
          </a:p>
        </p:txBody>
      </p:sp>
      <p:sp>
        <p:nvSpPr>
          <p:cNvPr id="52" name="角丸四角形 51"/>
          <p:cNvSpPr/>
          <p:nvPr/>
        </p:nvSpPr>
        <p:spPr>
          <a:xfrm>
            <a:off x="3416184" y="3415819"/>
            <a:ext cx="1463318" cy="450629"/>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100" dirty="0" smtClean="0">
                <a:latin typeface="フォントポにほんご"/>
                <a:ea typeface="フォントポにほんご"/>
                <a:cs typeface="フォントポにほんご"/>
              </a:rPr>
              <a:t>ＡＲにて津波・浸水想定の高さ表示</a:t>
            </a:r>
            <a:endParaRPr kumimoji="1" lang="en-US" altLang="ja-JP" sz="1100" dirty="0" smtClean="0">
              <a:latin typeface="フォントポにほんご"/>
              <a:ea typeface="フォントポにほんご"/>
              <a:cs typeface="フォントポにほんご"/>
            </a:endParaRPr>
          </a:p>
        </p:txBody>
      </p:sp>
      <p:pic>
        <p:nvPicPr>
          <p:cNvPr id="54" name="図 5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22087" y="5478699"/>
            <a:ext cx="779857" cy="779857"/>
          </a:xfrm>
          <a:prstGeom prst="rect">
            <a:avLst/>
          </a:prstGeom>
        </p:spPr>
      </p:pic>
      <p:sp>
        <p:nvSpPr>
          <p:cNvPr id="55" name="テキスト ボックス 54"/>
          <p:cNvSpPr txBox="1"/>
          <p:nvPr/>
        </p:nvSpPr>
        <p:spPr>
          <a:xfrm>
            <a:off x="263345" y="6250284"/>
            <a:ext cx="1297340" cy="246221"/>
          </a:xfrm>
          <a:prstGeom prst="rect">
            <a:avLst/>
          </a:prstGeom>
          <a:noFill/>
        </p:spPr>
        <p:txBody>
          <a:bodyPr wrap="square" rtlCol="0">
            <a:spAutoFit/>
          </a:bodyPr>
          <a:lstStyle/>
          <a:p>
            <a:pPr algn="ctr"/>
            <a:r>
              <a:rPr lang="ja-JP" altLang="en-US" sz="1000" dirty="0" smtClean="0">
                <a:latin typeface="小塚ゴシック Pr6N L"/>
              </a:rPr>
              <a:t>天サイ！まなぶくん</a:t>
            </a:r>
            <a:endParaRPr lang="en-US" altLang="ja-JP" sz="1000" dirty="0">
              <a:latin typeface="小塚ゴシック Pr6N L"/>
              <a:ea typeface="小塚ゴシック Pr6N L"/>
              <a:cs typeface="小塚ゴシック Pr6N L"/>
            </a:endParaRPr>
          </a:p>
        </p:txBody>
      </p:sp>
      <p:grpSp>
        <p:nvGrpSpPr>
          <p:cNvPr id="42" name="図形グループ 13"/>
          <p:cNvGrpSpPr/>
          <p:nvPr/>
        </p:nvGrpSpPr>
        <p:grpSpPr>
          <a:xfrm>
            <a:off x="6255233" y="250008"/>
            <a:ext cx="752743" cy="752743"/>
            <a:chOff x="6255233" y="281179"/>
            <a:chExt cx="752743" cy="752743"/>
          </a:xfrm>
          <a:solidFill>
            <a:schemeClr val="bg1"/>
          </a:solidFill>
        </p:grpSpPr>
        <p:sp>
          <p:nvSpPr>
            <p:cNvPr id="46" name="角丸四角形 45"/>
            <p:cNvSpPr/>
            <p:nvPr/>
          </p:nvSpPr>
          <p:spPr>
            <a:xfrm>
              <a:off x="6255233" y="281179"/>
              <a:ext cx="752743" cy="752743"/>
            </a:xfrm>
            <a:prstGeom prst="roundRect">
              <a:avLst/>
            </a:prstGeom>
            <a:solidFill>
              <a:srgbClr val="FFFFFF"/>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6308439" y="334385"/>
              <a:ext cx="646331" cy="646331"/>
            </a:xfrm>
            <a:prstGeom prst="rect">
              <a:avLst/>
            </a:prstGeom>
            <a:grpFill/>
          </p:spPr>
          <p:txBody>
            <a:bodyPr wrap="none" rtlCol="0">
              <a:spAutoFit/>
            </a:bodyPr>
            <a:lstStyle/>
            <a:p>
              <a:r>
                <a:rPr kumimoji="1" lang="ja-JP" altLang="en-US" dirty="0" smtClean="0">
                  <a:solidFill>
                    <a:srgbClr val="1BD41E"/>
                  </a:solidFill>
                  <a:latin typeface="小塚ゴシック Pr6N M"/>
                  <a:ea typeface="小塚ゴシック Pr6N M"/>
                  <a:cs typeface="小塚ゴシック Pr6N M"/>
                </a:rPr>
                <a:t>防災</a:t>
              </a:r>
              <a:endParaRPr kumimoji="1" lang="en-US" altLang="ja-JP" dirty="0" smtClean="0">
                <a:solidFill>
                  <a:srgbClr val="1BD41E"/>
                </a:solidFill>
                <a:latin typeface="小塚ゴシック Pr6N M"/>
                <a:ea typeface="小塚ゴシック Pr6N M"/>
                <a:cs typeface="小塚ゴシック Pr6N M"/>
              </a:endParaRPr>
            </a:p>
            <a:p>
              <a:r>
                <a:rPr lang="ja-JP" altLang="en-US" dirty="0" smtClean="0">
                  <a:solidFill>
                    <a:srgbClr val="1BD41E"/>
                  </a:solidFill>
                  <a:latin typeface="小塚ゴシック Pr6N M"/>
                  <a:ea typeface="小塚ゴシック Pr6N M"/>
                  <a:cs typeface="小塚ゴシック Pr6N M"/>
                </a:rPr>
                <a:t>減災</a:t>
              </a:r>
              <a:endParaRPr kumimoji="1" lang="ja-JP" altLang="en-US" dirty="0">
                <a:solidFill>
                  <a:srgbClr val="1BD41E"/>
                </a:solidFill>
                <a:latin typeface="小塚ゴシック Pr6N M"/>
                <a:ea typeface="小塚ゴシック Pr6N M"/>
                <a:cs typeface="小塚ゴシック Pr6N M"/>
              </a:endParaRPr>
            </a:p>
          </p:txBody>
        </p:sp>
      </p:grpSp>
      <p:sp>
        <p:nvSpPr>
          <p:cNvPr id="56" name="角丸四角形 55"/>
          <p:cNvSpPr/>
          <p:nvPr/>
        </p:nvSpPr>
        <p:spPr>
          <a:xfrm>
            <a:off x="9006672" y="250008"/>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AFFFBD"/>
                </a:solidFill>
                <a:latin typeface="小塚ゴシック Pr6N M"/>
                <a:ea typeface="小塚ゴシック Pr6N M"/>
                <a:cs typeface="小塚ゴシック Pr6N M"/>
              </a:rPr>
              <a:t>防犯</a:t>
            </a:r>
            <a:endParaRPr lang="en-US" altLang="ja-JP" sz="1400" dirty="0" smtClean="0">
              <a:solidFill>
                <a:srgbClr val="AFFFBD"/>
              </a:solidFill>
              <a:latin typeface="小塚ゴシック Pr6N M"/>
              <a:ea typeface="小塚ゴシック Pr6N M"/>
              <a:cs typeface="小塚ゴシック Pr6N M"/>
            </a:endParaRPr>
          </a:p>
          <a:p>
            <a:r>
              <a:rPr lang="ja-JP" altLang="en-US" sz="1400" dirty="0" smtClean="0">
                <a:solidFill>
                  <a:srgbClr val="AFFFBD"/>
                </a:solidFill>
                <a:latin typeface="小塚ゴシック Pr6N M"/>
                <a:ea typeface="小塚ゴシック Pr6N M"/>
                <a:cs typeface="小塚ゴシック Pr6N M"/>
              </a:rPr>
              <a:t>医療</a:t>
            </a:r>
            <a:endParaRPr lang="en-US" altLang="ja-JP" sz="1400" dirty="0" smtClean="0">
              <a:solidFill>
                <a:srgbClr val="AFFFBD"/>
              </a:solidFill>
              <a:latin typeface="小塚ゴシック Pr6N M"/>
              <a:ea typeface="小塚ゴシック Pr6N M"/>
              <a:cs typeface="小塚ゴシック Pr6N M"/>
            </a:endParaRPr>
          </a:p>
          <a:p>
            <a:r>
              <a:rPr lang="ja-JP" altLang="en-US" sz="1400" dirty="0" smtClean="0">
                <a:solidFill>
                  <a:srgbClr val="AFFFBD"/>
                </a:solidFill>
                <a:latin typeface="小塚ゴシック Pr6N M"/>
                <a:ea typeface="小塚ゴシック Pr6N M"/>
                <a:cs typeface="小塚ゴシック Pr6N M"/>
              </a:rPr>
              <a:t>教育</a:t>
            </a:r>
            <a:r>
              <a:rPr lang="ja-JP" altLang="en-US" sz="1000" dirty="0" smtClean="0">
                <a:solidFill>
                  <a:srgbClr val="AFFFBD"/>
                </a:solidFill>
                <a:latin typeface="小塚ゴシック Pr6N M"/>
                <a:ea typeface="小塚ゴシック Pr6N M"/>
                <a:cs typeface="小塚ゴシック Pr6N M"/>
              </a:rPr>
              <a:t>等</a:t>
            </a:r>
            <a:endParaRPr lang="en-US" altLang="ja-JP" dirty="0" smtClean="0">
              <a:solidFill>
                <a:srgbClr val="AFFFBD"/>
              </a:solidFill>
              <a:latin typeface="小塚ゴシック Pr6N M"/>
              <a:ea typeface="小塚ゴシック Pr6N M"/>
              <a:cs typeface="小塚ゴシック Pr6N M"/>
            </a:endParaRPr>
          </a:p>
        </p:txBody>
      </p:sp>
      <p:grpSp>
        <p:nvGrpSpPr>
          <p:cNvPr id="39" name="図形グループ 15"/>
          <p:cNvGrpSpPr/>
          <p:nvPr/>
        </p:nvGrpSpPr>
        <p:grpSpPr>
          <a:xfrm>
            <a:off x="8089329" y="250008"/>
            <a:ext cx="752743" cy="752743"/>
            <a:chOff x="8060984" y="281179"/>
            <a:chExt cx="752743" cy="752743"/>
          </a:xfrm>
          <a:solidFill>
            <a:srgbClr val="00D861"/>
          </a:solidFill>
        </p:grpSpPr>
        <p:sp>
          <p:nvSpPr>
            <p:cNvPr id="40" name="角丸四角形 39"/>
            <p:cNvSpPr/>
            <p:nvPr/>
          </p:nvSpPr>
          <p:spPr>
            <a:xfrm>
              <a:off x="8060984" y="281179"/>
              <a:ext cx="752743" cy="752743"/>
            </a:xfrm>
            <a:prstGeom prst="roundRect">
              <a:avLst/>
            </a:prstGeom>
            <a:grpFill/>
            <a:ln w="38100">
              <a:solidFill>
                <a:srgbClr val="BDF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8114190" y="334385"/>
              <a:ext cx="646331" cy="646331"/>
            </a:xfrm>
            <a:prstGeom prst="rect">
              <a:avLst/>
            </a:prstGeom>
            <a:grpFill/>
            <a:ln>
              <a:noFill/>
            </a:ln>
          </p:spPr>
          <p:txBody>
            <a:bodyPr wrap="none" rtlCol="0">
              <a:spAutoFit/>
            </a:bodyPr>
            <a:lstStyle/>
            <a:p>
              <a:r>
                <a:rPr lang="ja-JP" altLang="en-US" dirty="0" smtClean="0">
                  <a:solidFill>
                    <a:srgbClr val="BDFFC9"/>
                  </a:solidFill>
                  <a:latin typeface="小塚ゴシック Pr6N M"/>
                  <a:ea typeface="小塚ゴシック Pr6N M"/>
                  <a:cs typeface="小塚ゴシック Pr6N M"/>
                </a:rPr>
                <a:t>産業</a:t>
              </a:r>
              <a:endParaRPr lang="en-US" altLang="ja-JP" dirty="0" smtClean="0">
                <a:solidFill>
                  <a:srgbClr val="BDFFC9"/>
                </a:solidFill>
                <a:latin typeface="小塚ゴシック Pr6N M"/>
                <a:ea typeface="小塚ゴシック Pr6N M"/>
                <a:cs typeface="小塚ゴシック Pr6N M"/>
              </a:endParaRPr>
            </a:p>
            <a:p>
              <a:r>
                <a:rPr lang="ja-JP" altLang="en-US" dirty="0" smtClean="0">
                  <a:solidFill>
                    <a:srgbClr val="BDFFC9"/>
                  </a:solidFill>
                  <a:latin typeface="小塚ゴシック Pr6N M"/>
                  <a:ea typeface="小塚ゴシック Pr6N M"/>
                  <a:cs typeface="小塚ゴシック Pr6N M"/>
                </a:rPr>
                <a:t>創出</a:t>
              </a:r>
              <a:endParaRPr kumimoji="1" lang="en-US" altLang="ja-JP" dirty="0" smtClean="0">
                <a:solidFill>
                  <a:srgbClr val="BDFFC9"/>
                </a:solidFill>
                <a:latin typeface="小塚ゴシック Pr6N M"/>
                <a:ea typeface="小塚ゴシック Pr6N M"/>
                <a:cs typeface="小塚ゴシック Pr6N M"/>
              </a:endParaRPr>
            </a:p>
          </p:txBody>
        </p:sp>
      </p:grpSp>
    </p:spTree>
    <p:extLst>
      <p:ext uri="{BB962C8B-B14F-4D97-AF65-F5344CB8AC3E}">
        <p14:creationId xmlns:p14="http://schemas.microsoft.com/office/powerpoint/2010/main" val="1050403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descr="アイディア.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3596" y="1292394"/>
            <a:ext cx="643434" cy="643434"/>
          </a:xfrm>
          <a:prstGeom prst="rect">
            <a:avLst/>
          </a:prstGeom>
        </p:spPr>
      </p:pic>
      <p:pic>
        <p:nvPicPr>
          <p:cNvPr id="8" name="図 7" descr="受賞.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6573" y="2841696"/>
            <a:ext cx="643434" cy="643434"/>
          </a:xfrm>
          <a:prstGeom prst="rect">
            <a:avLst/>
          </a:prstGeom>
        </p:spPr>
      </p:pic>
      <p:pic>
        <p:nvPicPr>
          <p:cNvPr id="10" name="図 9" descr="チーム.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3596" y="2333781"/>
            <a:ext cx="643434" cy="643434"/>
          </a:xfrm>
          <a:prstGeom prst="rect">
            <a:avLst/>
          </a:prstGeom>
        </p:spPr>
      </p:pic>
      <p:pic>
        <p:nvPicPr>
          <p:cNvPr id="11" name="図 10" descr="パソコン作業.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5667" y="1745423"/>
            <a:ext cx="643434" cy="643434"/>
          </a:xfrm>
          <a:prstGeom prst="rect">
            <a:avLst/>
          </a:prstGeom>
        </p:spPr>
      </p:pic>
      <p:sp>
        <p:nvSpPr>
          <p:cNvPr id="40" name="正方形/長方形 39"/>
          <p:cNvSpPr/>
          <p:nvPr/>
        </p:nvSpPr>
        <p:spPr>
          <a:xfrm>
            <a:off x="6046963" y="1499638"/>
            <a:ext cx="3116631"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smtClean="0">
                <a:solidFill>
                  <a:schemeClr val="tx1"/>
                </a:solidFill>
                <a:latin typeface="小塚ゴシック Pr6N L"/>
                <a:ea typeface="小塚ゴシック Pr6N L"/>
                <a:cs typeface="小塚ゴシック Pr6N L"/>
              </a:rPr>
              <a:t>　　建物倒壊危険度情報、避難所位置情報、</a:t>
            </a:r>
            <a:endParaRPr lang="en-US" altLang="ja-JP" sz="1100" dirty="0" smtClean="0">
              <a:solidFill>
                <a:schemeClr val="tx1"/>
              </a:solidFill>
              <a:latin typeface="小塚ゴシック Pr6N L"/>
              <a:ea typeface="小塚ゴシック Pr6N L"/>
              <a:cs typeface="小塚ゴシック Pr6N L"/>
            </a:endParaRPr>
          </a:p>
          <a:p>
            <a:pPr algn="ctr"/>
            <a:r>
              <a:rPr lang="ja-JP" altLang="en-US" sz="1100" dirty="0" smtClean="0">
                <a:solidFill>
                  <a:schemeClr val="tx1"/>
                </a:solidFill>
                <a:latin typeface="小塚ゴシック Pr6N L"/>
                <a:ea typeface="小塚ゴシック Pr6N L"/>
                <a:cs typeface="小塚ゴシック Pr6N L"/>
              </a:rPr>
              <a:t>荒川・江戸川・中川・綾瀬川浸水情報　等</a:t>
            </a:r>
            <a:endParaRPr lang="en-US" altLang="ja-JP" sz="1100" dirty="0" smtClean="0">
              <a:solidFill>
                <a:schemeClr val="tx1"/>
              </a:solidFill>
              <a:latin typeface="小塚ゴシック Pr6N L"/>
              <a:ea typeface="小塚ゴシック Pr6N L"/>
              <a:cs typeface="小塚ゴシック Pr6N L"/>
            </a:endParaRPr>
          </a:p>
        </p:txBody>
      </p:sp>
      <p:sp>
        <p:nvSpPr>
          <p:cNvPr id="58" name="角丸四角形 57"/>
          <p:cNvSpPr/>
          <p:nvPr/>
        </p:nvSpPr>
        <p:spPr>
          <a:xfrm>
            <a:off x="5568984" y="2961495"/>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smtClean="0">
                <a:latin typeface="フォントポにほんご"/>
                <a:ea typeface="フォントポにほんご"/>
                <a:cs typeface="フォントポにほんご"/>
              </a:rPr>
              <a:t>受賞歴</a:t>
            </a:r>
            <a:endParaRPr kumimoji="1" lang="ja-JP" altLang="en-US" sz="1400" dirty="0">
              <a:latin typeface="フォントポにほんご"/>
              <a:ea typeface="フォントポにほんご"/>
              <a:cs typeface="フォントポにほんご"/>
            </a:endParaRPr>
          </a:p>
        </p:txBody>
      </p:sp>
      <p:sp>
        <p:nvSpPr>
          <p:cNvPr id="61" name="正方形/長方形 60"/>
          <p:cNvSpPr/>
          <p:nvPr/>
        </p:nvSpPr>
        <p:spPr>
          <a:xfrm>
            <a:off x="5749101" y="36751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200" dirty="0" smtClean="0">
                <a:solidFill>
                  <a:schemeClr val="tx1"/>
                </a:solidFill>
                <a:latin typeface="小塚ゴシック Pr6N L"/>
                <a:ea typeface="小塚ゴシック Pr6N L"/>
                <a:cs typeface="小塚ゴシック Pr6N L"/>
              </a:rPr>
              <a:t>葛飾区</a:t>
            </a:r>
            <a:endParaRPr kumimoji="1" lang="ja-JP" altLang="en-US" sz="1200" dirty="0">
              <a:solidFill>
                <a:schemeClr val="tx1"/>
              </a:solidFill>
              <a:latin typeface="小塚ゴシック Pr6N L"/>
              <a:ea typeface="小塚ゴシック Pr6N L"/>
              <a:cs typeface="小塚ゴシック Pr6N L"/>
            </a:endParaRPr>
          </a:p>
        </p:txBody>
      </p:sp>
      <p:sp>
        <p:nvSpPr>
          <p:cNvPr id="62" name="角丸四角形 61"/>
          <p:cNvSpPr/>
          <p:nvPr/>
        </p:nvSpPr>
        <p:spPr>
          <a:xfrm>
            <a:off x="5096143" y="3669656"/>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sp>
        <p:nvSpPr>
          <p:cNvPr id="65" name="テキスト ボックス 64"/>
          <p:cNvSpPr txBox="1"/>
          <p:nvPr/>
        </p:nvSpPr>
        <p:spPr>
          <a:xfrm>
            <a:off x="10124" y="1499638"/>
            <a:ext cx="2520242" cy="461665"/>
          </a:xfrm>
          <a:prstGeom prst="rect">
            <a:avLst/>
          </a:prstGeom>
          <a:noFill/>
        </p:spPr>
        <p:txBody>
          <a:bodyPr wrap="none" rtlCol="0">
            <a:spAutoFit/>
          </a:bodyPr>
          <a:lstStyle/>
          <a:p>
            <a:r>
              <a:rPr kumimoji="1" lang="ja-JP" altLang="en-US" sz="2400" dirty="0" smtClean="0">
                <a:solidFill>
                  <a:srgbClr val="008000"/>
                </a:solidFill>
                <a:latin typeface="小塚ゴシック Pro M"/>
                <a:ea typeface="小塚ゴシック Pro M"/>
                <a:cs typeface="小塚ゴシック Pro M"/>
              </a:rPr>
              <a:t>アプリで水害対策</a:t>
            </a:r>
            <a:endParaRPr kumimoji="1" lang="ja-JP" altLang="en-US" sz="2400" dirty="0">
              <a:solidFill>
                <a:srgbClr val="008000"/>
              </a:solidFill>
              <a:latin typeface="小塚ゴシック Pro M"/>
              <a:ea typeface="小塚ゴシック Pro M"/>
              <a:cs typeface="小塚ゴシック Pro M"/>
            </a:endParaRPr>
          </a:p>
        </p:txBody>
      </p:sp>
      <p:cxnSp>
        <p:nvCxnSpPr>
          <p:cNvPr id="67" name="直線コネクタ 66"/>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4243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80778"/>
            <a:ext cx="4711409" cy="2347365"/>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76" name="図 75" descr="拡声器.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14548" y="3972528"/>
            <a:ext cx="903101" cy="903101"/>
          </a:xfrm>
          <a:prstGeom prst="rect">
            <a:avLst/>
          </a:prstGeom>
        </p:spPr>
      </p:pic>
      <p:sp>
        <p:nvSpPr>
          <p:cNvPr id="41" name="テキスト ボックス 40"/>
          <p:cNvSpPr txBox="1"/>
          <p:nvPr/>
        </p:nvSpPr>
        <p:spPr>
          <a:xfrm>
            <a:off x="5964177" y="4142389"/>
            <a:ext cx="1415772" cy="461665"/>
          </a:xfrm>
          <a:prstGeom prst="rect">
            <a:avLst/>
          </a:prstGeom>
          <a:noFill/>
        </p:spPr>
        <p:txBody>
          <a:bodyPr vert="horz" wrap="none" rtlCol="0">
            <a:spAutoFit/>
          </a:bodyPr>
          <a:lstStyle/>
          <a:p>
            <a:r>
              <a:rPr lang="ja-JP" altLang="en-US" sz="2400" dirty="0" smtClean="0">
                <a:solidFill>
                  <a:srgbClr val="008000"/>
                </a:solidFill>
                <a:latin typeface="フォントポにほんご"/>
                <a:ea typeface="フォントポにほんご"/>
                <a:cs typeface="フォントポにほんご"/>
              </a:rPr>
              <a:t>住民の声</a:t>
            </a:r>
            <a:endParaRPr lang="en-US" altLang="ja-JP" sz="2400" dirty="0" smtClean="0">
              <a:solidFill>
                <a:srgbClr val="008000"/>
              </a:solidFill>
              <a:latin typeface="フォントポにほんご"/>
              <a:ea typeface="フォントポにほんご"/>
              <a:cs typeface="フォントポにほんご"/>
            </a:endParaRPr>
          </a:p>
        </p:txBody>
      </p:sp>
      <p:sp>
        <p:nvSpPr>
          <p:cNvPr id="44" name="テキスト ボックス 43"/>
          <p:cNvSpPr txBox="1"/>
          <p:nvPr/>
        </p:nvSpPr>
        <p:spPr>
          <a:xfrm>
            <a:off x="5071927" y="4850980"/>
            <a:ext cx="4647383" cy="1643527"/>
          </a:xfrm>
          <a:prstGeom prst="rect">
            <a:avLst/>
          </a:prstGeom>
          <a:noFill/>
        </p:spPr>
        <p:txBody>
          <a:bodyPr wrap="square" rtlCol="0">
            <a:spAutoFit/>
          </a:bodyPr>
          <a:lstStyle/>
          <a:p>
            <a:pPr>
              <a:lnSpc>
                <a:spcPct val="120000"/>
              </a:lnSpc>
            </a:pPr>
            <a:r>
              <a:rPr lang="ja-JP" altLang="en-US" sz="1200" dirty="0" smtClean="0">
                <a:latin typeface="小塚ゴシック Pr6N L"/>
                <a:ea typeface="小塚ゴシック Pr6N L"/>
                <a:cs typeface="小塚ゴシック Pr6N L"/>
              </a:rPr>
              <a:t>　・地震災害と水害災害では、避難所が異なることが理解できた。　</a:t>
            </a:r>
            <a:endParaRPr lang="en-US" altLang="ja-JP" sz="1200" dirty="0" smtClean="0">
              <a:latin typeface="小塚ゴシック Pr6N L"/>
              <a:ea typeface="小塚ゴシック Pr6N L"/>
              <a:cs typeface="小塚ゴシック Pr6N L"/>
            </a:endParaRPr>
          </a:p>
          <a:p>
            <a:pPr>
              <a:lnSpc>
                <a:spcPct val="120000"/>
              </a:lnSpc>
            </a:pPr>
            <a:r>
              <a:rPr lang="ja-JP" altLang="en-US" sz="1200" dirty="0" smtClean="0">
                <a:latin typeface="小塚ゴシック Pr6N L"/>
                <a:ea typeface="小塚ゴシック Pr6N L"/>
                <a:cs typeface="小塚ゴシック Pr6N L"/>
              </a:rPr>
              <a:t>　・子どもにも分かり易く、地域の防災訓練で活用できた。</a:t>
            </a:r>
            <a:endParaRPr lang="en-US" altLang="ja-JP" sz="1200" dirty="0" smtClean="0">
              <a:latin typeface="小塚ゴシック Pr6N L"/>
              <a:ea typeface="小塚ゴシック Pr6N L"/>
              <a:cs typeface="小塚ゴシック Pr6N L"/>
            </a:endParaRPr>
          </a:p>
          <a:p>
            <a:pPr>
              <a:lnSpc>
                <a:spcPct val="120000"/>
              </a:lnSpc>
            </a:pPr>
            <a:r>
              <a:rPr lang="ja-JP" altLang="en-US" sz="1200" dirty="0" smtClean="0">
                <a:latin typeface="小塚ゴシック Pr6N L"/>
                <a:ea typeface="小塚ゴシック Pr6N L"/>
                <a:cs typeface="小塚ゴシック Pr6N L"/>
              </a:rPr>
              <a:t>　・いつも</a:t>
            </a:r>
            <a:r>
              <a:rPr lang="ja-JP" altLang="en-US" sz="1200" dirty="0">
                <a:latin typeface="小塚ゴシック Pr6N L"/>
                <a:ea typeface="小塚ゴシック Pr6N L"/>
                <a:cs typeface="小塚ゴシック Pr6N L"/>
              </a:rPr>
              <a:t>何気なく歩いていると</a:t>
            </a:r>
            <a:r>
              <a:rPr lang="ja-JP" altLang="en-US" sz="1200" dirty="0" smtClean="0">
                <a:latin typeface="小塚ゴシック Pr6N L"/>
                <a:ea typeface="小塚ゴシック Pr6N L"/>
                <a:cs typeface="小塚ゴシック Pr6N L"/>
              </a:rPr>
              <a:t>ころも危険を感じること</a:t>
            </a:r>
            <a:r>
              <a:rPr lang="ja-JP" altLang="en-US" sz="1200" dirty="0">
                <a:latin typeface="小塚ゴシック Pr6N L"/>
                <a:ea typeface="小塚ゴシック Pr6N L"/>
                <a:cs typeface="小塚ゴシック Pr6N L"/>
              </a:rPr>
              <a:t>が</a:t>
            </a:r>
            <a:r>
              <a:rPr lang="ja-JP" altLang="en-US" sz="1200" dirty="0" smtClean="0">
                <a:latin typeface="小塚ゴシック Pr6N L"/>
                <a:ea typeface="小塚ゴシック Pr6N L"/>
                <a:cs typeface="小塚ゴシック Pr6N L"/>
              </a:rPr>
              <a:t>できた。</a:t>
            </a:r>
            <a:endParaRPr lang="en-US" altLang="ja-JP" sz="1200" dirty="0" smtClean="0">
              <a:latin typeface="小塚ゴシック Pr6N L"/>
              <a:ea typeface="小塚ゴシック Pr6N L"/>
              <a:cs typeface="小塚ゴシック Pr6N L"/>
            </a:endParaRPr>
          </a:p>
          <a:p>
            <a:pPr>
              <a:lnSpc>
                <a:spcPct val="120000"/>
              </a:lnSpc>
            </a:pPr>
            <a:r>
              <a:rPr lang="ja-JP" altLang="en-US" sz="1200" dirty="0" smtClean="0">
                <a:latin typeface="小塚ゴシック Pr6N L"/>
                <a:ea typeface="小塚ゴシック Pr6N L"/>
                <a:cs typeface="小塚ゴシック Pr6N L"/>
              </a:rPr>
              <a:t>　・</a:t>
            </a:r>
            <a:r>
              <a:rPr lang="en-US" altLang="ja-JP" sz="1200" dirty="0" smtClean="0">
                <a:latin typeface="小塚ゴシック Pr6N L"/>
                <a:ea typeface="小塚ゴシック Pr6N L"/>
                <a:cs typeface="小塚ゴシック Pr6N L"/>
              </a:rPr>
              <a:t>4m</a:t>
            </a:r>
            <a:r>
              <a:rPr lang="ja-JP" altLang="en-US" sz="1200" dirty="0" err="1" smtClean="0">
                <a:latin typeface="小塚ゴシック Pr6N L"/>
                <a:ea typeface="小塚ゴシック Pr6N L"/>
                <a:cs typeface="小塚ゴシック Pr6N L"/>
              </a:rPr>
              <a:t>、</a:t>
            </a:r>
            <a:r>
              <a:rPr lang="en-US" altLang="ja-JP" sz="1200" dirty="0" smtClean="0">
                <a:latin typeface="小塚ゴシック Pr6N L"/>
                <a:ea typeface="小塚ゴシック Pr6N L"/>
                <a:cs typeface="小塚ゴシック Pr6N L"/>
              </a:rPr>
              <a:t>5m</a:t>
            </a:r>
            <a:r>
              <a:rPr lang="ja-JP" altLang="en-US" sz="1200" dirty="0" smtClean="0">
                <a:latin typeface="小塚ゴシック Pr6N L"/>
                <a:ea typeface="小塚ゴシック Pr6N L"/>
                <a:cs typeface="小塚ゴシック Pr6N L"/>
              </a:rPr>
              <a:t>の浸水を</a:t>
            </a:r>
            <a:r>
              <a:rPr lang="ja-JP" altLang="en-US" sz="1200" dirty="0">
                <a:latin typeface="小塚ゴシック Pr6N L"/>
                <a:ea typeface="小塚ゴシック Pr6N L"/>
                <a:cs typeface="小塚ゴシック Pr6N L"/>
              </a:rPr>
              <a:t>実感すること</a:t>
            </a:r>
            <a:r>
              <a:rPr lang="ja-JP" altLang="en-US" sz="1200" dirty="0" smtClean="0">
                <a:latin typeface="小塚ゴシック Pr6N L"/>
                <a:ea typeface="小塚ゴシック Pr6N L"/>
                <a:cs typeface="小塚ゴシック Pr6N L"/>
              </a:rPr>
              <a:t>で、３階</a:t>
            </a:r>
            <a:r>
              <a:rPr lang="ja-JP" altLang="en-US" sz="1200" dirty="0">
                <a:latin typeface="小塚ゴシック Pr6N L"/>
                <a:ea typeface="小塚ゴシック Pr6N L"/>
                <a:cs typeface="小塚ゴシック Pr6N L"/>
              </a:rPr>
              <a:t>建や塀より上でないと助</a:t>
            </a:r>
            <a:r>
              <a:rPr lang="ja-JP" altLang="en-US" sz="1200" dirty="0" smtClean="0">
                <a:latin typeface="小塚ゴシック Pr6N L"/>
                <a:ea typeface="小塚ゴシック Pr6N L"/>
                <a:cs typeface="小塚ゴシック Pr6N L"/>
              </a:rPr>
              <a:t>から </a:t>
            </a:r>
            <a:endParaRPr lang="en-US" altLang="ja-JP" sz="1200" dirty="0" smtClean="0">
              <a:latin typeface="小塚ゴシック Pr6N L"/>
              <a:ea typeface="小塚ゴシック Pr6N L"/>
              <a:cs typeface="小塚ゴシック Pr6N L"/>
            </a:endParaRPr>
          </a:p>
          <a:p>
            <a:pPr>
              <a:lnSpc>
                <a:spcPct val="120000"/>
              </a:lnSpc>
            </a:pPr>
            <a:r>
              <a:rPr lang="ja-JP" altLang="en-US" sz="1200" dirty="0" smtClean="0">
                <a:latin typeface="小塚ゴシック Pr6N L"/>
                <a:ea typeface="小塚ゴシック Pr6N L"/>
                <a:cs typeface="小塚ゴシック Pr6N L"/>
              </a:rPr>
              <a:t>　 ないことが分かった。</a:t>
            </a:r>
            <a:endParaRPr lang="en-US" altLang="ja-JP" sz="1200" dirty="0" smtClean="0">
              <a:latin typeface="小塚ゴシック Pr6N L"/>
              <a:ea typeface="小塚ゴシック Pr6N L"/>
              <a:cs typeface="小塚ゴシック Pr6N L"/>
            </a:endParaRPr>
          </a:p>
          <a:p>
            <a:pPr>
              <a:lnSpc>
                <a:spcPct val="120000"/>
              </a:lnSpc>
            </a:pPr>
            <a:r>
              <a:rPr lang="ja-JP" altLang="en-US" sz="1200" dirty="0">
                <a:latin typeface="小塚ゴシック Pr6N L"/>
                <a:ea typeface="小塚ゴシック Pr6N L"/>
                <a:cs typeface="小塚ゴシック Pr6N L"/>
              </a:rPr>
              <a:t>　</a:t>
            </a:r>
            <a:r>
              <a:rPr lang="ja-JP" altLang="en-US" sz="1200" dirty="0" smtClean="0">
                <a:latin typeface="小塚ゴシック Pr6N L"/>
                <a:ea typeface="小塚ゴシック Pr6N L"/>
                <a:cs typeface="小塚ゴシック Pr6N L"/>
              </a:rPr>
              <a:t>・視覚効果の高い防災訓練を地域で実施できることで、コミュニケー</a:t>
            </a:r>
            <a:endParaRPr lang="en-US" altLang="ja-JP" sz="1200" dirty="0" smtClean="0">
              <a:latin typeface="小塚ゴシック Pr6N L"/>
              <a:ea typeface="小塚ゴシック Pr6N L"/>
              <a:cs typeface="小塚ゴシック Pr6N L"/>
            </a:endParaRPr>
          </a:p>
          <a:p>
            <a:pPr>
              <a:lnSpc>
                <a:spcPct val="120000"/>
              </a:lnSpc>
            </a:pPr>
            <a:r>
              <a:rPr lang="ja-JP" altLang="en-US" sz="1200" dirty="0">
                <a:latin typeface="小塚ゴシック Pr6N L"/>
                <a:ea typeface="小塚ゴシック Pr6N L"/>
                <a:cs typeface="小塚ゴシック Pr6N L"/>
              </a:rPr>
              <a:t>　</a:t>
            </a:r>
            <a:r>
              <a:rPr lang="ja-JP" altLang="en-US" sz="1200" dirty="0" smtClean="0">
                <a:latin typeface="小塚ゴシック Pr6N L"/>
                <a:ea typeface="小塚ゴシック Pr6N L"/>
                <a:cs typeface="小塚ゴシック Pr6N L"/>
              </a:rPr>
              <a:t>　ション（共助）の意識が生まれた。</a:t>
            </a:r>
            <a:endParaRPr lang="en-US" altLang="ja-JP" sz="1200" dirty="0" smtClean="0">
              <a:latin typeface="小塚ゴシック Pr6N L"/>
              <a:ea typeface="小塚ゴシック Pr6N L"/>
              <a:cs typeface="小塚ゴシック Pr6N L"/>
            </a:endParaRPr>
          </a:p>
        </p:txBody>
      </p:sp>
      <p:sp>
        <p:nvSpPr>
          <p:cNvPr id="34" name="角丸四角形 33"/>
          <p:cNvSpPr/>
          <p:nvPr/>
        </p:nvSpPr>
        <p:spPr>
          <a:xfrm>
            <a:off x="5114549" y="1494164"/>
            <a:ext cx="1228416"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5" name="正方形/長方形 34"/>
          <p:cNvSpPr/>
          <p:nvPr/>
        </p:nvSpPr>
        <p:spPr>
          <a:xfrm>
            <a:off x="6342965" y="1989141"/>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緯度経度情報（ＧＰＳ）等</a:t>
            </a:r>
            <a:endParaRPr lang="en-US" altLang="ja-JP" sz="1200" dirty="0">
              <a:solidFill>
                <a:schemeClr val="tx1"/>
              </a:solidFill>
              <a:latin typeface="小塚ゴシック Pr6N L"/>
              <a:ea typeface="小塚ゴシック Pr6N L"/>
              <a:cs typeface="小塚ゴシック Pr6N L"/>
            </a:endParaRPr>
          </a:p>
        </p:txBody>
      </p:sp>
      <p:sp>
        <p:nvSpPr>
          <p:cNvPr id="36" name="角丸四角形 35"/>
          <p:cNvSpPr/>
          <p:nvPr/>
        </p:nvSpPr>
        <p:spPr>
          <a:xfrm>
            <a:off x="5690006" y="1983667"/>
            <a:ext cx="1274749"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46" name="正方形/長方形 45"/>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69" name="正方形/長方形 68"/>
          <p:cNvSpPr/>
          <p:nvPr/>
        </p:nvSpPr>
        <p:spPr>
          <a:xfrm>
            <a:off x="6095243" y="2475556"/>
            <a:ext cx="3049947" cy="290652"/>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スマートフォンアプリ</a:t>
            </a:r>
            <a:endParaRPr kumimoji="1" lang="ja-JP" altLang="en-US" sz="1200" dirty="0">
              <a:solidFill>
                <a:schemeClr val="tx1"/>
              </a:solidFill>
              <a:latin typeface="小塚ゴシック Pr6N L"/>
              <a:ea typeface="小塚ゴシック Pr6N L"/>
              <a:cs typeface="小塚ゴシック Pr6N L"/>
            </a:endParaRPr>
          </a:p>
        </p:txBody>
      </p:sp>
      <p:sp>
        <p:nvSpPr>
          <p:cNvPr id="70" name="角丸四角形 69"/>
          <p:cNvSpPr/>
          <p:nvPr/>
        </p:nvSpPr>
        <p:spPr>
          <a:xfrm>
            <a:off x="5096142" y="2453011"/>
            <a:ext cx="1246823" cy="361791"/>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sp>
        <p:nvSpPr>
          <p:cNvPr id="63" name="テキスト ボックス 62"/>
          <p:cNvSpPr txBox="1"/>
          <p:nvPr/>
        </p:nvSpPr>
        <p:spPr>
          <a:xfrm>
            <a:off x="-28031" y="2054818"/>
            <a:ext cx="2983031" cy="5078313"/>
          </a:xfrm>
          <a:prstGeom prst="rect">
            <a:avLst/>
          </a:prstGeom>
          <a:noFill/>
        </p:spPr>
        <p:txBody>
          <a:bodyPr wrap="square" rtlCol="0">
            <a:spAutoFit/>
          </a:bodyPr>
          <a:lstStyle/>
          <a:p>
            <a:pPr>
              <a:lnSpc>
                <a:spcPct val="120000"/>
              </a:lnSpc>
            </a:pPr>
            <a:r>
              <a:rPr lang="ja-JP" altLang="en-US" sz="1200" dirty="0" smtClean="0">
                <a:latin typeface="小塚ゴシック Pr6N L"/>
                <a:ea typeface="小塚ゴシック Pr6N L"/>
                <a:cs typeface="小塚ゴシック Pr6N L"/>
              </a:rPr>
              <a:t>　</a:t>
            </a:r>
            <a:r>
              <a:rPr lang="ja-JP" altLang="en-US" sz="1200" dirty="0">
                <a:latin typeface="小塚ゴシック Pr6N L"/>
                <a:ea typeface="小塚ゴシック Pr6N L"/>
                <a:cs typeface="小塚ゴシック Pr6N L"/>
              </a:rPr>
              <a:t> 「天サイ！まなぶくん</a:t>
            </a:r>
            <a:r>
              <a:rPr lang="ja-JP" altLang="en-US" sz="1200" dirty="0" smtClean="0">
                <a:latin typeface="小塚ゴシック Pr6N L"/>
                <a:ea typeface="小塚ゴシック Pr6N L"/>
                <a:cs typeface="小塚ゴシック Pr6N L"/>
              </a:rPr>
              <a:t>」は、新小岩北地区連合</a:t>
            </a:r>
            <a:r>
              <a:rPr lang="ja-JP" altLang="en-US" sz="1200" dirty="0">
                <a:latin typeface="小塚ゴシック Pr6N L"/>
                <a:ea typeface="小塚ゴシック Pr6N L"/>
                <a:cs typeface="小塚ゴシック Pr6N L"/>
              </a:rPr>
              <a:t>町会や</a:t>
            </a:r>
            <a:r>
              <a:rPr lang="en-US" altLang="ja-JP" sz="1200" dirty="0">
                <a:latin typeface="小塚ゴシック Pr6N L"/>
                <a:ea typeface="小塚ゴシック Pr6N L"/>
                <a:cs typeface="小塚ゴシック Pr6N L"/>
              </a:rPr>
              <a:t>NPO</a:t>
            </a:r>
            <a:r>
              <a:rPr lang="ja-JP" altLang="en-US" sz="1200" dirty="0" err="1">
                <a:latin typeface="小塚ゴシック Pr6N L"/>
                <a:ea typeface="小塚ゴシック Pr6N L"/>
                <a:cs typeface="小塚ゴシック Pr6N L"/>
              </a:rPr>
              <a:t>、</a:t>
            </a:r>
            <a:r>
              <a:rPr lang="ja-JP" altLang="en-US" sz="1200" dirty="0">
                <a:latin typeface="小塚ゴシック Pr6N L"/>
                <a:ea typeface="小塚ゴシック Pr6N L"/>
                <a:cs typeface="小塚ゴシック Pr6N L"/>
              </a:rPr>
              <a:t>区で</a:t>
            </a:r>
            <a:r>
              <a:rPr lang="ja-JP" altLang="en-US" sz="1200" dirty="0" smtClean="0">
                <a:latin typeface="小塚ゴシック Pr6N L"/>
                <a:ea typeface="小塚ゴシック Pr6N L"/>
                <a:cs typeface="小塚ゴシック Pr6N L"/>
              </a:rPr>
              <a:t>構成される「葛飾区新</a:t>
            </a:r>
            <a:r>
              <a:rPr lang="ja-JP" altLang="en-US" sz="1200" dirty="0">
                <a:latin typeface="小塚ゴシック Pr6N L"/>
                <a:ea typeface="小塚ゴシック Pr6N L"/>
                <a:cs typeface="小塚ゴシック Pr6N L"/>
              </a:rPr>
              <a:t>小岩北地区</a:t>
            </a:r>
            <a:r>
              <a:rPr lang="ja-JP" altLang="en-US" sz="1200" dirty="0" smtClean="0">
                <a:latin typeface="小塚ゴシック Pr6N L"/>
                <a:ea typeface="小塚ゴシック Pr6N L"/>
                <a:cs typeface="小塚ゴシック Pr6N L"/>
              </a:rPr>
              <a:t>ゼロメートル市街地協</a:t>
            </a:r>
            <a:r>
              <a:rPr lang="ja-JP" altLang="en-US" sz="1200" dirty="0">
                <a:latin typeface="小塚ゴシック Pr6N L"/>
                <a:ea typeface="小塚ゴシック Pr6N L"/>
                <a:cs typeface="小塚ゴシック Pr6N L"/>
              </a:rPr>
              <a:t>議会」が</a:t>
            </a:r>
            <a:r>
              <a:rPr lang="ja-JP" altLang="en-US" sz="1200" dirty="0" smtClean="0">
                <a:latin typeface="小塚ゴシック Pr6N L"/>
                <a:ea typeface="小塚ゴシック Pr6N L"/>
                <a:cs typeface="小塚ゴシック Pr6N L"/>
              </a:rPr>
              <a:t>、東京大学等に開発を依頼したアプリであり、これ</a:t>
            </a:r>
            <a:r>
              <a:rPr lang="ja-JP" altLang="en-US" sz="1200" dirty="0">
                <a:latin typeface="小塚ゴシック Pr6N L"/>
                <a:ea typeface="小塚ゴシック Pr6N L"/>
                <a:cs typeface="小塚ゴシック Pr6N L"/>
              </a:rPr>
              <a:t>まで洪水</a:t>
            </a:r>
            <a:r>
              <a:rPr lang="ja-JP" altLang="en-US" sz="1200" dirty="0" smtClean="0">
                <a:latin typeface="小塚ゴシック Pr6N L"/>
                <a:ea typeface="小塚ゴシック Pr6N L"/>
                <a:cs typeface="小塚ゴシック Pr6N L"/>
              </a:rPr>
              <a:t>ハザードマップなどの</a:t>
            </a:r>
            <a:r>
              <a:rPr lang="ja-JP" altLang="en-US" sz="1200" dirty="0">
                <a:latin typeface="小塚ゴシック Pr6N L"/>
                <a:ea typeface="小塚ゴシック Pr6N L"/>
                <a:cs typeface="小塚ゴシック Pr6N L"/>
              </a:rPr>
              <a:t>平面</a:t>
            </a:r>
            <a:r>
              <a:rPr lang="ja-JP" altLang="en-US" sz="1200" dirty="0" smtClean="0">
                <a:latin typeface="小塚ゴシック Pr6N L"/>
                <a:ea typeface="小塚ゴシック Pr6N L"/>
                <a:cs typeface="小塚ゴシック Pr6N L"/>
              </a:rPr>
              <a:t>情報（</a:t>
            </a:r>
            <a:r>
              <a:rPr lang="ja-JP" altLang="en-US" sz="1200" dirty="0">
                <a:latin typeface="小塚ゴシック Pr6N L"/>
                <a:ea typeface="小塚ゴシック Pr6N L"/>
                <a:cs typeface="小塚ゴシック Pr6N L"/>
              </a:rPr>
              <a:t>二次元）でしか表現</a:t>
            </a:r>
            <a:r>
              <a:rPr lang="ja-JP" altLang="en-US" sz="1200" dirty="0" smtClean="0">
                <a:latin typeface="小塚ゴシック Pr6N L"/>
                <a:ea typeface="小塚ゴシック Pr6N L"/>
                <a:cs typeface="小塚ゴシック Pr6N L"/>
              </a:rPr>
              <a:t>できなかった洪水</a:t>
            </a:r>
            <a:r>
              <a:rPr lang="ja-JP" altLang="en-US" sz="1200" dirty="0">
                <a:latin typeface="小塚ゴシック Pr6N L"/>
                <a:ea typeface="小塚ゴシック Pr6N L"/>
                <a:cs typeface="小塚ゴシック Pr6N L"/>
              </a:rPr>
              <a:t>時</a:t>
            </a:r>
            <a:r>
              <a:rPr lang="ja-JP" altLang="en-US" sz="1200" dirty="0" smtClean="0">
                <a:latin typeface="小塚ゴシック Pr6N L"/>
                <a:ea typeface="小塚ゴシック Pr6N L"/>
                <a:cs typeface="小塚ゴシック Pr6N L"/>
              </a:rPr>
              <a:t>における</a:t>
            </a:r>
            <a:r>
              <a:rPr lang="ja-JP" altLang="en-US" sz="1200" dirty="0">
                <a:latin typeface="小塚ゴシック Pr6N L"/>
                <a:ea typeface="小塚ゴシック Pr6N L"/>
                <a:cs typeface="小塚ゴシック Pr6N L"/>
              </a:rPr>
              <a:t>区内各所の浸水状況を</a:t>
            </a:r>
            <a:r>
              <a:rPr lang="ja-JP" altLang="en-US" sz="1200" dirty="0" smtClean="0">
                <a:latin typeface="小塚ゴシック Pr6N L"/>
                <a:ea typeface="小塚ゴシック Pr6N L"/>
                <a:cs typeface="小塚ゴシック Pr6N L"/>
              </a:rPr>
              <a:t>、立体的な情報（</a:t>
            </a:r>
            <a:r>
              <a:rPr lang="ja-JP" altLang="en-US" sz="1200" dirty="0">
                <a:latin typeface="小塚ゴシック Pr6N L"/>
                <a:ea typeface="小塚ゴシック Pr6N L"/>
                <a:cs typeface="小塚ゴシック Pr6N L"/>
              </a:rPr>
              <a:t>三次元）で表現</a:t>
            </a:r>
            <a:r>
              <a:rPr lang="ja-JP" altLang="en-US" sz="1200" dirty="0" smtClean="0">
                <a:latin typeface="小塚ゴシック Pr6N L"/>
                <a:ea typeface="小塚ゴシック Pr6N L"/>
                <a:cs typeface="小塚ゴシック Pr6N L"/>
              </a:rPr>
              <a:t>することで浸水状況を疑似体験できる。</a:t>
            </a:r>
            <a:endParaRPr lang="en-US" altLang="ja-JP" sz="1200" dirty="0" smtClean="0">
              <a:latin typeface="小塚ゴシック Pr6N L"/>
              <a:ea typeface="小塚ゴシック Pr6N L"/>
              <a:cs typeface="小塚ゴシック Pr6N L"/>
            </a:endParaRPr>
          </a:p>
          <a:p>
            <a:pPr>
              <a:lnSpc>
                <a:spcPct val="120000"/>
              </a:lnSpc>
            </a:pPr>
            <a:endParaRPr lang="en-US" altLang="ja-JP" sz="600" dirty="0" smtClean="0">
              <a:latin typeface="小塚ゴシック Pr6N L"/>
              <a:ea typeface="小塚ゴシック Pr6N L"/>
              <a:cs typeface="小塚ゴシック Pr6N L"/>
            </a:endParaRPr>
          </a:p>
          <a:p>
            <a:pPr>
              <a:lnSpc>
                <a:spcPct val="120000"/>
              </a:lnSpc>
            </a:pPr>
            <a:r>
              <a:rPr lang="ja-JP" altLang="en-US" sz="1200" dirty="0">
                <a:latin typeface="小塚ゴシック Pr6N L"/>
                <a:ea typeface="小塚ゴシック Pr6N L"/>
                <a:cs typeface="小塚ゴシック Pr6N L"/>
              </a:rPr>
              <a:t>　</a:t>
            </a:r>
            <a:r>
              <a:rPr lang="ja-JP" altLang="en-US" sz="1200" dirty="0" smtClean="0">
                <a:latin typeface="小塚ゴシック Pr6N L"/>
                <a:ea typeface="小塚ゴシック Pr6N L"/>
                <a:cs typeface="小塚ゴシック Pr6N L"/>
              </a:rPr>
              <a:t>また、スマートフォン</a:t>
            </a:r>
            <a:r>
              <a:rPr lang="ja-JP" altLang="en-US" sz="1200" dirty="0">
                <a:latin typeface="小塚ゴシック Pr6N L"/>
                <a:ea typeface="小塚ゴシック Pr6N L"/>
                <a:cs typeface="小塚ゴシック Pr6N L"/>
              </a:rPr>
              <a:t>やタブレット端末のカメラから取り込んだ映像に、各洪水</a:t>
            </a:r>
            <a:r>
              <a:rPr lang="ja-JP" altLang="en-US" sz="1200" dirty="0" smtClean="0">
                <a:latin typeface="小塚ゴシック Pr6N L"/>
                <a:ea typeface="小塚ゴシック Pr6N L"/>
                <a:cs typeface="小塚ゴシック Pr6N L"/>
              </a:rPr>
              <a:t>ハザードマップ</a:t>
            </a:r>
            <a:r>
              <a:rPr lang="ja-JP" altLang="en-US" sz="1200" dirty="0">
                <a:latin typeface="小塚ゴシック Pr6N L"/>
                <a:ea typeface="小塚ゴシック Pr6N L"/>
                <a:cs typeface="小塚ゴシック Pr6N L"/>
              </a:rPr>
              <a:t>の</a:t>
            </a:r>
            <a:r>
              <a:rPr lang="ja-JP" altLang="en-US" sz="1200" dirty="0" smtClean="0">
                <a:latin typeface="小塚ゴシック Pr6N L"/>
                <a:ea typeface="小塚ゴシック Pr6N L"/>
                <a:cs typeface="小塚ゴシック Pr6N L"/>
              </a:rPr>
              <a:t>浸水</a:t>
            </a:r>
            <a:r>
              <a:rPr lang="ja-JP" altLang="en-US" sz="1200" dirty="0">
                <a:latin typeface="小塚ゴシック Pr6N L"/>
                <a:ea typeface="小塚ゴシック Pr6N L"/>
                <a:cs typeface="小塚ゴシック Pr6N L"/>
              </a:rPr>
              <a:t>深のイメージ映像を重ね合わせて表示</a:t>
            </a:r>
            <a:r>
              <a:rPr lang="ja-JP" altLang="en-US" sz="1200" dirty="0" smtClean="0">
                <a:latin typeface="小塚ゴシック Pr6N L"/>
                <a:ea typeface="小塚ゴシック Pr6N L"/>
                <a:cs typeface="小塚ゴシック Pr6N L"/>
              </a:rPr>
              <a:t>することができるため、小学生でも</a:t>
            </a:r>
            <a:r>
              <a:rPr lang="ja-JP" altLang="en-US" sz="1200" dirty="0">
                <a:latin typeface="小塚ゴシック Pr6N L"/>
                <a:ea typeface="小塚ゴシック Pr6N L"/>
                <a:cs typeface="小塚ゴシック Pr6N L"/>
              </a:rPr>
              <a:t>水害時の浸水</a:t>
            </a:r>
            <a:r>
              <a:rPr lang="ja-JP" altLang="en-US" sz="1200" dirty="0" smtClean="0">
                <a:latin typeface="小塚ゴシック Pr6N L"/>
                <a:ea typeface="小塚ゴシック Pr6N L"/>
                <a:cs typeface="小塚ゴシック Pr6N L"/>
              </a:rPr>
              <a:t>イメージが理解</a:t>
            </a:r>
            <a:r>
              <a:rPr lang="ja-JP" altLang="en-US" sz="1200" dirty="0">
                <a:latin typeface="小塚ゴシック Pr6N L"/>
                <a:ea typeface="小塚ゴシック Pr6N L"/>
                <a:cs typeface="小塚ゴシック Pr6N L"/>
              </a:rPr>
              <a:t>できるように工夫</a:t>
            </a:r>
            <a:r>
              <a:rPr lang="ja-JP" altLang="en-US" sz="1200" dirty="0" smtClean="0">
                <a:latin typeface="小塚ゴシック Pr6N L"/>
                <a:ea typeface="小塚ゴシック Pr6N L"/>
                <a:cs typeface="小塚ゴシック Pr6N L"/>
              </a:rPr>
              <a:t>されている。</a:t>
            </a:r>
            <a:endParaRPr lang="en-US" altLang="ja-JP" sz="1200" dirty="0" smtClean="0">
              <a:latin typeface="小塚ゴシック Pr6N L"/>
              <a:ea typeface="小塚ゴシック Pr6N L"/>
              <a:cs typeface="小塚ゴシック Pr6N L"/>
            </a:endParaRPr>
          </a:p>
          <a:p>
            <a:pPr>
              <a:lnSpc>
                <a:spcPct val="120000"/>
              </a:lnSpc>
            </a:pPr>
            <a:r>
              <a:rPr lang="ja-JP" altLang="en-US" sz="1200" dirty="0" smtClean="0">
                <a:latin typeface="小塚ゴシック Pr6N L"/>
                <a:ea typeface="小塚ゴシック Pr6N L"/>
                <a:cs typeface="小塚ゴシック Pr6N L"/>
              </a:rPr>
              <a:t>　アプリ開発後、スマートフォンや</a:t>
            </a:r>
            <a:r>
              <a:rPr lang="en-US" altLang="ja-JP" sz="1200" dirty="0" err="1" smtClean="0">
                <a:latin typeface="小塚ゴシック Pr6N L"/>
                <a:ea typeface="小塚ゴシック Pr6N L"/>
                <a:cs typeface="小塚ゴシック Pr6N L"/>
              </a:rPr>
              <a:t>i</a:t>
            </a:r>
            <a:r>
              <a:rPr lang="en-US" altLang="ja-JP" sz="1200" dirty="0" smtClean="0">
                <a:latin typeface="小塚ゴシック Pr6N L"/>
                <a:ea typeface="小塚ゴシック Pr6N L"/>
                <a:cs typeface="小塚ゴシック Pr6N L"/>
              </a:rPr>
              <a:t>-Pad</a:t>
            </a:r>
            <a:r>
              <a:rPr lang="ja-JP" altLang="en-US" sz="1200" dirty="0" smtClean="0">
                <a:latin typeface="小塚ゴシック Pr6N L"/>
                <a:ea typeface="小塚ゴシック Pr6N L"/>
                <a:cs typeface="小塚ゴシック Pr6N L"/>
              </a:rPr>
              <a:t>を持って、</a:t>
            </a:r>
            <a:r>
              <a:rPr lang="ja-JP" altLang="en-US" sz="1200" dirty="0">
                <a:latin typeface="小塚ゴシック Pr6N L"/>
                <a:ea typeface="小塚ゴシック Pr6N L"/>
                <a:cs typeface="小塚ゴシック Pr6N L"/>
              </a:rPr>
              <a:t>住民</a:t>
            </a:r>
            <a:r>
              <a:rPr lang="ja-JP" altLang="en-US" sz="1200" dirty="0" smtClean="0">
                <a:latin typeface="小塚ゴシック Pr6N L"/>
                <a:ea typeface="小塚ゴシック Pr6N L"/>
                <a:cs typeface="小塚ゴシック Pr6N L"/>
              </a:rPr>
              <a:t>や小・中学生が街を歩き回って、避難場所や避難経路を学ぶ町会や学校等による活動に繋がっている。</a:t>
            </a:r>
            <a:endParaRPr lang="en-US" altLang="ja-JP" sz="1200" dirty="0" smtClean="0">
              <a:latin typeface="小塚ゴシック Pr6N L"/>
              <a:ea typeface="小塚ゴシック Pr6N L"/>
              <a:cs typeface="小塚ゴシック Pr6N L"/>
            </a:endParaRPr>
          </a:p>
          <a:p>
            <a:pPr>
              <a:lnSpc>
                <a:spcPct val="120000"/>
              </a:lnSpc>
            </a:pPr>
            <a:endParaRPr lang="en-US" altLang="ja-JP" sz="1200" dirty="0">
              <a:latin typeface="小塚ゴシック Pr6N L"/>
              <a:ea typeface="小塚ゴシック Pr6N L"/>
              <a:cs typeface="小塚ゴシック Pr6N L"/>
            </a:endParaRPr>
          </a:p>
          <a:p>
            <a:pPr>
              <a:lnSpc>
                <a:spcPct val="120000"/>
              </a:lnSpc>
            </a:pPr>
            <a:r>
              <a:rPr lang="ja-JP" altLang="en-US" sz="1200" dirty="0" smtClean="0">
                <a:latin typeface="小塚ゴシック Pr6N L"/>
                <a:ea typeface="小塚ゴシック Pr6N L"/>
                <a:cs typeface="小塚ゴシック Pr6N L"/>
              </a:rPr>
              <a:t>　</a:t>
            </a:r>
            <a:endParaRPr lang="ja-JP" altLang="en-US" sz="1200" dirty="0">
              <a:latin typeface="小塚ゴシック Pr6N L"/>
              <a:ea typeface="小塚ゴシック Pr6N L"/>
              <a:cs typeface="小塚ゴシック Pr6N L"/>
            </a:endParaRPr>
          </a:p>
          <a:p>
            <a:pPr>
              <a:lnSpc>
                <a:spcPct val="120000"/>
              </a:lnSpc>
            </a:pPr>
            <a:endParaRPr lang="en-US" altLang="ja-JP" sz="1200" dirty="0" smtClean="0">
              <a:latin typeface="小塚ゴシック Pr6N L"/>
              <a:ea typeface="小塚ゴシック Pr6N L"/>
              <a:cs typeface="小塚ゴシック Pr6N L"/>
            </a:endParaRPr>
          </a:p>
        </p:txBody>
      </p:sp>
      <p:sp>
        <p:nvSpPr>
          <p:cNvPr id="74" name="正方形/長方形 73"/>
          <p:cNvSpPr/>
          <p:nvPr/>
        </p:nvSpPr>
        <p:spPr>
          <a:xfrm>
            <a:off x="6342966" y="2851098"/>
            <a:ext cx="3376344" cy="772894"/>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100" dirty="0" smtClean="0">
                <a:solidFill>
                  <a:schemeClr val="tx1"/>
                </a:solidFill>
                <a:latin typeface="小塚ゴシック Pr6N L"/>
                <a:ea typeface="小塚ゴシック Pr6N L"/>
                <a:cs typeface="小塚ゴシック Pr6N L"/>
              </a:rPr>
              <a:t>　　・平成２６年２月総務大臣賞（葛飾区新小岩北地区</a:t>
            </a:r>
            <a:endParaRPr lang="en-US" altLang="ja-JP" sz="1100" dirty="0" smtClean="0">
              <a:solidFill>
                <a:schemeClr val="tx1"/>
              </a:solidFill>
              <a:latin typeface="小塚ゴシック Pr6N L"/>
              <a:ea typeface="小塚ゴシック Pr6N L"/>
              <a:cs typeface="小塚ゴシック Pr6N L"/>
            </a:endParaRPr>
          </a:p>
          <a:p>
            <a:r>
              <a:rPr lang="ja-JP" altLang="en-US" sz="1100" dirty="0">
                <a:solidFill>
                  <a:schemeClr val="tx1"/>
                </a:solidFill>
                <a:latin typeface="小塚ゴシック Pr6N L"/>
                <a:ea typeface="小塚ゴシック Pr6N L"/>
                <a:cs typeface="小塚ゴシック Pr6N L"/>
              </a:rPr>
              <a:t>　</a:t>
            </a:r>
            <a:r>
              <a:rPr lang="ja-JP" altLang="en-US" sz="1100" dirty="0" smtClean="0">
                <a:solidFill>
                  <a:schemeClr val="tx1"/>
                </a:solidFill>
                <a:latin typeface="小塚ゴシック Pr6N L"/>
                <a:ea typeface="小塚ゴシック Pr6N L"/>
                <a:cs typeface="小塚ゴシック Pr6N L"/>
              </a:rPr>
              <a:t>　　ゼロメートル市街地協議会の取組について受賞）</a:t>
            </a:r>
            <a:endParaRPr lang="en-US" altLang="ja-JP" sz="1100" dirty="0" smtClean="0">
              <a:solidFill>
                <a:schemeClr val="tx1"/>
              </a:solidFill>
              <a:latin typeface="小塚ゴシック Pr6N L"/>
              <a:ea typeface="小塚ゴシック Pr6N L"/>
              <a:cs typeface="小塚ゴシック Pr6N L"/>
            </a:endParaRPr>
          </a:p>
          <a:p>
            <a:r>
              <a:rPr lang="ja-JP" altLang="en-US" sz="1100" dirty="0" smtClean="0">
                <a:solidFill>
                  <a:schemeClr val="tx1"/>
                </a:solidFill>
                <a:latin typeface="小塚ゴシック Pr6N L"/>
                <a:ea typeface="小塚ゴシック Pr6N L"/>
                <a:cs typeface="小塚ゴシック Pr6N L"/>
              </a:rPr>
              <a:t>　　・平成２７年１０月　国土地理院　防災アプリ賞　　　</a:t>
            </a:r>
            <a:endParaRPr lang="en-US" altLang="ja-JP" sz="1100" dirty="0" smtClean="0">
              <a:solidFill>
                <a:schemeClr val="tx1"/>
              </a:solidFill>
              <a:latin typeface="小塚ゴシック Pr6N L"/>
              <a:ea typeface="小塚ゴシック Pr6N L"/>
              <a:cs typeface="小塚ゴシック Pr6N L"/>
            </a:endParaRPr>
          </a:p>
          <a:p>
            <a:r>
              <a:rPr lang="ja-JP" altLang="en-US" sz="1100" dirty="0">
                <a:solidFill>
                  <a:schemeClr val="tx1"/>
                </a:solidFill>
                <a:latin typeface="小塚ゴシック Pr6N L"/>
                <a:ea typeface="小塚ゴシック Pr6N L"/>
                <a:cs typeface="小塚ゴシック Pr6N L"/>
              </a:rPr>
              <a:t>　</a:t>
            </a:r>
            <a:r>
              <a:rPr lang="ja-JP" altLang="en-US" sz="1100" dirty="0" smtClean="0">
                <a:solidFill>
                  <a:schemeClr val="tx1"/>
                </a:solidFill>
                <a:latin typeface="小塚ゴシック Pr6N L"/>
                <a:ea typeface="小塚ゴシック Pr6N L"/>
                <a:cs typeface="小塚ゴシック Pr6N L"/>
              </a:rPr>
              <a:t>　</a:t>
            </a:r>
            <a:r>
              <a:rPr lang="ja-JP" altLang="en-US" sz="1100" dirty="0">
                <a:solidFill>
                  <a:schemeClr val="tx1"/>
                </a:solidFill>
                <a:latin typeface="小塚ゴシック Pr6N L"/>
                <a:ea typeface="小塚ゴシック Pr6N L"/>
                <a:cs typeface="小塚ゴシック Pr6N L"/>
              </a:rPr>
              <a:t>　</a:t>
            </a:r>
            <a:r>
              <a:rPr lang="ja-JP" altLang="en-US" sz="1100" dirty="0" smtClean="0">
                <a:solidFill>
                  <a:schemeClr val="tx1"/>
                </a:solidFill>
                <a:latin typeface="小塚ゴシック Pr6N L"/>
                <a:ea typeface="小塚ゴシック Pr6N L"/>
                <a:cs typeface="小塚ゴシック Pr6N L"/>
              </a:rPr>
              <a:t>（「ＡＲハザードスコープ」アプリについて受賞）</a:t>
            </a:r>
            <a:endParaRPr lang="en-US" altLang="ja-JP" sz="1100" dirty="0" smtClean="0">
              <a:solidFill>
                <a:schemeClr val="tx1"/>
              </a:solidFill>
              <a:latin typeface="小塚ゴシック Pr6N L"/>
              <a:ea typeface="小塚ゴシック Pr6N L"/>
              <a:cs typeface="小塚ゴシック Pr6N L"/>
            </a:endParaRPr>
          </a:p>
        </p:txBody>
      </p:sp>
      <p:sp>
        <p:nvSpPr>
          <p:cNvPr id="88" name="正方形/長方形 87"/>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smtClean="0">
              <a:ln>
                <a:noFill/>
              </a:ln>
              <a:solidFill>
                <a:sysClr val="window" lastClr="FFFFFF"/>
              </a:solidFill>
              <a:effectLst/>
              <a:uLnTx/>
              <a:uFillTx/>
              <a:latin typeface="Corbel"/>
              <a:ea typeface="ヒラギノ角ゴ Pro W3"/>
              <a:cs typeface="+mn-cs"/>
            </a:endParaRPr>
          </a:p>
        </p:txBody>
      </p:sp>
      <p:grpSp>
        <p:nvGrpSpPr>
          <p:cNvPr id="100" name="図形グループ 55"/>
          <p:cNvGrpSpPr/>
          <p:nvPr/>
        </p:nvGrpSpPr>
        <p:grpSpPr>
          <a:xfrm>
            <a:off x="7172281" y="250008"/>
            <a:ext cx="752743" cy="752743"/>
            <a:chOff x="7154801" y="281179"/>
            <a:chExt cx="752743" cy="752743"/>
          </a:xfrm>
        </p:grpSpPr>
        <p:sp>
          <p:nvSpPr>
            <p:cNvPr id="101" name="角丸四角形 100"/>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2" name="テキスト ボックス 101"/>
            <p:cNvSpPr txBox="1"/>
            <p:nvPr/>
          </p:nvSpPr>
          <p:spPr>
            <a:xfrm>
              <a:off x="7208007"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少子</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高齢</a:t>
              </a:r>
              <a:endParaRPr lang="en-US" altLang="ja-JP" dirty="0" smtClean="0">
                <a:solidFill>
                  <a:srgbClr val="CCFFCC"/>
                </a:solidFill>
                <a:latin typeface="小塚ゴシック Pr6N M"/>
                <a:ea typeface="小塚ゴシック Pr6N M"/>
                <a:cs typeface="小塚ゴシック Pr6N M"/>
              </a:endParaRPr>
            </a:p>
          </p:txBody>
        </p:sp>
      </p:grpSp>
      <p:sp>
        <p:nvSpPr>
          <p:cNvPr id="45" name="タイトル 1"/>
          <p:cNvSpPr txBox="1">
            <a:spLocks/>
          </p:cNvSpPr>
          <p:nvPr/>
        </p:nvSpPr>
        <p:spPr>
          <a:xfrm>
            <a:off x="45112" y="223283"/>
            <a:ext cx="5644894" cy="744513"/>
          </a:xfrm>
          <a:prstGeom prst="rect">
            <a:avLst/>
          </a:prstGeom>
        </p:spPr>
        <p:txBody>
          <a:bodyPr vert="horz" lIns="91440" tIns="45720" rIns="91440" bIns="45720" rtlCol="0" anchor="ctr">
            <a:normAutofit fontScale="77500" lnSpcReduction="20000"/>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4000" dirty="0" smtClean="0">
                <a:solidFill>
                  <a:schemeClr val="bg1"/>
                </a:solidFill>
                <a:latin typeface="小塚ゴシック Pro M"/>
                <a:ea typeface="小塚ゴシック Pro M"/>
                <a:cs typeface="小塚ゴシック Pro M"/>
              </a:rPr>
              <a:t>天サイ！まなぶくん（葛飾区版）</a:t>
            </a:r>
            <a:endParaRPr lang="ja-JP" altLang="en-US" sz="4000" dirty="0">
              <a:solidFill>
                <a:schemeClr val="bg1"/>
              </a:solidFill>
              <a:latin typeface="小塚ゴシック Pro M"/>
              <a:ea typeface="小塚ゴシック Pro M"/>
              <a:cs typeface="小塚ゴシック Pro M"/>
            </a:endParaRPr>
          </a:p>
        </p:txBody>
      </p:sp>
      <p:sp>
        <p:nvSpPr>
          <p:cNvPr id="47"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kumimoji="1" lang="ja-JP" altLang="en-US" sz="1400" dirty="0" smtClean="0">
                <a:solidFill>
                  <a:srgbClr val="FFFFFF"/>
                </a:solidFill>
                <a:latin typeface="小塚ゴシック Pr6N R"/>
                <a:ea typeface="小塚ゴシック Pr6N R"/>
                <a:cs typeface="小塚ゴシック Pr6N R"/>
              </a:rPr>
              <a:t>防災情報可視化ＡＲアプリ</a:t>
            </a:r>
            <a:endParaRPr kumimoji="1" lang="ja-JP" altLang="en-US" sz="1400" dirty="0">
              <a:solidFill>
                <a:srgbClr val="FFFFFF"/>
              </a:solidFill>
              <a:latin typeface="小塚ゴシック Pr6N R"/>
              <a:ea typeface="小塚ゴシック Pr6N R"/>
              <a:cs typeface="小塚ゴシック Pr6N R"/>
            </a:endParaRPr>
          </a:p>
        </p:txBody>
      </p:sp>
      <p:sp>
        <p:nvSpPr>
          <p:cNvPr id="48"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rgbClr val="FFFFFF"/>
                </a:solidFill>
                <a:latin typeface="小塚ゴシック Pr6N R"/>
                <a:ea typeface="小塚ゴシック Pr6N R"/>
                <a:cs typeface="小塚ゴシック Pr6N R"/>
              </a:rPr>
              <a:t>By</a:t>
            </a:r>
            <a:r>
              <a:rPr lang="ja-JP" altLang="en-US" sz="1400" dirty="0" smtClean="0">
                <a:solidFill>
                  <a:srgbClr val="FFFFFF"/>
                </a:solidFill>
                <a:latin typeface="小塚ゴシック Pr6N R"/>
                <a:ea typeface="小塚ゴシック Pr6N R"/>
                <a:cs typeface="小塚ゴシック Pr6N R"/>
              </a:rPr>
              <a:t> 葛飾区・株式会社キャドセンター</a:t>
            </a:r>
            <a:endParaRPr kumimoji="1" lang="ja-JP" altLang="en-US" sz="1400" dirty="0">
              <a:solidFill>
                <a:srgbClr val="FFFFFF"/>
              </a:solidFill>
              <a:latin typeface="小塚ゴシック Pr6N R"/>
              <a:ea typeface="小塚ゴシック Pr6N R"/>
              <a:cs typeface="小塚ゴシック Pr6N R"/>
            </a:endParaRPr>
          </a:p>
        </p:txBody>
      </p:sp>
      <p:pic>
        <p:nvPicPr>
          <p:cNvPr id="4" name="図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109005" y="2170439"/>
            <a:ext cx="1401056" cy="2489200"/>
          </a:xfrm>
          <a:prstGeom prst="rect">
            <a:avLst/>
          </a:prstGeom>
        </p:spPr>
      </p:pic>
      <p:pic>
        <p:nvPicPr>
          <p:cNvPr id="6" name="図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55001" y="5008919"/>
            <a:ext cx="1709064" cy="1137093"/>
          </a:xfrm>
          <a:prstGeom prst="rect">
            <a:avLst/>
          </a:prstGeom>
        </p:spPr>
      </p:pic>
      <p:sp>
        <p:nvSpPr>
          <p:cNvPr id="52" name="テキスト ボックス 51"/>
          <p:cNvSpPr txBox="1"/>
          <p:nvPr/>
        </p:nvSpPr>
        <p:spPr>
          <a:xfrm>
            <a:off x="2990387" y="4639752"/>
            <a:ext cx="1638292" cy="246221"/>
          </a:xfrm>
          <a:prstGeom prst="rect">
            <a:avLst/>
          </a:prstGeom>
          <a:noFill/>
        </p:spPr>
        <p:txBody>
          <a:bodyPr wrap="square" rtlCol="0">
            <a:spAutoFit/>
          </a:bodyPr>
          <a:lstStyle/>
          <a:p>
            <a:pPr algn="ctr"/>
            <a:r>
              <a:rPr lang="ja-JP" altLang="en-US" sz="1000" dirty="0" smtClean="0">
                <a:latin typeface="小塚ゴシック Pr6N L"/>
                <a:ea typeface="小塚ゴシック Pr6N L"/>
                <a:cs typeface="小塚ゴシック Pr6N L"/>
              </a:rPr>
              <a:t>（浸水状況の疑似体験）</a:t>
            </a:r>
            <a:endParaRPr lang="en-US" altLang="ja-JP" sz="1000" dirty="0">
              <a:latin typeface="小塚ゴシック Pr6N L"/>
              <a:ea typeface="小塚ゴシック Pr6N L"/>
              <a:cs typeface="小塚ゴシック Pr6N L"/>
            </a:endParaRPr>
          </a:p>
        </p:txBody>
      </p:sp>
      <p:sp>
        <p:nvSpPr>
          <p:cNvPr id="53" name="テキスト ボックス 52"/>
          <p:cNvSpPr txBox="1"/>
          <p:nvPr/>
        </p:nvSpPr>
        <p:spPr>
          <a:xfrm>
            <a:off x="2990387" y="6141044"/>
            <a:ext cx="1638292" cy="246221"/>
          </a:xfrm>
          <a:prstGeom prst="rect">
            <a:avLst/>
          </a:prstGeom>
          <a:noFill/>
        </p:spPr>
        <p:txBody>
          <a:bodyPr wrap="square" rtlCol="0">
            <a:spAutoFit/>
          </a:bodyPr>
          <a:lstStyle/>
          <a:p>
            <a:pPr algn="ctr"/>
            <a:r>
              <a:rPr lang="ja-JP" altLang="en-US" sz="1000" dirty="0" smtClean="0">
                <a:latin typeface="小塚ゴシック Pr6N L"/>
                <a:ea typeface="小塚ゴシック Pr6N L"/>
                <a:cs typeface="小塚ゴシック Pr6N L"/>
              </a:rPr>
              <a:t>（アプリを使ってる様子）</a:t>
            </a:r>
            <a:endParaRPr lang="en-US" altLang="ja-JP" sz="1000" dirty="0">
              <a:latin typeface="小塚ゴシック Pr6N L"/>
              <a:ea typeface="小塚ゴシック Pr6N L"/>
              <a:cs typeface="小塚ゴシック Pr6N L"/>
            </a:endParaRPr>
          </a:p>
        </p:txBody>
      </p:sp>
      <p:pic>
        <p:nvPicPr>
          <p:cNvPr id="33" name="図 32" descr="マーカー.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163596" y="3655003"/>
            <a:ext cx="643434" cy="643434"/>
          </a:xfrm>
          <a:prstGeom prst="rect">
            <a:avLst/>
          </a:prstGeom>
        </p:spPr>
      </p:pic>
      <p:grpSp>
        <p:nvGrpSpPr>
          <p:cNvPr id="49" name="図形グループ 13"/>
          <p:cNvGrpSpPr/>
          <p:nvPr/>
        </p:nvGrpSpPr>
        <p:grpSpPr>
          <a:xfrm>
            <a:off x="6255233" y="250008"/>
            <a:ext cx="752743" cy="752743"/>
            <a:chOff x="6255233" y="281179"/>
            <a:chExt cx="752743" cy="752743"/>
          </a:xfrm>
          <a:solidFill>
            <a:schemeClr val="bg1"/>
          </a:solidFill>
        </p:grpSpPr>
        <p:sp>
          <p:nvSpPr>
            <p:cNvPr id="50" name="角丸四角形 49"/>
            <p:cNvSpPr/>
            <p:nvPr/>
          </p:nvSpPr>
          <p:spPr>
            <a:xfrm>
              <a:off x="6255233" y="281179"/>
              <a:ext cx="752743" cy="752743"/>
            </a:xfrm>
            <a:prstGeom prst="roundRect">
              <a:avLst/>
            </a:prstGeom>
            <a:solidFill>
              <a:srgbClr val="FFFFFF"/>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6308439" y="334385"/>
              <a:ext cx="646331" cy="646331"/>
            </a:xfrm>
            <a:prstGeom prst="rect">
              <a:avLst/>
            </a:prstGeom>
            <a:grpFill/>
          </p:spPr>
          <p:txBody>
            <a:bodyPr wrap="none" rtlCol="0">
              <a:spAutoFit/>
            </a:bodyPr>
            <a:lstStyle/>
            <a:p>
              <a:r>
                <a:rPr kumimoji="1" lang="ja-JP" altLang="en-US" dirty="0" smtClean="0">
                  <a:solidFill>
                    <a:srgbClr val="1BD41E"/>
                  </a:solidFill>
                  <a:latin typeface="小塚ゴシック Pr6N M"/>
                  <a:ea typeface="小塚ゴシック Pr6N M"/>
                  <a:cs typeface="小塚ゴシック Pr6N M"/>
                </a:rPr>
                <a:t>防災</a:t>
              </a:r>
              <a:endParaRPr kumimoji="1" lang="en-US" altLang="ja-JP" dirty="0" smtClean="0">
                <a:solidFill>
                  <a:srgbClr val="1BD41E"/>
                </a:solidFill>
                <a:latin typeface="小塚ゴシック Pr6N M"/>
                <a:ea typeface="小塚ゴシック Pr6N M"/>
                <a:cs typeface="小塚ゴシック Pr6N M"/>
              </a:endParaRPr>
            </a:p>
            <a:p>
              <a:r>
                <a:rPr lang="ja-JP" altLang="en-US" dirty="0" smtClean="0">
                  <a:solidFill>
                    <a:srgbClr val="1BD41E"/>
                  </a:solidFill>
                  <a:latin typeface="小塚ゴシック Pr6N M"/>
                  <a:ea typeface="小塚ゴシック Pr6N M"/>
                  <a:cs typeface="小塚ゴシック Pr6N M"/>
                </a:rPr>
                <a:t>減災</a:t>
              </a:r>
              <a:endParaRPr kumimoji="1" lang="ja-JP" altLang="en-US" dirty="0">
                <a:solidFill>
                  <a:srgbClr val="1BD41E"/>
                </a:solidFill>
                <a:latin typeface="小塚ゴシック Pr6N M"/>
                <a:ea typeface="小塚ゴシック Pr6N M"/>
                <a:cs typeface="小塚ゴシック Pr6N M"/>
              </a:endParaRPr>
            </a:p>
          </p:txBody>
        </p:sp>
      </p:grpSp>
      <p:sp>
        <p:nvSpPr>
          <p:cNvPr id="57" name="角丸四角形 56"/>
          <p:cNvSpPr/>
          <p:nvPr/>
        </p:nvSpPr>
        <p:spPr>
          <a:xfrm>
            <a:off x="9006672" y="250008"/>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9" name="テキスト ボックス 58"/>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AFFFBD"/>
                </a:solidFill>
                <a:latin typeface="小塚ゴシック Pr6N M"/>
                <a:ea typeface="小塚ゴシック Pr6N M"/>
                <a:cs typeface="小塚ゴシック Pr6N M"/>
              </a:rPr>
              <a:t>防犯</a:t>
            </a:r>
            <a:endParaRPr lang="en-US" altLang="ja-JP" sz="1400" dirty="0" smtClean="0">
              <a:solidFill>
                <a:srgbClr val="AFFFBD"/>
              </a:solidFill>
              <a:latin typeface="小塚ゴシック Pr6N M"/>
              <a:ea typeface="小塚ゴシック Pr6N M"/>
              <a:cs typeface="小塚ゴシック Pr6N M"/>
            </a:endParaRPr>
          </a:p>
          <a:p>
            <a:r>
              <a:rPr lang="ja-JP" altLang="en-US" sz="1400" dirty="0" smtClean="0">
                <a:solidFill>
                  <a:srgbClr val="AFFFBD"/>
                </a:solidFill>
                <a:latin typeface="小塚ゴシック Pr6N M"/>
                <a:ea typeface="小塚ゴシック Pr6N M"/>
                <a:cs typeface="小塚ゴシック Pr6N M"/>
              </a:rPr>
              <a:t>医療</a:t>
            </a:r>
            <a:endParaRPr lang="en-US" altLang="ja-JP" sz="1400" dirty="0" smtClean="0">
              <a:solidFill>
                <a:srgbClr val="AFFFBD"/>
              </a:solidFill>
              <a:latin typeface="小塚ゴシック Pr6N M"/>
              <a:ea typeface="小塚ゴシック Pr6N M"/>
              <a:cs typeface="小塚ゴシック Pr6N M"/>
            </a:endParaRPr>
          </a:p>
          <a:p>
            <a:r>
              <a:rPr lang="ja-JP" altLang="en-US" sz="1400" dirty="0" smtClean="0">
                <a:solidFill>
                  <a:srgbClr val="AFFFBD"/>
                </a:solidFill>
                <a:latin typeface="小塚ゴシック Pr6N M"/>
                <a:ea typeface="小塚ゴシック Pr6N M"/>
                <a:cs typeface="小塚ゴシック Pr6N M"/>
              </a:rPr>
              <a:t>教育</a:t>
            </a:r>
            <a:r>
              <a:rPr lang="ja-JP" altLang="en-US" sz="1000" dirty="0" smtClean="0">
                <a:solidFill>
                  <a:srgbClr val="AFFFBD"/>
                </a:solidFill>
                <a:latin typeface="小塚ゴシック Pr6N M"/>
                <a:ea typeface="小塚ゴシック Pr6N M"/>
                <a:cs typeface="小塚ゴシック Pr6N M"/>
              </a:rPr>
              <a:t>等</a:t>
            </a:r>
            <a:endParaRPr lang="en-US" altLang="ja-JP" dirty="0" smtClean="0">
              <a:solidFill>
                <a:srgbClr val="AFFFBD"/>
              </a:solidFill>
              <a:latin typeface="小塚ゴシック Pr6N M"/>
              <a:ea typeface="小塚ゴシック Pr6N M"/>
              <a:cs typeface="小塚ゴシック Pr6N M"/>
            </a:endParaRPr>
          </a:p>
        </p:txBody>
      </p:sp>
      <p:grpSp>
        <p:nvGrpSpPr>
          <p:cNvPr id="54" name="図形グループ 15"/>
          <p:cNvGrpSpPr/>
          <p:nvPr/>
        </p:nvGrpSpPr>
        <p:grpSpPr>
          <a:xfrm>
            <a:off x="8089329" y="250008"/>
            <a:ext cx="752743" cy="752743"/>
            <a:chOff x="8060984" y="281179"/>
            <a:chExt cx="752743" cy="752743"/>
          </a:xfrm>
          <a:solidFill>
            <a:srgbClr val="00D861"/>
          </a:solidFill>
        </p:grpSpPr>
        <p:sp>
          <p:nvSpPr>
            <p:cNvPr id="55" name="角丸四角形 54"/>
            <p:cNvSpPr/>
            <p:nvPr/>
          </p:nvSpPr>
          <p:spPr>
            <a:xfrm>
              <a:off x="8060984" y="281179"/>
              <a:ext cx="752743" cy="752743"/>
            </a:xfrm>
            <a:prstGeom prst="roundRect">
              <a:avLst/>
            </a:prstGeom>
            <a:grpFill/>
            <a:ln w="38100">
              <a:solidFill>
                <a:srgbClr val="BDF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8114190" y="334385"/>
              <a:ext cx="646331" cy="646331"/>
            </a:xfrm>
            <a:prstGeom prst="rect">
              <a:avLst/>
            </a:prstGeom>
            <a:grpFill/>
            <a:ln>
              <a:noFill/>
            </a:ln>
          </p:spPr>
          <p:txBody>
            <a:bodyPr wrap="none" rtlCol="0">
              <a:spAutoFit/>
            </a:bodyPr>
            <a:lstStyle/>
            <a:p>
              <a:r>
                <a:rPr lang="ja-JP" altLang="en-US" dirty="0" smtClean="0">
                  <a:solidFill>
                    <a:srgbClr val="BDFFC9"/>
                  </a:solidFill>
                  <a:latin typeface="小塚ゴシック Pr6N M"/>
                  <a:ea typeface="小塚ゴシック Pr6N M"/>
                  <a:cs typeface="小塚ゴシック Pr6N M"/>
                </a:rPr>
                <a:t>産業</a:t>
              </a:r>
              <a:endParaRPr lang="en-US" altLang="ja-JP" dirty="0" smtClean="0">
                <a:solidFill>
                  <a:srgbClr val="BDFFC9"/>
                </a:solidFill>
                <a:latin typeface="小塚ゴシック Pr6N M"/>
                <a:ea typeface="小塚ゴシック Pr6N M"/>
                <a:cs typeface="小塚ゴシック Pr6N M"/>
              </a:endParaRPr>
            </a:p>
            <a:p>
              <a:r>
                <a:rPr lang="ja-JP" altLang="en-US" dirty="0" smtClean="0">
                  <a:solidFill>
                    <a:srgbClr val="BDFFC9"/>
                  </a:solidFill>
                  <a:latin typeface="小塚ゴシック Pr6N M"/>
                  <a:ea typeface="小塚ゴシック Pr6N M"/>
                  <a:cs typeface="小塚ゴシック Pr6N M"/>
                </a:rPr>
                <a:t>創出</a:t>
              </a:r>
              <a:endParaRPr kumimoji="1" lang="en-US" altLang="ja-JP" dirty="0" smtClean="0">
                <a:solidFill>
                  <a:srgbClr val="BDFFC9"/>
                </a:solidFill>
                <a:latin typeface="小塚ゴシック Pr6N M"/>
                <a:ea typeface="小塚ゴシック Pr6N M"/>
                <a:cs typeface="小塚ゴシック Pr6N M"/>
              </a:endParaRPr>
            </a:p>
          </p:txBody>
        </p:sp>
      </p:grpSp>
    </p:spTree>
    <p:extLst>
      <p:ext uri="{BB962C8B-B14F-4D97-AF65-F5344CB8AC3E}">
        <p14:creationId xmlns:p14="http://schemas.microsoft.com/office/powerpoint/2010/main" val="1176099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291</Words>
  <Application>Microsoft Office PowerPoint</Application>
  <PresentationFormat>A4 210 x 297 mm</PresentationFormat>
  <Paragraphs>72</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2018-02-21T08:15:24Z</dcterms:created>
  <dcterms:modified xsi:type="dcterms:W3CDTF">2018-02-21T08:15:27Z</dcterms:modified>
</cp:coreProperties>
</file>