
<file path=[Content_Types].xml><?xml version="1.0" encoding="utf-8"?>
<Types xmlns="http://schemas.openxmlformats.org/package/2006/content-types">
  <Default Extension="png" ContentType="image/png"/>
  <Default Extension="tmp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 autoCompressPictures="0">
  <p:sldMasterIdLst>
    <p:sldMasterId id="2147483648" r:id="rId1"/>
  </p:sldMasterIdLst>
  <p:sldIdLst>
    <p:sldId id="257" r:id="rId2"/>
    <p:sldId id="256" r:id="rId3"/>
  </p:sldIdLst>
  <p:sldSz cx="9906000" cy="6858000" type="A4"/>
  <p:notesSz cx="6735763" cy="9866313"/>
  <p:defaultTextStyle>
    <a:defPPr>
      <a:defRPr lang="ja-JP"/>
    </a:defPPr>
    <a:lvl1pPr marL="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作成者" initials="A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08007"/>
    <a:srgbClr val="4ED762"/>
    <a:srgbClr val="6633FF"/>
    <a:srgbClr val="663399"/>
    <a:srgbClr val="6633CC"/>
    <a:srgbClr val="6600FF"/>
    <a:srgbClr val="9933FF"/>
    <a:srgbClr val="CC6666"/>
    <a:srgbClr val="FF3333"/>
    <a:srgbClr val="FF66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 snapToGrid="0" snapToObjects="1">
      <p:cViewPr varScale="1">
        <p:scale>
          <a:sx n="72" d="100"/>
          <a:sy n="72" d="100"/>
        </p:scale>
        <p:origin x="1068" y="66"/>
      </p:cViewPr>
      <p:guideLst>
        <p:guide orient="horz" pos="2160"/>
        <p:guide pos="312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742950" y="2130426"/>
            <a:ext cx="8420100" cy="1470025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CA040-FF31-2246-8E1D-7AE78751E0CD}" type="datetimeFigureOut">
              <a:rPr kumimoji="1" lang="ja-JP" altLang="en-US" smtClean="0"/>
              <a:t>2018/2/21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3FF8B-D2A1-4D4F-9C09-FEF387B2820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456878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CA040-FF31-2246-8E1D-7AE78751E0CD}" type="datetimeFigureOut">
              <a:rPr kumimoji="1" lang="ja-JP" altLang="en-US" smtClean="0"/>
              <a:t>2018/2/21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3FF8B-D2A1-4D4F-9C09-FEF387B2820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224021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780337" y="274639"/>
            <a:ext cx="2414588" cy="5851525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536575" y="274639"/>
            <a:ext cx="7078663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CA040-FF31-2246-8E1D-7AE78751E0CD}" type="datetimeFigureOut">
              <a:rPr kumimoji="1" lang="ja-JP" altLang="en-US" smtClean="0"/>
              <a:t>2018/2/21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3FF8B-D2A1-4D4F-9C09-FEF387B2820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398745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CA040-FF31-2246-8E1D-7AE78751E0CD}" type="datetimeFigureOut">
              <a:rPr kumimoji="1" lang="ja-JP" altLang="en-US" smtClean="0"/>
              <a:t>2018/2/21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3FF8B-D2A1-4D4F-9C09-FEF387B2820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811810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82506" y="4406901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CA040-FF31-2246-8E1D-7AE78751E0CD}" type="datetimeFigureOut">
              <a:rPr kumimoji="1" lang="ja-JP" altLang="en-US" smtClean="0"/>
              <a:t>2018/2/21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3FF8B-D2A1-4D4F-9C09-FEF387B2820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220220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536575" y="1600201"/>
            <a:ext cx="474662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5448300" y="1600201"/>
            <a:ext cx="474662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CA040-FF31-2246-8E1D-7AE78751E0CD}" type="datetimeFigureOut">
              <a:rPr kumimoji="1" lang="ja-JP" altLang="en-US" smtClean="0"/>
              <a:t>2018/2/21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3FF8B-D2A1-4D4F-9C09-FEF387B2820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295667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5032111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5032111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CA040-FF31-2246-8E1D-7AE78751E0CD}" type="datetimeFigureOut">
              <a:rPr kumimoji="1" lang="ja-JP" altLang="en-US" smtClean="0"/>
              <a:t>2018/2/21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3FF8B-D2A1-4D4F-9C09-FEF387B2820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39883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CA040-FF31-2246-8E1D-7AE78751E0CD}" type="datetimeFigureOut">
              <a:rPr kumimoji="1" lang="ja-JP" altLang="en-US" smtClean="0"/>
              <a:t>2018/2/21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3FF8B-D2A1-4D4F-9C09-FEF387B2820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973211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CA040-FF31-2246-8E1D-7AE78751E0CD}" type="datetimeFigureOut">
              <a:rPr kumimoji="1" lang="ja-JP" altLang="en-US" smtClean="0"/>
              <a:t>2018/2/21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3FF8B-D2A1-4D4F-9C09-FEF387B2820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39721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872971" y="273051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95300" y="1435101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CA040-FF31-2246-8E1D-7AE78751E0CD}" type="datetimeFigureOut">
              <a:rPr kumimoji="1" lang="ja-JP" altLang="en-US" smtClean="0"/>
              <a:t>2018/2/21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3FF8B-D2A1-4D4F-9C09-FEF387B2820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419842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CA040-FF31-2246-8E1D-7AE78751E0CD}" type="datetimeFigureOut">
              <a:rPr kumimoji="1" lang="ja-JP" altLang="en-US" smtClean="0"/>
              <a:t>2018/2/21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3FF8B-D2A1-4D4F-9C09-FEF387B2820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715630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95300" y="1600201"/>
            <a:ext cx="8915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1CA040-FF31-2246-8E1D-7AE78751E0CD}" type="datetimeFigureOut">
              <a:rPr kumimoji="1" lang="ja-JP" altLang="en-US" smtClean="0"/>
              <a:t>2018/2/21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384550" y="6356351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7099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33FF8B-D2A1-4D4F-9C09-FEF387B2820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422135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file://localhost/Users/meg/Desktop/%E7%89%B9%E7%A0%94/%E7%89%B9%E7%A0%94OD/%E3%82%A2%E3%82%A4%E3%82%B3%E3%83%B3/%E3%83%8F%E3%83%86%E3%83%8A.png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5" Type="http://schemas.openxmlformats.org/officeDocument/2006/relationships/image" Target="file://localhost/Users/meg/Desktop/%E7%89%B9%E7%A0%94/%E7%89%B9%E7%A0%94OD/%E3%82%A2%E3%82%A4%E3%82%B3%E3%83%B3/%E3%81%B2%E3%82%89%E3%82%81%E3%81%8D.png" TargetMode="Externa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Relationship Id="rId9" Type="http://schemas.openxmlformats.org/officeDocument/2006/relationships/image" Target="../media/image11.tm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正方形/長方形 48"/>
          <p:cNvSpPr/>
          <p:nvPr/>
        </p:nvSpPr>
        <p:spPr>
          <a:xfrm>
            <a:off x="5292" y="0"/>
            <a:ext cx="9906000" cy="1252759"/>
          </a:xfrm>
          <a:prstGeom prst="rect">
            <a:avLst/>
          </a:prstGeom>
          <a:solidFill>
            <a:srgbClr val="00D861"/>
          </a:solidFill>
          <a:ln w="9525" cap="flat" cmpd="sng" algn="ctr">
            <a:solidFill>
              <a:srgbClr val="00FF66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0" cap="none" spc="0" normalizeH="0" baseline="0" noProof="0" dirty="0" smtClean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orbel"/>
              <a:ea typeface="ヒラギノ角ゴ Pro W3"/>
              <a:cs typeface="+mn-cs"/>
            </a:endParaRPr>
          </a:p>
        </p:txBody>
      </p:sp>
      <p:sp>
        <p:nvSpPr>
          <p:cNvPr id="42" name="タイトル 1"/>
          <p:cNvSpPr txBox="1">
            <a:spLocks/>
          </p:cNvSpPr>
          <p:nvPr/>
        </p:nvSpPr>
        <p:spPr>
          <a:xfrm>
            <a:off x="45112" y="223283"/>
            <a:ext cx="6152036" cy="7445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ja-JP" altLang="en-US" sz="4000" dirty="0">
                <a:solidFill>
                  <a:schemeClr val="bg1"/>
                </a:solidFill>
                <a:latin typeface="小塚ゴシック Pro M"/>
                <a:ea typeface="小塚ゴシック Pro M"/>
                <a:cs typeface="小塚ゴシック Pro M"/>
              </a:rPr>
              <a:t>佐賀わいわい</a:t>
            </a:r>
            <a:r>
              <a:rPr lang="en-US" altLang="ja-JP" sz="4000" dirty="0">
                <a:solidFill>
                  <a:schemeClr val="bg1"/>
                </a:solidFill>
                <a:latin typeface="小塚ゴシック Pro M"/>
                <a:ea typeface="小塚ゴシック Pro M"/>
                <a:cs typeface="小塚ゴシック Pro M"/>
              </a:rPr>
              <a:t>Wi-Fi</a:t>
            </a:r>
            <a:r>
              <a:rPr lang="ja-JP" altLang="en-US" sz="4000" dirty="0">
                <a:solidFill>
                  <a:schemeClr val="bg1"/>
                </a:solidFill>
                <a:latin typeface="小塚ゴシック Pro M"/>
                <a:ea typeface="小塚ゴシック Pro M"/>
                <a:cs typeface="小塚ゴシック Pro M"/>
              </a:rPr>
              <a:t>マップ</a:t>
            </a:r>
          </a:p>
        </p:txBody>
      </p:sp>
      <p:sp>
        <p:nvSpPr>
          <p:cNvPr id="43" name="タイトル 1"/>
          <p:cNvSpPr txBox="1">
            <a:spLocks/>
          </p:cNvSpPr>
          <p:nvPr/>
        </p:nvSpPr>
        <p:spPr>
          <a:xfrm>
            <a:off x="57563" y="-26855"/>
            <a:ext cx="4749931" cy="42501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ja-JP" altLang="en-US" sz="1400" dirty="0">
                <a:solidFill>
                  <a:srgbClr val="FFFFFF"/>
                </a:solidFill>
                <a:latin typeface="小塚ゴシック Pr6N R"/>
                <a:ea typeface="小塚ゴシック Pr6N R"/>
                <a:cs typeface="小塚ゴシック Pr6N R"/>
              </a:rPr>
              <a:t>佐賀の</a:t>
            </a:r>
            <a:r>
              <a:rPr lang="en-US" altLang="ja-JP" sz="1400" dirty="0">
                <a:solidFill>
                  <a:srgbClr val="FFFFFF"/>
                </a:solidFill>
                <a:latin typeface="小塚ゴシック Pr6N R"/>
                <a:ea typeface="小塚ゴシック Pr6N R"/>
                <a:cs typeface="小塚ゴシック Pr6N R"/>
              </a:rPr>
              <a:t>Wi-Fi</a:t>
            </a:r>
            <a:r>
              <a:rPr lang="ja-JP" altLang="en-US" sz="1400" dirty="0">
                <a:solidFill>
                  <a:srgbClr val="FFFFFF"/>
                </a:solidFill>
                <a:latin typeface="小塚ゴシック Pr6N R"/>
                <a:ea typeface="小塚ゴシック Pr6N R"/>
                <a:cs typeface="小塚ゴシック Pr6N R"/>
              </a:rPr>
              <a:t>と観光・地域情報を発信</a:t>
            </a:r>
          </a:p>
        </p:txBody>
      </p:sp>
      <p:sp>
        <p:nvSpPr>
          <p:cNvPr id="44" name="タイトル 1"/>
          <p:cNvSpPr txBox="1">
            <a:spLocks/>
          </p:cNvSpPr>
          <p:nvPr/>
        </p:nvSpPr>
        <p:spPr>
          <a:xfrm>
            <a:off x="57563" y="827741"/>
            <a:ext cx="4749931" cy="42501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altLang="ja-JP" sz="1400" dirty="0" smtClean="0">
                <a:solidFill>
                  <a:srgbClr val="FFFFFF"/>
                </a:solidFill>
                <a:latin typeface="小塚ゴシック Pr6N R"/>
                <a:ea typeface="小塚ゴシック Pr6N R"/>
                <a:cs typeface="小塚ゴシック Pr6N R"/>
              </a:rPr>
              <a:t>By</a:t>
            </a:r>
            <a:r>
              <a:rPr lang="ja-JP" altLang="en-US" sz="1400" dirty="0">
                <a:solidFill>
                  <a:srgbClr val="FFFFFF"/>
                </a:solidFill>
                <a:latin typeface="小塚ゴシック Pr6N R"/>
                <a:ea typeface="小塚ゴシック Pr6N R"/>
                <a:cs typeface="小塚ゴシック Pr6N R"/>
              </a:rPr>
              <a:t>佐賀県</a:t>
            </a:r>
          </a:p>
        </p:txBody>
      </p:sp>
      <p:sp>
        <p:nvSpPr>
          <p:cNvPr id="48" name="正方形/長方形 47"/>
          <p:cNvSpPr/>
          <p:nvPr/>
        </p:nvSpPr>
        <p:spPr>
          <a:xfrm>
            <a:off x="0" y="6577577"/>
            <a:ext cx="9906000" cy="280423"/>
          </a:xfrm>
          <a:prstGeom prst="rect">
            <a:avLst/>
          </a:prstGeom>
          <a:solidFill>
            <a:srgbClr val="00D861"/>
          </a:solidFill>
          <a:ln w="9525" cap="flat" cmpd="sng" algn="ctr">
            <a:solidFill>
              <a:srgbClr val="00FF66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0" cap="none" spc="0" normalizeH="0" baseline="0" noProof="0" smtClean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orbel"/>
              <a:ea typeface="ヒラギノ角ゴ Pro W3"/>
              <a:cs typeface="+mn-cs"/>
            </a:endParaRPr>
          </a:p>
        </p:txBody>
      </p:sp>
      <p:grpSp>
        <p:nvGrpSpPr>
          <p:cNvPr id="53" name="図形グループ 52"/>
          <p:cNvGrpSpPr/>
          <p:nvPr/>
        </p:nvGrpSpPr>
        <p:grpSpPr>
          <a:xfrm>
            <a:off x="6255233" y="250008"/>
            <a:ext cx="752743" cy="752743"/>
            <a:chOff x="6255233" y="281179"/>
            <a:chExt cx="752743" cy="752743"/>
          </a:xfrm>
        </p:grpSpPr>
        <p:sp>
          <p:nvSpPr>
            <p:cNvPr id="54" name="角丸四角形 53"/>
            <p:cNvSpPr/>
            <p:nvPr/>
          </p:nvSpPr>
          <p:spPr>
            <a:xfrm>
              <a:off x="6255233" y="281179"/>
              <a:ext cx="752743" cy="752743"/>
            </a:xfrm>
            <a:prstGeom prst="roundRect">
              <a:avLst/>
            </a:prstGeom>
            <a:noFill/>
            <a:ln w="38100">
              <a:solidFill>
                <a:srgbClr val="CCFFCC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57" name="テキスト ボックス 56"/>
            <p:cNvSpPr txBox="1"/>
            <p:nvPr/>
          </p:nvSpPr>
          <p:spPr>
            <a:xfrm>
              <a:off x="6308439" y="334385"/>
              <a:ext cx="64633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dirty="0" smtClean="0">
                  <a:solidFill>
                    <a:srgbClr val="CCFFCC"/>
                  </a:solidFill>
                  <a:latin typeface="小塚ゴシック Pr6N M"/>
                  <a:ea typeface="小塚ゴシック Pr6N M"/>
                  <a:cs typeface="小塚ゴシック Pr6N M"/>
                </a:rPr>
                <a:t>防災</a:t>
              </a:r>
              <a:endParaRPr kumimoji="1" lang="en-US" altLang="ja-JP" dirty="0" smtClean="0">
                <a:solidFill>
                  <a:srgbClr val="CCFFCC"/>
                </a:solidFill>
                <a:latin typeface="小塚ゴシック Pr6N M"/>
                <a:ea typeface="小塚ゴシック Pr6N M"/>
                <a:cs typeface="小塚ゴシック Pr6N M"/>
              </a:endParaRPr>
            </a:p>
            <a:p>
              <a:r>
                <a:rPr lang="ja-JP" altLang="en-US" dirty="0" smtClean="0">
                  <a:solidFill>
                    <a:srgbClr val="CCFFCC"/>
                  </a:solidFill>
                  <a:latin typeface="小塚ゴシック Pr6N M"/>
                  <a:ea typeface="小塚ゴシック Pr6N M"/>
                  <a:cs typeface="小塚ゴシック Pr6N M"/>
                </a:rPr>
                <a:t>減災</a:t>
              </a:r>
              <a:endParaRPr kumimoji="1" lang="ja-JP" altLang="en-US" dirty="0">
                <a:solidFill>
                  <a:srgbClr val="CCFFCC"/>
                </a:solidFill>
                <a:latin typeface="小塚ゴシック Pr6N M"/>
                <a:ea typeface="小塚ゴシック Pr6N M"/>
                <a:cs typeface="小塚ゴシック Pr6N M"/>
              </a:endParaRPr>
            </a:p>
          </p:txBody>
        </p:sp>
      </p:grpSp>
      <p:grpSp>
        <p:nvGrpSpPr>
          <p:cNvPr id="58" name="図形グループ 57"/>
          <p:cNvGrpSpPr/>
          <p:nvPr/>
        </p:nvGrpSpPr>
        <p:grpSpPr>
          <a:xfrm>
            <a:off x="8089329" y="250008"/>
            <a:ext cx="752743" cy="752743"/>
            <a:chOff x="8060984" y="281179"/>
            <a:chExt cx="752743" cy="752743"/>
          </a:xfrm>
        </p:grpSpPr>
        <p:sp>
          <p:nvSpPr>
            <p:cNvPr id="86" name="角丸四角形 85"/>
            <p:cNvSpPr/>
            <p:nvPr/>
          </p:nvSpPr>
          <p:spPr>
            <a:xfrm>
              <a:off x="8060984" y="281179"/>
              <a:ext cx="752743" cy="752743"/>
            </a:xfrm>
            <a:prstGeom prst="roundRect">
              <a:avLst/>
            </a:prstGeom>
            <a:solidFill>
              <a:schemeClr val="bg1"/>
            </a:solidFill>
            <a:ln w="38100"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87" name="テキスト ボックス 86"/>
            <p:cNvSpPr txBox="1"/>
            <p:nvPr/>
          </p:nvSpPr>
          <p:spPr>
            <a:xfrm>
              <a:off x="8114190" y="334385"/>
              <a:ext cx="64633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ja-JP" altLang="en-US" dirty="0" smtClean="0">
                  <a:solidFill>
                    <a:srgbClr val="4ED762"/>
                  </a:solidFill>
                  <a:latin typeface="小塚ゴシック Pr6N M"/>
                  <a:ea typeface="小塚ゴシック Pr6N M"/>
                  <a:cs typeface="小塚ゴシック Pr6N M"/>
                </a:rPr>
                <a:t>産業</a:t>
              </a:r>
              <a:endParaRPr lang="en-US" altLang="ja-JP" dirty="0" smtClean="0">
                <a:solidFill>
                  <a:srgbClr val="4ED762"/>
                </a:solidFill>
                <a:latin typeface="小塚ゴシック Pr6N M"/>
                <a:ea typeface="小塚ゴシック Pr6N M"/>
                <a:cs typeface="小塚ゴシック Pr6N M"/>
              </a:endParaRPr>
            </a:p>
            <a:p>
              <a:r>
                <a:rPr lang="ja-JP" altLang="en-US" dirty="0" smtClean="0">
                  <a:solidFill>
                    <a:srgbClr val="4ED762"/>
                  </a:solidFill>
                  <a:latin typeface="小塚ゴシック Pr6N M"/>
                  <a:ea typeface="小塚ゴシック Pr6N M"/>
                  <a:cs typeface="小塚ゴシック Pr6N M"/>
                </a:rPr>
                <a:t>創出</a:t>
              </a:r>
              <a:endParaRPr kumimoji="1" lang="en-US" altLang="ja-JP" dirty="0" smtClean="0">
                <a:solidFill>
                  <a:srgbClr val="4ED762"/>
                </a:solidFill>
                <a:latin typeface="小塚ゴシック Pr6N M"/>
                <a:ea typeface="小塚ゴシック Pr6N M"/>
                <a:cs typeface="小塚ゴシック Pr6N M"/>
              </a:endParaRPr>
            </a:p>
          </p:txBody>
        </p:sp>
      </p:grpSp>
      <p:grpSp>
        <p:nvGrpSpPr>
          <p:cNvPr id="88" name="図形グループ 87"/>
          <p:cNvGrpSpPr/>
          <p:nvPr/>
        </p:nvGrpSpPr>
        <p:grpSpPr>
          <a:xfrm>
            <a:off x="7172281" y="250008"/>
            <a:ext cx="752743" cy="752743"/>
            <a:chOff x="7154801" y="281179"/>
            <a:chExt cx="752743" cy="752743"/>
          </a:xfrm>
        </p:grpSpPr>
        <p:sp>
          <p:nvSpPr>
            <p:cNvPr id="89" name="角丸四角形 88"/>
            <p:cNvSpPr/>
            <p:nvPr/>
          </p:nvSpPr>
          <p:spPr>
            <a:xfrm>
              <a:off x="7154801" y="281179"/>
              <a:ext cx="752743" cy="752743"/>
            </a:xfrm>
            <a:prstGeom prst="roundRect">
              <a:avLst/>
            </a:prstGeom>
            <a:noFill/>
            <a:ln w="38100">
              <a:solidFill>
                <a:srgbClr val="CCFFCC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90" name="テキスト ボックス 89"/>
            <p:cNvSpPr txBox="1"/>
            <p:nvPr/>
          </p:nvSpPr>
          <p:spPr>
            <a:xfrm>
              <a:off x="7208007" y="334385"/>
              <a:ext cx="64633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ja-JP" altLang="en-US" dirty="0" smtClean="0">
                  <a:solidFill>
                    <a:srgbClr val="CCFFCC"/>
                  </a:solidFill>
                  <a:latin typeface="小塚ゴシック Pr6N M"/>
                  <a:ea typeface="小塚ゴシック Pr6N M"/>
                  <a:cs typeface="小塚ゴシック Pr6N M"/>
                </a:rPr>
                <a:t>少子</a:t>
              </a:r>
              <a:endParaRPr lang="en-US" altLang="ja-JP" dirty="0" smtClean="0">
                <a:solidFill>
                  <a:srgbClr val="CCFFCC"/>
                </a:solidFill>
                <a:latin typeface="小塚ゴシック Pr6N M"/>
                <a:ea typeface="小塚ゴシック Pr6N M"/>
                <a:cs typeface="小塚ゴシック Pr6N M"/>
              </a:endParaRPr>
            </a:p>
            <a:p>
              <a:r>
                <a:rPr lang="ja-JP" altLang="en-US" dirty="0" smtClean="0">
                  <a:solidFill>
                    <a:srgbClr val="CCFFCC"/>
                  </a:solidFill>
                  <a:latin typeface="小塚ゴシック Pr6N M"/>
                  <a:ea typeface="小塚ゴシック Pr6N M"/>
                  <a:cs typeface="小塚ゴシック Pr6N M"/>
                </a:rPr>
                <a:t>高齢</a:t>
              </a:r>
              <a:endParaRPr lang="en-US" altLang="ja-JP" dirty="0" smtClean="0">
                <a:solidFill>
                  <a:srgbClr val="CCFFCC"/>
                </a:solidFill>
                <a:latin typeface="小塚ゴシック Pr6N M"/>
                <a:ea typeface="小塚ゴシック Pr6N M"/>
                <a:cs typeface="小塚ゴシック Pr6N M"/>
              </a:endParaRPr>
            </a:p>
          </p:txBody>
        </p:sp>
      </p:grpSp>
      <p:sp>
        <p:nvSpPr>
          <p:cNvPr id="97" name="角丸四角形 96"/>
          <p:cNvSpPr/>
          <p:nvPr/>
        </p:nvSpPr>
        <p:spPr>
          <a:xfrm>
            <a:off x="5052210" y="4442481"/>
            <a:ext cx="4743817" cy="1982613"/>
          </a:xfrm>
          <a:prstGeom prst="roundRect">
            <a:avLst>
              <a:gd name="adj" fmla="val 10424"/>
            </a:avLst>
          </a:prstGeom>
          <a:noFill/>
          <a:ln>
            <a:solidFill>
              <a:srgbClr val="308007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8" name="片側の 2 つの角を丸めた四角形 97"/>
          <p:cNvSpPr/>
          <p:nvPr/>
        </p:nvSpPr>
        <p:spPr>
          <a:xfrm>
            <a:off x="5052210" y="4442481"/>
            <a:ext cx="4743817" cy="503242"/>
          </a:xfrm>
          <a:prstGeom prst="round2SameRect">
            <a:avLst>
              <a:gd name="adj1" fmla="val 40827"/>
              <a:gd name="adj2" fmla="val 0"/>
            </a:avLst>
          </a:prstGeom>
          <a:solidFill>
            <a:srgbClr val="30800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9" name="下矢印 98"/>
          <p:cNvSpPr/>
          <p:nvPr/>
        </p:nvSpPr>
        <p:spPr>
          <a:xfrm>
            <a:off x="7241356" y="3996116"/>
            <a:ext cx="377535" cy="396213"/>
          </a:xfrm>
          <a:prstGeom prst="downArrow">
            <a:avLst>
              <a:gd name="adj1" fmla="val 30686"/>
              <a:gd name="adj2" fmla="val 50000"/>
            </a:avLst>
          </a:prstGeom>
          <a:solidFill>
            <a:srgbClr val="30800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00" name="ハテナ.png" descr="/Users/meg/Desktop/特研/特研OD/アイコン/ハテナ.png"/>
          <p:cNvPicPr>
            <a:picLocks noChangeAspect="1"/>
          </p:cNvPicPr>
          <p:nvPr/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0691" y="3204730"/>
            <a:ext cx="915309" cy="915309"/>
          </a:xfrm>
          <a:prstGeom prst="rect">
            <a:avLst/>
          </a:prstGeom>
        </p:spPr>
      </p:pic>
      <p:sp>
        <p:nvSpPr>
          <p:cNvPr id="101" name="テキスト ボックス 100"/>
          <p:cNvSpPr txBox="1"/>
          <p:nvPr/>
        </p:nvSpPr>
        <p:spPr>
          <a:xfrm>
            <a:off x="5217611" y="2409264"/>
            <a:ext cx="42594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>
                <a:solidFill>
                  <a:srgbClr val="308007"/>
                </a:solidFill>
                <a:latin typeface="小塚ゴシック Pr6N M"/>
                <a:ea typeface="小塚ゴシック Pr6N M"/>
                <a:cs typeface="小塚ゴシック Pr6N M"/>
              </a:rPr>
              <a:t>佐賀わいわい</a:t>
            </a:r>
            <a:r>
              <a:rPr lang="en-US" altLang="ja-JP" dirty="0">
                <a:solidFill>
                  <a:srgbClr val="308007"/>
                </a:solidFill>
                <a:latin typeface="小塚ゴシック Pr6N M"/>
                <a:ea typeface="小塚ゴシック Pr6N M"/>
                <a:cs typeface="小塚ゴシック Pr6N M"/>
              </a:rPr>
              <a:t>Wi-Fi</a:t>
            </a:r>
            <a:r>
              <a:rPr lang="ja-JP" altLang="en-US" dirty="0" smtClean="0">
                <a:solidFill>
                  <a:srgbClr val="308007"/>
                </a:solidFill>
                <a:latin typeface="小塚ゴシック Pr6N M"/>
                <a:ea typeface="小塚ゴシック Pr6N M"/>
                <a:cs typeface="小塚ゴシック Pr6N M"/>
              </a:rPr>
              <a:t>マップ</a:t>
            </a:r>
            <a:r>
              <a:rPr kumimoji="1" lang="en-US" altLang="ja-JP" dirty="0" smtClean="0">
                <a:solidFill>
                  <a:srgbClr val="308007"/>
                </a:solidFill>
                <a:latin typeface="小塚ゴシック Pr6N M"/>
                <a:ea typeface="小塚ゴシック Pr6N M"/>
                <a:cs typeface="小塚ゴシック Pr6N M"/>
              </a:rPr>
              <a:t> </a:t>
            </a:r>
            <a:r>
              <a:rPr kumimoji="1" lang="ja-JP" altLang="en-US" sz="1600" dirty="0" smtClean="0">
                <a:solidFill>
                  <a:srgbClr val="308007"/>
                </a:solidFill>
                <a:latin typeface="小塚ゴシック Pr6N M"/>
                <a:ea typeface="小塚ゴシック Pr6N M"/>
                <a:cs typeface="小塚ゴシック Pr6N M"/>
              </a:rPr>
              <a:t>誕生の</a:t>
            </a:r>
            <a:r>
              <a:rPr kumimoji="1" lang="en-US" altLang="ja-JP" dirty="0" smtClean="0">
                <a:solidFill>
                  <a:srgbClr val="308007"/>
                </a:solidFill>
                <a:latin typeface="小塚ゴシック Pr6N M"/>
                <a:ea typeface="小塚ゴシック Pr6N M"/>
                <a:cs typeface="小塚ゴシック Pr6N M"/>
              </a:rPr>
              <a:t> </a:t>
            </a:r>
            <a:r>
              <a:rPr kumimoji="1" lang="ja-JP" altLang="en-US" dirty="0" smtClean="0">
                <a:solidFill>
                  <a:srgbClr val="308007"/>
                </a:solidFill>
                <a:latin typeface="小塚ゴシック Pr6N M"/>
                <a:ea typeface="小塚ゴシック Pr6N M"/>
                <a:cs typeface="小塚ゴシック Pr6N M"/>
              </a:rPr>
              <a:t>キッカケ</a:t>
            </a:r>
            <a:endParaRPr kumimoji="1" lang="ja-JP" altLang="en-US" dirty="0">
              <a:solidFill>
                <a:srgbClr val="308007"/>
              </a:solidFill>
              <a:latin typeface="小塚ゴシック Pr6N M"/>
              <a:ea typeface="小塚ゴシック Pr6N M"/>
              <a:cs typeface="小塚ゴシック Pr6N M"/>
            </a:endParaRPr>
          </a:p>
        </p:txBody>
      </p:sp>
      <p:sp>
        <p:nvSpPr>
          <p:cNvPr id="102" name="テキスト ボックス 101"/>
          <p:cNvSpPr txBox="1"/>
          <p:nvPr/>
        </p:nvSpPr>
        <p:spPr>
          <a:xfrm>
            <a:off x="5069984" y="2829653"/>
            <a:ext cx="402098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Wingdings" charset="2"/>
              <a:buChar char="l"/>
            </a:pPr>
            <a:r>
              <a:rPr lang="ja-JP" altLang="en-US" sz="1200" dirty="0">
                <a:latin typeface="小塚ゴシック Pr6N L"/>
                <a:ea typeface="小塚ゴシック Pr6N L"/>
                <a:cs typeface="小塚ゴシック Pr6N L"/>
              </a:rPr>
              <a:t>平成</a:t>
            </a:r>
            <a:r>
              <a:rPr lang="en-US" altLang="ja-JP" sz="1200" dirty="0">
                <a:latin typeface="小塚ゴシック Pr6N L"/>
                <a:ea typeface="小塚ゴシック Pr6N L"/>
                <a:cs typeface="小塚ゴシック Pr6N L"/>
              </a:rPr>
              <a:t>26</a:t>
            </a:r>
            <a:r>
              <a:rPr lang="ja-JP" altLang="en-US" sz="1200" dirty="0" smtClean="0">
                <a:latin typeface="小塚ゴシック Pr6N L"/>
                <a:ea typeface="小塚ゴシック Pr6N L"/>
                <a:cs typeface="小塚ゴシック Pr6N L"/>
              </a:rPr>
              <a:t>年度から、</a:t>
            </a:r>
            <a:r>
              <a:rPr lang="ja-JP" altLang="en-US" sz="1200" dirty="0">
                <a:latin typeface="小塚ゴシック Pr6N L"/>
                <a:ea typeface="小塚ゴシック Pr6N L"/>
                <a:cs typeface="小塚ゴシック Pr6N L"/>
              </a:rPr>
              <a:t>新たにフリー</a:t>
            </a:r>
            <a:r>
              <a:rPr lang="en-US" altLang="ja-JP" sz="1200" dirty="0">
                <a:latin typeface="小塚ゴシック Pr6N L"/>
                <a:ea typeface="小塚ゴシック Pr6N L"/>
                <a:cs typeface="小塚ゴシック Pr6N L"/>
              </a:rPr>
              <a:t>Wi-Fi</a:t>
            </a:r>
            <a:r>
              <a:rPr lang="ja-JP" altLang="en-US" sz="1200" dirty="0">
                <a:latin typeface="小塚ゴシック Pr6N L"/>
                <a:ea typeface="小塚ゴシック Pr6N L"/>
                <a:cs typeface="小塚ゴシック Pr6N L"/>
              </a:rPr>
              <a:t>環境や充電</a:t>
            </a:r>
            <a:r>
              <a:rPr lang="ja-JP" altLang="en-US" sz="1200" dirty="0" smtClean="0">
                <a:latin typeface="小塚ゴシック Pr6N L"/>
                <a:ea typeface="小塚ゴシック Pr6N L"/>
                <a:cs typeface="小塚ゴシック Pr6N L"/>
              </a:rPr>
              <a:t>環境の整備を促進する「</a:t>
            </a:r>
            <a:r>
              <a:rPr lang="ja-JP" altLang="en-US" sz="1200" dirty="0">
                <a:latin typeface="小塚ゴシック Pr6N L"/>
                <a:ea typeface="小塚ゴシック Pr6N L"/>
                <a:cs typeface="小塚ゴシック Pr6N L"/>
              </a:rPr>
              <a:t>佐賀県公衆無線</a:t>
            </a:r>
            <a:r>
              <a:rPr lang="en-US" altLang="ja-JP" sz="1200" dirty="0">
                <a:latin typeface="小塚ゴシック Pr6N L"/>
                <a:ea typeface="小塚ゴシック Pr6N L"/>
                <a:cs typeface="小塚ゴシック Pr6N L"/>
              </a:rPr>
              <a:t>LAN</a:t>
            </a:r>
            <a:r>
              <a:rPr lang="ja-JP" altLang="en-US" sz="1200" dirty="0">
                <a:latin typeface="小塚ゴシック Pr6N L"/>
                <a:ea typeface="小塚ゴシック Pr6N L"/>
                <a:cs typeface="小塚ゴシック Pr6N L"/>
              </a:rPr>
              <a:t>等環境整備事業」に</a:t>
            </a:r>
            <a:r>
              <a:rPr lang="ja-JP" altLang="en-US" sz="1200" dirty="0" smtClean="0">
                <a:latin typeface="小塚ゴシック Pr6N L"/>
                <a:ea typeface="小塚ゴシック Pr6N L"/>
                <a:cs typeface="小塚ゴシック Pr6N L"/>
              </a:rPr>
              <a:t>取り組んできたところ。</a:t>
            </a:r>
            <a:endParaRPr lang="ja-JP" altLang="en-US" sz="1200" dirty="0">
              <a:latin typeface="小塚ゴシック Pr6N L"/>
              <a:ea typeface="小塚ゴシック Pr6N L"/>
              <a:cs typeface="小塚ゴシック Pr6N L"/>
            </a:endParaRPr>
          </a:p>
          <a:p>
            <a:pPr marL="171450" indent="-171450">
              <a:buFont typeface="Wingdings" charset="2"/>
              <a:buChar char="l"/>
            </a:pPr>
            <a:r>
              <a:rPr lang="ja-JP" altLang="en-US" sz="1200" dirty="0">
                <a:latin typeface="小塚ゴシック Pr6N L"/>
                <a:ea typeface="小塚ゴシック Pr6N L"/>
                <a:cs typeface="小塚ゴシック Pr6N L"/>
              </a:rPr>
              <a:t>上記に</a:t>
            </a:r>
            <a:r>
              <a:rPr lang="ja-JP" altLang="en-US" sz="1200" dirty="0" smtClean="0">
                <a:latin typeface="小塚ゴシック Pr6N L"/>
                <a:ea typeface="小塚ゴシック Pr6N L"/>
                <a:cs typeface="小塚ゴシック Pr6N L"/>
              </a:rPr>
              <a:t>よりフリー</a:t>
            </a:r>
            <a:r>
              <a:rPr lang="en-US" altLang="ja-JP" sz="1200" dirty="0" smtClean="0">
                <a:latin typeface="小塚ゴシック Pr6N L"/>
                <a:ea typeface="小塚ゴシック Pr6N L"/>
                <a:cs typeface="小塚ゴシック Pr6N L"/>
              </a:rPr>
              <a:t>Wi-Fi</a:t>
            </a:r>
            <a:r>
              <a:rPr lang="ja-JP" altLang="en-US" sz="1200" dirty="0" smtClean="0">
                <a:latin typeface="小塚ゴシック Pr6N L"/>
                <a:ea typeface="小塚ゴシック Pr6N L"/>
                <a:cs typeface="小塚ゴシック Pr6N L"/>
              </a:rPr>
              <a:t>環境</a:t>
            </a:r>
            <a:r>
              <a:rPr lang="ja-JP" altLang="en-US" sz="1200" dirty="0">
                <a:latin typeface="小塚ゴシック Pr6N L"/>
                <a:ea typeface="小塚ゴシック Pr6N L"/>
                <a:cs typeface="小塚ゴシック Pr6N L"/>
              </a:rPr>
              <a:t>等が整備された</a:t>
            </a:r>
            <a:r>
              <a:rPr lang="ja-JP" altLang="en-US" sz="1200" dirty="0" smtClean="0">
                <a:latin typeface="小塚ゴシック Pr6N L"/>
                <a:ea typeface="小塚ゴシック Pr6N L"/>
                <a:cs typeface="小塚ゴシック Pr6N L"/>
              </a:rPr>
              <a:t>施設のいろんな情報</a:t>
            </a:r>
            <a:r>
              <a:rPr lang="ja-JP" altLang="en-US" sz="1200" dirty="0">
                <a:latin typeface="小塚ゴシック Pr6N L"/>
                <a:ea typeface="小塚ゴシック Pr6N L"/>
                <a:cs typeface="小塚ゴシック Pr6N L"/>
              </a:rPr>
              <a:t>を、</a:t>
            </a:r>
            <a:r>
              <a:rPr lang="ja-JP" altLang="en-US" sz="1200" dirty="0" smtClean="0">
                <a:latin typeface="小塚ゴシック Pr6N L"/>
                <a:ea typeface="小塚ゴシック Pr6N L"/>
                <a:cs typeface="小塚ゴシック Pr6N L"/>
              </a:rPr>
              <a:t>外国人観光客を含めた来</a:t>
            </a:r>
            <a:r>
              <a:rPr lang="ja-JP" altLang="en-US" sz="1200" dirty="0">
                <a:latin typeface="小塚ゴシック Pr6N L"/>
                <a:ea typeface="小塚ゴシック Pr6N L"/>
                <a:cs typeface="小塚ゴシック Pr6N L"/>
              </a:rPr>
              <a:t>県者や県民の皆様が、簡単かつ便利に入手できるよう</a:t>
            </a:r>
            <a:r>
              <a:rPr lang="ja-JP" altLang="en-US" sz="1200" dirty="0" smtClean="0">
                <a:latin typeface="小塚ゴシック Pr6N L"/>
                <a:ea typeface="小塚ゴシック Pr6N L"/>
                <a:cs typeface="小塚ゴシック Pr6N L"/>
              </a:rPr>
              <a:t>、検索サービス</a:t>
            </a:r>
            <a:r>
              <a:rPr lang="ja-JP" altLang="en-US" sz="1200" dirty="0">
                <a:latin typeface="小塚ゴシック Pr6N L"/>
                <a:ea typeface="小塚ゴシック Pr6N L"/>
                <a:cs typeface="小塚ゴシック Pr6N L"/>
              </a:rPr>
              <a:t>を</a:t>
            </a:r>
            <a:r>
              <a:rPr lang="ja-JP" altLang="en-US" sz="1200" dirty="0" smtClean="0">
                <a:latin typeface="小塚ゴシック Pr6N L"/>
                <a:ea typeface="小塚ゴシック Pr6N L"/>
                <a:cs typeface="小塚ゴシック Pr6N L"/>
              </a:rPr>
              <a:t>開始。</a:t>
            </a:r>
            <a:endParaRPr lang="en-US" altLang="ja-JP" sz="1200" dirty="0">
              <a:latin typeface="小塚ゴシック Pr6N L"/>
              <a:ea typeface="小塚ゴシック Pr6N L"/>
              <a:cs typeface="小塚ゴシック Pr6N L"/>
            </a:endParaRPr>
          </a:p>
        </p:txBody>
      </p:sp>
      <p:pic>
        <p:nvPicPr>
          <p:cNvPr id="103" name="ひらめき.png" descr="/Users/meg/Desktop/特研/特研OD/アイコン/ひらめき.png"/>
          <p:cNvPicPr>
            <a:picLocks noChangeAspect="1"/>
          </p:cNvPicPr>
          <p:nvPr/>
        </p:nvPicPr>
        <p:blipFill>
          <a:blip r:embed="rId4" r:link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90963" y="5390367"/>
            <a:ext cx="915309" cy="915309"/>
          </a:xfrm>
          <a:prstGeom prst="rect">
            <a:avLst/>
          </a:prstGeom>
          <a:noFill/>
        </p:spPr>
      </p:pic>
      <p:sp>
        <p:nvSpPr>
          <p:cNvPr id="104" name="テキスト ボックス 103"/>
          <p:cNvSpPr txBox="1"/>
          <p:nvPr/>
        </p:nvSpPr>
        <p:spPr>
          <a:xfrm>
            <a:off x="5166303" y="4518001"/>
            <a:ext cx="43636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>
                <a:solidFill>
                  <a:schemeClr val="bg1"/>
                </a:solidFill>
                <a:latin typeface="小塚ゴシック Pr6N M"/>
                <a:ea typeface="小塚ゴシック Pr6N M"/>
                <a:cs typeface="小塚ゴシック Pr6N M"/>
              </a:rPr>
              <a:t>佐賀わいわい</a:t>
            </a:r>
            <a:r>
              <a:rPr lang="en-US" altLang="ja-JP" dirty="0">
                <a:solidFill>
                  <a:schemeClr val="bg1"/>
                </a:solidFill>
                <a:latin typeface="小塚ゴシック Pr6N M"/>
                <a:ea typeface="小塚ゴシック Pr6N M"/>
                <a:cs typeface="小塚ゴシック Pr6N M"/>
              </a:rPr>
              <a:t>Wi-Fi</a:t>
            </a:r>
            <a:r>
              <a:rPr lang="ja-JP" altLang="en-US" dirty="0" smtClean="0">
                <a:solidFill>
                  <a:schemeClr val="bg1"/>
                </a:solidFill>
                <a:latin typeface="小塚ゴシック Pr6N M"/>
                <a:ea typeface="小塚ゴシック Pr6N M"/>
                <a:cs typeface="小塚ゴシック Pr6N M"/>
              </a:rPr>
              <a:t>マップ </a:t>
            </a:r>
            <a:r>
              <a:rPr lang="ja-JP" altLang="en-US" sz="1600" dirty="0" smtClean="0">
                <a:solidFill>
                  <a:schemeClr val="bg1"/>
                </a:solidFill>
                <a:latin typeface="小塚ゴシック Pr6N M"/>
                <a:ea typeface="小塚ゴシック Pr6N M"/>
                <a:cs typeface="小塚ゴシック Pr6N M"/>
              </a:rPr>
              <a:t>でこう</a:t>
            </a:r>
            <a:r>
              <a:rPr kumimoji="1" lang="en-US" altLang="ja-JP" dirty="0" smtClean="0">
                <a:solidFill>
                  <a:schemeClr val="bg1"/>
                </a:solidFill>
                <a:latin typeface="小塚ゴシック Pr6N M"/>
                <a:ea typeface="小塚ゴシック Pr6N M"/>
                <a:cs typeface="小塚ゴシック Pr6N M"/>
              </a:rPr>
              <a:t> </a:t>
            </a:r>
            <a:r>
              <a:rPr lang="ja-JP" altLang="en-US" dirty="0" smtClean="0">
                <a:solidFill>
                  <a:schemeClr val="bg1"/>
                </a:solidFill>
                <a:latin typeface="小塚ゴシック Pr6N M"/>
                <a:ea typeface="小塚ゴシック Pr6N M"/>
                <a:cs typeface="小塚ゴシック Pr6N M"/>
              </a:rPr>
              <a:t>変わった！</a:t>
            </a:r>
            <a:endParaRPr kumimoji="1" lang="ja-JP" altLang="en-US" dirty="0">
              <a:solidFill>
                <a:schemeClr val="bg1"/>
              </a:solidFill>
              <a:latin typeface="小塚ゴシック Pr6N M"/>
              <a:ea typeface="小塚ゴシック Pr6N M"/>
              <a:cs typeface="小塚ゴシック Pr6N M"/>
            </a:endParaRPr>
          </a:p>
        </p:txBody>
      </p:sp>
      <p:sp>
        <p:nvSpPr>
          <p:cNvPr id="105" name="テキスト ボックス 104"/>
          <p:cNvSpPr txBox="1"/>
          <p:nvPr/>
        </p:nvSpPr>
        <p:spPr>
          <a:xfrm>
            <a:off x="5069985" y="5179351"/>
            <a:ext cx="422641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Wingdings" charset="2"/>
              <a:buChar char="l"/>
            </a:pPr>
            <a:r>
              <a:rPr lang="ja-JP" altLang="en-US" sz="1200" dirty="0" smtClean="0">
                <a:latin typeface="小塚ゴシック Pr6N L"/>
                <a:ea typeface="小塚ゴシック Pr6N L"/>
                <a:cs typeface="小塚ゴシック Pr6N L"/>
              </a:rPr>
              <a:t>佐賀県を</a:t>
            </a:r>
            <a:r>
              <a:rPr lang="ja-JP" altLang="en-US" sz="1200" dirty="0">
                <a:latin typeface="小塚ゴシック Pr6N L"/>
                <a:ea typeface="小塚ゴシック Pr6N L"/>
                <a:cs typeface="小塚ゴシック Pr6N L"/>
              </a:rPr>
              <a:t>訪れる国内外からの観光客やビジネスマンの</a:t>
            </a:r>
            <a:r>
              <a:rPr lang="ja-JP" altLang="en-US" sz="1200" dirty="0" smtClean="0">
                <a:latin typeface="小塚ゴシック Pr6N L"/>
                <a:ea typeface="小塚ゴシック Pr6N L"/>
                <a:cs typeface="小塚ゴシック Pr6N L"/>
              </a:rPr>
              <a:t>利便性向上に資するツールの提供。</a:t>
            </a:r>
            <a:endParaRPr lang="ja-JP" altLang="en-US" sz="1200" dirty="0">
              <a:latin typeface="小塚ゴシック Pr6N L"/>
              <a:ea typeface="小塚ゴシック Pr6N L"/>
              <a:cs typeface="小塚ゴシック Pr6N L"/>
            </a:endParaRPr>
          </a:p>
          <a:p>
            <a:pPr marL="171450" indent="-171450">
              <a:buFont typeface="Wingdings" charset="2"/>
              <a:buChar char="l"/>
            </a:pPr>
            <a:endParaRPr lang="ja-JP" altLang="en-US" sz="1200" dirty="0">
              <a:latin typeface="小塚ゴシック Pr6N L"/>
              <a:ea typeface="小塚ゴシック Pr6N L"/>
              <a:cs typeface="小塚ゴシック Pr6N L"/>
            </a:endParaRPr>
          </a:p>
          <a:p>
            <a:pPr marL="171450" indent="-171450">
              <a:buFont typeface="Wingdings" charset="2"/>
              <a:buChar char="l"/>
            </a:pPr>
            <a:r>
              <a:rPr lang="ja-JP" altLang="en-US" sz="1200" dirty="0">
                <a:latin typeface="小塚ゴシック Pr6N L"/>
                <a:ea typeface="小塚ゴシック Pr6N L"/>
                <a:cs typeface="小塚ゴシック Pr6N L"/>
              </a:rPr>
              <a:t>フリー</a:t>
            </a:r>
            <a:r>
              <a:rPr lang="en-US" altLang="ja-JP" sz="1200" dirty="0">
                <a:latin typeface="小塚ゴシック Pr6N L"/>
                <a:ea typeface="小塚ゴシック Pr6N L"/>
                <a:cs typeface="小塚ゴシック Pr6N L"/>
              </a:rPr>
              <a:t>Wi-Fi</a:t>
            </a:r>
            <a:r>
              <a:rPr lang="ja-JP" altLang="en-US" sz="1200" dirty="0">
                <a:latin typeface="小塚ゴシック Pr6N L"/>
                <a:ea typeface="小塚ゴシック Pr6N L"/>
                <a:cs typeface="小塚ゴシック Pr6N L"/>
              </a:rPr>
              <a:t>環境等の整備を行った店舗</a:t>
            </a:r>
            <a:r>
              <a:rPr lang="ja-JP" altLang="en-US" sz="1200" dirty="0" smtClean="0">
                <a:latin typeface="小塚ゴシック Pr6N L"/>
                <a:ea typeface="小塚ゴシック Pr6N L"/>
                <a:cs typeface="小塚ゴシック Pr6N L"/>
              </a:rPr>
              <a:t>等施設の</a:t>
            </a:r>
            <a:r>
              <a:rPr lang="en-US" altLang="ja-JP" sz="1200" dirty="0">
                <a:latin typeface="小塚ゴシック Pr6N L"/>
                <a:ea typeface="小塚ゴシック Pr6N L"/>
                <a:cs typeface="小塚ゴシック Pr6N L"/>
              </a:rPr>
              <a:t>PR</a:t>
            </a:r>
            <a:r>
              <a:rPr lang="ja-JP" altLang="en-US" sz="1200" dirty="0" smtClean="0">
                <a:latin typeface="小塚ゴシック Pr6N L"/>
                <a:ea typeface="小塚ゴシック Pr6N L"/>
                <a:cs typeface="小塚ゴシック Pr6N L"/>
              </a:rPr>
              <a:t>機会の提供。</a:t>
            </a:r>
            <a:endParaRPr lang="en-US" altLang="ja-JP" sz="1200" dirty="0">
              <a:latin typeface="小塚ゴシック Pr6N L"/>
              <a:ea typeface="小塚ゴシック Pr6N L"/>
              <a:cs typeface="小塚ゴシック Pr6N L"/>
            </a:endParaRPr>
          </a:p>
        </p:txBody>
      </p:sp>
      <p:sp>
        <p:nvSpPr>
          <p:cNvPr id="35" name="タイトル 1"/>
          <p:cNvSpPr txBox="1">
            <a:spLocks/>
          </p:cNvSpPr>
          <p:nvPr/>
        </p:nvSpPr>
        <p:spPr>
          <a:xfrm>
            <a:off x="-350" y="1496340"/>
            <a:ext cx="9911641" cy="46618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ja-JP" altLang="en-US" sz="1600" dirty="0">
                <a:solidFill>
                  <a:srgbClr val="308007"/>
                </a:solidFill>
                <a:latin typeface="小塚ゴシック Pr6N R"/>
                <a:ea typeface="小塚ゴシック Pr6N R"/>
                <a:cs typeface="小塚ゴシック Pr6N R"/>
              </a:rPr>
              <a:t>佐賀県内のフリー</a:t>
            </a:r>
            <a:r>
              <a:rPr lang="en-US" altLang="ja-JP" sz="1600" dirty="0">
                <a:solidFill>
                  <a:srgbClr val="308007"/>
                </a:solidFill>
                <a:latin typeface="小塚ゴシック Pr6N R"/>
                <a:ea typeface="小塚ゴシック Pr6N R"/>
                <a:cs typeface="小塚ゴシック Pr6N R"/>
              </a:rPr>
              <a:t>Wi-Fi</a:t>
            </a:r>
            <a:r>
              <a:rPr lang="ja-JP" altLang="en-US" sz="1600" dirty="0">
                <a:solidFill>
                  <a:srgbClr val="308007"/>
                </a:solidFill>
                <a:latin typeface="小塚ゴシック Pr6N R"/>
                <a:ea typeface="小塚ゴシック Pr6N R"/>
                <a:cs typeface="小塚ゴシック Pr6N R"/>
              </a:rPr>
              <a:t>スポット、</a:t>
            </a:r>
            <a:r>
              <a:rPr lang="ja-JP" altLang="en-US" sz="1600" dirty="0" smtClean="0">
                <a:solidFill>
                  <a:srgbClr val="308007"/>
                </a:solidFill>
                <a:latin typeface="小塚ゴシック Pr6N R"/>
                <a:ea typeface="小塚ゴシック Pr6N R"/>
                <a:cs typeface="小塚ゴシック Pr6N R"/>
              </a:rPr>
              <a:t>スマートフォンなどの</a:t>
            </a:r>
            <a:r>
              <a:rPr lang="ja-JP" altLang="en-US" sz="1600" dirty="0">
                <a:solidFill>
                  <a:srgbClr val="308007"/>
                </a:solidFill>
                <a:latin typeface="小塚ゴシック Pr6N R"/>
                <a:ea typeface="小塚ゴシック Pr6N R"/>
                <a:cs typeface="小塚ゴシック Pr6N R"/>
              </a:rPr>
              <a:t>充電ができる充電</a:t>
            </a:r>
            <a:r>
              <a:rPr lang="ja-JP" altLang="en-US" sz="1600" dirty="0" smtClean="0">
                <a:solidFill>
                  <a:srgbClr val="308007"/>
                </a:solidFill>
                <a:latin typeface="小塚ゴシック Pr6N R"/>
                <a:ea typeface="小塚ゴシック Pr6N R"/>
                <a:cs typeface="小塚ゴシック Pr6N R"/>
              </a:rPr>
              <a:t>スポットの各種施設情報を、誰</a:t>
            </a:r>
            <a:r>
              <a:rPr lang="ja-JP" altLang="en-US" sz="1600" dirty="0">
                <a:solidFill>
                  <a:srgbClr val="308007"/>
                </a:solidFill>
                <a:latin typeface="小塚ゴシック Pr6N R"/>
                <a:ea typeface="小塚ゴシック Pr6N R"/>
                <a:cs typeface="小塚ゴシック Pr6N R"/>
              </a:rPr>
              <a:t>でも簡単に調べることができるウェブサイトサービス。 </a:t>
            </a:r>
            <a:r>
              <a:rPr lang="en-US" altLang="ja-JP" sz="1600" dirty="0">
                <a:solidFill>
                  <a:srgbClr val="308007"/>
                </a:solidFill>
                <a:latin typeface="小塚ゴシック Pr6N R"/>
                <a:ea typeface="小塚ゴシック Pr6N R"/>
                <a:cs typeface="小塚ゴシック Pr6N R"/>
              </a:rPr>
              <a:t>(2015</a:t>
            </a:r>
            <a:r>
              <a:rPr lang="ja-JP" altLang="en-US" sz="1600" dirty="0">
                <a:solidFill>
                  <a:srgbClr val="308007"/>
                </a:solidFill>
                <a:latin typeface="小塚ゴシック Pr6N R"/>
                <a:ea typeface="小塚ゴシック Pr6N R"/>
                <a:cs typeface="小塚ゴシック Pr6N R"/>
              </a:rPr>
              <a:t>年</a:t>
            </a:r>
            <a:r>
              <a:rPr lang="en-US" altLang="ja-JP" sz="1600" dirty="0">
                <a:solidFill>
                  <a:srgbClr val="308007"/>
                </a:solidFill>
                <a:latin typeface="小塚ゴシック Pr6N R"/>
                <a:ea typeface="小塚ゴシック Pr6N R"/>
                <a:cs typeface="小塚ゴシック Pr6N R"/>
              </a:rPr>
              <a:t>5</a:t>
            </a:r>
            <a:r>
              <a:rPr lang="ja-JP" altLang="en-US" sz="1600" dirty="0">
                <a:solidFill>
                  <a:srgbClr val="308007"/>
                </a:solidFill>
                <a:latin typeface="小塚ゴシック Pr6N R"/>
                <a:ea typeface="小塚ゴシック Pr6N R"/>
                <a:cs typeface="小塚ゴシック Pr6N R"/>
              </a:rPr>
              <a:t>月サービス開始</a:t>
            </a:r>
            <a:r>
              <a:rPr lang="en-US" altLang="ja-JP" sz="1600" dirty="0">
                <a:solidFill>
                  <a:srgbClr val="308007"/>
                </a:solidFill>
                <a:latin typeface="小塚ゴシック Pr6N R"/>
                <a:ea typeface="小塚ゴシック Pr6N R"/>
                <a:cs typeface="小塚ゴシック Pr6N R"/>
              </a:rPr>
              <a:t>)</a:t>
            </a:r>
          </a:p>
        </p:txBody>
      </p:sp>
      <p:cxnSp>
        <p:nvCxnSpPr>
          <p:cNvPr id="36" name="直線コネクタ 35"/>
          <p:cNvCxnSpPr/>
          <p:nvPr/>
        </p:nvCxnSpPr>
        <p:spPr>
          <a:xfrm flipH="1">
            <a:off x="4372" y="1405574"/>
            <a:ext cx="9901628" cy="0"/>
          </a:xfrm>
          <a:prstGeom prst="line">
            <a:avLst/>
          </a:prstGeom>
          <a:ln w="6350">
            <a:solidFill>
              <a:srgbClr val="008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7" name="直線コネクタ 36"/>
          <p:cNvCxnSpPr/>
          <p:nvPr/>
        </p:nvCxnSpPr>
        <p:spPr>
          <a:xfrm flipH="1">
            <a:off x="-348" y="2077445"/>
            <a:ext cx="9911640" cy="0"/>
          </a:xfrm>
          <a:prstGeom prst="line">
            <a:avLst/>
          </a:prstGeom>
          <a:ln w="6350">
            <a:solidFill>
              <a:srgbClr val="008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8" name="角丸四角形 37"/>
          <p:cNvSpPr/>
          <p:nvPr/>
        </p:nvSpPr>
        <p:spPr>
          <a:xfrm>
            <a:off x="5050292" y="2327966"/>
            <a:ext cx="4743817" cy="1840961"/>
          </a:xfrm>
          <a:prstGeom prst="roundRect">
            <a:avLst>
              <a:gd name="adj" fmla="val 10424"/>
            </a:avLst>
          </a:prstGeom>
          <a:noFill/>
          <a:ln>
            <a:solidFill>
              <a:srgbClr val="308007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4" name="角丸四角形 33"/>
          <p:cNvSpPr/>
          <p:nvPr/>
        </p:nvSpPr>
        <p:spPr>
          <a:xfrm>
            <a:off x="300113" y="2255014"/>
            <a:ext cx="2579545" cy="450629"/>
          </a:xfrm>
          <a:prstGeom prst="roundRect">
            <a:avLst>
              <a:gd name="adj" fmla="val 50000"/>
            </a:avLst>
          </a:prstGeom>
          <a:solidFill>
            <a:srgbClr val="008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100" dirty="0" smtClean="0">
                <a:solidFill>
                  <a:schemeClr val="bg1"/>
                </a:solidFill>
                <a:latin typeface="フォントポにほんご"/>
                <a:ea typeface="フォントポにほんご"/>
                <a:cs typeface="フォントポにほんご"/>
              </a:rPr>
              <a:t>例：スマートフォン</a:t>
            </a:r>
            <a:r>
              <a:rPr lang="ja-JP" altLang="en-US" sz="1100" dirty="0">
                <a:solidFill>
                  <a:schemeClr val="bg1"/>
                </a:solidFill>
                <a:latin typeface="フォントポにほんご"/>
                <a:ea typeface="フォントポにほんご"/>
                <a:cs typeface="フォントポにほんご"/>
              </a:rPr>
              <a:t>の</a:t>
            </a:r>
            <a:r>
              <a:rPr lang="ja-JP" altLang="en-US" sz="1100" dirty="0" smtClean="0">
                <a:solidFill>
                  <a:schemeClr val="bg1"/>
                </a:solidFill>
                <a:latin typeface="フォントポにほんご"/>
                <a:ea typeface="フォントポにほんご"/>
                <a:cs typeface="フォントポにほんご"/>
              </a:rPr>
              <a:t>場合</a:t>
            </a:r>
            <a:endParaRPr lang="en-US" altLang="ja-JP" sz="1100" dirty="0" smtClean="0">
              <a:solidFill>
                <a:schemeClr val="bg1"/>
              </a:solidFill>
              <a:latin typeface="フォントポにほんご"/>
              <a:ea typeface="フォントポにほんご"/>
              <a:cs typeface="フォントポにほんご"/>
            </a:endParaRPr>
          </a:p>
          <a:p>
            <a:pPr algn="ctr"/>
            <a:r>
              <a:rPr lang="ja-JP" altLang="en-US" sz="1100" dirty="0" smtClean="0">
                <a:solidFill>
                  <a:schemeClr val="bg1"/>
                </a:solidFill>
                <a:latin typeface="フォントポにほんご"/>
                <a:ea typeface="フォントポにほんご"/>
                <a:cs typeface="フォントポにほんご"/>
              </a:rPr>
              <a:t>①</a:t>
            </a:r>
            <a:r>
              <a:rPr lang="ja-JP" altLang="en-US" sz="1100" dirty="0">
                <a:solidFill>
                  <a:schemeClr val="bg1"/>
                </a:solidFill>
                <a:latin typeface="フォントポにほんご"/>
                <a:ea typeface="フォントポにほんご"/>
                <a:cs typeface="フォントポにほんご"/>
              </a:rPr>
              <a:t>　検索内容を</a:t>
            </a:r>
            <a:r>
              <a:rPr lang="ja-JP" altLang="en-US" sz="1100" dirty="0" smtClean="0">
                <a:solidFill>
                  <a:schemeClr val="bg1"/>
                </a:solidFill>
                <a:latin typeface="フォントポにほんご"/>
                <a:ea typeface="フォントポにほんご"/>
                <a:cs typeface="フォントポにほんご"/>
              </a:rPr>
              <a:t>選択</a:t>
            </a:r>
            <a:endParaRPr lang="ja-JP" altLang="en-US" sz="1100" dirty="0">
              <a:solidFill>
                <a:schemeClr val="bg1"/>
              </a:solidFill>
              <a:latin typeface="フォントポにほんご"/>
              <a:ea typeface="フォントポにほんご"/>
              <a:cs typeface="フォントポにほんご"/>
            </a:endParaRPr>
          </a:p>
        </p:txBody>
      </p:sp>
      <p:pic>
        <p:nvPicPr>
          <p:cNvPr id="40" name="図 39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0617" y="2690609"/>
            <a:ext cx="3891790" cy="3422691"/>
          </a:xfrm>
          <a:prstGeom prst="rect">
            <a:avLst/>
          </a:prstGeom>
        </p:spPr>
      </p:pic>
      <p:sp>
        <p:nvSpPr>
          <p:cNvPr id="41" name="角丸四角形 40"/>
          <p:cNvSpPr/>
          <p:nvPr/>
        </p:nvSpPr>
        <p:spPr>
          <a:xfrm>
            <a:off x="2006804" y="6109879"/>
            <a:ext cx="2579545" cy="450629"/>
          </a:xfrm>
          <a:prstGeom prst="roundRect">
            <a:avLst>
              <a:gd name="adj" fmla="val 50000"/>
            </a:avLst>
          </a:prstGeom>
          <a:solidFill>
            <a:srgbClr val="008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100" dirty="0" smtClean="0">
                <a:solidFill>
                  <a:schemeClr val="bg1"/>
                </a:solidFill>
                <a:latin typeface="フォントポにほんご"/>
                <a:ea typeface="フォントポにほんご"/>
                <a:cs typeface="フォントポにほんご"/>
              </a:rPr>
              <a:t>②</a:t>
            </a:r>
            <a:r>
              <a:rPr lang="ja-JP" altLang="en-US" sz="1100" dirty="0">
                <a:solidFill>
                  <a:schemeClr val="bg1"/>
                </a:solidFill>
                <a:latin typeface="フォントポにほんご"/>
                <a:ea typeface="フォントポにほんご"/>
                <a:cs typeface="フォントポにほんご"/>
              </a:rPr>
              <a:t>　地図から施設を選択する</a:t>
            </a:r>
            <a:r>
              <a:rPr lang="ja-JP" altLang="en-US" sz="1100" dirty="0" smtClean="0">
                <a:solidFill>
                  <a:schemeClr val="bg1"/>
                </a:solidFill>
                <a:latin typeface="フォントポにほんご"/>
                <a:ea typeface="フォントポにほんご"/>
                <a:cs typeface="フォントポにほんご"/>
              </a:rPr>
              <a:t>と</a:t>
            </a:r>
            <a:endParaRPr lang="en-US" altLang="ja-JP" sz="1100" dirty="0" smtClean="0">
              <a:solidFill>
                <a:schemeClr val="bg1"/>
              </a:solidFill>
              <a:latin typeface="フォントポにほんご"/>
              <a:ea typeface="フォントポにほんご"/>
              <a:cs typeface="フォントポにほんご"/>
            </a:endParaRPr>
          </a:p>
          <a:p>
            <a:pPr algn="ctr"/>
            <a:r>
              <a:rPr lang="ja-JP" altLang="en-US" sz="1100" dirty="0" smtClean="0">
                <a:solidFill>
                  <a:schemeClr val="bg1"/>
                </a:solidFill>
                <a:latin typeface="フォントポにほんご"/>
                <a:ea typeface="フォントポにほんご"/>
                <a:cs typeface="フォントポにほんご"/>
              </a:rPr>
              <a:t>詳細情報が</a:t>
            </a:r>
            <a:r>
              <a:rPr lang="ja-JP" altLang="en-US" sz="1100" dirty="0">
                <a:solidFill>
                  <a:schemeClr val="bg1"/>
                </a:solidFill>
                <a:latin typeface="フォントポにほんご"/>
                <a:ea typeface="フォントポにほんご"/>
                <a:cs typeface="フォントポにほんご"/>
              </a:rPr>
              <a:t>表示</a:t>
            </a:r>
          </a:p>
        </p:txBody>
      </p:sp>
      <p:sp>
        <p:nvSpPr>
          <p:cNvPr id="39" name="テキスト ボックス 38"/>
          <p:cNvSpPr txBox="1"/>
          <p:nvPr/>
        </p:nvSpPr>
        <p:spPr>
          <a:xfrm>
            <a:off x="9059584" y="259585"/>
            <a:ext cx="684803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400" dirty="0" smtClean="0">
                <a:solidFill>
                  <a:srgbClr val="CCFFCC"/>
                </a:solidFill>
                <a:latin typeface="小塚ゴシック Pr6N M"/>
                <a:ea typeface="小塚ゴシック Pr6N M"/>
                <a:cs typeface="小塚ゴシック Pr6N M"/>
              </a:rPr>
              <a:t>防犯</a:t>
            </a:r>
            <a:endParaRPr lang="en-US" altLang="ja-JP" sz="1400" dirty="0" smtClean="0">
              <a:solidFill>
                <a:srgbClr val="CCFFCC"/>
              </a:solidFill>
              <a:latin typeface="小塚ゴシック Pr6N M"/>
              <a:ea typeface="小塚ゴシック Pr6N M"/>
              <a:cs typeface="小塚ゴシック Pr6N M"/>
            </a:endParaRPr>
          </a:p>
          <a:p>
            <a:r>
              <a:rPr lang="ja-JP" altLang="en-US" sz="1400" dirty="0" smtClean="0">
                <a:solidFill>
                  <a:srgbClr val="CCFFCC"/>
                </a:solidFill>
                <a:latin typeface="小塚ゴシック Pr6N M"/>
                <a:ea typeface="小塚ゴシック Pr6N M"/>
                <a:cs typeface="小塚ゴシック Pr6N M"/>
              </a:rPr>
              <a:t>医療</a:t>
            </a:r>
            <a:endParaRPr lang="en-US" altLang="ja-JP" sz="1400" dirty="0" smtClean="0">
              <a:solidFill>
                <a:srgbClr val="CCFFCC"/>
              </a:solidFill>
              <a:latin typeface="小塚ゴシック Pr6N M"/>
              <a:ea typeface="小塚ゴシック Pr6N M"/>
              <a:cs typeface="小塚ゴシック Pr6N M"/>
            </a:endParaRPr>
          </a:p>
          <a:p>
            <a:r>
              <a:rPr lang="ja-JP" altLang="en-US" sz="1400" dirty="0" smtClean="0">
                <a:solidFill>
                  <a:srgbClr val="CCFFCC"/>
                </a:solidFill>
                <a:latin typeface="小塚ゴシック Pr6N M"/>
                <a:ea typeface="小塚ゴシック Pr6N M"/>
                <a:cs typeface="小塚ゴシック Pr6N M"/>
              </a:rPr>
              <a:t>教育</a:t>
            </a:r>
            <a:r>
              <a:rPr lang="ja-JP" altLang="en-US" sz="1000" dirty="0" smtClean="0">
                <a:solidFill>
                  <a:srgbClr val="CCFFCC"/>
                </a:solidFill>
                <a:latin typeface="小塚ゴシック Pr6N M"/>
                <a:ea typeface="小塚ゴシック Pr6N M"/>
                <a:cs typeface="小塚ゴシック Pr6N M"/>
              </a:rPr>
              <a:t>等</a:t>
            </a:r>
            <a:endParaRPr lang="en-US" altLang="ja-JP" dirty="0" smtClean="0">
              <a:solidFill>
                <a:srgbClr val="CCFFCC"/>
              </a:solidFill>
              <a:latin typeface="小塚ゴシック Pr6N M"/>
              <a:ea typeface="小塚ゴシック Pr6N M"/>
              <a:cs typeface="小塚ゴシック Pr6N M"/>
            </a:endParaRPr>
          </a:p>
        </p:txBody>
      </p:sp>
      <p:sp>
        <p:nvSpPr>
          <p:cNvPr id="45" name="角丸四角形 44"/>
          <p:cNvSpPr/>
          <p:nvPr/>
        </p:nvSpPr>
        <p:spPr>
          <a:xfrm>
            <a:off x="9006672" y="250008"/>
            <a:ext cx="752743" cy="752743"/>
          </a:xfrm>
          <a:prstGeom prst="roundRect">
            <a:avLst/>
          </a:prstGeom>
          <a:noFill/>
          <a:ln w="38100">
            <a:solidFill>
              <a:srgbClr val="CCFFCC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504038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 descr="アイディア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63596" y="1292394"/>
            <a:ext cx="643434" cy="643434"/>
          </a:xfrm>
          <a:prstGeom prst="rect">
            <a:avLst/>
          </a:prstGeom>
        </p:spPr>
      </p:pic>
      <p:pic>
        <p:nvPicPr>
          <p:cNvPr id="8" name="図 7" descr="受賞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46573" y="2841696"/>
            <a:ext cx="643434" cy="643434"/>
          </a:xfrm>
          <a:prstGeom prst="rect">
            <a:avLst/>
          </a:prstGeom>
        </p:spPr>
      </p:pic>
      <p:pic>
        <p:nvPicPr>
          <p:cNvPr id="10" name="図 9" descr="チーム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63596" y="2333781"/>
            <a:ext cx="643434" cy="643434"/>
          </a:xfrm>
          <a:prstGeom prst="rect">
            <a:avLst/>
          </a:prstGeom>
        </p:spPr>
      </p:pic>
      <p:pic>
        <p:nvPicPr>
          <p:cNvPr id="11" name="図 10" descr="パソコン作業.p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05667" y="1745423"/>
            <a:ext cx="643434" cy="643434"/>
          </a:xfrm>
          <a:prstGeom prst="rect">
            <a:avLst/>
          </a:prstGeom>
        </p:spPr>
      </p:pic>
      <p:pic>
        <p:nvPicPr>
          <p:cNvPr id="33" name="図 32" descr="マーカー.png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63596" y="3334378"/>
            <a:ext cx="643434" cy="643434"/>
          </a:xfrm>
          <a:prstGeom prst="rect">
            <a:avLst/>
          </a:prstGeom>
        </p:spPr>
      </p:pic>
      <p:sp>
        <p:nvSpPr>
          <p:cNvPr id="40" name="正方形/長方形 39"/>
          <p:cNvSpPr/>
          <p:nvPr/>
        </p:nvSpPr>
        <p:spPr>
          <a:xfrm>
            <a:off x="6046963" y="1499638"/>
            <a:ext cx="3116631" cy="351689"/>
          </a:xfrm>
          <a:prstGeom prst="rect">
            <a:avLst/>
          </a:prstGeom>
          <a:noFill/>
          <a:ln>
            <a:solidFill>
              <a:srgbClr val="008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100" dirty="0" smtClean="0">
                <a:solidFill>
                  <a:schemeClr val="tx1"/>
                </a:solidFill>
                <a:latin typeface="小塚ゴシック Pr6N L"/>
                <a:ea typeface="小塚ゴシック Pr6N L"/>
                <a:cs typeface="小塚ゴシック Pr6N L"/>
              </a:rPr>
              <a:t>　　フリー</a:t>
            </a:r>
            <a:r>
              <a:rPr lang="en-US" altLang="ja-JP" sz="1100" dirty="0" smtClean="0">
                <a:solidFill>
                  <a:schemeClr val="tx1"/>
                </a:solidFill>
                <a:latin typeface="小塚ゴシック Pr6N L"/>
                <a:ea typeface="小塚ゴシック Pr6N L"/>
                <a:cs typeface="小塚ゴシック Pr6N L"/>
              </a:rPr>
              <a:t>Wi-Fi</a:t>
            </a:r>
            <a:r>
              <a:rPr lang="ja-JP" altLang="en-US" sz="1100" dirty="0">
                <a:solidFill>
                  <a:schemeClr val="tx1"/>
                </a:solidFill>
                <a:latin typeface="小塚ゴシック Pr6N L"/>
                <a:ea typeface="小塚ゴシック Pr6N L"/>
                <a:cs typeface="小塚ゴシック Pr6N L"/>
              </a:rPr>
              <a:t>、</a:t>
            </a:r>
            <a:r>
              <a:rPr lang="ja-JP" altLang="en-US" sz="1100" dirty="0" smtClean="0">
                <a:solidFill>
                  <a:schemeClr val="tx1"/>
                </a:solidFill>
                <a:latin typeface="小塚ゴシック Pr6N L"/>
                <a:ea typeface="小塚ゴシック Pr6N L"/>
                <a:cs typeface="小塚ゴシック Pr6N L"/>
              </a:rPr>
              <a:t>無料充電スポット</a:t>
            </a:r>
            <a:endParaRPr lang="en-US" altLang="ja-JP" sz="1100" dirty="0" smtClean="0">
              <a:solidFill>
                <a:schemeClr val="tx1"/>
              </a:solidFill>
              <a:latin typeface="小塚ゴシック Pr6N L"/>
              <a:ea typeface="小塚ゴシック Pr6N L"/>
              <a:cs typeface="小塚ゴシック Pr6N L"/>
            </a:endParaRPr>
          </a:p>
          <a:p>
            <a:pPr algn="ctr"/>
            <a:r>
              <a:rPr lang="ja-JP" altLang="en-US" sz="1100" dirty="0" smtClean="0">
                <a:solidFill>
                  <a:schemeClr val="tx1"/>
                </a:solidFill>
                <a:latin typeface="小塚ゴシック Pr6N L"/>
                <a:ea typeface="小塚ゴシック Pr6N L"/>
                <a:cs typeface="小塚ゴシック Pr6N L"/>
              </a:rPr>
              <a:t>施設</a:t>
            </a:r>
            <a:r>
              <a:rPr lang="ja-JP" altLang="en-US" sz="1100" dirty="0">
                <a:solidFill>
                  <a:schemeClr val="tx1"/>
                </a:solidFill>
                <a:latin typeface="小塚ゴシック Pr6N L"/>
                <a:ea typeface="小塚ゴシック Pr6N L"/>
                <a:cs typeface="小塚ゴシック Pr6N L"/>
              </a:rPr>
              <a:t>等</a:t>
            </a:r>
            <a:r>
              <a:rPr lang="ja-JP" altLang="en-US" sz="1100" dirty="0" smtClean="0">
                <a:solidFill>
                  <a:schemeClr val="tx1"/>
                </a:solidFill>
                <a:latin typeface="小塚ゴシック Pr6N L"/>
                <a:ea typeface="小塚ゴシック Pr6N L"/>
                <a:cs typeface="小塚ゴシック Pr6N L"/>
              </a:rPr>
              <a:t>の</a:t>
            </a:r>
            <a:r>
              <a:rPr lang="ja-JP" altLang="en-US" sz="1100" dirty="0">
                <a:solidFill>
                  <a:schemeClr val="tx1"/>
                </a:solidFill>
                <a:latin typeface="小塚ゴシック Pr6N L"/>
                <a:ea typeface="小塚ゴシック Pr6N L"/>
                <a:cs typeface="小塚ゴシック Pr6N L"/>
              </a:rPr>
              <a:t>各種</a:t>
            </a:r>
            <a:r>
              <a:rPr lang="ja-JP" altLang="en-US" sz="1100" dirty="0" smtClean="0">
                <a:solidFill>
                  <a:schemeClr val="tx1"/>
                </a:solidFill>
                <a:latin typeface="小塚ゴシック Pr6N L"/>
                <a:ea typeface="小塚ゴシック Pr6N L"/>
                <a:cs typeface="小塚ゴシック Pr6N L"/>
              </a:rPr>
              <a:t>情報</a:t>
            </a:r>
            <a:endParaRPr lang="ja-JP" altLang="en-US" sz="1100" dirty="0">
              <a:solidFill>
                <a:schemeClr val="tx1"/>
              </a:solidFill>
              <a:latin typeface="小塚ゴシック Pr6N L"/>
              <a:ea typeface="小塚ゴシック Pr6N L"/>
              <a:cs typeface="小塚ゴシック Pr6N L"/>
            </a:endParaRPr>
          </a:p>
        </p:txBody>
      </p:sp>
      <p:sp>
        <p:nvSpPr>
          <p:cNvPr id="57" name="正方形/長方形 56"/>
          <p:cNvSpPr/>
          <p:nvPr/>
        </p:nvSpPr>
        <p:spPr>
          <a:xfrm>
            <a:off x="6342965" y="2982689"/>
            <a:ext cx="3396089" cy="351689"/>
          </a:xfrm>
          <a:prstGeom prst="rect">
            <a:avLst/>
          </a:prstGeom>
          <a:noFill/>
          <a:ln>
            <a:solidFill>
              <a:srgbClr val="008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200" dirty="0" smtClean="0">
                <a:solidFill>
                  <a:srgbClr val="000000"/>
                </a:solidFill>
                <a:latin typeface="小塚ゴシック Pr6N L"/>
                <a:ea typeface="小塚ゴシック Pr6N L"/>
                <a:cs typeface="小塚ゴシック Pr6N L"/>
              </a:rPr>
              <a:t>－</a:t>
            </a:r>
            <a:endParaRPr lang="en-US" altLang="ja-JP" sz="1200" dirty="0" smtClean="0">
              <a:solidFill>
                <a:srgbClr val="000000"/>
              </a:solidFill>
              <a:latin typeface="小塚ゴシック Pr6N L"/>
              <a:ea typeface="小塚ゴシック Pr6N L"/>
              <a:cs typeface="小塚ゴシック Pr6N L"/>
            </a:endParaRPr>
          </a:p>
        </p:txBody>
      </p:sp>
      <p:sp>
        <p:nvSpPr>
          <p:cNvPr id="58" name="角丸四角形 57"/>
          <p:cNvSpPr/>
          <p:nvPr/>
        </p:nvSpPr>
        <p:spPr>
          <a:xfrm>
            <a:off x="5690007" y="2977215"/>
            <a:ext cx="950821" cy="357163"/>
          </a:xfrm>
          <a:prstGeom prst="roundRect">
            <a:avLst>
              <a:gd name="adj" fmla="val 50000"/>
            </a:avLst>
          </a:prstGeom>
          <a:solidFill>
            <a:srgbClr val="008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400" dirty="0" smtClean="0">
                <a:latin typeface="フォントポにほんご"/>
                <a:ea typeface="フォントポにほんご"/>
                <a:cs typeface="フォントポにほんご"/>
              </a:rPr>
              <a:t>受賞歴</a:t>
            </a:r>
            <a:endParaRPr kumimoji="1" lang="ja-JP" altLang="en-US" sz="1400" dirty="0">
              <a:latin typeface="フォントポにほんご"/>
              <a:ea typeface="フォントポにほんご"/>
              <a:cs typeface="フォントポにほんご"/>
            </a:endParaRPr>
          </a:p>
        </p:txBody>
      </p:sp>
      <p:sp>
        <p:nvSpPr>
          <p:cNvPr id="61" name="正方形/長方形 60"/>
          <p:cNvSpPr/>
          <p:nvPr/>
        </p:nvSpPr>
        <p:spPr>
          <a:xfrm>
            <a:off x="5749101" y="3485130"/>
            <a:ext cx="3396089" cy="351689"/>
          </a:xfrm>
          <a:prstGeom prst="rect">
            <a:avLst/>
          </a:prstGeom>
          <a:noFill/>
          <a:ln>
            <a:solidFill>
              <a:srgbClr val="008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200" dirty="0">
                <a:solidFill>
                  <a:schemeClr val="tx1"/>
                </a:solidFill>
                <a:latin typeface="小塚ゴシック Pr6N L"/>
                <a:ea typeface="小塚ゴシック Pr6N L"/>
                <a:cs typeface="小塚ゴシック Pr6N L"/>
              </a:rPr>
              <a:t>佐賀県</a:t>
            </a:r>
          </a:p>
        </p:txBody>
      </p:sp>
      <p:sp>
        <p:nvSpPr>
          <p:cNvPr id="62" name="角丸四角形 61"/>
          <p:cNvSpPr/>
          <p:nvPr/>
        </p:nvSpPr>
        <p:spPr>
          <a:xfrm>
            <a:off x="5096143" y="3479656"/>
            <a:ext cx="950821" cy="357163"/>
          </a:xfrm>
          <a:prstGeom prst="roundRect">
            <a:avLst>
              <a:gd name="adj" fmla="val 50000"/>
            </a:avLst>
          </a:prstGeom>
          <a:solidFill>
            <a:srgbClr val="008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400" dirty="0" smtClean="0">
                <a:latin typeface="フォントポにほんご"/>
                <a:ea typeface="フォントポにほんご"/>
                <a:cs typeface="フォントポにほんご"/>
              </a:rPr>
              <a:t>地域</a:t>
            </a:r>
            <a:endParaRPr kumimoji="1" lang="ja-JP" altLang="en-US" sz="1400" dirty="0">
              <a:latin typeface="フォントポにほんご"/>
              <a:ea typeface="フォントポにほんご"/>
              <a:cs typeface="フォントポにほんご"/>
            </a:endParaRPr>
          </a:p>
        </p:txBody>
      </p:sp>
      <p:sp>
        <p:nvSpPr>
          <p:cNvPr id="65" name="テキスト ボックス 64"/>
          <p:cNvSpPr txBox="1"/>
          <p:nvPr/>
        </p:nvSpPr>
        <p:spPr>
          <a:xfrm>
            <a:off x="10124" y="1499638"/>
            <a:ext cx="483177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2400" dirty="0">
                <a:solidFill>
                  <a:srgbClr val="008000"/>
                </a:solidFill>
                <a:latin typeface="小塚ゴシック Pro M"/>
                <a:ea typeface="小塚ゴシック Pro M"/>
                <a:cs typeface="小塚ゴシック Pro M"/>
              </a:rPr>
              <a:t>佐賀を訪れた際には、ぜひご利用を</a:t>
            </a:r>
            <a:endParaRPr kumimoji="1" lang="ja-JP" altLang="en-US" sz="2400" dirty="0">
              <a:solidFill>
                <a:srgbClr val="008000"/>
              </a:solidFill>
              <a:latin typeface="小塚ゴシック Pro M"/>
              <a:ea typeface="小塚ゴシック Pro M"/>
              <a:cs typeface="小塚ゴシック Pro M"/>
            </a:endParaRPr>
          </a:p>
        </p:txBody>
      </p:sp>
      <p:cxnSp>
        <p:nvCxnSpPr>
          <p:cNvPr id="67" name="直線コネクタ 66"/>
          <p:cNvCxnSpPr/>
          <p:nvPr/>
        </p:nvCxnSpPr>
        <p:spPr>
          <a:xfrm flipH="1">
            <a:off x="10565" y="1405574"/>
            <a:ext cx="4922375" cy="0"/>
          </a:xfrm>
          <a:prstGeom prst="line">
            <a:avLst/>
          </a:prstGeom>
          <a:ln w="6350">
            <a:solidFill>
              <a:srgbClr val="008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8" name="直線コネクタ 67"/>
          <p:cNvCxnSpPr/>
          <p:nvPr/>
        </p:nvCxnSpPr>
        <p:spPr>
          <a:xfrm flipH="1">
            <a:off x="10565" y="2038988"/>
            <a:ext cx="4942435" cy="0"/>
          </a:xfrm>
          <a:prstGeom prst="line">
            <a:avLst/>
          </a:prstGeom>
          <a:ln w="6350">
            <a:solidFill>
              <a:srgbClr val="008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2" name="直線コネクタ 71"/>
          <p:cNvCxnSpPr/>
          <p:nvPr/>
        </p:nvCxnSpPr>
        <p:spPr>
          <a:xfrm flipH="1">
            <a:off x="10565" y="6428143"/>
            <a:ext cx="4922375" cy="0"/>
          </a:xfrm>
          <a:prstGeom prst="line">
            <a:avLst/>
          </a:prstGeom>
          <a:ln w="6350">
            <a:solidFill>
              <a:srgbClr val="008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5" name="角丸四角形 74"/>
          <p:cNvSpPr/>
          <p:nvPr/>
        </p:nvSpPr>
        <p:spPr>
          <a:xfrm>
            <a:off x="5084282" y="3993690"/>
            <a:ext cx="4711409" cy="2431071"/>
          </a:xfrm>
          <a:prstGeom prst="roundRect">
            <a:avLst>
              <a:gd name="adj" fmla="val 9905"/>
            </a:avLst>
          </a:prstGeom>
          <a:noFill/>
          <a:ln>
            <a:solidFill>
              <a:srgbClr val="008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76" name="図 75" descr="拡声器.png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14548" y="4025962"/>
            <a:ext cx="903101" cy="903101"/>
          </a:xfrm>
          <a:prstGeom prst="rect">
            <a:avLst/>
          </a:prstGeom>
        </p:spPr>
      </p:pic>
      <p:sp>
        <p:nvSpPr>
          <p:cNvPr id="41" name="テキスト ボックス 40"/>
          <p:cNvSpPr txBox="1"/>
          <p:nvPr/>
        </p:nvSpPr>
        <p:spPr>
          <a:xfrm>
            <a:off x="5964177" y="4077073"/>
            <a:ext cx="3621783" cy="830997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r>
              <a:rPr lang="ja-JP" altLang="en-US" sz="2400" dirty="0" smtClean="0">
                <a:solidFill>
                  <a:srgbClr val="308007"/>
                </a:solidFill>
                <a:latin typeface="フォントポにほんご"/>
                <a:ea typeface="フォントポにほんご"/>
                <a:cs typeface="フォントポにほんご"/>
              </a:rPr>
              <a:t>佐賀県に</a:t>
            </a:r>
            <a:r>
              <a:rPr lang="ja-JP" altLang="en-US" sz="2400" dirty="0">
                <a:solidFill>
                  <a:srgbClr val="308007"/>
                </a:solidFill>
                <a:latin typeface="フォントポにほんご"/>
                <a:ea typeface="フォントポにほんご"/>
                <a:cs typeface="フォントポにほんご"/>
              </a:rPr>
              <a:t>おける</a:t>
            </a:r>
            <a:r>
              <a:rPr lang="ja-JP" altLang="en-US" sz="2400" dirty="0" smtClean="0">
                <a:solidFill>
                  <a:srgbClr val="308007"/>
                </a:solidFill>
                <a:latin typeface="フォントポにほんご"/>
                <a:ea typeface="フォントポにほんご"/>
                <a:cs typeface="フォントポにほんご"/>
              </a:rPr>
              <a:t>フリー</a:t>
            </a:r>
            <a:r>
              <a:rPr lang="en-US" altLang="ja-JP" sz="2400" dirty="0" smtClean="0">
                <a:solidFill>
                  <a:srgbClr val="308007"/>
                </a:solidFill>
                <a:latin typeface="フォントポにほんご"/>
                <a:ea typeface="フォントポにほんご"/>
                <a:cs typeface="フォントポにほんご"/>
              </a:rPr>
              <a:t>Wi-Fi</a:t>
            </a:r>
            <a:r>
              <a:rPr lang="ja-JP" altLang="en-US" sz="2400" dirty="0">
                <a:solidFill>
                  <a:srgbClr val="308007"/>
                </a:solidFill>
                <a:latin typeface="フォントポにほんご"/>
                <a:ea typeface="フォントポにほんご"/>
                <a:cs typeface="フォントポにほんご"/>
              </a:rPr>
              <a:t>設置の</a:t>
            </a:r>
            <a:r>
              <a:rPr lang="ja-JP" altLang="en-US" sz="2400" dirty="0" smtClean="0">
                <a:solidFill>
                  <a:srgbClr val="308007"/>
                </a:solidFill>
                <a:latin typeface="フォントポにほんご"/>
                <a:ea typeface="フォントポにほんご"/>
                <a:cs typeface="フォントポにほんご"/>
              </a:rPr>
              <a:t>推進や観光振興</a:t>
            </a:r>
            <a:endParaRPr lang="ja-JP" altLang="en-US" sz="2400" dirty="0">
              <a:solidFill>
                <a:srgbClr val="308007"/>
              </a:solidFill>
              <a:latin typeface="フォントポにほんご"/>
              <a:ea typeface="フォントポにほんご"/>
              <a:cs typeface="フォントポにほんご"/>
            </a:endParaRPr>
          </a:p>
        </p:txBody>
      </p:sp>
      <p:sp>
        <p:nvSpPr>
          <p:cNvPr id="44" name="テキスト ボックス 43"/>
          <p:cNvSpPr txBox="1"/>
          <p:nvPr/>
        </p:nvSpPr>
        <p:spPr>
          <a:xfrm>
            <a:off x="5071928" y="4882086"/>
            <a:ext cx="4647381" cy="14496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20000"/>
              </a:lnSpc>
            </a:pPr>
            <a:r>
              <a:rPr lang="ja-JP" altLang="en-US" sz="1050" dirty="0">
                <a:latin typeface="小塚ゴシック Pr6N L"/>
                <a:ea typeface="小塚ゴシック Pr6N L"/>
                <a:cs typeface="小塚ゴシック Pr6N L"/>
              </a:rPr>
              <a:t>　</a:t>
            </a:r>
            <a:r>
              <a:rPr lang="ja-JP" altLang="en-US" sz="1050" dirty="0" smtClean="0">
                <a:latin typeface="小塚ゴシック Pr6N L"/>
                <a:ea typeface="小塚ゴシック Pr6N L"/>
                <a:cs typeface="小塚ゴシック Pr6N L"/>
              </a:rPr>
              <a:t>佐賀県では「佐賀わいわい</a:t>
            </a:r>
            <a:r>
              <a:rPr lang="en-US" altLang="ja-JP" sz="1050" dirty="0">
                <a:latin typeface="小塚ゴシック Pr6N L"/>
                <a:ea typeface="小塚ゴシック Pr6N L"/>
                <a:cs typeface="小塚ゴシック Pr6N L"/>
              </a:rPr>
              <a:t>Wi-Fi</a:t>
            </a:r>
            <a:r>
              <a:rPr lang="ja-JP" altLang="en-US" sz="1050" dirty="0">
                <a:latin typeface="小塚ゴシック Pr6N L"/>
                <a:ea typeface="小塚ゴシック Pr6N L"/>
                <a:cs typeface="小塚ゴシック Pr6N L"/>
              </a:rPr>
              <a:t>プロジェクト</a:t>
            </a:r>
            <a:r>
              <a:rPr lang="ja-JP" altLang="en-US" sz="1050" dirty="0" smtClean="0">
                <a:latin typeface="小塚ゴシック Pr6N L"/>
                <a:ea typeface="小塚ゴシック Pr6N L"/>
                <a:cs typeface="小塚ゴシック Pr6N L"/>
              </a:rPr>
              <a:t>」の一環として、平成</a:t>
            </a:r>
            <a:r>
              <a:rPr lang="en-US" altLang="ja-JP" sz="1050" dirty="0" smtClean="0">
                <a:latin typeface="小塚ゴシック Pr6N L"/>
                <a:ea typeface="小塚ゴシック Pr6N L"/>
                <a:cs typeface="小塚ゴシック Pr6N L"/>
              </a:rPr>
              <a:t>26</a:t>
            </a:r>
            <a:r>
              <a:rPr lang="ja-JP" altLang="en-US" sz="1050" dirty="0" smtClean="0">
                <a:latin typeface="小塚ゴシック Pr6N L"/>
                <a:ea typeface="小塚ゴシック Pr6N L"/>
                <a:cs typeface="小塚ゴシック Pr6N L"/>
              </a:rPr>
              <a:t>年度・</a:t>
            </a:r>
            <a:r>
              <a:rPr lang="en-US" altLang="ja-JP" sz="1050" dirty="0" smtClean="0">
                <a:latin typeface="小塚ゴシック Pr6N L"/>
                <a:ea typeface="小塚ゴシック Pr6N L"/>
                <a:cs typeface="小塚ゴシック Pr6N L"/>
              </a:rPr>
              <a:t>27</a:t>
            </a:r>
            <a:r>
              <a:rPr lang="ja-JP" altLang="en-US" sz="1050" dirty="0" smtClean="0">
                <a:latin typeface="小塚ゴシック Pr6N L"/>
                <a:ea typeface="小塚ゴシック Pr6N L"/>
                <a:cs typeface="小塚ゴシック Pr6N L"/>
              </a:rPr>
              <a:t>年度</a:t>
            </a:r>
            <a:r>
              <a:rPr lang="ja-JP" altLang="en-US" sz="1050" dirty="0">
                <a:latin typeface="小塚ゴシック Pr6N L"/>
                <a:ea typeface="小塚ゴシック Pr6N L"/>
                <a:cs typeface="小塚ゴシック Pr6N L"/>
              </a:rPr>
              <a:t>に</a:t>
            </a:r>
            <a:r>
              <a:rPr lang="ja-JP" altLang="en-US" sz="1050" dirty="0" smtClean="0">
                <a:latin typeface="小塚ゴシック Pr6N L"/>
                <a:ea typeface="小塚ゴシック Pr6N L"/>
                <a:cs typeface="小塚ゴシック Pr6N L"/>
              </a:rPr>
              <a:t>、店舗</a:t>
            </a:r>
            <a:r>
              <a:rPr lang="ja-JP" altLang="en-US" sz="1050" dirty="0">
                <a:latin typeface="小塚ゴシック Pr6N L"/>
                <a:ea typeface="小塚ゴシック Pr6N L"/>
                <a:cs typeface="小塚ゴシック Pr6N L"/>
              </a:rPr>
              <a:t>や商業施設、</a:t>
            </a:r>
            <a:r>
              <a:rPr lang="ja-JP" altLang="en-US" sz="1050" dirty="0" smtClean="0">
                <a:latin typeface="小塚ゴシック Pr6N L"/>
                <a:ea typeface="小塚ゴシック Pr6N L"/>
                <a:cs typeface="小塚ゴシック Pr6N L"/>
              </a:rPr>
              <a:t>ホテル、宿泊</a:t>
            </a:r>
            <a:r>
              <a:rPr lang="ja-JP" altLang="en-US" sz="1050" dirty="0">
                <a:latin typeface="小塚ゴシック Pr6N L"/>
                <a:ea typeface="小塚ゴシック Pr6N L"/>
                <a:cs typeface="小塚ゴシック Pr6N L"/>
              </a:rPr>
              <a:t>施設</a:t>
            </a:r>
            <a:r>
              <a:rPr lang="ja-JP" altLang="en-US" sz="1050" dirty="0" smtClean="0">
                <a:latin typeface="小塚ゴシック Pr6N L"/>
                <a:ea typeface="小塚ゴシック Pr6N L"/>
                <a:cs typeface="小塚ゴシック Pr6N L"/>
              </a:rPr>
              <a:t>等がフリー</a:t>
            </a:r>
            <a:r>
              <a:rPr lang="en-US" altLang="ja-JP" sz="1050" dirty="0">
                <a:latin typeface="小塚ゴシック Pr6N L"/>
                <a:ea typeface="小塚ゴシック Pr6N L"/>
                <a:cs typeface="小塚ゴシック Pr6N L"/>
              </a:rPr>
              <a:t>Wi-Fi</a:t>
            </a:r>
            <a:r>
              <a:rPr lang="ja-JP" altLang="en-US" sz="1050" dirty="0">
                <a:latin typeface="小塚ゴシック Pr6N L"/>
                <a:ea typeface="小塚ゴシック Pr6N L"/>
                <a:cs typeface="小塚ゴシック Pr6N L"/>
              </a:rPr>
              <a:t>及びフリー充電スポット</a:t>
            </a:r>
            <a:r>
              <a:rPr lang="ja-JP" altLang="en-US" sz="1050" dirty="0" smtClean="0">
                <a:latin typeface="小塚ゴシック Pr6N L"/>
                <a:ea typeface="小塚ゴシック Pr6N L"/>
                <a:cs typeface="小塚ゴシック Pr6N L"/>
              </a:rPr>
              <a:t>を新たに整備</a:t>
            </a:r>
            <a:r>
              <a:rPr lang="ja-JP" altLang="en-US" sz="1050" dirty="0">
                <a:latin typeface="小塚ゴシック Pr6N L"/>
                <a:ea typeface="小塚ゴシック Pr6N L"/>
                <a:cs typeface="小塚ゴシック Pr6N L"/>
              </a:rPr>
              <a:t>する際</a:t>
            </a:r>
            <a:r>
              <a:rPr lang="ja-JP" altLang="en-US" sz="1050" dirty="0" smtClean="0">
                <a:latin typeface="小塚ゴシック Pr6N L"/>
                <a:ea typeface="小塚ゴシック Pr6N L"/>
                <a:cs typeface="小塚ゴシック Pr6N L"/>
              </a:rPr>
              <a:t>に、初期</a:t>
            </a:r>
            <a:r>
              <a:rPr lang="ja-JP" altLang="en-US" sz="1050" dirty="0">
                <a:latin typeface="小塚ゴシック Pr6N L"/>
                <a:ea typeface="小塚ゴシック Pr6N L"/>
                <a:cs typeface="小塚ゴシック Pr6N L"/>
              </a:rPr>
              <a:t>費用の</a:t>
            </a:r>
            <a:r>
              <a:rPr lang="ja-JP" altLang="en-US" sz="1050" dirty="0" smtClean="0">
                <a:latin typeface="小塚ゴシック Pr6N L"/>
                <a:ea typeface="小塚ゴシック Pr6N L"/>
                <a:cs typeface="小塚ゴシック Pr6N L"/>
              </a:rPr>
              <a:t>半額補助を実施。</a:t>
            </a:r>
            <a:endParaRPr lang="en-US" altLang="ja-JP" sz="1050" dirty="0" smtClean="0">
              <a:latin typeface="小塚ゴシック Pr6N L"/>
              <a:ea typeface="小塚ゴシック Pr6N L"/>
              <a:cs typeface="小塚ゴシック Pr6N L"/>
            </a:endParaRPr>
          </a:p>
          <a:p>
            <a:pPr>
              <a:lnSpc>
                <a:spcPct val="120000"/>
              </a:lnSpc>
            </a:pPr>
            <a:r>
              <a:rPr lang="ja-JP" altLang="en-US" sz="1050" dirty="0">
                <a:latin typeface="小塚ゴシック Pr6N L"/>
                <a:ea typeface="小塚ゴシック Pr6N L"/>
                <a:cs typeface="小塚ゴシック Pr6N L"/>
              </a:rPr>
              <a:t>　また</a:t>
            </a:r>
            <a:r>
              <a:rPr lang="ja-JP" altLang="en-US" sz="1050" dirty="0" smtClean="0">
                <a:latin typeface="小塚ゴシック Pr6N L"/>
                <a:ea typeface="小塚ゴシック Pr6N L"/>
                <a:cs typeface="小塚ゴシック Pr6N L"/>
              </a:rPr>
              <a:t>、フリー</a:t>
            </a:r>
            <a:r>
              <a:rPr lang="en-US" altLang="ja-JP" sz="1050" dirty="0" smtClean="0">
                <a:latin typeface="小塚ゴシック Pr6N L"/>
                <a:ea typeface="小塚ゴシック Pr6N L"/>
                <a:cs typeface="小塚ゴシック Pr6N L"/>
              </a:rPr>
              <a:t>Wi-Fi</a:t>
            </a:r>
            <a:r>
              <a:rPr lang="ja-JP" altLang="en-US" sz="1050" dirty="0" smtClean="0">
                <a:latin typeface="小塚ゴシック Pr6N L"/>
                <a:ea typeface="小塚ゴシック Pr6N L"/>
                <a:cs typeface="小塚ゴシック Pr6N L"/>
              </a:rPr>
              <a:t>整備に加えて、佐賀県</a:t>
            </a:r>
            <a:r>
              <a:rPr lang="ja-JP" altLang="en-US" sz="1050" dirty="0">
                <a:latin typeface="小塚ゴシック Pr6N L"/>
                <a:ea typeface="小塚ゴシック Pr6N L"/>
                <a:cs typeface="小塚ゴシック Pr6N L"/>
              </a:rPr>
              <a:t>観光連盟では、</a:t>
            </a:r>
            <a:r>
              <a:rPr lang="ja-JP" altLang="en-US" sz="1050" dirty="0" smtClean="0">
                <a:latin typeface="小塚ゴシック Pr6N L"/>
                <a:ea typeface="小塚ゴシック Pr6N L"/>
                <a:cs typeface="小塚ゴシック Pr6N L"/>
              </a:rPr>
              <a:t>佐賀県</a:t>
            </a:r>
            <a:endParaRPr lang="en-US" altLang="ja-JP" sz="1050" dirty="0" smtClean="0">
              <a:latin typeface="小塚ゴシック Pr6N L"/>
              <a:ea typeface="小塚ゴシック Pr6N L"/>
              <a:cs typeface="小塚ゴシック Pr6N L"/>
            </a:endParaRPr>
          </a:p>
          <a:p>
            <a:pPr>
              <a:lnSpc>
                <a:spcPct val="120000"/>
              </a:lnSpc>
            </a:pPr>
            <a:r>
              <a:rPr lang="ja-JP" altLang="en-US" sz="1050" dirty="0" smtClean="0">
                <a:latin typeface="小塚ゴシック Pr6N L"/>
                <a:ea typeface="小塚ゴシック Pr6N L"/>
                <a:cs typeface="小塚ゴシック Pr6N L"/>
              </a:rPr>
              <a:t>の観光、イベント情報の提供や</a:t>
            </a:r>
            <a:r>
              <a:rPr lang="en-US" altLang="ja-JP" sz="1050" dirty="0" smtClean="0">
                <a:latin typeface="小塚ゴシック Pr6N L"/>
                <a:ea typeface="小塚ゴシック Pr6N L"/>
                <a:cs typeface="小塚ゴシック Pr6N L"/>
              </a:rPr>
              <a:t>14</a:t>
            </a:r>
            <a:r>
              <a:rPr lang="ja-JP" altLang="en-US" sz="1050" dirty="0" smtClean="0">
                <a:latin typeface="小塚ゴシック Pr6N L"/>
                <a:ea typeface="小塚ゴシック Pr6N L"/>
                <a:cs typeface="小塚ゴシック Pr6N L"/>
              </a:rPr>
              <a:t>言語に対応したコールセンター</a:t>
            </a:r>
            <a:endParaRPr lang="en-US" altLang="ja-JP" sz="1050" dirty="0" smtClean="0">
              <a:latin typeface="小塚ゴシック Pr6N L"/>
              <a:ea typeface="小塚ゴシック Pr6N L"/>
              <a:cs typeface="小塚ゴシック Pr6N L"/>
            </a:endParaRPr>
          </a:p>
          <a:p>
            <a:pPr>
              <a:lnSpc>
                <a:spcPct val="120000"/>
              </a:lnSpc>
            </a:pPr>
            <a:r>
              <a:rPr lang="ja-JP" altLang="en-US" sz="1050" dirty="0" smtClean="0">
                <a:latin typeface="小塚ゴシック Pr6N L"/>
                <a:ea typeface="小塚ゴシック Pr6N L"/>
                <a:cs typeface="小塚ゴシック Pr6N L"/>
              </a:rPr>
              <a:t>と連動したスマートフォン用の観光アプリケーション「</a:t>
            </a:r>
            <a:r>
              <a:rPr lang="en-US" altLang="ja-JP" sz="1050" dirty="0" smtClean="0">
                <a:latin typeface="小塚ゴシック Pr6N L"/>
                <a:ea typeface="小塚ゴシック Pr6N L"/>
                <a:cs typeface="小塚ゴシック Pr6N L"/>
              </a:rPr>
              <a:t>DOGANSHI</a:t>
            </a:r>
          </a:p>
          <a:p>
            <a:pPr>
              <a:lnSpc>
                <a:spcPct val="120000"/>
              </a:lnSpc>
            </a:pPr>
            <a:r>
              <a:rPr lang="ja-JP" altLang="en-US" sz="1050" dirty="0" smtClean="0">
                <a:latin typeface="小塚ゴシック Pr6N L"/>
                <a:ea typeface="小塚ゴシック Pr6N L"/>
                <a:cs typeface="小塚ゴシック Pr6N L"/>
              </a:rPr>
              <a:t>★</a:t>
            </a:r>
            <a:r>
              <a:rPr lang="en-US" altLang="ja-JP" sz="1050" dirty="0" smtClean="0">
                <a:latin typeface="小塚ゴシック Pr6N L"/>
                <a:ea typeface="小塚ゴシック Pr6N L"/>
                <a:cs typeface="小塚ゴシック Pr6N L"/>
              </a:rPr>
              <a:t>TA</a:t>
            </a:r>
            <a:r>
              <a:rPr lang="ja-JP" altLang="en-US" sz="1050" dirty="0" smtClean="0">
                <a:latin typeface="小塚ゴシック Pr6N L"/>
                <a:ea typeface="小塚ゴシック Pr6N L"/>
                <a:cs typeface="小塚ゴシック Pr6N L"/>
              </a:rPr>
              <a:t>★</a:t>
            </a:r>
            <a:r>
              <a:rPr lang="en-US" altLang="ja-JP" sz="1050" dirty="0" smtClean="0">
                <a:latin typeface="小塚ゴシック Pr6N L"/>
                <a:ea typeface="小塚ゴシック Pr6N L"/>
                <a:cs typeface="小塚ゴシック Pr6N L"/>
              </a:rPr>
              <a:t>TO</a:t>
            </a:r>
            <a:r>
              <a:rPr lang="ja-JP" altLang="en-US" sz="1050" dirty="0" smtClean="0">
                <a:latin typeface="小塚ゴシック Pr6N L"/>
                <a:ea typeface="小塚ゴシック Pr6N L"/>
                <a:cs typeface="小塚ゴシック Pr6N L"/>
              </a:rPr>
              <a:t>？」（</a:t>
            </a:r>
            <a:r>
              <a:rPr lang="ja-JP" altLang="en-US" sz="1050" dirty="0" err="1" smtClean="0">
                <a:latin typeface="小塚ゴシック Pr6N L"/>
                <a:ea typeface="小塚ゴシック Pr6N L"/>
                <a:cs typeface="小塚ゴシック Pr6N L"/>
              </a:rPr>
              <a:t>ど</a:t>
            </a:r>
            <a:r>
              <a:rPr lang="ja-JP" altLang="en-US" sz="1050" dirty="0" smtClean="0">
                <a:latin typeface="小塚ゴシック Pr6N L"/>
                <a:ea typeface="小塚ゴシック Pr6N L"/>
                <a:cs typeface="小塚ゴシック Pr6N L"/>
              </a:rPr>
              <a:t>がんしたと？）を提供</a:t>
            </a:r>
            <a:r>
              <a:rPr lang="ja-JP" altLang="en-US" sz="1050" dirty="0">
                <a:latin typeface="小塚ゴシック Pr6N L"/>
                <a:ea typeface="小塚ゴシック Pr6N L"/>
                <a:cs typeface="小塚ゴシック Pr6N L"/>
              </a:rPr>
              <a:t>。</a:t>
            </a:r>
            <a:endParaRPr lang="en-US" altLang="ja-JP" sz="1050" dirty="0" smtClean="0">
              <a:latin typeface="小塚ゴシック Pr6N L"/>
              <a:ea typeface="小塚ゴシック Pr6N L"/>
              <a:cs typeface="小塚ゴシック Pr6N L"/>
            </a:endParaRPr>
          </a:p>
        </p:txBody>
      </p:sp>
      <p:sp>
        <p:nvSpPr>
          <p:cNvPr id="34" name="角丸四角形 33"/>
          <p:cNvSpPr/>
          <p:nvPr/>
        </p:nvSpPr>
        <p:spPr>
          <a:xfrm>
            <a:off x="5114549" y="1494164"/>
            <a:ext cx="1228416" cy="357163"/>
          </a:xfrm>
          <a:prstGeom prst="roundRect">
            <a:avLst>
              <a:gd name="adj" fmla="val 50000"/>
            </a:avLst>
          </a:prstGeom>
          <a:solidFill>
            <a:srgbClr val="008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400" dirty="0" smtClean="0">
                <a:latin typeface="フォントポにほんご"/>
                <a:ea typeface="フォントポにほんご"/>
                <a:cs typeface="フォントポにほんご"/>
              </a:rPr>
              <a:t>使用データ</a:t>
            </a:r>
            <a:endParaRPr kumimoji="1" lang="ja-JP" altLang="en-US" sz="1400" dirty="0">
              <a:latin typeface="フォントポにほんご"/>
              <a:ea typeface="フォントポにほんご"/>
              <a:cs typeface="フォントポにほんご"/>
            </a:endParaRPr>
          </a:p>
        </p:txBody>
      </p:sp>
      <p:sp>
        <p:nvSpPr>
          <p:cNvPr id="35" name="正方形/長方形 34"/>
          <p:cNvSpPr/>
          <p:nvPr/>
        </p:nvSpPr>
        <p:spPr>
          <a:xfrm>
            <a:off x="6342965" y="1989141"/>
            <a:ext cx="3396089" cy="351689"/>
          </a:xfrm>
          <a:prstGeom prst="rect">
            <a:avLst/>
          </a:prstGeom>
          <a:noFill/>
          <a:ln>
            <a:solidFill>
              <a:srgbClr val="008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 smtClean="0">
                <a:solidFill>
                  <a:schemeClr val="tx1"/>
                </a:solidFill>
                <a:latin typeface="小塚ゴシック Pr6N L"/>
                <a:ea typeface="小塚ゴシック Pr6N L"/>
                <a:cs typeface="小塚ゴシック Pr6N L"/>
              </a:rPr>
              <a:t>緯度</a:t>
            </a:r>
            <a:r>
              <a:rPr lang="zh-TW" altLang="en-US" sz="1200" dirty="0">
                <a:solidFill>
                  <a:schemeClr val="tx1"/>
                </a:solidFill>
                <a:latin typeface="小塚ゴシック Pr6N L"/>
                <a:ea typeface="小塚ゴシック Pr6N L"/>
                <a:cs typeface="小塚ゴシック Pr6N L"/>
              </a:rPr>
              <a:t>経度情報（</a:t>
            </a:r>
            <a:r>
              <a:rPr lang="en-US" altLang="zh-TW" sz="1200" dirty="0">
                <a:solidFill>
                  <a:schemeClr val="tx1"/>
                </a:solidFill>
                <a:latin typeface="小塚ゴシック Pr6N L"/>
                <a:ea typeface="小塚ゴシック Pr6N L"/>
                <a:cs typeface="小塚ゴシック Pr6N L"/>
              </a:rPr>
              <a:t>GPS</a:t>
            </a:r>
            <a:r>
              <a:rPr lang="zh-TW" altLang="en-US" sz="1200" dirty="0">
                <a:solidFill>
                  <a:schemeClr val="tx1"/>
                </a:solidFill>
                <a:latin typeface="小塚ゴシック Pr6N L"/>
                <a:ea typeface="小塚ゴシック Pr6N L"/>
                <a:cs typeface="小塚ゴシック Pr6N L"/>
              </a:rPr>
              <a:t>）、</a:t>
            </a:r>
          </a:p>
          <a:p>
            <a:pPr algn="ctr"/>
            <a:r>
              <a:rPr lang="en-US" altLang="zh-TW" sz="1200" dirty="0">
                <a:solidFill>
                  <a:schemeClr val="tx1"/>
                </a:solidFill>
                <a:latin typeface="小塚ゴシック Pr6N L"/>
                <a:ea typeface="小塚ゴシック Pr6N L"/>
                <a:cs typeface="小塚ゴシック Pr6N L"/>
              </a:rPr>
              <a:t>xml</a:t>
            </a:r>
            <a:r>
              <a:rPr lang="zh-TW" altLang="en-US" sz="1200" dirty="0">
                <a:solidFill>
                  <a:schemeClr val="tx1"/>
                </a:solidFill>
                <a:latin typeface="小塚ゴシック Pr6N L"/>
                <a:ea typeface="小塚ゴシック Pr6N L"/>
                <a:cs typeface="小塚ゴシック Pr6N L"/>
              </a:rPr>
              <a:t>、</a:t>
            </a:r>
            <a:r>
              <a:rPr lang="en-US" altLang="zh-TW" sz="1200" dirty="0">
                <a:solidFill>
                  <a:schemeClr val="tx1"/>
                </a:solidFill>
                <a:latin typeface="小塚ゴシック Pr6N L"/>
                <a:ea typeface="小塚ゴシック Pr6N L"/>
                <a:cs typeface="小塚ゴシック Pr6N L"/>
              </a:rPr>
              <a:t>csv</a:t>
            </a:r>
            <a:r>
              <a:rPr lang="zh-TW" altLang="en-US" sz="1200" dirty="0">
                <a:solidFill>
                  <a:schemeClr val="tx1"/>
                </a:solidFill>
                <a:latin typeface="小塚ゴシック Pr6N L"/>
                <a:ea typeface="小塚ゴシック Pr6N L"/>
                <a:cs typeface="小塚ゴシック Pr6N L"/>
              </a:rPr>
              <a:t>形式</a:t>
            </a:r>
          </a:p>
        </p:txBody>
      </p:sp>
      <p:sp>
        <p:nvSpPr>
          <p:cNvPr id="36" name="角丸四角形 35"/>
          <p:cNvSpPr/>
          <p:nvPr/>
        </p:nvSpPr>
        <p:spPr>
          <a:xfrm>
            <a:off x="5690006" y="1983667"/>
            <a:ext cx="1274749" cy="357163"/>
          </a:xfrm>
          <a:prstGeom prst="roundRect">
            <a:avLst>
              <a:gd name="adj" fmla="val 50000"/>
            </a:avLst>
          </a:prstGeom>
          <a:solidFill>
            <a:srgbClr val="008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400" dirty="0" smtClean="0">
                <a:latin typeface="フォントポにほんご"/>
                <a:ea typeface="フォントポにほんご"/>
                <a:cs typeface="フォントポにほんご"/>
              </a:rPr>
              <a:t>データ形式</a:t>
            </a:r>
            <a:endParaRPr kumimoji="1" lang="ja-JP" altLang="en-US" sz="1400" dirty="0">
              <a:latin typeface="フォントポにほんご"/>
              <a:ea typeface="フォントポにほんご"/>
              <a:cs typeface="フォントポにほんご"/>
            </a:endParaRPr>
          </a:p>
        </p:txBody>
      </p:sp>
      <p:sp>
        <p:nvSpPr>
          <p:cNvPr id="39" name="正方形/長方形 38"/>
          <p:cNvSpPr/>
          <p:nvPr/>
        </p:nvSpPr>
        <p:spPr>
          <a:xfrm>
            <a:off x="5292" y="0"/>
            <a:ext cx="9906000" cy="1252759"/>
          </a:xfrm>
          <a:prstGeom prst="rect">
            <a:avLst/>
          </a:prstGeom>
          <a:solidFill>
            <a:srgbClr val="00D861"/>
          </a:solidFill>
          <a:ln w="9525" cap="flat" cmpd="sng" algn="ctr">
            <a:solidFill>
              <a:srgbClr val="00FF66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0" cap="none" spc="0" normalizeH="0" baseline="0" noProof="0" smtClean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orbel"/>
              <a:ea typeface="ヒラギノ角ゴ Pro W3"/>
              <a:cs typeface="+mn-cs"/>
            </a:endParaRPr>
          </a:p>
        </p:txBody>
      </p:sp>
      <p:sp>
        <p:nvSpPr>
          <p:cNvPr id="46" name="正方形/長方形 45"/>
          <p:cNvSpPr/>
          <p:nvPr/>
        </p:nvSpPr>
        <p:spPr>
          <a:xfrm>
            <a:off x="0" y="6577577"/>
            <a:ext cx="9906000" cy="280423"/>
          </a:xfrm>
          <a:prstGeom prst="rect">
            <a:avLst/>
          </a:prstGeom>
          <a:solidFill>
            <a:srgbClr val="00D861"/>
          </a:solidFill>
          <a:ln w="9525" cap="flat" cmpd="sng" algn="ctr">
            <a:solidFill>
              <a:srgbClr val="00FF66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0" cap="none" spc="0" normalizeH="0" baseline="0" noProof="0" smtClean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orbel"/>
              <a:ea typeface="ヒラギノ角ゴ Pro W3"/>
              <a:cs typeface="+mn-cs"/>
            </a:endParaRPr>
          </a:p>
        </p:txBody>
      </p:sp>
      <p:grpSp>
        <p:nvGrpSpPr>
          <p:cNvPr id="50" name="図形グループ 49"/>
          <p:cNvGrpSpPr/>
          <p:nvPr/>
        </p:nvGrpSpPr>
        <p:grpSpPr>
          <a:xfrm>
            <a:off x="6255233" y="250008"/>
            <a:ext cx="752743" cy="752743"/>
            <a:chOff x="6255233" y="281179"/>
            <a:chExt cx="752743" cy="752743"/>
          </a:xfrm>
        </p:grpSpPr>
        <p:sp>
          <p:nvSpPr>
            <p:cNvPr id="51" name="角丸四角形 50"/>
            <p:cNvSpPr/>
            <p:nvPr/>
          </p:nvSpPr>
          <p:spPr>
            <a:xfrm>
              <a:off x="6255233" y="281179"/>
              <a:ext cx="752743" cy="752743"/>
            </a:xfrm>
            <a:prstGeom prst="roundRect">
              <a:avLst/>
            </a:prstGeom>
            <a:noFill/>
            <a:ln w="38100">
              <a:solidFill>
                <a:srgbClr val="CCFFCC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52" name="テキスト ボックス 51"/>
            <p:cNvSpPr txBox="1"/>
            <p:nvPr/>
          </p:nvSpPr>
          <p:spPr>
            <a:xfrm>
              <a:off x="6308439" y="334385"/>
              <a:ext cx="64633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dirty="0" smtClean="0">
                  <a:solidFill>
                    <a:srgbClr val="CCFFCC"/>
                  </a:solidFill>
                  <a:latin typeface="小塚ゴシック Pr6N M"/>
                  <a:ea typeface="小塚ゴシック Pr6N M"/>
                  <a:cs typeface="小塚ゴシック Pr6N M"/>
                </a:rPr>
                <a:t>防災</a:t>
              </a:r>
              <a:endParaRPr kumimoji="1" lang="en-US" altLang="ja-JP" dirty="0" smtClean="0">
                <a:solidFill>
                  <a:srgbClr val="CCFFCC"/>
                </a:solidFill>
                <a:latin typeface="小塚ゴシック Pr6N M"/>
                <a:ea typeface="小塚ゴシック Pr6N M"/>
                <a:cs typeface="小塚ゴシック Pr6N M"/>
              </a:endParaRPr>
            </a:p>
            <a:p>
              <a:r>
                <a:rPr lang="ja-JP" altLang="en-US" dirty="0" smtClean="0">
                  <a:solidFill>
                    <a:srgbClr val="CCFFCC"/>
                  </a:solidFill>
                  <a:latin typeface="小塚ゴシック Pr6N M"/>
                  <a:ea typeface="小塚ゴシック Pr6N M"/>
                  <a:cs typeface="小塚ゴシック Pr6N M"/>
                </a:rPr>
                <a:t>減災</a:t>
              </a:r>
              <a:endParaRPr kumimoji="1" lang="ja-JP" altLang="en-US" dirty="0">
                <a:solidFill>
                  <a:srgbClr val="CCFFCC"/>
                </a:solidFill>
                <a:latin typeface="小塚ゴシック Pr6N M"/>
                <a:ea typeface="小塚ゴシック Pr6N M"/>
                <a:cs typeface="小塚ゴシック Pr6N M"/>
              </a:endParaRPr>
            </a:p>
          </p:txBody>
        </p:sp>
      </p:grpSp>
      <p:grpSp>
        <p:nvGrpSpPr>
          <p:cNvPr id="53" name="図形グループ 52"/>
          <p:cNvGrpSpPr/>
          <p:nvPr/>
        </p:nvGrpSpPr>
        <p:grpSpPr>
          <a:xfrm>
            <a:off x="8089329" y="250008"/>
            <a:ext cx="752743" cy="752743"/>
            <a:chOff x="8060984" y="281179"/>
            <a:chExt cx="752743" cy="752743"/>
          </a:xfrm>
        </p:grpSpPr>
        <p:sp>
          <p:nvSpPr>
            <p:cNvPr id="54" name="角丸四角形 53"/>
            <p:cNvSpPr/>
            <p:nvPr/>
          </p:nvSpPr>
          <p:spPr>
            <a:xfrm>
              <a:off x="8060984" y="281179"/>
              <a:ext cx="752743" cy="752743"/>
            </a:xfrm>
            <a:prstGeom prst="roundRect">
              <a:avLst/>
            </a:prstGeom>
            <a:solidFill>
              <a:schemeClr val="bg1"/>
            </a:solidFill>
            <a:ln w="38100"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55" name="テキスト ボックス 54"/>
            <p:cNvSpPr txBox="1"/>
            <p:nvPr/>
          </p:nvSpPr>
          <p:spPr>
            <a:xfrm>
              <a:off x="8114190" y="334385"/>
              <a:ext cx="64633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ja-JP" altLang="en-US" dirty="0" smtClean="0">
                  <a:solidFill>
                    <a:srgbClr val="4ED762"/>
                  </a:solidFill>
                  <a:latin typeface="小塚ゴシック Pr6N M"/>
                  <a:ea typeface="小塚ゴシック Pr6N M"/>
                  <a:cs typeface="小塚ゴシック Pr6N M"/>
                </a:rPr>
                <a:t>産業</a:t>
              </a:r>
              <a:endParaRPr lang="en-US" altLang="ja-JP" dirty="0" smtClean="0">
                <a:solidFill>
                  <a:srgbClr val="4ED762"/>
                </a:solidFill>
                <a:latin typeface="小塚ゴシック Pr6N M"/>
                <a:ea typeface="小塚ゴシック Pr6N M"/>
                <a:cs typeface="小塚ゴシック Pr6N M"/>
              </a:endParaRPr>
            </a:p>
            <a:p>
              <a:r>
                <a:rPr lang="ja-JP" altLang="en-US" dirty="0" smtClean="0">
                  <a:solidFill>
                    <a:srgbClr val="4ED762"/>
                  </a:solidFill>
                  <a:latin typeface="小塚ゴシック Pr6N M"/>
                  <a:ea typeface="小塚ゴシック Pr6N M"/>
                  <a:cs typeface="小塚ゴシック Pr6N M"/>
                </a:rPr>
                <a:t>創出</a:t>
              </a:r>
              <a:endParaRPr kumimoji="1" lang="en-US" altLang="ja-JP" dirty="0" smtClean="0">
                <a:solidFill>
                  <a:srgbClr val="4ED762"/>
                </a:solidFill>
                <a:latin typeface="小塚ゴシック Pr6N M"/>
                <a:ea typeface="小塚ゴシック Pr6N M"/>
                <a:cs typeface="小塚ゴシック Pr6N M"/>
              </a:endParaRPr>
            </a:p>
          </p:txBody>
        </p:sp>
      </p:grpSp>
      <p:grpSp>
        <p:nvGrpSpPr>
          <p:cNvPr id="56" name="図形グループ 55"/>
          <p:cNvGrpSpPr/>
          <p:nvPr/>
        </p:nvGrpSpPr>
        <p:grpSpPr>
          <a:xfrm>
            <a:off x="7172281" y="250008"/>
            <a:ext cx="752743" cy="752743"/>
            <a:chOff x="7154801" y="281179"/>
            <a:chExt cx="752743" cy="752743"/>
          </a:xfrm>
        </p:grpSpPr>
        <p:sp>
          <p:nvSpPr>
            <p:cNvPr id="59" name="角丸四角形 58"/>
            <p:cNvSpPr/>
            <p:nvPr/>
          </p:nvSpPr>
          <p:spPr>
            <a:xfrm>
              <a:off x="7154801" y="281179"/>
              <a:ext cx="752743" cy="752743"/>
            </a:xfrm>
            <a:prstGeom prst="roundRect">
              <a:avLst/>
            </a:prstGeom>
            <a:noFill/>
            <a:ln w="38100">
              <a:solidFill>
                <a:srgbClr val="CCFFCC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60" name="テキスト ボックス 59"/>
            <p:cNvSpPr txBox="1"/>
            <p:nvPr/>
          </p:nvSpPr>
          <p:spPr>
            <a:xfrm>
              <a:off x="7208007" y="334385"/>
              <a:ext cx="64633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ja-JP" altLang="en-US" dirty="0" smtClean="0">
                  <a:solidFill>
                    <a:srgbClr val="CCFFCC"/>
                  </a:solidFill>
                  <a:latin typeface="小塚ゴシック Pr6N M"/>
                  <a:ea typeface="小塚ゴシック Pr6N M"/>
                  <a:cs typeface="小塚ゴシック Pr6N M"/>
                </a:rPr>
                <a:t>少子</a:t>
              </a:r>
              <a:endParaRPr lang="en-US" altLang="ja-JP" dirty="0" smtClean="0">
                <a:solidFill>
                  <a:srgbClr val="CCFFCC"/>
                </a:solidFill>
                <a:latin typeface="小塚ゴシック Pr6N M"/>
                <a:ea typeface="小塚ゴシック Pr6N M"/>
                <a:cs typeface="小塚ゴシック Pr6N M"/>
              </a:endParaRPr>
            </a:p>
            <a:p>
              <a:r>
                <a:rPr lang="ja-JP" altLang="en-US" dirty="0" smtClean="0">
                  <a:solidFill>
                    <a:srgbClr val="CCFFCC"/>
                  </a:solidFill>
                  <a:latin typeface="小塚ゴシック Pr6N M"/>
                  <a:ea typeface="小塚ゴシック Pr6N M"/>
                  <a:cs typeface="小塚ゴシック Pr6N M"/>
                </a:rPr>
                <a:t>高齢</a:t>
              </a:r>
              <a:endParaRPr lang="en-US" altLang="ja-JP" dirty="0" smtClean="0">
                <a:solidFill>
                  <a:srgbClr val="CCFFCC"/>
                </a:solidFill>
                <a:latin typeface="小塚ゴシック Pr6N M"/>
                <a:ea typeface="小塚ゴシック Pr6N M"/>
                <a:cs typeface="小塚ゴシック Pr6N M"/>
              </a:endParaRPr>
            </a:p>
          </p:txBody>
        </p:sp>
      </p:grpSp>
      <p:sp>
        <p:nvSpPr>
          <p:cNvPr id="64" name="角丸四角形 63"/>
          <p:cNvSpPr/>
          <p:nvPr/>
        </p:nvSpPr>
        <p:spPr>
          <a:xfrm>
            <a:off x="9006672" y="250008"/>
            <a:ext cx="752743" cy="752743"/>
          </a:xfrm>
          <a:prstGeom prst="roundRect">
            <a:avLst/>
          </a:prstGeom>
          <a:noFill/>
          <a:ln w="38100">
            <a:solidFill>
              <a:srgbClr val="CCFFCC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6" name="テキスト ボックス 65"/>
          <p:cNvSpPr txBox="1"/>
          <p:nvPr/>
        </p:nvSpPr>
        <p:spPr>
          <a:xfrm>
            <a:off x="9059584" y="259585"/>
            <a:ext cx="684803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400" dirty="0" smtClean="0">
                <a:solidFill>
                  <a:srgbClr val="CCFFCC"/>
                </a:solidFill>
                <a:latin typeface="小塚ゴシック Pr6N M"/>
                <a:ea typeface="小塚ゴシック Pr6N M"/>
                <a:cs typeface="小塚ゴシック Pr6N M"/>
              </a:rPr>
              <a:t>防犯</a:t>
            </a:r>
            <a:endParaRPr lang="en-US" altLang="ja-JP" sz="1400" dirty="0" smtClean="0">
              <a:solidFill>
                <a:srgbClr val="CCFFCC"/>
              </a:solidFill>
              <a:latin typeface="小塚ゴシック Pr6N M"/>
              <a:ea typeface="小塚ゴシック Pr6N M"/>
              <a:cs typeface="小塚ゴシック Pr6N M"/>
            </a:endParaRPr>
          </a:p>
          <a:p>
            <a:r>
              <a:rPr lang="ja-JP" altLang="en-US" sz="1400" dirty="0" smtClean="0">
                <a:solidFill>
                  <a:srgbClr val="CCFFCC"/>
                </a:solidFill>
                <a:latin typeface="小塚ゴシック Pr6N M"/>
                <a:ea typeface="小塚ゴシック Pr6N M"/>
                <a:cs typeface="小塚ゴシック Pr6N M"/>
              </a:rPr>
              <a:t>医療</a:t>
            </a:r>
            <a:endParaRPr lang="en-US" altLang="ja-JP" sz="1400" dirty="0" smtClean="0">
              <a:solidFill>
                <a:srgbClr val="CCFFCC"/>
              </a:solidFill>
              <a:latin typeface="小塚ゴシック Pr6N M"/>
              <a:ea typeface="小塚ゴシック Pr6N M"/>
              <a:cs typeface="小塚ゴシック Pr6N M"/>
            </a:endParaRPr>
          </a:p>
          <a:p>
            <a:r>
              <a:rPr lang="ja-JP" altLang="en-US" sz="1400" dirty="0" smtClean="0">
                <a:solidFill>
                  <a:srgbClr val="CCFFCC"/>
                </a:solidFill>
                <a:latin typeface="小塚ゴシック Pr6N M"/>
                <a:ea typeface="小塚ゴシック Pr6N M"/>
                <a:cs typeface="小塚ゴシック Pr6N M"/>
              </a:rPr>
              <a:t>教育</a:t>
            </a:r>
            <a:r>
              <a:rPr lang="ja-JP" altLang="en-US" sz="1000" dirty="0" smtClean="0">
                <a:solidFill>
                  <a:srgbClr val="CCFFCC"/>
                </a:solidFill>
                <a:latin typeface="小塚ゴシック Pr6N M"/>
                <a:ea typeface="小塚ゴシック Pr6N M"/>
                <a:cs typeface="小塚ゴシック Pr6N M"/>
              </a:rPr>
              <a:t>等</a:t>
            </a:r>
            <a:endParaRPr lang="en-US" altLang="ja-JP" dirty="0" smtClean="0">
              <a:solidFill>
                <a:srgbClr val="CCFFCC"/>
              </a:solidFill>
              <a:latin typeface="小塚ゴシック Pr6N M"/>
              <a:ea typeface="小塚ゴシック Pr6N M"/>
              <a:cs typeface="小塚ゴシック Pr6N M"/>
            </a:endParaRPr>
          </a:p>
        </p:txBody>
      </p:sp>
      <p:sp>
        <p:nvSpPr>
          <p:cNvPr id="69" name="正方形/長方形 68"/>
          <p:cNvSpPr/>
          <p:nvPr/>
        </p:nvSpPr>
        <p:spPr>
          <a:xfrm>
            <a:off x="6095243" y="2485379"/>
            <a:ext cx="3049947" cy="351689"/>
          </a:xfrm>
          <a:prstGeom prst="rect">
            <a:avLst/>
          </a:prstGeom>
          <a:noFill/>
          <a:ln>
            <a:solidFill>
              <a:srgbClr val="008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1200" dirty="0">
                <a:solidFill>
                  <a:schemeClr val="tx1"/>
                </a:solidFill>
                <a:latin typeface="小塚ゴシック Pr6N L"/>
                <a:ea typeface="小塚ゴシック Pr6N L"/>
                <a:cs typeface="小塚ゴシック Pr6N L"/>
              </a:rPr>
              <a:t>Web</a:t>
            </a:r>
            <a:r>
              <a:rPr lang="ja-JP" altLang="en-US" sz="1200" dirty="0">
                <a:solidFill>
                  <a:schemeClr val="tx1"/>
                </a:solidFill>
                <a:latin typeface="小塚ゴシック Pr6N L"/>
                <a:ea typeface="小塚ゴシック Pr6N L"/>
                <a:cs typeface="小塚ゴシック Pr6N L"/>
              </a:rPr>
              <a:t>アプリ</a:t>
            </a:r>
          </a:p>
        </p:txBody>
      </p:sp>
      <p:sp>
        <p:nvSpPr>
          <p:cNvPr id="70" name="角丸四角形 69"/>
          <p:cNvSpPr/>
          <p:nvPr/>
        </p:nvSpPr>
        <p:spPr>
          <a:xfrm>
            <a:off x="5096142" y="2479905"/>
            <a:ext cx="1246823" cy="361791"/>
          </a:xfrm>
          <a:prstGeom prst="roundRect">
            <a:avLst>
              <a:gd name="adj" fmla="val 50000"/>
            </a:avLst>
          </a:prstGeom>
          <a:solidFill>
            <a:srgbClr val="008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400" dirty="0" smtClean="0">
                <a:latin typeface="フォントポにほんご"/>
                <a:ea typeface="フォントポにほんご"/>
                <a:cs typeface="フォントポにほんご"/>
              </a:rPr>
              <a:t>提供形態</a:t>
            </a:r>
            <a:endParaRPr kumimoji="1" lang="ja-JP" altLang="en-US" sz="1400" dirty="0">
              <a:latin typeface="フォントポにほんご"/>
              <a:ea typeface="フォントポにほんご"/>
              <a:cs typeface="フォントポにほんご"/>
            </a:endParaRPr>
          </a:p>
        </p:txBody>
      </p:sp>
      <p:sp>
        <p:nvSpPr>
          <p:cNvPr id="71" name="タイトル 1"/>
          <p:cNvSpPr txBox="1">
            <a:spLocks/>
          </p:cNvSpPr>
          <p:nvPr/>
        </p:nvSpPr>
        <p:spPr>
          <a:xfrm>
            <a:off x="45112" y="223283"/>
            <a:ext cx="6152036" cy="7445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ja-JP" altLang="en-US" sz="4000" dirty="0">
                <a:solidFill>
                  <a:schemeClr val="bg1"/>
                </a:solidFill>
                <a:latin typeface="小塚ゴシック Pro M"/>
                <a:ea typeface="小塚ゴシック Pro M"/>
                <a:cs typeface="小塚ゴシック Pro M"/>
              </a:rPr>
              <a:t>佐賀わいわい</a:t>
            </a:r>
            <a:r>
              <a:rPr lang="en-US" altLang="ja-JP" sz="4000" dirty="0">
                <a:solidFill>
                  <a:schemeClr val="bg1"/>
                </a:solidFill>
                <a:latin typeface="小塚ゴシック Pro M"/>
                <a:ea typeface="小塚ゴシック Pro M"/>
                <a:cs typeface="小塚ゴシック Pro M"/>
              </a:rPr>
              <a:t>Wi-Fi</a:t>
            </a:r>
            <a:r>
              <a:rPr lang="ja-JP" altLang="en-US" sz="4000" dirty="0">
                <a:solidFill>
                  <a:schemeClr val="bg1"/>
                </a:solidFill>
                <a:latin typeface="小塚ゴシック Pro M"/>
                <a:ea typeface="小塚ゴシック Pro M"/>
                <a:cs typeface="小塚ゴシック Pro M"/>
              </a:rPr>
              <a:t>マップ</a:t>
            </a:r>
          </a:p>
        </p:txBody>
      </p:sp>
      <p:sp>
        <p:nvSpPr>
          <p:cNvPr id="73" name="タイトル 1"/>
          <p:cNvSpPr txBox="1">
            <a:spLocks/>
          </p:cNvSpPr>
          <p:nvPr/>
        </p:nvSpPr>
        <p:spPr>
          <a:xfrm>
            <a:off x="57563" y="-26855"/>
            <a:ext cx="4749931" cy="42501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ja-JP" altLang="en-US" sz="1400" dirty="0">
                <a:solidFill>
                  <a:srgbClr val="FFFFFF"/>
                </a:solidFill>
                <a:latin typeface="小塚ゴシック Pr6N R"/>
                <a:ea typeface="小塚ゴシック Pr6N R"/>
                <a:cs typeface="小塚ゴシック Pr6N R"/>
              </a:rPr>
              <a:t>佐賀の</a:t>
            </a:r>
            <a:r>
              <a:rPr lang="en-US" altLang="ja-JP" sz="1400" dirty="0">
                <a:solidFill>
                  <a:srgbClr val="FFFFFF"/>
                </a:solidFill>
                <a:latin typeface="小塚ゴシック Pr6N R"/>
                <a:ea typeface="小塚ゴシック Pr6N R"/>
                <a:cs typeface="小塚ゴシック Pr6N R"/>
              </a:rPr>
              <a:t>Wi-Fi</a:t>
            </a:r>
            <a:r>
              <a:rPr lang="ja-JP" altLang="en-US" sz="1400" dirty="0">
                <a:solidFill>
                  <a:srgbClr val="FFFFFF"/>
                </a:solidFill>
                <a:latin typeface="小塚ゴシック Pr6N R"/>
                <a:ea typeface="小塚ゴシック Pr6N R"/>
                <a:cs typeface="小塚ゴシック Pr6N R"/>
              </a:rPr>
              <a:t>と観光・地域情報を発信</a:t>
            </a:r>
          </a:p>
        </p:txBody>
      </p:sp>
      <p:sp>
        <p:nvSpPr>
          <p:cNvPr id="79" name="タイトル 1"/>
          <p:cNvSpPr txBox="1">
            <a:spLocks/>
          </p:cNvSpPr>
          <p:nvPr/>
        </p:nvSpPr>
        <p:spPr>
          <a:xfrm>
            <a:off x="57563" y="827741"/>
            <a:ext cx="4749931" cy="42501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altLang="ja-JP" sz="1400" dirty="0" smtClean="0">
                <a:solidFill>
                  <a:srgbClr val="FFFFFF"/>
                </a:solidFill>
                <a:latin typeface="小塚ゴシック Pr6N R"/>
                <a:ea typeface="小塚ゴシック Pr6N R"/>
                <a:cs typeface="小塚ゴシック Pr6N R"/>
              </a:rPr>
              <a:t>By</a:t>
            </a:r>
            <a:r>
              <a:rPr lang="ja-JP" altLang="en-US" sz="1400" dirty="0">
                <a:solidFill>
                  <a:srgbClr val="FFFFFF"/>
                </a:solidFill>
                <a:latin typeface="小塚ゴシック Pr6N R"/>
                <a:ea typeface="小塚ゴシック Pr6N R"/>
                <a:cs typeface="小塚ゴシック Pr6N R"/>
              </a:rPr>
              <a:t>佐賀県</a:t>
            </a:r>
          </a:p>
        </p:txBody>
      </p:sp>
      <p:sp>
        <p:nvSpPr>
          <p:cNvPr id="80" name="テキスト ボックス 79"/>
          <p:cNvSpPr txBox="1"/>
          <p:nvPr/>
        </p:nvSpPr>
        <p:spPr>
          <a:xfrm>
            <a:off x="30958" y="2188422"/>
            <a:ext cx="5068034" cy="4236339"/>
          </a:xfrm>
          <a:prstGeom prst="rect">
            <a:avLst/>
          </a:prstGeom>
          <a:noFill/>
          <a:effectLst/>
        </p:spPr>
        <p:txBody>
          <a:bodyPr wrap="square" rtlCol="0">
            <a:noAutofit/>
          </a:bodyPr>
          <a:lstStyle/>
          <a:p>
            <a:r>
              <a:rPr lang="ja-JP" altLang="en-US" sz="1100" dirty="0">
                <a:latin typeface="小塚ゴシック Pr6N L"/>
                <a:ea typeface="小塚ゴシック Pr6N L"/>
                <a:cs typeface="小塚ゴシック Pr6N L"/>
              </a:rPr>
              <a:t>　</a:t>
            </a:r>
            <a:r>
              <a:rPr lang="ja-JP" altLang="en-US" sz="1100" dirty="0" smtClean="0">
                <a:latin typeface="小塚ゴシック Pr6N L"/>
                <a:ea typeface="小塚ゴシック Pr6N L"/>
                <a:cs typeface="小塚ゴシック Pr6N L"/>
              </a:rPr>
              <a:t>佐賀県</a:t>
            </a:r>
            <a:r>
              <a:rPr lang="ja-JP" altLang="en-US" sz="1100" dirty="0">
                <a:latin typeface="小塚ゴシック Pr6N L"/>
                <a:ea typeface="小塚ゴシック Pr6N L"/>
                <a:cs typeface="小塚ゴシック Pr6N L"/>
              </a:rPr>
              <a:t>では、誰もが無料</a:t>
            </a:r>
            <a:r>
              <a:rPr lang="ja-JP" altLang="en-US" sz="1100" dirty="0" smtClean="0">
                <a:latin typeface="小塚ゴシック Pr6N L"/>
                <a:ea typeface="小塚ゴシック Pr6N L"/>
                <a:cs typeface="小塚ゴシック Pr6N L"/>
              </a:rPr>
              <a:t>で利用</a:t>
            </a:r>
            <a:endParaRPr lang="en-US" altLang="ja-JP" sz="1100" dirty="0" smtClean="0">
              <a:latin typeface="小塚ゴシック Pr6N L"/>
              <a:ea typeface="小塚ゴシック Pr6N L"/>
              <a:cs typeface="小塚ゴシック Pr6N L"/>
            </a:endParaRPr>
          </a:p>
          <a:p>
            <a:r>
              <a:rPr lang="ja-JP" altLang="en-US" sz="1100" dirty="0" smtClean="0">
                <a:latin typeface="小塚ゴシック Pr6N L"/>
                <a:ea typeface="小塚ゴシック Pr6N L"/>
                <a:cs typeface="小塚ゴシック Pr6N L"/>
              </a:rPr>
              <a:t>できるフリー</a:t>
            </a:r>
            <a:r>
              <a:rPr lang="en-US" altLang="ja-JP" sz="1100" dirty="0" smtClean="0">
                <a:latin typeface="小塚ゴシック Pr6N L"/>
                <a:ea typeface="小塚ゴシック Pr6N L"/>
                <a:cs typeface="小塚ゴシック Pr6N L"/>
              </a:rPr>
              <a:t>Wi-Fi</a:t>
            </a:r>
            <a:r>
              <a:rPr lang="ja-JP" altLang="en-US" sz="1100" dirty="0">
                <a:latin typeface="小塚ゴシック Pr6N L"/>
                <a:ea typeface="小塚ゴシック Pr6N L"/>
                <a:cs typeface="小塚ゴシック Pr6N L"/>
              </a:rPr>
              <a:t>スポットや</a:t>
            </a:r>
            <a:r>
              <a:rPr lang="ja-JP" altLang="en-US" sz="1100" dirty="0" smtClean="0">
                <a:latin typeface="小塚ゴシック Pr6N L"/>
                <a:ea typeface="小塚ゴシック Pr6N L"/>
                <a:cs typeface="小塚ゴシック Pr6N L"/>
              </a:rPr>
              <a:t>スマー</a:t>
            </a:r>
            <a:endParaRPr lang="en-US" altLang="ja-JP" sz="1100" dirty="0" smtClean="0">
              <a:latin typeface="小塚ゴシック Pr6N L"/>
              <a:ea typeface="小塚ゴシック Pr6N L"/>
              <a:cs typeface="小塚ゴシック Pr6N L"/>
            </a:endParaRPr>
          </a:p>
          <a:p>
            <a:r>
              <a:rPr lang="ja-JP" altLang="en-US" sz="1100" dirty="0" smtClean="0">
                <a:latin typeface="小塚ゴシック Pr6N L"/>
                <a:ea typeface="小塚ゴシック Pr6N L"/>
                <a:cs typeface="小塚ゴシック Pr6N L"/>
              </a:rPr>
              <a:t>トフォンなどの充電ができる充電</a:t>
            </a:r>
            <a:endParaRPr lang="en-US" altLang="ja-JP" sz="1100" dirty="0" smtClean="0">
              <a:latin typeface="小塚ゴシック Pr6N L"/>
              <a:ea typeface="小塚ゴシック Pr6N L"/>
              <a:cs typeface="小塚ゴシック Pr6N L"/>
            </a:endParaRPr>
          </a:p>
          <a:p>
            <a:r>
              <a:rPr lang="ja-JP" altLang="en-US" sz="1100" dirty="0" smtClean="0">
                <a:latin typeface="小塚ゴシック Pr6N L"/>
                <a:ea typeface="小塚ゴシック Pr6N L"/>
                <a:cs typeface="小塚ゴシック Pr6N L"/>
              </a:rPr>
              <a:t>スポットの設置が広がっている。</a:t>
            </a:r>
            <a:endParaRPr lang="ja-JP" altLang="en-US" sz="1100" dirty="0">
              <a:latin typeface="小塚ゴシック Pr6N L"/>
              <a:ea typeface="小塚ゴシック Pr6N L"/>
              <a:cs typeface="小塚ゴシック Pr6N L"/>
            </a:endParaRPr>
          </a:p>
          <a:p>
            <a:endParaRPr lang="ja-JP" altLang="en-US" sz="1100" dirty="0">
              <a:latin typeface="小塚ゴシック Pr6N L"/>
              <a:ea typeface="小塚ゴシック Pr6N L"/>
              <a:cs typeface="小塚ゴシック Pr6N L"/>
            </a:endParaRPr>
          </a:p>
          <a:p>
            <a:r>
              <a:rPr lang="ja-JP" altLang="en-US" sz="1100" dirty="0">
                <a:latin typeface="小塚ゴシック Pr6N L"/>
                <a:ea typeface="小塚ゴシック Pr6N L"/>
                <a:cs typeface="小塚ゴシック Pr6N L"/>
              </a:rPr>
              <a:t>　こうした</a:t>
            </a:r>
            <a:r>
              <a:rPr lang="ja-JP" altLang="en-US" sz="1100" dirty="0" smtClean="0">
                <a:latin typeface="小塚ゴシック Pr6N L"/>
                <a:ea typeface="小塚ゴシック Pr6N L"/>
                <a:cs typeface="小塚ゴシック Pr6N L"/>
              </a:rPr>
              <a:t>県内の</a:t>
            </a:r>
            <a:r>
              <a:rPr lang="ja-JP" altLang="en-US" sz="1100" dirty="0">
                <a:latin typeface="小塚ゴシック Pr6N L"/>
                <a:ea typeface="小塚ゴシック Pr6N L"/>
                <a:cs typeface="小塚ゴシック Pr6N L"/>
              </a:rPr>
              <a:t>フリー</a:t>
            </a:r>
            <a:r>
              <a:rPr lang="en-US" altLang="ja-JP" sz="1100" dirty="0" smtClean="0">
                <a:latin typeface="小塚ゴシック Pr6N L"/>
                <a:ea typeface="小塚ゴシック Pr6N L"/>
                <a:cs typeface="小塚ゴシック Pr6N L"/>
              </a:rPr>
              <a:t>Wi-Fi</a:t>
            </a:r>
            <a:r>
              <a:rPr lang="ja-JP" altLang="en-US" sz="1100" dirty="0" smtClean="0">
                <a:latin typeface="小塚ゴシック Pr6N L"/>
                <a:ea typeface="小塚ゴシック Pr6N L"/>
                <a:cs typeface="小塚ゴシック Pr6N L"/>
              </a:rPr>
              <a:t>スポット</a:t>
            </a:r>
            <a:endParaRPr lang="en-US" altLang="ja-JP" sz="1100" dirty="0" smtClean="0">
              <a:latin typeface="小塚ゴシック Pr6N L"/>
              <a:ea typeface="小塚ゴシック Pr6N L"/>
              <a:cs typeface="小塚ゴシック Pr6N L"/>
            </a:endParaRPr>
          </a:p>
          <a:p>
            <a:r>
              <a:rPr lang="ja-JP" altLang="en-US" sz="1100" dirty="0" smtClean="0">
                <a:latin typeface="小塚ゴシック Pr6N L"/>
                <a:ea typeface="小塚ゴシック Pr6N L"/>
                <a:cs typeface="小塚ゴシック Pr6N L"/>
              </a:rPr>
              <a:t>や充電スポットを整備した観光、宿</a:t>
            </a:r>
            <a:endParaRPr lang="en-US" altLang="ja-JP" sz="1100" dirty="0" smtClean="0">
              <a:latin typeface="小塚ゴシック Pr6N L"/>
              <a:ea typeface="小塚ゴシック Pr6N L"/>
              <a:cs typeface="小塚ゴシック Pr6N L"/>
            </a:endParaRPr>
          </a:p>
          <a:p>
            <a:r>
              <a:rPr lang="ja-JP" altLang="en-US" sz="1100" dirty="0" smtClean="0">
                <a:latin typeface="小塚ゴシック Pr6N L"/>
                <a:ea typeface="小塚ゴシック Pr6N L"/>
                <a:cs typeface="小塚ゴシック Pr6N L"/>
              </a:rPr>
              <a:t>泊</a:t>
            </a:r>
            <a:r>
              <a:rPr lang="ja-JP" altLang="en-US" sz="1100" dirty="0">
                <a:latin typeface="小塚ゴシック Pr6N L"/>
                <a:ea typeface="小塚ゴシック Pr6N L"/>
                <a:cs typeface="小塚ゴシック Pr6N L"/>
              </a:rPr>
              <a:t>施設</a:t>
            </a:r>
            <a:r>
              <a:rPr lang="ja-JP" altLang="en-US" sz="1100" dirty="0" smtClean="0">
                <a:latin typeface="小塚ゴシック Pr6N L"/>
                <a:ea typeface="小塚ゴシック Pr6N L"/>
                <a:cs typeface="小塚ゴシック Pr6N L"/>
              </a:rPr>
              <a:t>、飲食店や買い物ができる</a:t>
            </a:r>
            <a:endParaRPr lang="en-US" altLang="ja-JP" sz="1100" dirty="0" smtClean="0">
              <a:latin typeface="小塚ゴシック Pr6N L"/>
              <a:ea typeface="小塚ゴシック Pr6N L"/>
              <a:cs typeface="小塚ゴシック Pr6N L"/>
            </a:endParaRPr>
          </a:p>
          <a:p>
            <a:r>
              <a:rPr lang="ja-JP" altLang="en-US" sz="1100" dirty="0" smtClean="0">
                <a:latin typeface="小塚ゴシック Pr6N L"/>
                <a:ea typeface="小塚ゴシック Pr6N L"/>
                <a:cs typeface="小塚ゴシック Pr6N L"/>
              </a:rPr>
              <a:t>施設の各種情報を誰</a:t>
            </a:r>
            <a:r>
              <a:rPr lang="ja-JP" altLang="en-US" sz="1100" dirty="0">
                <a:latin typeface="小塚ゴシック Pr6N L"/>
                <a:ea typeface="小塚ゴシック Pr6N L"/>
                <a:cs typeface="小塚ゴシック Pr6N L"/>
              </a:rPr>
              <a:t>でも簡単に</a:t>
            </a:r>
            <a:r>
              <a:rPr lang="ja-JP" altLang="en-US" sz="1100" dirty="0" smtClean="0">
                <a:latin typeface="小塚ゴシック Pr6N L"/>
                <a:ea typeface="小塚ゴシック Pr6N L"/>
                <a:cs typeface="小塚ゴシック Pr6N L"/>
              </a:rPr>
              <a:t>調</a:t>
            </a:r>
            <a:endParaRPr lang="en-US" altLang="ja-JP" sz="1100" dirty="0" smtClean="0">
              <a:latin typeface="小塚ゴシック Pr6N L"/>
              <a:ea typeface="小塚ゴシック Pr6N L"/>
              <a:cs typeface="小塚ゴシック Pr6N L"/>
            </a:endParaRPr>
          </a:p>
          <a:p>
            <a:r>
              <a:rPr lang="ja-JP" altLang="en-US" sz="1100" dirty="0" smtClean="0">
                <a:latin typeface="小塚ゴシック Pr6N L"/>
                <a:ea typeface="小塚ゴシック Pr6N L"/>
                <a:cs typeface="小塚ゴシック Pr6N L"/>
              </a:rPr>
              <a:t>べることができるよう、</a:t>
            </a:r>
            <a:r>
              <a:rPr lang="ja-JP" altLang="en-US" sz="1100" dirty="0">
                <a:latin typeface="小塚ゴシック Pr6N L"/>
                <a:ea typeface="小塚ゴシック Pr6N L"/>
                <a:cs typeface="小塚ゴシック Pr6N L"/>
              </a:rPr>
              <a:t>佐賀県で</a:t>
            </a:r>
            <a:r>
              <a:rPr lang="ja-JP" altLang="en-US" sz="1100" dirty="0" smtClean="0">
                <a:latin typeface="小塚ゴシック Pr6N L"/>
                <a:ea typeface="小塚ゴシック Pr6N L"/>
                <a:cs typeface="小塚ゴシック Pr6N L"/>
              </a:rPr>
              <a:t>は</a:t>
            </a:r>
            <a:endParaRPr lang="en-US" altLang="ja-JP" sz="1100" dirty="0" smtClean="0">
              <a:latin typeface="小塚ゴシック Pr6N L"/>
              <a:ea typeface="小塚ゴシック Pr6N L"/>
              <a:cs typeface="小塚ゴシック Pr6N L"/>
            </a:endParaRPr>
          </a:p>
          <a:p>
            <a:r>
              <a:rPr lang="ja-JP" altLang="en-US" sz="1100" dirty="0" smtClean="0">
                <a:latin typeface="小塚ゴシック Pr6N L"/>
                <a:ea typeface="小塚ゴシック Pr6N L"/>
                <a:cs typeface="小塚ゴシック Pr6N L"/>
              </a:rPr>
              <a:t>ウェブサイト</a:t>
            </a:r>
            <a:r>
              <a:rPr lang="ja-JP" altLang="en-US" sz="1100" dirty="0">
                <a:latin typeface="小塚ゴシック Pr6N L"/>
                <a:ea typeface="小塚ゴシック Pr6N L"/>
                <a:cs typeface="小塚ゴシック Pr6N L"/>
              </a:rPr>
              <a:t>「佐賀わいわい</a:t>
            </a:r>
            <a:r>
              <a:rPr lang="en-US" altLang="ja-JP" sz="1100" dirty="0">
                <a:latin typeface="小塚ゴシック Pr6N L"/>
                <a:ea typeface="小塚ゴシック Pr6N L"/>
                <a:cs typeface="小塚ゴシック Pr6N L"/>
              </a:rPr>
              <a:t>Wi-Fi</a:t>
            </a:r>
            <a:r>
              <a:rPr lang="ja-JP" altLang="en-US" sz="1100" dirty="0">
                <a:latin typeface="小塚ゴシック Pr6N L"/>
                <a:ea typeface="小塚ゴシック Pr6N L"/>
                <a:cs typeface="小塚ゴシック Pr6N L"/>
              </a:rPr>
              <a:t>マップ」サービスを</a:t>
            </a:r>
            <a:r>
              <a:rPr lang="ja-JP" altLang="en-US" sz="1100" dirty="0" smtClean="0">
                <a:latin typeface="小塚ゴシック Pr6N L"/>
                <a:ea typeface="小塚ゴシック Pr6N L"/>
                <a:cs typeface="小塚ゴシック Pr6N L"/>
              </a:rPr>
              <a:t>行っている。</a:t>
            </a:r>
          </a:p>
          <a:p>
            <a:endParaRPr lang="ja-JP" altLang="en-US" sz="1100" dirty="0">
              <a:latin typeface="小塚ゴシック Pr6N L"/>
              <a:ea typeface="小塚ゴシック Pr6N L"/>
              <a:cs typeface="小塚ゴシック Pr6N L"/>
            </a:endParaRPr>
          </a:p>
          <a:p>
            <a:r>
              <a:rPr lang="ja-JP" altLang="en-US" sz="1100" dirty="0">
                <a:latin typeface="小塚ゴシック Pr6N L"/>
                <a:ea typeface="小塚ゴシック Pr6N L"/>
                <a:cs typeface="小塚ゴシック Pr6N L"/>
              </a:rPr>
              <a:t>　この</a:t>
            </a:r>
            <a:r>
              <a:rPr lang="ja-JP" altLang="en-US" sz="1100" dirty="0" smtClean="0">
                <a:latin typeface="小塚ゴシック Pr6N L"/>
                <a:ea typeface="小塚ゴシック Pr6N L"/>
                <a:cs typeface="小塚ゴシック Pr6N L"/>
              </a:rPr>
              <a:t>サービス</a:t>
            </a:r>
            <a:r>
              <a:rPr lang="ja-JP" altLang="en-US" sz="1100" dirty="0">
                <a:latin typeface="小塚ゴシック Pr6N L"/>
                <a:ea typeface="小塚ゴシック Pr6N L"/>
                <a:cs typeface="小塚ゴシック Pr6N L"/>
              </a:rPr>
              <a:t>で</a:t>
            </a:r>
            <a:r>
              <a:rPr lang="ja-JP" altLang="en-US" sz="1100" dirty="0" smtClean="0">
                <a:latin typeface="小塚ゴシック Pr6N L"/>
                <a:ea typeface="小塚ゴシック Pr6N L"/>
                <a:cs typeface="小塚ゴシック Pr6N L"/>
              </a:rPr>
              <a:t>は、</a:t>
            </a:r>
            <a:r>
              <a:rPr lang="ja-JP" altLang="en-US" sz="1100" dirty="0">
                <a:latin typeface="小塚ゴシック Pr6N L"/>
                <a:ea typeface="小塚ゴシック Pr6N L"/>
                <a:cs typeface="小塚ゴシック Pr6N L"/>
              </a:rPr>
              <a:t>フリー</a:t>
            </a:r>
            <a:r>
              <a:rPr lang="en-US" altLang="ja-JP" sz="1100" dirty="0">
                <a:latin typeface="小塚ゴシック Pr6N L"/>
                <a:ea typeface="小塚ゴシック Pr6N L"/>
                <a:cs typeface="小塚ゴシック Pr6N L"/>
              </a:rPr>
              <a:t>Wi-Fi</a:t>
            </a:r>
            <a:r>
              <a:rPr lang="ja-JP" altLang="en-US" sz="1100" dirty="0" smtClean="0">
                <a:latin typeface="小塚ゴシック Pr6N L"/>
                <a:ea typeface="小塚ゴシック Pr6N L"/>
                <a:cs typeface="小塚ゴシック Pr6N L"/>
              </a:rPr>
              <a:t>スポット等</a:t>
            </a:r>
            <a:r>
              <a:rPr lang="ja-JP" altLang="en-US" sz="1100" dirty="0">
                <a:latin typeface="小塚ゴシック Pr6N L"/>
                <a:ea typeface="小塚ゴシック Pr6N L"/>
                <a:cs typeface="小塚ゴシック Pr6N L"/>
              </a:rPr>
              <a:t>を「グルメ」や「観光」といった種別</a:t>
            </a:r>
            <a:r>
              <a:rPr lang="ja-JP" altLang="en-US" sz="1100" dirty="0" smtClean="0">
                <a:latin typeface="小塚ゴシック Pr6N L"/>
                <a:ea typeface="小塚ゴシック Pr6N L"/>
                <a:cs typeface="小塚ゴシック Pr6N L"/>
              </a:rPr>
              <a:t>ごとに</a:t>
            </a:r>
            <a:r>
              <a:rPr lang="ja-JP" altLang="en-US" sz="1100" dirty="0">
                <a:latin typeface="小塚ゴシック Pr6N L"/>
                <a:ea typeface="小塚ゴシック Pr6N L"/>
                <a:cs typeface="小塚ゴシック Pr6N L"/>
              </a:rPr>
              <a:t>検索し、地図上で表示</a:t>
            </a:r>
            <a:r>
              <a:rPr lang="ja-JP" altLang="en-US" sz="1100" dirty="0" smtClean="0">
                <a:latin typeface="小塚ゴシック Pr6N L"/>
                <a:ea typeface="小塚ゴシック Pr6N L"/>
                <a:cs typeface="小塚ゴシック Pr6N L"/>
              </a:rPr>
              <a:t>できる。</a:t>
            </a:r>
            <a:endParaRPr lang="en-US" altLang="ja-JP" sz="1100" dirty="0" smtClean="0">
              <a:latin typeface="小塚ゴシック Pr6N L"/>
              <a:ea typeface="小塚ゴシック Pr6N L"/>
              <a:cs typeface="小塚ゴシック Pr6N L"/>
            </a:endParaRPr>
          </a:p>
          <a:p>
            <a:endParaRPr lang="en-US" altLang="ja-JP" sz="1100" dirty="0" smtClean="0">
              <a:latin typeface="小塚ゴシック Pr6N L"/>
              <a:ea typeface="小塚ゴシック Pr6N L"/>
              <a:cs typeface="小塚ゴシック Pr6N L"/>
            </a:endParaRPr>
          </a:p>
          <a:p>
            <a:r>
              <a:rPr lang="ja-JP" altLang="en-US" sz="1100" dirty="0">
                <a:latin typeface="小塚ゴシック Pr6N L"/>
                <a:ea typeface="小塚ゴシック Pr6N L"/>
                <a:cs typeface="小塚ゴシック Pr6N L"/>
              </a:rPr>
              <a:t>　</a:t>
            </a:r>
            <a:r>
              <a:rPr lang="ja-JP" altLang="en-US" sz="1100" dirty="0" smtClean="0">
                <a:latin typeface="小塚ゴシック Pr6N L"/>
                <a:ea typeface="小塚ゴシック Pr6N L"/>
                <a:cs typeface="小塚ゴシック Pr6N L"/>
              </a:rPr>
              <a:t>また</a:t>
            </a:r>
            <a:r>
              <a:rPr lang="ja-JP" altLang="en-US" sz="1100" dirty="0">
                <a:latin typeface="小塚ゴシック Pr6N L"/>
                <a:ea typeface="小塚ゴシック Pr6N L"/>
                <a:cs typeface="小塚ゴシック Pr6N L"/>
              </a:rPr>
              <a:t>、</a:t>
            </a:r>
            <a:r>
              <a:rPr lang="ja-JP" altLang="en-US" sz="1100" dirty="0" smtClean="0">
                <a:latin typeface="小塚ゴシック Pr6N L"/>
                <a:ea typeface="小塚ゴシック Pr6N L"/>
                <a:cs typeface="小塚ゴシック Pr6N L"/>
              </a:rPr>
              <a:t>スマートフォンの</a:t>
            </a:r>
            <a:r>
              <a:rPr lang="en-US" altLang="ja-JP" sz="1100" dirty="0" smtClean="0">
                <a:latin typeface="小塚ゴシック Pr6N L"/>
                <a:ea typeface="小塚ゴシック Pr6N L"/>
                <a:cs typeface="小塚ゴシック Pr6N L"/>
              </a:rPr>
              <a:t>GPS</a:t>
            </a:r>
            <a:r>
              <a:rPr lang="ja-JP" altLang="en-US" sz="1100" dirty="0">
                <a:latin typeface="小塚ゴシック Pr6N L"/>
                <a:ea typeface="小塚ゴシック Pr6N L"/>
                <a:cs typeface="小塚ゴシック Pr6N L"/>
              </a:rPr>
              <a:t>機能を</a:t>
            </a:r>
            <a:r>
              <a:rPr lang="ja-JP" altLang="en-US" sz="1100" dirty="0" smtClean="0">
                <a:latin typeface="小塚ゴシック Pr6N L"/>
                <a:ea typeface="小塚ゴシック Pr6N L"/>
                <a:cs typeface="小塚ゴシック Pr6N L"/>
              </a:rPr>
              <a:t>使って、</a:t>
            </a:r>
            <a:r>
              <a:rPr lang="ja-JP" altLang="en-US" sz="1100" dirty="0">
                <a:latin typeface="小塚ゴシック Pr6N L"/>
                <a:ea typeface="小塚ゴシック Pr6N L"/>
                <a:cs typeface="小塚ゴシック Pr6N L"/>
              </a:rPr>
              <a:t>最寄り</a:t>
            </a:r>
            <a:r>
              <a:rPr lang="ja-JP" altLang="en-US" sz="1100" dirty="0" smtClean="0">
                <a:latin typeface="小塚ゴシック Pr6N L"/>
                <a:ea typeface="小塚ゴシック Pr6N L"/>
                <a:cs typeface="小塚ゴシック Pr6N L"/>
              </a:rPr>
              <a:t>のスポットを調べたりすることもできる。</a:t>
            </a:r>
            <a:endParaRPr lang="en-US" altLang="ja-JP" sz="1100" dirty="0" smtClean="0">
              <a:latin typeface="小塚ゴシック Pr6N L"/>
              <a:ea typeface="小塚ゴシック Pr6N L"/>
              <a:cs typeface="小塚ゴシック Pr6N L"/>
            </a:endParaRPr>
          </a:p>
          <a:p>
            <a:endParaRPr lang="en-US" altLang="ja-JP" sz="1100" dirty="0">
              <a:latin typeface="小塚ゴシック Pr6N L"/>
              <a:ea typeface="小塚ゴシック Pr6N L"/>
              <a:cs typeface="小塚ゴシック Pr6N L"/>
            </a:endParaRPr>
          </a:p>
          <a:p>
            <a:r>
              <a:rPr lang="ja-JP" altLang="en-US" sz="1100" dirty="0" smtClean="0">
                <a:latin typeface="小塚ゴシック Pr6N L"/>
                <a:ea typeface="小塚ゴシック Pr6N L"/>
                <a:cs typeface="小塚ゴシック Pr6N L"/>
              </a:rPr>
              <a:t>　掲載</a:t>
            </a:r>
            <a:r>
              <a:rPr lang="ja-JP" altLang="en-US" sz="1100" dirty="0">
                <a:latin typeface="小塚ゴシック Pr6N L"/>
                <a:ea typeface="小塚ゴシック Pr6N L"/>
                <a:cs typeface="小塚ゴシック Pr6N L"/>
              </a:rPr>
              <a:t>されている情報は</a:t>
            </a:r>
            <a:r>
              <a:rPr lang="ja-JP" altLang="en-US" sz="1100" dirty="0" smtClean="0">
                <a:latin typeface="小塚ゴシック Pr6N L"/>
                <a:ea typeface="小塚ゴシック Pr6N L"/>
                <a:cs typeface="小塚ゴシック Pr6N L"/>
              </a:rPr>
              <a:t>、５か国語</a:t>
            </a:r>
            <a:r>
              <a:rPr lang="ja-JP" altLang="en-US" sz="1100" dirty="0">
                <a:latin typeface="小塚ゴシック Pr6N L"/>
                <a:ea typeface="小塚ゴシック Pr6N L"/>
                <a:cs typeface="小塚ゴシック Pr6N L"/>
              </a:rPr>
              <a:t>（</a:t>
            </a:r>
            <a:r>
              <a:rPr lang="ja-JP" altLang="en-US" sz="1100" dirty="0" smtClean="0">
                <a:latin typeface="小塚ゴシック Pr6N L"/>
                <a:ea typeface="小塚ゴシック Pr6N L"/>
                <a:cs typeface="小塚ゴシック Pr6N L"/>
              </a:rPr>
              <a:t>日本語</a:t>
            </a:r>
            <a:r>
              <a:rPr lang="ja-JP" altLang="en-US" sz="1100" dirty="0">
                <a:latin typeface="小塚ゴシック Pr6N L"/>
                <a:ea typeface="小塚ゴシック Pr6N L"/>
                <a:cs typeface="小塚ゴシック Pr6N L"/>
              </a:rPr>
              <a:t>、英語、</a:t>
            </a:r>
            <a:r>
              <a:rPr lang="ja-JP" altLang="en-US" sz="1100" dirty="0" smtClean="0">
                <a:latin typeface="小塚ゴシック Pr6N L"/>
                <a:ea typeface="小塚ゴシック Pr6N L"/>
                <a:cs typeface="小塚ゴシック Pr6N L"/>
              </a:rPr>
              <a:t>中国語（簡体</a:t>
            </a:r>
            <a:r>
              <a:rPr lang="ja-JP" altLang="en-US" sz="1100" dirty="0">
                <a:latin typeface="小塚ゴシック Pr6N L"/>
                <a:ea typeface="小塚ゴシック Pr6N L"/>
                <a:cs typeface="小塚ゴシック Pr6N L"/>
              </a:rPr>
              <a:t>字、繁体字）、</a:t>
            </a:r>
            <a:r>
              <a:rPr lang="ja-JP" altLang="en-US" sz="1100" dirty="0" smtClean="0">
                <a:latin typeface="小塚ゴシック Pr6N L"/>
                <a:ea typeface="小塚ゴシック Pr6N L"/>
                <a:cs typeface="小塚ゴシック Pr6N L"/>
              </a:rPr>
              <a:t>韓国語）で表示されるので、外国人</a:t>
            </a:r>
            <a:r>
              <a:rPr lang="ja-JP" altLang="en-US" sz="1100" dirty="0">
                <a:latin typeface="小塚ゴシック Pr6N L"/>
                <a:ea typeface="小塚ゴシック Pr6N L"/>
                <a:cs typeface="小塚ゴシック Pr6N L"/>
              </a:rPr>
              <a:t>の方々でも</a:t>
            </a:r>
            <a:r>
              <a:rPr lang="ja-JP" altLang="en-US" sz="1100" dirty="0" smtClean="0">
                <a:latin typeface="小塚ゴシック Pr6N L"/>
                <a:ea typeface="小塚ゴシック Pr6N L"/>
                <a:cs typeface="小塚ゴシック Pr6N L"/>
              </a:rPr>
              <a:t>利用可能。</a:t>
            </a:r>
            <a:endParaRPr lang="ja-JP" altLang="en-US" sz="1100" dirty="0">
              <a:latin typeface="小塚ゴシック Pr6N L"/>
              <a:ea typeface="小塚ゴシック Pr6N L"/>
              <a:cs typeface="小塚ゴシック Pr6N L"/>
            </a:endParaRPr>
          </a:p>
          <a:p>
            <a:endParaRPr lang="ja-JP" altLang="en-US" sz="1100" dirty="0">
              <a:latin typeface="小塚ゴシック Pr6N L"/>
              <a:ea typeface="小塚ゴシック Pr6N L"/>
              <a:cs typeface="小塚ゴシック Pr6N L"/>
            </a:endParaRPr>
          </a:p>
          <a:p>
            <a:r>
              <a:rPr lang="ja-JP" altLang="en-US" sz="1100" dirty="0">
                <a:latin typeface="小塚ゴシック Pr6N L"/>
                <a:ea typeface="小塚ゴシック Pr6N L"/>
                <a:cs typeface="小塚ゴシック Pr6N L"/>
              </a:rPr>
              <a:t>　さらに</a:t>
            </a:r>
            <a:r>
              <a:rPr lang="ja-JP" altLang="en-US" sz="1100" dirty="0" smtClean="0">
                <a:latin typeface="小塚ゴシック Pr6N L"/>
                <a:ea typeface="小塚ゴシック Pr6N L"/>
                <a:cs typeface="小塚ゴシック Pr6N L"/>
              </a:rPr>
              <a:t>、このサイトで提供しているフリー</a:t>
            </a:r>
            <a:r>
              <a:rPr lang="en-US" altLang="ja-JP" sz="1100" dirty="0" smtClean="0">
                <a:latin typeface="小塚ゴシック Pr6N L"/>
                <a:ea typeface="小塚ゴシック Pr6N L"/>
                <a:cs typeface="小塚ゴシック Pr6N L"/>
              </a:rPr>
              <a:t>Wi-Fi</a:t>
            </a:r>
            <a:r>
              <a:rPr lang="ja-JP" altLang="en-US" sz="1100" dirty="0" smtClean="0">
                <a:latin typeface="小塚ゴシック Pr6N L"/>
                <a:ea typeface="小塚ゴシック Pr6N L"/>
                <a:cs typeface="小塚ゴシック Pr6N L"/>
              </a:rPr>
              <a:t>スポット等の情報は、様々</a:t>
            </a:r>
            <a:r>
              <a:rPr lang="ja-JP" altLang="en-US" sz="1100" dirty="0">
                <a:latin typeface="小塚ゴシック Pr6N L"/>
                <a:ea typeface="小塚ゴシック Pr6N L"/>
                <a:cs typeface="小塚ゴシック Pr6N L"/>
              </a:rPr>
              <a:t>な用途で自由に二次利用ができる</a:t>
            </a:r>
            <a:r>
              <a:rPr lang="ja-JP" altLang="en-US" sz="1100" dirty="0" smtClean="0">
                <a:latin typeface="小塚ゴシック Pr6N L"/>
                <a:ea typeface="小塚ゴシック Pr6N L"/>
                <a:cs typeface="小塚ゴシック Pr6N L"/>
              </a:rPr>
              <a:t>ように、</a:t>
            </a:r>
            <a:r>
              <a:rPr lang="ja-JP" altLang="en-US" sz="1100" dirty="0">
                <a:latin typeface="小塚ゴシック Pr6N L"/>
                <a:ea typeface="小塚ゴシック Pr6N L"/>
                <a:cs typeface="小塚ゴシック Pr6N L"/>
              </a:rPr>
              <a:t>オープンデータと</a:t>
            </a:r>
            <a:r>
              <a:rPr lang="ja-JP" altLang="en-US" sz="1100" dirty="0" smtClean="0">
                <a:latin typeface="小塚ゴシック Pr6N L"/>
                <a:ea typeface="小塚ゴシック Pr6N L"/>
                <a:cs typeface="小塚ゴシック Pr6N L"/>
              </a:rPr>
              <a:t>して公開。</a:t>
            </a:r>
            <a:endParaRPr lang="ja-JP" altLang="en-US" sz="1100" dirty="0">
              <a:latin typeface="小塚ゴシック Pr6N L"/>
              <a:ea typeface="小塚ゴシック Pr6N L"/>
              <a:cs typeface="小塚ゴシック Pr6N L"/>
            </a:endParaRPr>
          </a:p>
        </p:txBody>
      </p:sp>
      <p:pic>
        <p:nvPicPr>
          <p:cNvPr id="81" name="図 80"/>
          <p:cNvPicPr>
            <a:picLocks noChangeAspect="1"/>
          </p:cNvPicPr>
          <p:nvPr/>
        </p:nvPicPr>
        <p:blipFill rotWithShape="1"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298156" y="2242122"/>
            <a:ext cx="2657476" cy="1309687"/>
          </a:xfrm>
          <a:prstGeom prst="rect">
            <a:avLst/>
          </a:prstGeom>
        </p:spPr>
      </p:pic>
      <p:pic>
        <p:nvPicPr>
          <p:cNvPr id="43" name="図 42" descr="画面の領域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66159" y="5459889"/>
            <a:ext cx="853149" cy="8268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6099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ホワイ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266</Words>
  <Application>Microsoft Office PowerPoint</Application>
  <PresentationFormat>A4 210 x 297 mm</PresentationFormat>
  <Paragraphs>74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11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14" baseType="lpstr">
      <vt:lpstr>ＭＳ Ｐゴシック</vt:lpstr>
      <vt:lpstr>ヒラギノ角ゴ Pro W3</vt:lpstr>
      <vt:lpstr>フォントポにほんご</vt:lpstr>
      <vt:lpstr>小塚ゴシック Pr6N L</vt:lpstr>
      <vt:lpstr>小塚ゴシック Pr6N M</vt:lpstr>
      <vt:lpstr>小塚ゴシック Pr6N R</vt:lpstr>
      <vt:lpstr>小塚ゴシック Pro M</vt:lpstr>
      <vt:lpstr>Arial</vt:lpstr>
      <vt:lpstr>Calibri</vt:lpstr>
      <vt:lpstr>Corbel</vt:lpstr>
      <vt:lpstr>Wingdings</vt:lpstr>
      <vt:lpstr>ホワイト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2018-02-21T08:15:07Z</dcterms:created>
  <dcterms:modified xsi:type="dcterms:W3CDTF">2018-02-21T08:15:12Z</dcterms:modified>
</cp:coreProperties>
</file>